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Roboto Medium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hilippe Krief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8-27T16:28:43.096">
    <p:pos x="6000" y="0"/>
    <p:text>@susan.iwai@eclipse-foundation.org @enrico.ferrera@gmail.com and @rosaria.rossini.rr@gmail.com here is a new version for the first page. WDYT?
Susan, I already exported the file as a powerpoint under the same folder...
I hope this works for you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6f712e9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6f712e9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6f712e9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6f712e9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hyperlink" Target="https://unsplash.com/?utm_source=unsplash&amp;utm_medium=referral&amp;utm_content=creditCopyText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unsplash.com/@adigold1?utm_source=unsplash&amp;utm_medium=referral&amp;utm_content=creditCopyText" TargetMode="External"/><Relationship Id="rId7" Type="http://schemas.openxmlformats.org/officeDocument/2006/relationships/hyperlink" Target="https://unsplash.com/@adigold1?utm_source=unsplash&amp;utm_medium=referral&amp;utm_content=creditCopyText" TargetMode="External"/><Relationship Id="rId8" Type="http://schemas.openxmlformats.org/officeDocument/2006/relationships/hyperlink" Target="https://unsplash.com/?utm_source=unsplash&amp;utm_medium=referral&amp;utm_content=creditCopyText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hyperlink" Target="https://unsplash.com/s/photos/neronal-network?utm_source=unsplash&amp;utm_medium=referral&amp;utm_content=creditCopyText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unsplash.com/@alinnnaaaa?utm_source=unsplash&amp;utm_medium=referral&amp;utm_content=creditCopyText" TargetMode="External"/><Relationship Id="rId7" Type="http://schemas.openxmlformats.org/officeDocument/2006/relationships/hyperlink" Target="https://unsplash.com/@alinnnaaaa?utm_source=unsplash&amp;utm_medium=referral&amp;utm_content=creditCopyText" TargetMode="External"/><Relationship Id="rId8" Type="http://schemas.openxmlformats.org/officeDocument/2006/relationships/hyperlink" Target="https://unsplash.com/s/photos/neronal-network?utm_source=unsplash&amp;utm_medium=referral&amp;utm_content=creditCopyTex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hyperlink" Target="https://unsplash.com/s/photos/brain?utm_source=unsplash&amp;utm_medium=referral&amp;utm_content=creditCopyText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unsplash.com/@joshriemer?utm_source=unsplash&amp;utm_medium=referral&amp;utm_content=creditCopyText" TargetMode="External"/><Relationship Id="rId7" Type="http://schemas.openxmlformats.org/officeDocument/2006/relationships/hyperlink" Target="https://unsplash.com/@joshriemer?utm_source=unsplash&amp;utm_medium=referral&amp;utm_content=creditCopyText" TargetMode="External"/><Relationship Id="rId8" Type="http://schemas.openxmlformats.org/officeDocument/2006/relationships/hyperlink" Target="https://unsplash.com/s/photos/brain?utm_source=unsplash&amp;utm_medium=referral&amp;utm_content=creditCopyText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15547" l="0" r="0" t="0"/>
          <a:stretch/>
        </p:blipFill>
        <p:spPr>
          <a:xfrm>
            <a:off x="0" y="0"/>
            <a:ext cx="9153000" cy="51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-9762" y="0"/>
            <a:ext cx="9153000" cy="5153100"/>
          </a:xfrm>
          <a:prstGeom prst="rect">
            <a:avLst/>
          </a:prstGeom>
          <a:solidFill>
            <a:srgbClr val="000000">
              <a:alpha val="37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0" y="1066713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" y="128300"/>
            <a:ext cx="138545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63" y="128300"/>
            <a:ext cx="972766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6865425" y="4638100"/>
            <a:ext cx="1069200" cy="37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Supported by:</a:t>
            </a:r>
            <a:endParaRPr b="1" sz="1100">
              <a:solidFill>
                <a:srgbClr val="EA8D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038" y="4418725"/>
            <a:ext cx="1115122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311700" y="4090700"/>
            <a:ext cx="3774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Eclipse</a:t>
            </a:r>
            <a:r>
              <a:rPr b="1" lang="en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en" sz="3300">
                <a:solidFill>
                  <a:srgbClr val="EA8D33"/>
                </a:solidFill>
                <a:latin typeface="Impact"/>
                <a:ea typeface="Impact"/>
                <a:cs typeface="Impact"/>
                <a:sym typeface="Impact"/>
              </a:rPr>
              <a:t>SAM IoT</a:t>
            </a:r>
            <a:r>
              <a:rPr b="1" lang="en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2020</a:t>
            </a:r>
            <a:endParaRPr b="1" sz="33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547200" y="4488500"/>
            <a:ext cx="3303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Security </a:t>
            </a:r>
            <a:r>
              <a:rPr b="1" lang="en" sz="2400">
                <a:solidFill>
                  <a:srgbClr val="EA8D33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AI </a:t>
            </a:r>
            <a:r>
              <a:rPr b="1" lang="en" sz="2400">
                <a:solidFill>
                  <a:srgbClr val="EA8D33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Modelling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6865422" y="4867525"/>
            <a:ext cx="22785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Photo by</a:t>
            </a:r>
            <a:r>
              <a:rPr lang="en" sz="60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Adi Goldstein</a:t>
            </a:r>
            <a:r>
              <a:rPr lang="en" sz="600">
                <a:solidFill>
                  <a:srgbClr val="FFFFFF"/>
                </a:solidFill>
              </a:rPr>
              <a:t> on</a:t>
            </a:r>
            <a:r>
              <a:rPr lang="en" sz="600">
                <a:solidFill>
                  <a:srgbClr val="FFFFF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2198700" y="4867525"/>
            <a:ext cx="4746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MADE AVAILABLE UNDER THE ECLIPSE PUBLIC LICENSE 2.0 (EPL-2.0)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2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15547" l="0" r="0" t="0"/>
          <a:stretch/>
        </p:blipFill>
        <p:spPr>
          <a:xfrm>
            <a:off x="-4500" y="0"/>
            <a:ext cx="9153000" cy="51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311700" y="1066713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2198700" y="4867525"/>
            <a:ext cx="4746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MADE AVAILABLE UNDER THE ECLIPSE PUBLIC LICENSE 2.0 (EPL-2.0)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" y="128300"/>
            <a:ext cx="138545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63" y="128300"/>
            <a:ext cx="972766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6865425" y="4638100"/>
            <a:ext cx="1069200" cy="37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Supported by:</a:t>
            </a:r>
            <a:endParaRPr b="1" sz="1100">
              <a:solidFill>
                <a:srgbClr val="EA8D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038" y="4418725"/>
            <a:ext cx="1115122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/>
        </p:nvSpPr>
        <p:spPr>
          <a:xfrm>
            <a:off x="311700" y="4090700"/>
            <a:ext cx="3774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Eclipse</a:t>
            </a:r>
            <a:r>
              <a:rPr b="1" lang="en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en" sz="3300">
                <a:solidFill>
                  <a:srgbClr val="EA8D33"/>
                </a:solidFill>
                <a:latin typeface="Impact"/>
                <a:ea typeface="Impact"/>
                <a:cs typeface="Impact"/>
                <a:sym typeface="Impact"/>
              </a:rPr>
              <a:t>SAM IoT</a:t>
            </a:r>
            <a:r>
              <a:rPr b="1" lang="en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2020</a:t>
            </a:r>
            <a:endParaRPr b="1" sz="33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547200" y="4488500"/>
            <a:ext cx="3303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Security </a:t>
            </a:r>
            <a:r>
              <a:rPr b="1" lang="en" sz="2400">
                <a:solidFill>
                  <a:srgbClr val="EA8D33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AI </a:t>
            </a:r>
            <a:r>
              <a:rPr b="1" lang="en" sz="2400">
                <a:solidFill>
                  <a:srgbClr val="EA8D33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Modelling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6865422" y="4867525"/>
            <a:ext cx="22785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Photo by</a:t>
            </a:r>
            <a:r>
              <a:rPr lang="en" sz="60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Alina Grubnyak</a:t>
            </a:r>
            <a:r>
              <a:rPr lang="en" sz="600">
                <a:solidFill>
                  <a:schemeClr val="lt1"/>
                </a:solidFill>
              </a:rPr>
              <a:t> on</a:t>
            </a:r>
            <a:r>
              <a:rPr lang="en" sz="600">
                <a:solidFill>
                  <a:schemeClr val="lt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2 1 1">
  <p:cSld name="TITLE_1_2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15547"/>
          <a:stretch/>
        </p:blipFill>
        <p:spPr>
          <a:xfrm>
            <a:off x="-9750" y="0"/>
            <a:ext cx="9153000" cy="51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>
            <a:off x="311700" y="1066713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 Medium"/>
              <a:buNone/>
              <a:defRPr sz="1600">
                <a:solidFill>
                  <a:srgbClr val="EFEFE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42" name="Google Shape;42;p4"/>
          <p:cNvSpPr txBox="1"/>
          <p:nvPr/>
        </p:nvSpPr>
        <p:spPr>
          <a:xfrm>
            <a:off x="2198700" y="4867525"/>
            <a:ext cx="4746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MADE AVAILABLE UNDER THE ECLIPSE PUBLIC LICENSE 2.0 (EPL-2.0)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" name="Google Shape;4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" y="128300"/>
            <a:ext cx="138545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263" y="128300"/>
            <a:ext cx="972766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 txBox="1"/>
          <p:nvPr/>
        </p:nvSpPr>
        <p:spPr>
          <a:xfrm>
            <a:off x="6865425" y="4638100"/>
            <a:ext cx="1069200" cy="37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Supported by:</a:t>
            </a:r>
            <a:endParaRPr b="1" sz="1100">
              <a:solidFill>
                <a:srgbClr val="EA8D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" name="Google Shape;4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038" y="4418725"/>
            <a:ext cx="1115122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 txBox="1"/>
          <p:nvPr/>
        </p:nvSpPr>
        <p:spPr>
          <a:xfrm>
            <a:off x="311700" y="4090700"/>
            <a:ext cx="3774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Eclipse</a:t>
            </a:r>
            <a:r>
              <a:rPr b="1" lang="en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en" sz="3300">
                <a:solidFill>
                  <a:srgbClr val="EA8D33"/>
                </a:solidFill>
                <a:latin typeface="Impact"/>
                <a:ea typeface="Impact"/>
                <a:cs typeface="Impact"/>
                <a:sym typeface="Impact"/>
              </a:rPr>
              <a:t>SAM IoT</a:t>
            </a:r>
            <a:r>
              <a:rPr b="1" lang="en"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2020</a:t>
            </a:r>
            <a:endParaRPr b="1" sz="33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547200" y="4488500"/>
            <a:ext cx="3303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Security </a:t>
            </a:r>
            <a:r>
              <a:rPr b="1" lang="en" sz="2400">
                <a:solidFill>
                  <a:srgbClr val="EA8D33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AI </a:t>
            </a:r>
            <a:r>
              <a:rPr b="1" lang="en" sz="2400">
                <a:solidFill>
                  <a:srgbClr val="EA8D33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Modelling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4"/>
          <p:cNvSpPr txBox="1"/>
          <p:nvPr/>
        </p:nvSpPr>
        <p:spPr>
          <a:xfrm>
            <a:off x="6865422" y="4867525"/>
            <a:ext cx="22785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Photo by</a:t>
            </a:r>
            <a:r>
              <a:rPr lang="en" sz="60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Josh Riemer</a:t>
            </a:r>
            <a:r>
              <a:rPr lang="en" sz="600">
                <a:solidFill>
                  <a:srgbClr val="FFFFFF"/>
                </a:solidFill>
              </a:rPr>
              <a:t> on</a:t>
            </a:r>
            <a:r>
              <a:rPr lang="en" sz="600">
                <a:solidFill>
                  <a:srgbClr val="FFFFF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-4" y="4867500"/>
            <a:ext cx="91440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0000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600" u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MADE AVAILABLE UNDER THE ECLIPSE PUBLIC LICENSE 2.0 (EPL-2.0)</a:t>
            </a:r>
            <a:endParaRPr sz="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ctrTitle"/>
          </p:nvPr>
        </p:nvSpPr>
        <p:spPr>
          <a:xfrm>
            <a:off x="311700" y="1066713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title on Security</a:t>
            </a:r>
            <a:endParaRPr sz="2800"/>
          </a:p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 and </a:t>
            </a:r>
            <a:r>
              <a:rPr lang="en"/>
              <a:t>Affiliations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ctrTitle"/>
          </p:nvPr>
        </p:nvSpPr>
        <p:spPr>
          <a:xfrm>
            <a:off x="311700" y="1066713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Your title on AI</a:t>
            </a:r>
            <a:endParaRPr sz="2800"/>
          </a:p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 and Affiliations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ctrTitle"/>
          </p:nvPr>
        </p:nvSpPr>
        <p:spPr>
          <a:xfrm>
            <a:off x="311700" y="1066713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Your title on Modelling</a:t>
            </a:r>
            <a:endParaRPr sz="2800"/>
          </a:p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311700" y="23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 and Affiliations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