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charts/chart1.xml" ContentType="application/vnd.openxmlformats-officedocument.drawingml.chart+xml"/>
  <Override PartName="/ppt/theme/themeOverride1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sldIdLst>
    <p:sldId id="256" r:id="rId2"/>
    <p:sldId id="257" r:id="rId3"/>
    <p:sldId id="258" r:id="rId4"/>
    <p:sldId id="268" r:id="rId5"/>
    <p:sldId id="277" r:id="rId6"/>
    <p:sldId id="269" r:id="rId7"/>
    <p:sldId id="270" r:id="rId8"/>
    <p:sldId id="263" r:id="rId9"/>
    <p:sldId id="264" r:id="rId10"/>
    <p:sldId id="272" r:id="rId11"/>
    <p:sldId id="273" r:id="rId12"/>
    <p:sldId id="274" r:id="rId13"/>
    <p:sldId id="275" r:id="rId14"/>
    <p:sldId id="276" r:id="rId15"/>
    <p:sldId id="266" r:id="rId16"/>
    <p:sldId id="265" r:id="rId17"/>
    <p:sldId id="259" r:id="rId18"/>
    <p:sldId id="267" r:id="rId1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14" autoAdjust="0"/>
    <p:restoredTop sz="93692"/>
  </p:normalViewPr>
  <p:slideViewPr>
    <p:cSldViewPr snapToGrid="0" snapToObjects="1">
      <p:cViewPr varScale="1">
        <p:scale>
          <a:sx n="103" d="100"/>
          <a:sy n="103"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D:\Users\IdeaProjects\TempProjects\CVLH-BE\src\main\python\report_result\GovRepo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c:v>
                </c:pt>
              </c:strCache>
            </c:strRef>
          </c:tx>
          <c:spPr>
            <a:solidFill>
              <a:schemeClr val="accent1"/>
            </a:solidFill>
            <a:ln>
              <a:noFill/>
            </a:ln>
            <a:effectLst/>
          </c:spPr>
          <c:invertIfNegative val="0"/>
          <c:dLbls>
            <c:dLbl>
              <c:idx val="0"/>
              <c:spPr>
                <a:noFill/>
                <a:ln>
                  <a:noFill/>
                </a:ln>
                <a:effectLst/>
              </c:spPr>
              <c:txPr>
                <a:bodyPr wrap="square" lIns="38100" tIns="19050" rIns="38100" bIns="19050" anchor="ctr">
                  <a:noAutofit/>
                </a:bodyPr>
                <a:lstStyle/>
                <a:p>
                  <a:pPr>
                    <a:defRPr sz="3600">
                      <a:latin typeface="微软雅黑" panose="020B0503020204020204" pitchFamily="34" charset="-122"/>
                      <a:ea typeface="微软雅黑" panose="020B0503020204020204" pitchFamily="34" charset="-122"/>
                    </a:defRPr>
                  </a:pPr>
                  <a:endParaRPr lang="zh-CN"/>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AA0-4747-A5F2-FD300B8B851B}"/>
                </c:ext>
              </c:extLst>
            </c:dLbl>
            <c:dLbl>
              <c:idx val="3"/>
              <c:spPr>
                <a:noFill/>
                <a:ln>
                  <a:noFill/>
                </a:ln>
                <a:effectLst/>
              </c:spPr>
              <c:txPr>
                <a:bodyPr wrap="square" lIns="38100" tIns="19050" rIns="38100" bIns="19050" anchor="ctr">
                  <a:noAutofit/>
                </a:bodyPr>
                <a:lstStyle/>
                <a:p>
                  <a:pPr>
                    <a:defRPr sz="3600">
                      <a:latin typeface="微软雅黑" panose="020B0503020204020204" pitchFamily="34" charset="-122"/>
                      <a:ea typeface="微软雅黑" panose="020B0503020204020204" pitchFamily="34" charset="-122"/>
                    </a:defRPr>
                  </a:pPr>
                  <a:endParaRPr lang="zh-CN"/>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AA0-4747-A5F2-FD300B8B851B}"/>
                </c:ext>
              </c:extLst>
            </c:dLbl>
            <c:spPr>
              <a:noFill/>
              <a:ln>
                <a:noFill/>
              </a:ln>
              <a:effectLst/>
            </c:spPr>
            <c:txPr>
              <a:bodyPr wrap="square" lIns="38100" tIns="19050" rIns="38100" bIns="19050" anchor="ctr">
                <a:spAutoFit/>
              </a:bodyPr>
              <a:lstStyle/>
              <a:p>
                <a:pPr>
                  <a:defRPr sz="3600">
                    <a:latin typeface="微软雅黑" panose="020B0503020204020204" pitchFamily="34" charset="-122"/>
                    <a:ea typeface="微软雅黑" panose="020B0503020204020204" pitchFamily="34" charset="-122"/>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发展</c:v>
                </c:pt>
                <c:pt idx="1">
                  <c:v>经济</c:v>
                </c:pt>
                <c:pt idx="2">
                  <c:v>改革</c:v>
                </c:pt>
                <c:pt idx="3">
                  <c:v>农村</c:v>
                </c:pt>
                <c:pt idx="4">
                  <c:v>创新</c:v>
                </c:pt>
              </c:strCache>
            </c:strRef>
          </c:cat>
          <c:val>
            <c:numRef>
              <c:f>Sheet1!$B$2:$B$6</c:f>
              <c:numCache>
                <c:formatCode>General</c:formatCode>
                <c:ptCount val="5"/>
                <c:pt idx="0">
                  <c:v>49</c:v>
                </c:pt>
                <c:pt idx="1">
                  <c:v>43</c:v>
                </c:pt>
                <c:pt idx="2">
                  <c:v>37</c:v>
                </c:pt>
                <c:pt idx="3">
                  <c:v>28</c:v>
                </c:pt>
                <c:pt idx="4">
                  <c:v>6</c:v>
                </c:pt>
              </c:numCache>
            </c:numRef>
          </c:val>
          <c:extLst>
            <c:ext xmlns:c16="http://schemas.microsoft.com/office/drawing/2014/chart" uri="{C3380CC4-5D6E-409C-BE32-E72D297353CC}">
              <c16:uniqueId val="{00000000-7D67-4687-9CEC-A9F325A27DF5}"/>
            </c:ext>
          </c:extLst>
        </c:ser>
        <c:dLbls>
          <c:showLegendKey val="0"/>
          <c:showVal val="0"/>
          <c:showCatName val="0"/>
          <c:showSerName val="0"/>
          <c:showPercent val="0"/>
          <c:showBubbleSize val="0"/>
        </c:dLbls>
        <c:gapWidth val="30"/>
        <c:overlap val="35"/>
        <c:axId val="435211200"/>
        <c:axId val="435214336"/>
        <c:extLst>
          <c:ext xmlns:c15="http://schemas.microsoft.com/office/drawing/2012/chart" uri="{02D57815-91ED-43cb-92C2-25804820EDAC}">
            <c15:filteredBarSeries>
              <c15:ser>
                <c:idx val="1"/>
                <c:order val="1"/>
                <c:tx>
                  <c:strRef>
                    <c:extLst>
                      <c:ext uri="{02D57815-91ED-43cb-92C2-25804820EDAC}">
                        <c15:formulaRef>
                          <c15:sqref>Sheet1!#REF!</c15:sqref>
                        </c15:formulaRef>
                      </c:ext>
                    </c:extLst>
                    <c:strCache>
                      <c:ptCount val="1"/>
                      <c:pt idx="0">
                        <c:v>#REF!</c:v>
                      </c:pt>
                    </c:strCache>
                  </c:strRef>
                </c:tx>
                <c:spPr>
                  <a:ln>
                    <a:noFill/>
                  </a:ln>
                  <a:effectLst/>
                </c:spPr>
                <c:invertIfNegative val="0"/>
                <c:cat>
                  <c:strRef>
                    <c:extLst>
                      <c:ext uri="{02D57815-91ED-43cb-92C2-25804820EDAC}">
                        <c15:formulaRef>
                          <c15:sqref>Sheet1!$A$2:$A$6</c15:sqref>
                        </c15:formulaRef>
                      </c:ext>
                    </c:extLst>
                    <c:strCache>
                      <c:ptCount val="5"/>
                      <c:pt idx="0">
                        <c:v>发展</c:v>
                      </c:pt>
                      <c:pt idx="1">
                        <c:v>经济</c:v>
                      </c:pt>
                      <c:pt idx="2">
                        <c:v>改革</c:v>
                      </c:pt>
                      <c:pt idx="3">
                        <c:v>农村</c:v>
                      </c:pt>
                      <c:pt idx="4">
                        <c:v>创新</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1-7D67-4687-9CEC-A9F325A27DF5}"/>
                  </c:ext>
                </c:extLst>
              </c15:ser>
            </c15:filteredBarSeries>
          </c:ext>
        </c:extLst>
      </c:barChart>
      <c:catAx>
        <c:axId val="435211200"/>
        <c:scaling>
          <c:orientation val="minMax"/>
        </c:scaling>
        <c:delete val="0"/>
        <c:axPos val="b"/>
        <c:numFmt formatCode="General" sourceLinked="1"/>
        <c:majorTickMark val="out"/>
        <c:minorTickMark val="none"/>
        <c:tickLblPos val="nextTo"/>
        <c:txPr>
          <a:bodyPr anchor="b" anchorCtr="1"/>
          <a:lstStyle/>
          <a:p>
            <a:pPr>
              <a:defRPr sz="1200" b="1">
                <a:solidFill>
                  <a:schemeClr val="accent1"/>
                </a:solidFill>
              </a:defRPr>
            </a:pPr>
            <a:endParaRPr lang="zh-CN"/>
          </a:p>
        </c:txPr>
        <c:crossAx val="435214336"/>
        <c:crosses val="autoZero"/>
        <c:auto val="1"/>
        <c:lblAlgn val="ctr"/>
        <c:lblOffset val="100"/>
        <c:noMultiLvlLbl val="0"/>
      </c:catAx>
      <c:valAx>
        <c:axId val="435214336"/>
        <c:scaling>
          <c:orientation val="minMax"/>
        </c:scaling>
        <c:delete val="1"/>
        <c:axPos val="l"/>
        <c:numFmt formatCode="General" sourceLinked="1"/>
        <c:majorTickMark val="out"/>
        <c:minorTickMark val="none"/>
        <c:tickLblPos val="nextTo"/>
        <c:crossAx val="435211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8575" cap="rnd">
              <a:solidFill>
                <a:schemeClr val="accent4"/>
              </a:solidFill>
              <a:round/>
            </a:ln>
            <a:effectLst/>
          </c:spPr>
          <c:marker>
            <c:symbol val="none"/>
          </c:marker>
          <c:cat>
            <c:numRef>
              <c:f>keyword_counter!$I$39:$I$86</c:f>
              <c:numCache>
                <c:formatCode>General</c:formatCode>
                <c:ptCount val="48"/>
                <c:pt idx="0">
                  <c:v>1980</c:v>
                </c:pt>
                <c:pt idx="1">
                  <c:v>1954</c:v>
                </c:pt>
                <c:pt idx="2">
                  <c:v>1955</c:v>
                </c:pt>
                <c:pt idx="3">
                  <c:v>1956</c:v>
                </c:pt>
                <c:pt idx="4">
                  <c:v>1957</c:v>
                </c:pt>
                <c:pt idx="5">
                  <c:v>1958</c:v>
                </c:pt>
                <c:pt idx="6">
                  <c:v>1959</c:v>
                </c:pt>
                <c:pt idx="7">
                  <c:v>1960</c:v>
                </c:pt>
                <c:pt idx="8">
                  <c:v>1964</c:v>
                </c:pt>
                <c:pt idx="9">
                  <c:v>1975</c:v>
                </c:pt>
                <c:pt idx="10">
                  <c:v>1978</c:v>
                </c:pt>
                <c:pt idx="11">
                  <c:v>1979</c:v>
                </c:pt>
                <c:pt idx="12">
                  <c:v>1980</c:v>
                </c:pt>
                <c:pt idx="13">
                  <c:v>1981</c:v>
                </c:pt>
                <c:pt idx="14">
                  <c:v>1982</c:v>
                </c:pt>
                <c:pt idx="15">
                  <c:v>1983</c:v>
                </c:pt>
                <c:pt idx="16">
                  <c:v>1984</c:v>
                </c:pt>
                <c:pt idx="17">
                  <c:v>1985</c:v>
                </c:pt>
                <c:pt idx="18">
                  <c:v>1986</c:v>
                </c:pt>
                <c:pt idx="19">
                  <c:v>1987</c:v>
                </c:pt>
                <c:pt idx="20">
                  <c:v>1988</c:v>
                </c:pt>
                <c:pt idx="21">
                  <c:v>1989</c:v>
                </c:pt>
                <c:pt idx="22">
                  <c:v>1990</c:v>
                </c:pt>
                <c:pt idx="23">
                  <c:v>1991</c:v>
                </c:pt>
                <c:pt idx="24">
                  <c:v>1992</c:v>
                </c:pt>
                <c:pt idx="25">
                  <c:v>1993</c:v>
                </c:pt>
                <c:pt idx="26">
                  <c:v>1994</c:v>
                </c:pt>
                <c:pt idx="27">
                  <c:v>1995</c:v>
                </c:pt>
                <c:pt idx="28">
                  <c:v>1996</c:v>
                </c:pt>
                <c:pt idx="29">
                  <c:v>1997</c:v>
                </c:pt>
                <c:pt idx="30">
                  <c:v>1998</c:v>
                </c:pt>
                <c:pt idx="31">
                  <c:v>1999</c:v>
                </c:pt>
                <c:pt idx="32">
                  <c:v>2000</c:v>
                </c:pt>
                <c:pt idx="33">
                  <c:v>2001</c:v>
                </c:pt>
                <c:pt idx="34">
                  <c:v>2002</c:v>
                </c:pt>
                <c:pt idx="35">
                  <c:v>2003</c:v>
                </c:pt>
                <c:pt idx="36">
                  <c:v>2004</c:v>
                </c:pt>
                <c:pt idx="37">
                  <c:v>2005</c:v>
                </c:pt>
                <c:pt idx="38">
                  <c:v>2006</c:v>
                </c:pt>
                <c:pt idx="39">
                  <c:v>2007</c:v>
                </c:pt>
                <c:pt idx="40">
                  <c:v>2008</c:v>
                </c:pt>
                <c:pt idx="41">
                  <c:v>2009</c:v>
                </c:pt>
                <c:pt idx="42">
                  <c:v>2010</c:v>
                </c:pt>
                <c:pt idx="43">
                  <c:v>2011</c:v>
                </c:pt>
                <c:pt idx="44">
                  <c:v>2012</c:v>
                </c:pt>
                <c:pt idx="45">
                  <c:v>2013</c:v>
                </c:pt>
                <c:pt idx="46">
                  <c:v>2014</c:v>
                </c:pt>
                <c:pt idx="47">
                  <c:v>2015</c:v>
                </c:pt>
              </c:numCache>
            </c:numRef>
          </c:cat>
          <c:val>
            <c:numRef>
              <c:f>keyword_counter!$J$39:$J$86</c:f>
              <c:numCache>
                <c:formatCode>General</c:formatCode>
                <c:ptCount val="48"/>
                <c:pt idx="0">
                  <c:v>2.6740170414091199E-2</c:v>
                </c:pt>
                <c:pt idx="1">
                  <c:v>3.1267445585841797E-2</c:v>
                </c:pt>
                <c:pt idx="2">
                  <c:v>2.7853124236507001E-2</c:v>
                </c:pt>
                <c:pt idx="3">
                  <c:v>2.7713678685581299E-2</c:v>
                </c:pt>
                <c:pt idx="4">
                  <c:v>2.8909724764039701E-2</c:v>
                </c:pt>
                <c:pt idx="5">
                  <c:v>3.24626434726683E-2</c:v>
                </c:pt>
                <c:pt idx="6">
                  <c:v>2.94960594121789E-2</c:v>
                </c:pt>
                <c:pt idx="7">
                  <c:v>9.0929061146426696E-2</c:v>
                </c:pt>
                <c:pt idx="8">
                  <c:v>3.6557225560415497E-2</c:v>
                </c:pt>
                <c:pt idx="9">
                  <c:v>2.8167175245890901E-2</c:v>
                </c:pt>
                <c:pt idx="10">
                  <c:v>3.9523326688281402E-2</c:v>
                </c:pt>
                <c:pt idx="11">
                  <c:v>3.7121882384310197E-2</c:v>
                </c:pt>
                <c:pt idx="12">
                  <c:v>3.5741481022086602E-2</c:v>
                </c:pt>
                <c:pt idx="13">
                  <c:v>5.0665512802641699E-2</c:v>
                </c:pt>
                <c:pt idx="14">
                  <c:v>3.7494313073548502E-2</c:v>
                </c:pt>
                <c:pt idx="15">
                  <c:v>4.2380902204899797E-2</c:v>
                </c:pt>
                <c:pt idx="16">
                  <c:v>3.8281816346408801E-2</c:v>
                </c:pt>
                <c:pt idx="17">
                  <c:v>6.01499212541673E-2</c:v>
                </c:pt>
                <c:pt idx="18">
                  <c:v>5.7655918119652899E-2</c:v>
                </c:pt>
                <c:pt idx="19">
                  <c:v>5.6708257603041101E-2</c:v>
                </c:pt>
                <c:pt idx="20">
                  <c:v>6.7204603259426801E-2</c:v>
                </c:pt>
                <c:pt idx="21">
                  <c:v>5.8917820691721398E-2</c:v>
                </c:pt>
                <c:pt idx="22">
                  <c:v>4.0040722964927999E-2</c:v>
                </c:pt>
                <c:pt idx="23">
                  <c:v>3.4669293723962102E-2</c:v>
                </c:pt>
                <c:pt idx="24">
                  <c:v>7.1104745313780804E-2</c:v>
                </c:pt>
                <c:pt idx="25">
                  <c:v>6.53213255959008E-2</c:v>
                </c:pt>
                <c:pt idx="26">
                  <c:v>7.6065203200851E-2</c:v>
                </c:pt>
                <c:pt idx="27">
                  <c:v>5.6170778527702601E-2</c:v>
                </c:pt>
                <c:pt idx="28">
                  <c:v>9.8252867095165494E-2</c:v>
                </c:pt>
                <c:pt idx="29">
                  <c:v>5.9219650457414397E-2</c:v>
                </c:pt>
                <c:pt idx="30">
                  <c:v>6.9311814984069506E-2</c:v>
                </c:pt>
                <c:pt idx="31">
                  <c:v>4.4013105825226599E-2</c:v>
                </c:pt>
                <c:pt idx="32">
                  <c:v>4.7040323032105202E-2</c:v>
                </c:pt>
                <c:pt idx="33">
                  <c:v>8.6648187994012901E-2</c:v>
                </c:pt>
                <c:pt idx="34">
                  <c:v>4.4765786125717501E-2</c:v>
                </c:pt>
                <c:pt idx="35">
                  <c:v>5.7558355075347699E-2</c:v>
                </c:pt>
                <c:pt idx="36">
                  <c:v>5.9512830168642498E-2</c:v>
                </c:pt>
                <c:pt idx="37">
                  <c:v>6.8858031105088494E-2</c:v>
                </c:pt>
                <c:pt idx="38">
                  <c:v>3.7575753533153101E-2</c:v>
                </c:pt>
                <c:pt idx="39">
                  <c:v>2.73044644891038E-2</c:v>
                </c:pt>
                <c:pt idx="40">
                  <c:v>4.2013244808696198E-2</c:v>
                </c:pt>
                <c:pt idx="41">
                  <c:v>5.8808464160767598E-2</c:v>
                </c:pt>
                <c:pt idx="42">
                  <c:v>6.4983539034042304E-2</c:v>
                </c:pt>
                <c:pt idx="43">
                  <c:v>7.7956268669316597E-2</c:v>
                </c:pt>
                <c:pt idx="44">
                  <c:v>7.3775183655722901E-2</c:v>
                </c:pt>
                <c:pt idx="45">
                  <c:v>8.0536477025047501E-2</c:v>
                </c:pt>
                <c:pt idx="46">
                  <c:v>6.3482989137552306E-2</c:v>
                </c:pt>
                <c:pt idx="47">
                  <c:v>6.3936381349918803E-2</c:v>
                </c:pt>
              </c:numCache>
            </c:numRef>
          </c:val>
          <c:smooth val="0"/>
          <c:extLst>
            <c:ext xmlns:c16="http://schemas.microsoft.com/office/drawing/2014/chart" uri="{C3380CC4-5D6E-409C-BE32-E72D297353CC}">
              <c16:uniqueId val="{00000000-6DA8-486C-90F2-5B4B95C23CD7}"/>
            </c:ext>
          </c:extLst>
        </c:ser>
        <c:dLbls>
          <c:showLegendKey val="0"/>
          <c:showVal val="0"/>
          <c:showCatName val="0"/>
          <c:showSerName val="0"/>
          <c:showPercent val="0"/>
          <c:showBubbleSize val="0"/>
        </c:dLbls>
        <c:smooth val="0"/>
        <c:axId val="765191512"/>
        <c:axId val="765193152"/>
      </c:lineChart>
      <c:catAx>
        <c:axId val="765191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5193152"/>
        <c:crosses val="autoZero"/>
        <c:auto val="1"/>
        <c:lblAlgn val="ctr"/>
        <c:lblOffset val="100"/>
        <c:noMultiLvlLbl val="0"/>
      </c:catAx>
      <c:valAx>
        <c:axId val="76519315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5191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4"/>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0" y="5303921"/>
            <a:ext cx="12207412" cy="1554080"/>
            <a:chOff x="0" y="5303921"/>
            <a:chExt cx="12207412" cy="1554080"/>
          </a:xfrm>
          <a:solidFill>
            <a:schemeClr val="accent3"/>
          </a:solidFill>
        </p:grpSpPr>
        <p:sp>
          <p:nvSpPr>
            <p:cNvPr id="3" name="等腰三角形 2"/>
            <p:cNvSpPr/>
            <p:nvPr userDrawn="1"/>
          </p:nvSpPr>
          <p:spPr>
            <a:xfrm>
              <a:off x="0" y="5639938"/>
              <a:ext cx="2015631" cy="12180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1509486" y="5303921"/>
              <a:ext cx="2132478" cy="15540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3323771" y="5938620"/>
              <a:ext cx="2293145" cy="91938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userDrawn="1"/>
          </p:nvSpPr>
          <p:spPr>
            <a:xfrm>
              <a:off x="4949371" y="5761278"/>
              <a:ext cx="2439205" cy="10967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6734628" y="5303921"/>
              <a:ext cx="2599871" cy="15540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8287657" y="6087961"/>
              <a:ext cx="2453812" cy="77003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753600" y="5639939"/>
              <a:ext cx="2453812" cy="12180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椭圆 10"/>
          <p:cNvSpPr/>
          <p:nvPr userDrawn="1"/>
        </p:nvSpPr>
        <p:spPr>
          <a:xfrm>
            <a:off x="5151306" y="868730"/>
            <a:ext cx="1855886" cy="1855886"/>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cxnSp>
        <p:nvCxnSpPr>
          <p:cNvPr id="13" name="直线连接符 4"/>
          <p:cNvCxnSpPr/>
          <p:nvPr userDrawn="1"/>
        </p:nvCxnSpPr>
        <p:spPr>
          <a:xfrm flipH="1">
            <a:off x="1509486" y="3718306"/>
            <a:ext cx="1143984"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5"/>
          <p:cNvCxnSpPr/>
          <p:nvPr userDrawn="1"/>
        </p:nvCxnSpPr>
        <p:spPr>
          <a:xfrm flipH="1">
            <a:off x="9425448" y="3718306"/>
            <a:ext cx="1143984"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文本占位符 14"/>
          <p:cNvSpPr>
            <a:spLocks noGrp="1"/>
          </p:cNvSpPr>
          <p:nvPr>
            <p:ph type="body" sz="quarter" idx="10" hasCustomPrompt="1"/>
          </p:nvPr>
        </p:nvSpPr>
        <p:spPr>
          <a:xfrm>
            <a:off x="2029553" y="2995031"/>
            <a:ext cx="8099392" cy="1446550"/>
          </a:xfrm>
          <a:prstGeom prst="rect">
            <a:avLst/>
          </a:prstGeom>
        </p:spPr>
        <p:txBody>
          <a:bodyPr wrap="square">
            <a:spAutoFit/>
          </a:bodyPr>
          <a:lstStyle>
            <a:lvl1pPr marL="0" indent="0" algn="ctr">
              <a:lnSpc>
                <a:spcPct val="100000"/>
              </a:lnSpc>
              <a:spcBef>
                <a:spcPts val="0"/>
              </a:spcBef>
              <a:buNone/>
              <a:defRPr sz="4400">
                <a:solidFill>
                  <a:schemeClr val="bg1"/>
                </a:solidFill>
              </a:defRPr>
            </a:lvl1pPr>
          </a:lstStyle>
          <a:p>
            <a:pPr lvl="0"/>
            <a:r>
              <a:rPr lang="en-US" altLang="zh-CN" dirty="0"/>
              <a:t>2016 BUSINESS REPORT </a:t>
            </a:r>
          </a:p>
          <a:p>
            <a:pPr lvl="0"/>
            <a:r>
              <a:rPr lang="en-US" altLang="zh-CN" dirty="0"/>
              <a:t>TEMPLATE</a:t>
            </a:r>
          </a:p>
        </p:txBody>
      </p:sp>
      <p:sp>
        <p:nvSpPr>
          <p:cNvPr id="16" name="文本占位符 14"/>
          <p:cNvSpPr>
            <a:spLocks noGrp="1"/>
          </p:cNvSpPr>
          <p:nvPr>
            <p:ph type="body" sz="quarter" idx="11" hasCustomPrompt="1"/>
          </p:nvPr>
        </p:nvSpPr>
        <p:spPr>
          <a:xfrm>
            <a:off x="2029553" y="4475921"/>
            <a:ext cx="8099392" cy="276999"/>
          </a:xfrm>
          <a:prstGeom prst="rect">
            <a:avLst/>
          </a:prstGeom>
        </p:spPr>
        <p:txBody>
          <a:bodyPr wrap="square">
            <a:spAutoFit/>
          </a:bodyPr>
          <a:lstStyle>
            <a:lvl1pPr marL="0" indent="0" algn="ctr">
              <a:lnSpc>
                <a:spcPct val="100000"/>
              </a:lnSpc>
              <a:spcBef>
                <a:spcPts val="0"/>
              </a:spcBef>
              <a:buNone/>
              <a:defRPr sz="1200">
                <a:solidFill>
                  <a:schemeClr val="bg1"/>
                </a:solidFill>
              </a:defRPr>
            </a:lvl1pPr>
          </a:lstStyle>
          <a:p>
            <a:pPr lvl="0"/>
            <a:r>
              <a:rPr lang="en-US" altLang="zh-CN" dirty="0"/>
              <a:t>PRESENTED BY OfficePLUS</a:t>
            </a:r>
          </a:p>
        </p:txBody>
      </p:sp>
      <p:sp>
        <p:nvSpPr>
          <p:cNvPr id="17" name="文本占位符 14"/>
          <p:cNvSpPr>
            <a:spLocks noGrp="1"/>
          </p:cNvSpPr>
          <p:nvPr>
            <p:ph type="body" sz="quarter" idx="12" hasCustomPrompt="1"/>
          </p:nvPr>
        </p:nvSpPr>
        <p:spPr>
          <a:xfrm>
            <a:off x="5267739" y="1442730"/>
            <a:ext cx="1623020" cy="707886"/>
          </a:xfrm>
          <a:prstGeom prst="rect">
            <a:avLst/>
          </a:prstGeom>
        </p:spPr>
        <p:txBody>
          <a:bodyPr wrap="square">
            <a:spAutoFit/>
          </a:bodyPr>
          <a:lstStyle>
            <a:lvl1pPr marL="0" indent="0" algn="ctr">
              <a:lnSpc>
                <a:spcPct val="100000"/>
              </a:lnSpc>
              <a:spcBef>
                <a:spcPts val="0"/>
              </a:spcBef>
              <a:buNone/>
              <a:defRPr sz="2000">
                <a:solidFill>
                  <a:schemeClr val="bg1"/>
                </a:solidFill>
              </a:defRPr>
            </a:lvl1pPr>
          </a:lstStyle>
          <a:p>
            <a:pPr lvl="0"/>
            <a:r>
              <a:rPr lang="en-US" altLang="zh-CN" dirty="0"/>
              <a:t>LOGO</a:t>
            </a:r>
          </a:p>
          <a:p>
            <a:pPr lvl="0"/>
            <a:r>
              <a:rPr lang="en-US" altLang="zh-CN" dirty="0"/>
              <a:t>HERE</a:t>
            </a:r>
          </a:p>
        </p:txBody>
      </p:sp>
    </p:spTree>
    <p:extLst>
      <p:ext uri="{BB962C8B-B14F-4D97-AF65-F5344CB8AC3E}">
        <p14:creationId xmlns:p14="http://schemas.microsoft.com/office/powerpoint/2010/main" val="224123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25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75505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31054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4" name="文本占位符 14"/>
          <p:cNvSpPr>
            <a:spLocks noGrp="1"/>
          </p:cNvSpPr>
          <p:nvPr>
            <p:ph type="body" sz="quarter" idx="15" hasCustomPrompt="1"/>
          </p:nvPr>
        </p:nvSpPr>
        <p:spPr>
          <a:xfrm>
            <a:off x="6096000" y="510526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37913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spTree>
      <p:nvGrpSpPr>
        <p:cNvPr id="1" name=""/>
        <p:cNvGrpSpPr/>
        <p:nvPr/>
      </p:nvGrpSpPr>
      <p:grpSpPr>
        <a:xfrm>
          <a:off x="0" y="0"/>
          <a:ext cx="0" cy="0"/>
          <a:chOff x="0" y="0"/>
          <a:chExt cx="0" cy="0"/>
        </a:xfrm>
      </p:grpSpPr>
      <p:grpSp>
        <p:nvGrpSpPr>
          <p:cNvPr id="2" name="组合 1"/>
          <p:cNvGrpSpPr/>
          <p:nvPr userDrawn="1"/>
        </p:nvGrpSpPr>
        <p:grpSpPr>
          <a:xfrm>
            <a:off x="888889" y="592250"/>
            <a:ext cx="3278849" cy="1629637"/>
            <a:chOff x="1187273" y="768350"/>
            <a:chExt cx="1586254" cy="788392"/>
          </a:xfrm>
        </p:grpSpPr>
        <p:sp>
          <p:nvSpPr>
            <p:cNvPr id="5" name="等腰三角形 4"/>
            <p:cNvSpPr/>
            <p:nvPr userDrawn="1"/>
          </p:nvSpPr>
          <p:spPr>
            <a:xfrm>
              <a:off x="1930682" y="768350"/>
              <a:ext cx="842845" cy="788392"/>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a:off x="1187273" y="1090336"/>
              <a:ext cx="743409" cy="466406"/>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561345" y="1000369"/>
              <a:ext cx="790759" cy="556373"/>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14"/>
          <p:cNvSpPr>
            <a:spLocks noGrp="1"/>
          </p:cNvSpPr>
          <p:nvPr>
            <p:ph type="body" sz="quarter" idx="10" hasCustomPrompt="1"/>
          </p:nvPr>
        </p:nvSpPr>
        <p:spPr>
          <a:xfrm>
            <a:off x="725258" y="2221887"/>
            <a:ext cx="3606110" cy="769441"/>
          </a:xfrm>
          <a:prstGeom prst="rect">
            <a:avLst/>
          </a:prstGeom>
        </p:spPr>
        <p:txBody>
          <a:bodyPr wrap="square">
            <a:spAutoFit/>
          </a:bodyPr>
          <a:lstStyle>
            <a:lvl1pPr marL="0" indent="0" algn="l">
              <a:lnSpc>
                <a:spcPct val="100000"/>
              </a:lnSpc>
              <a:spcBef>
                <a:spcPts val="0"/>
              </a:spcBef>
              <a:buNone/>
              <a:defRPr sz="4400" b="1">
                <a:solidFill>
                  <a:schemeClr val="tx1"/>
                </a:solidFill>
              </a:defRPr>
            </a:lvl1pPr>
          </a:lstStyle>
          <a:p>
            <a:pPr lvl="0"/>
            <a:r>
              <a:rPr lang="zh-CN" altLang="en-US" dirty="0"/>
              <a:t>目录 </a:t>
            </a:r>
            <a:r>
              <a:rPr lang="en-US" altLang="zh-CN" dirty="0"/>
              <a:t>Contents</a:t>
            </a:r>
          </a:p>
        </p:txBody>
      </p:sp>
      <p:sp>
        <p:nvSpPr>
          <p:cNvPr id="10" name="文本占位符 14"/>
          <p:cNvSpPr>
            <a:spLocks noGrp="1"/>
          </p:cNvSpPr>
          <p:nvPr>
            <p:ph type="body" sz="quarter" idx="11" hasCustomPrompt="1"/>
          </p:nvPr>
        </p:nvSpPr>
        <p:spPr>
          <a:xfrm>
            <a:off x="6096000" y="222188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1" name="文本占位符 14"/>
          <p:cNvSpPr>
            <a:spLocks noGrp="1"/>
          </p:cNvSpPr>
          <p:nvPr>
            <p:ph type="body" sz="quarter" idx="12" hasCustomPrompt="1"/>
          </p:nvPr>
        </p:nvSpPr>
        <p:spPr>
          <a:xfrm>
            <a:off x="6096000" y="294273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2" name="文本占位符 14"/>
          <p:cNvSpPr>
            <a:spLocks noGrp="1"/>
          </p:cNvSpPr>
          <p:nvPr>
            <p:ph type="body" sz="quarter" idx="13" hasCustomPrompt="1"/>
          </p:nvPr>
        </p:nvSpPr>
        <p:spPr>
          <a:xfrm>
            <a:off x="6096000" y="366357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3" name="文本占位符 14"/>
          <p:cNvSpPr>
            <a:spLocks noGrp="1"/>
          </p:cNvSpPr>
          <p:nvPr>
            <p:ph type="body" sz="quarter" idx="14" hasCustomPrompt="1"/>
          </p:nvPr>
        </p:nvSpPr>
        <p:spPr>
          <a:xfrm>
            <a:off x="6096000" y="438442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4" name="文本占位符 14"/>
          <p:cNvSpPr>
            <a:spLocks noGrp="1"/>
          </p:cNvSpPr>
          <p:nvPr>
            <p:ph type="body" sz="quarter" idx="15" hasCustomPrompt="1"/>
          </p:nvPr>
        </p:nvSpPr>
        <p:spPr>
          <a:xfrm>
            <a:off x="6096000" y="5105267"/>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
        <p:nvSpPr>
          <p:cNvPr id="15" name="文本占位符 14"/>
          <p:cNvSpPr>
            <a:spLocks noGrp="1"/>
          </p:cNvSpPr>
          <p:nvPr>
            <p:ph type="body" sz="quarter" idx="16" hasCustomPrompt="1"/>
          </p:nvPr>
        </p:nvSpPr>
        <p:spPr>
          <a:xfrm>
            <a:off x="6096000" y="5826112"/>
            <a:ext cx="4973053" cy="523220"/>
          </a:xfrm>
          <a:prstGeom prst="rect">
            <a:avLst/>
          </a:prstGeom>
        </p:spPr>
        <p:txBody>
          <a:bodyPr wrap="square">
            <a:spAutoFit/>
          </a:bodyPr>
          <a:lstStyle>
            <a:lvl1pPr marL="0" indent="0" algn="l">
              <a:lnSpc>
                <a:spcPct val="100000"/>
              </a:lnSpc>
              <a:spcBef>
                <a:spcPts val="0"/>
              </a:spcBef>
              <a:buNone/>
              <a:defRPr sz="2800" b="0" i="0">
                <a:solidFill>
                  <a:schemeClr val="tx1"/>
                </a:solidFill>
              </a:defRPr>
            </a:lvl1pPr>
          </a:lstStyle>
          <a:p>
            <a:pPr lvl="0"/>
            <a:r>
              <a:rPr lang="en-US" altLang="zh-CN" dirty="0"/>
              <a:t>Part 1   </a:t>
            </a:r>
            <a:r>
              <a:rPr lang="zh-CN" altLang="en-US" dirty="0"/>
              <a:t>点击此处添加标题</a:t>
            </a:r>
          </a:p>
        </p:txBody>
      </p:sp>
    </p:spTree>
    <p:extLst>
      <p:ext uri="{BB962C8B-B14F-4D97-AF65-F5344CB8AC3E}">
        <p14:creationId xmlns:p14="http://schemas.microsoft.com/office/powerpoint/2010/main" val="108617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矩形 3"/>
          <p:cNvSpPr/>
          <p:nvPr userDrawn="1"/>
        </p:nvSpPr>
        <p:spPr>
          <a:xfrm>
            <a:off x="11973826" y="2030931"/>
            <a:ext cx="218173" cy="23213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9248651" y="2030931"/>
            <a:ext cx="2600884" cy="1398069"/>
            <a:chOff x="6464041" y="1406978"/>
            <a:chExt cx="2600884" cy="1292679"/>
          </a:xfrm>
        </p:grpSpPr>
        <p:sp>
          <p:nvSpPr>
            <p:cNvPr id="6" name="等腰三角形 5"/>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占位符 11"/>
          <p:cNvSpPr>
            <a:spLocks noGrp="1"/>
          </p:cNvSpPr>
          <p:nvPr>
            <p:ph type="body" sz="quarter" idx="10" hasCustomPrompt="1"/>
          </p:nvPr>
        </p:nvSpPr>
        <p:spPr>
          <a:xfrm>
            <a:off x="2541071" y="3429000"/>
            <a:ext cx="9308464" cy="923330"/>
          </a:xfrm>
          <a:prstGeom prst="rect">
            <a:avLst/>
          </a:prstGeom>
        </p:spPr>
        <p:txBody>
          <a:bodyPr>
            <a:spAutoFit/>
          </a:bodyPr>
          <a:lstStyle>
            <a:lvl1pPr marL="0" indent="0" algn="r">
              <a:lnSpc>
                <a:spcPct val="100000"/>
              </a:lnSpc>
              <a:spcBef>
                <a:spcPts val="0"/>
              </a:spcBef>
              <a:buNone/>
              <a:defRPr sz="5400" b="1"/>
            </a:lvl1pPr>
          </a:lstStyle>
          <a:p>
            <a:pPr lvl="0"/>
            <a:r>
              <a:rPr lang="zh-CN" altLang="en-US" dirty="0"/>
              <a:t>点击此处添加标题</a:t>
            </a:r>
            <a:endParaRPr lang="en-US" altLang="zh-CN" dirty="0"/>
          </a:p>
        </p:txBody>
      </p:sp>
    </p:spTree>
    <p:extLst>
      <p:ext uri="{BB962C8B-B14F-4D97-AF65-F5344CB8AC3E}">
        <p14:creationId xmlns:p14="http://schemas.microsoft.com/office/powerpoint/2010/main" val="153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grpSp>
        <p:nvGrpSpPr>
          <p:cNvPr id="7" name="组合 6"/>
          <p:cNvGrpSpPr/>
          <p:nvPr userDrawn="1"/>
        </p:nvGrpSpPr>
        <p:grpSpPr>
          <a:xfrm>
            <a:off x="134237" y="35705"/>
            <a:ext cx="1140738" cy="566964"/>
            <a:chOff x="6464041" y="1406978"/>
            <a:chExt cx="2600884" cy="1292679"/>
          </a:xfrm>
        </p:grpSpPr>
        <p:sp>
          <p:nvSpPr>
            <p:cNvPr id="8" name="等腰三角形 7"/>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userDrawn="1"/>
        </p:nvSpPr>
        <p:spPr>
          <a:xfrm>
            <a:off x="0" y="602669"/>
            <a:ext cx="79551"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26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sp>
        <p:nvSpPr>
          <p:cNvPr id="12" name="矩形 11"/>
          <p:cNvSpPr/>
          <p:nvPr userDrawn="1"/>
        </p:nvSpPr>
        <p:spPr>
          <a:xfrm>
            <a:off x="0" y="602669"/>
            <a:ext cx="79551"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3981450"/>
            <a:ext cx="12192000" cy="2876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134237" y="35705"/>
            <a:ext cx="1140738" cy="566964"/>
            <a:chOff x="6464041" y="1406978"/>
            <a:chExt cx="2600884" cy="1292679"/>
          </a:xfrm>
        </p:grpSpPr>
        <p:sp>
          <p:nvSpPr>
            <p:cNvPr id="14" name="等腰三角形 13"/>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71302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613" y="621135"/>
            <a:ext cx="2779058" cy="424732"/>
          </a:xfrm>
          <a:prstGeom prst="rect">
            <a:avLst/>
          </a:prstGeom>
        </p:spPr>
        <p:txBody>
          <a:bodyPr>
            <a:spAutoFit/>
          </a:bodyPr>
          <a:lstStyle>
            <a:lvl1pPr>
              <a:defRPr sz="2400" b="1"/>
            </a:lvl1pPr>
          </a:lstStyle>
          <a:p>
            <a:r>
              <a:rPr lang="zh-CN" altLang="en-US" dirty="0"/>
              <a:t>单击此处添加标题</a:t>
            </a:r>
          </a:p>
        </p:txBody>
      </p:sp>
      <p:sp>
        <p:nvSpPr>
          <p:cNvPr id="12" name="矩形 11"/>
          <p:cNvSpPr/>
          <p:nvPr userDrawn="1"/>
        </p:nvSpPr>
        <p:spPr>
          <a:xfrm>
            <a:off x="0" y="602669"/>
            <a:ext cx="79551"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3831896" y="1847850"/>
            <a:ext cx="5693103" cy="50101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10800000">
            <a:off x="5546396" y="0"/>
            <a:ext cx="5693103" cy="50101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34237" y="35705"/>
            <a:ext cx="1140738" cy="566964"/>
            <a:chOff x="6464041" y="1406978"/>
            <a:chExt cx="2600884" cy="1292679"/>
          </a:xfrm>
        </p:grpSpPr>
        <p:sp>
          <p:nvSpPr>
            <p:cNvPr id="15" name="等腰三角形 14"/>
            <p:cNvSpPr/>
            <p:nvPr/>
          </p:nvSpPr>
          <p:spPr>
            <a:xfrm>
              <a:off x="7682963" y="1406978"/>
              <a:ext cx="1381962" cy="1292679"/>
            </a:xfrm>
            <a:prstGeom prst="triangl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6464041" y="1934919"/>
              <a:ext cx="1218922" cy="764738"/>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7077384" y="1787406"/>
              <a:ext cx="1296560" cy="912251"/>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0611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009123"/>
      </p:ext>
    </p:extLst>
  </p:cSld>
  <p:clrMap bg1="lt1" tx1="dk1" bg2="lt2" tx2="dk2" accent1="accent1" accent2="accent2" accent3="accent3" accent4="accent4" accent5="accent5" accent6="accent6" hlink="hlink" folHlink="folHlink"/>
  <p:sldLayoutIdLst>
    <p:sldLayoutId id="2147483690" r:id="rId1"/>
    <p:sldLayoutId id="2147483693" r:id="rId2"/>
    <p:sldLayoutId id="2147483696" r:id="rId3"/>
    <p:sldLayoutId id="2147483697" r:id="rId4"/>
    <p:sldLayoutId id="2147483698" r:id="rId5"/>
    <p:sldLayoutId id="2147483692" r:id="rId6"/>
    <p:sldLayoutId id="2147483691"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themeOverride" Target="../theme/themeOverride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altLang="zh-CN" dirty="0"/>
              <a:t>China Government REPORT </a:t>
            </a:r>
          </a:p>
          <a:p>
            <a:r>
              <a:rPr lang="en-US" altLang="zh-CN" dirty="0"/>
              <a:t>Analysis</a:t>
            </a:r>
          </a:p>
        </p:txBody>
      </p:sp>
      <p:sp>
        <p:nvSpPr>
          <p:cNvPr id="8" name="文本占位符 7"/>
          <p:cNvSpPr>
            <a:spLocks noGrp="1"/>
          </p:cNvSpPr>
          <p:nvPr>
            <p:ph type="body" sz="quarter" idx="11"/>
          </p:nvPr>
        </p:nvSpPr>
        <p:spPr>
          <a:xfrm>
            <a:off x="2029553" y="4475921"/>
            <a:ext cx="8099392" cy="338554"/>
          </a:xfrm>
        </p:spPr>
        <p:txBody>
          <a:bodyPr/>
          <a:lstStyle/>
          <a:p>
            <a:r>
              <a:rPr lang="en-US" altLang="zh-CN" sz="1600" dirty="0"/>
              <a:t>ALL BY LucasX</a:t>
            </a:r>
          </a:p>
        </p:txBody>
      </p:sp>
      <p:sp>
        <p:nvSpPr>
          <p:cNvPr id="9" name="文本占位符 8"/>
          <p:cNvSpPr>
            <a:spLocks noGrp="1"/>
          </p:cNvSpPr>
          <p:nvPr>
            <p:ph type="body" sz="quarter" idx="12"/>
          </p:nvPr>
        </p:nvSpPr>
        <p:spPr>
          <a:xfrm>
            <a:off x="5267739" y="1297552"/>
            <a:ext cx="1623020" cy="1015663"/>
          </a:xfrm>
        </p:spPr>
        <p:txBody>
          <a:bodyPr/>
          <a:lstStyle/>
          <a:p>
            <a:r>
              <a:rPr lang="en-US" altLang="zh-CN" sz="6000" dirty="0"/>
              <a:t>L</a:t>
            </a:r>
            <a:endParaRPr lang="zh-CN" altLang="en-US" dirty="0"/>
          </a:p>
        </p:txBody>
      </p:sp>
    </p:spTree>
    <p:extLst>
      <p:ext uri="{BB962C8B-B14F-4D97-AF65-F5344CB8AC3E}">
        <p14:creationId xmlns:p14="http://schemas.microsoft.com/office/powerpoint/2010/main" val="152833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1" name="Picture 4" descr="http://image73.360doc.com/DownloadImg/2014/05/2814/42107608_1.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523899" y="307731"/>
            <a:ext cx="3048198" cy="3997637"/>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6416043" y="949390"/>
            <a:ext cx="5455917" cy="2714319"/>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zh-CN" altLang="en-US" sz="5400" dirty="0">
                <a:solidFill>
                  <a:schemeClr val="bg1"/>
                </a:solidFill>
              </a:rPr>
              <a:t>毛爷爷时期执政热度词</a:t>
            </a:r>
            <a:endParaRPr lang="en-US" altLang="zh-CN" sz="5400" dirty="0">
              <a:solidFill>
                <a:schemeClr val="bg1"/>
              </a:solidFill>
            </a:endParaRPr>
          </a:p>
        </p:txBody>
      </p:sp>
    </p:spTree>
    <p:extLst>
      <p:ext uri="{BB962C8B-B14F-4D97-AF65-F5344CB8AC3E}">
        <p14:creationId xmlns:p14="http://schemas.microsoft.com/office/powerpoint/2010/main" val="89238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5"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6" descr="http://image73.360doc.com/DownloadImg/2014/05/2814/42107608_2.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498914" y="307731"/>
            <a:ext cx="3098168" cy="399763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6416043" y="949390"/>
            <a:ext cx="5455917" cy="2714319"/>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zh-CN" altLang="en-US" sz="5400">
                <a:solidFill>
                  <a:schemeClr val="bg1"/>
                </a:solidFill>
              </a:rPr>
              <a:t>邓小平时期执政热度词</a:t>
            </a:r>
            <a:endParaRPr lang="en-US" altLang="zh-CN" sz="5400">
              <a:solidFill>
                <a:schemeClr val="bg1"/>
              </a:solidFill>
            </a:endParaRPr>
          </a:p>
        </p:txBody>
      </p:sp>
    </p:spTree>
    <p:extLst>
      <p:ext uri="{BB962C8B-B14F-4D97-AF65-F5344CB8AC3E}">
        <p14:creationId xmlns:p14="http://schemas.microsoft.com/office/powerpoint/2010/main" val="271254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0" name="Rectangle 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5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8" descr="http://image73.360doc.com/DownloadImg/2014/05/2814/42107608_3.jpg"/>
          <p:cNvPicPr>
            <a:picLocks noChangeAspect="1" noChangeArrowheads="1"/>
          </p:cNvPicPr>
          <p:nvPr/>
        </p:nvPicPr>
        <p:blipFill rotWithShape="1">
          <a:blip r:embed="rId2">
            <a:extLst>
              <a:ext uri="{28A0092B-C50C-407E-A947-70E740481C1C}">
                <a14:useLocalDpi xmlns:a14="http://schemas.microsoft.com/office/drawing/2010/main" val="0"/>
              </a:ext>
            </a:extLst>
          </a:blip>
          <a:srcRect l="10018" r="3036" b="-2"/>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rotWithShape="1">
          <a:blip r:embed="rId3"/>
          <a:srcRect t="8383" r="2" b="7836"/>
          <a:stretch/>
        </p:blipFill>
        <p:spPr>
          <a:xfrm>
            <a:off x="4654296" y="299363"/>
            <a:ext cx="7217085" cy="3008188"/>
          </a:xfrm>
          <a:prstGeom prst="rect">
            <a:avLst/>
          </a:prstGeom>
        </p:spPr>
      </p:pic>
      <p:sp>
        <p:nvSpPr>
          <p:cNvPr id="2" name="标题 1"/>
          <p:cNvSpPr>
            <a:spLocks noGrp="1"/>
          </p:cNvSpPr>
          <p:nvPr>
            <p:ph type="title"/>
          </p:nvPr>
        </p:nvSpPr>
        <p:spPr>
          <a:xfrm>
            <a:off x="5021821" y="3812954"/>
            <a:ext cx="6465287" cy="1516014"/>
          </a:xfrm>
        </p:spPr>
        <p:txBody>
          <a:bodyPr vert="horz" lIns="91440" tIns="45720" rIns="91440" bIns="45720" rtlCol="0" anchor="b">
            <a:normAutofit/>
          </a:bodyPr>
          <a:lstStyle/>
          <a:p>
            <a:r>
              <a:rPr lang="zh-CN" altLang="en-US" sz="4800" kern="1200">
                <a:solidFill>
                  <a:schemeClr val="bg1"/>
                </a:solidFill>
                <a:latin typeface="+mj-lt"/>
                <a:ea typeface="+mj-ea"/>
                <a:cs typeface="+mj-cs"/>
              </a:rPr>
              <a:t>江泽民时期执政热度词</a:t>
            </a:r>
            <a:endParaRPr lang="en-US" altLang="zh-CN" sz="4800" kern="1200" dirty="0">
              <a:solidFill>
                <a:schemeClr val="bg1"/>
              </a:solidFill>
              <a:latin typeface="+mj-lt"/>
              <a:ea typeface="+mj-ea"/>
              <a:cs typeface="+mj-cs"/>
            </a:endParaRPr>
          </a:p>
        </p:txBody>
      </p:sp>
    </p:spTree>
    <p:extLst>
      <p:ext uri="{BB962C8B-B14F-4D97-AF65-F5344CB8AC3E}">
        <p14:creationId xmlns:p14="http://schemas.microsoft.com/office/powerpoint/2010/main" val="154848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3" name="Rectangle 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http://image73.360doc.com/DownloadImg/2014/05/2814/42107608_4.jpg"/>
          <p:cNvPicPr>
            <a:picLocks noChangeAspect="1" noChangeArrowheads="1"/>
          </p:cNvPicPr>
          <p:nvPr/>
        </p:nvPicPr>
        <p:blipFill rotWithShape="1">
          <a:blip r:embed="rId2">
            <a:extLst>
              <a:ext uri="{28A0092B-C50C-407E-A947-70E740481C1C}">
                <a14:useLocalDpi xmlns:a14="http://schemas.microsoft.com/office/drawing/2010/main" val="0"/>
              </a:ext>
            </a:extLst>
          </a:blip>
          <a:srcRect l="14988" r="-2" b="-2"/>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rotWithShape="1">
          <a:blip r:embed="rId3"/>
          <a:srcRect t="4809" r="2" b="11410"/>
          <a:stretch/>
        </p:blipFill>
        <p:spPr>
          <a:xfrm>
            <a:off x="4654296" y="299363"/>
            <a:ext cx="7217085" cy="3008188"/>
          </a:xfrm>
          <a:prstGeom prst="rect">
            <a:avLst/>
          </a:prstGeom>
        </p:spPr>
      </p:pic>
      <p:sp>
        <p:nvSpPr>
          <p:cNvPr id="2" name="标题 1"/>
          <p:cNvSpPr>
            <a:spLocks noGrp="1"/>
          </p:cNvSpPr>
          <p:nvPr>
            <p:ph type="title"/>
          </p:nvPr>
        </p:nvSpPr>
        <p:spPr>
          <a:xfrm>
            <a:off x="5021821" y="3812954"/>
            <a:ext cx="6465287" cy="1516014"/>
          </a:xfrm>
        </p:spPr>
        <p:txBody>
          <a:bodyPr vert="horz" lIns="91440" tIns="45720" rIns="91440" bIns="45720" rtlCol="0" anchor="b">
            <a:normAutofit/>
          </a:bodyPr>
          <a:lstStyle/>
          <a:p>
            <a:r>
              <a:rPr lang="zh-CN" altLang="en-US" sz="4800" kern="1200" dirty="0">
                <a:solidFill>
                  <a:schemeClr val="bg1"/>
                </a:solidFill>
                <a:latin typeface="+mj-lt"/>
                <a:ea typeface="+mj-ea"/>
                <a:cs typeface="+mj-cs"/>
              </a:rPr>
              <a:t>胡锦涛时期执政热度词</a:t>
            </a:r>
            <a:endParaRPr lang="en-US" altLang="zh-CN" sz="4800" kern="1200" dirty="0">
              <a:solidFill>
                <a:schemeClr val="bg1"/>
              </a:solidFill>
              <a:latin typeface="+mj-lt"/>
              <a:ea typeface="+mj-ea"/>
              <a:cs typeface="+mj-cs"/>
            </a:endParaRPr>
          </a:p>
        </p:txBody>
      </p:sp>
    </p:spTree>
    <p:extLst>
      <p:ext uri="{BB962C8B-B14F-4D97-AF65-F5344CB8AC3E}">
        <p14:creationId xmlns:p14="http://schemas.microsoft.com/office/powerpoint/2010/main" val="1219542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5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6"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14" descr="http://image73.360doc.com/DownloadImg/2014/05/2814/42107608_5.jpg"/>
          <p:cNvPicPr>
            <a:picLocks noChangeAspect="1" noChangeArrowheads="1"/>
          </p:cNvPicPr>
          <p:nvPr/>
        </p:nvPicPr>
        <p:blipFill rotWithShape="1">
          <a:blip r:embed="rId2">
            <a:extLst>
              <a:ext uri="{28A0092B-C50C-407E-A947-70E740481C1C}">
                <a14:useLocalDpi xmlns:a14="http://schemas.microsoft.com/office/drawing/2010/main" val="0"/>
              </a:ext>
            </a:extLst>
          </a:blip>
          <a:srcRect l="9224" r="-2" b="-2"/>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rotWithShape="1">
          <a:blip r:embed="rId3"/>
          <a:srcRect t="10728" r="2" b="5492"/>
          <a:stretch/>
        </p:blipFill>
        <p:spPr>
          <a:xfrm>
            <a:off x="4654296" y="299363"/>
            <a:ext cx="7217085" cy="3008188"/>
          </a:xfrm>
          <a:prstGeom prst="rect">
            <a:avLst/>
          </a:prstGeom>
        </p:spPr>
      </p:pic>
      <p:sp>
        <p:nvSpPr>
          <p:cNvPr id="2" name="标题 1"/>
          <p:cNvSpPr>
            <a:spLocks noGrp="1"/>
          </p:cNvSpPr>
          <p:nvPr>
            <p:ph type="title"/>
          </p:nvPr>
        </p:nvSpPr>
        <p:spPr>
          <a:xfrm>
            <a:off x="5021821" y="3812954"/>
            <a:ext cx="6465287" cy="1516014"/>
          </a:xfrm>
        </p:spPr>
        <p:txBody>
          <a:bodyPr vert="horz" lIns="91440" tIns="45720" rIns="91440" bIns="45720" rtlCol="0" anchor="b">
            <a:normAutofit/>
          </a:bodyPr>
          <a:lstStyle/>
          <a:p>
            <a:r>
              <a:rPr lang="zh-CN" altLang="en-US" sz="4800" kern="1200">
                <a:solidFill>
                  <a:schemeClr val="bg1"/>
                </a:solidFill>
                <a:latin typeface="+mj-lt"/>
                <a:ea typeface="+mj-ea"/>
                <a:cs typeface="+mj-cs"/>
              </a:rPr>
              <a:t>习大大时期执政热度词</a:t>
            </a:r>
            <a:endParaRPr lang="en-US" altLang="zh-CN" sz="4800" kern="1200" dirty="0">
              <a:solidFill>
                <a:schemeClr val="bg1"/>
              </a:solidFill>
              <a:latin typeface="+mj-lt"/>
              <a:ea typeface="+mj-ea"/>
              <a:cs typeface="+mj-cs"/>
            </a:endParaRPr>
          </a:p>
        </p:txBody>
      </p:sp>
    </p:spTree>
    <p:extLst>
      <p:ext uri="{BB962C8B-B14F-4D97-AF65-F5344CB8AC3E}">
        <p14:creationId xmlns:p14="http://schemas.microsoft.com/office/powerpoint/2010/main" val="315073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点击此处添加</a:t>
            </a:r>
            <a:r>
              <a:rPr lang="zh-CN" altLang="en-US" dirty="0">
                <a:solidFill>
                  <a:srgbClr val="22B095"/>
                </a:solidFill>
                <a:latin typeface="微软雅黑" panose="020B0503020204020204" pitchFamily="34" charset="-122"/>
                <a:ea typeface="微软雅黑" panose="020B0503020204020204" pitchFamily="34" charset="-122"/>
              </a:rPr>
              <a:t>标题</a:t>
            </a:r>
            <a:endParaRPr lang="zh-CN" altLang="en-US" dirty="0"/>
          </a:p>
        </p:txBody>
      </p:sp>
      <p:sp>
        <p:nvSpPr>
          <p:cNvPr id="10" name="TextBox 17"/>
          <p:cNvSpPr txBox="1"/>
          <p:nvPr/>
        </p:nvSpPr>
        <p:spPr>
          <a:xfrm>
            <a:off x="2271650" y="4176858"/>
            <a:ext cx="1884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TEXT HERE</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endParaRPr>
          </a:p>
        </p:txBody>
      </p:sp>
      <p:sp>
        <p:nvSpPr>
          <p:cNvPr id="11" name="TextBox 18"/>
          <p:cNvSpPr txBox="1"/>
          <p:nvPr/>
        </p:nvSpPr>
        <p:spPr>
          <a:xfrm>
            <a:off x="2252486" y="4571117"/>
            <a:ext cx="2150175" cy="1292662"/>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2" name="TextBox 17"/>
          <p:cNvSpPr txBox="1"/>
          <p:nvPr/>
        </p:nvSpPr>
        <p:spPr>
          <a:xfrm>
            <a:off x="5022873" y="4176858"/>
            <a:ext cx="1884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TEXT HERE</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endParaRPr>
          </a:p>
        </p:txBody>
      </p:sp>
      <p:sp>
        <p:nvSpPr>
          <p:cNvPr id="13" name="TextBox 17"/>
          <p:cNvSpPr txBox="1"/>
          <p:nvPr/>
        </p:nvSpPr>
        <p:spPr>
          <a:xfrm>
            <a:off x="7859734" y="4176858"/>
            <a:ext cx="188474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TEXT HERE</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endParaRPr>
          </a:p>
        </p:txBody>
      </p:sp>
      <p:sp>
        <p:nvSpPr>
          <p:cNvPr id="14" name="TextBox 18"/>
          <p:cNvSpPr txBox="1"/>
          <p:nvPr/>
        </p:nvSpPr>
        <p:spPr>
          <a:xfrm>
            <a:off x="5002768" y="4584722"/>
            <a:ext cx="2150175" cy="1292662"/>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15" name="TextBox 18"/>
          <p:cNvSpPr txBox="1"/>
          <p:nvPr/>
        </p:nvSpPr>
        <p:spPr>
          <a:xfrm>
            <a:off x="7815111" y="4571116"/>
            <a:ext cx="2150175" cy="1269258"/>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grpSp>
        <p:nvGrpSpPr>
          <p:cNvPr id="19" name="组合 18"/>
          <p:cNvGrpSpPr/>
          <p:nvPr/>
        </p:nvGrpSpPr>
        <p:grpSpPr>
          <a:xfrm>
            <a:off x="2536074" y="2232274"/>
            <a:ext cx="1432098" cy="1554539"/>
            <a:chOff x="2536074" y="2232274"/>
            <a:chExt cx="1432098" cy="1554539"/>
          </a:xfrm>
        </p:grpSpPr>
        <p:sp>
          <p:nvSpPr>
            <p:cNvPr id="6" name="菱形 5"/>
            <p:cNvSpPr/>
            <p:nvPr/>
          </p:nvSpPr>
          <p:spPr>
            <a:xfrm>
              <a:off x="2536074" y="2354715"/>
              <a:ext cx="1432098" cy="1432098"/>
            </a:xfrm>
            <a:prstGeom prst="diamond">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7" name="菱形 6"/>
            <p:cNvSpPr/>
            <p:nvPr/>
          </p:nvSpPr>
          <p:spPr>
            <a:xfrm>
              <a:off x="2536074" y="2232274"/>
              <a:ext cx="1432098" cy="1432098"/>
            </a:xfrm>
            <a:prstGeom prst="diamond">
              <a:avLst/>
            </a:prstGeom>
            <a:solidFill>
              <a:srgbClr val="F5F5F5"/>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chemeClr val="tx1"/>
                  </a:solidFill>
                  <a:effectLst/>
                  <a:uLnTx/>
                  <a:uFillTx/>
                </a:rPr>
                <a:t>1</a:t>
              </a:r>
              <a:endParaRPr kumimoji="0" lang="zh-CN" altLang="en-US" sz="3600" b="0" i="0" u="none" strike="noStrike" kern="0" cap="none" spc="0" normalizeH="0" baseline="0" noProof="0" dirty="0">
                <a:ln>
                  <a:noFill/>
                </a:ln>
                <a:solidFill>
                  <a:schemeClr val="tx1"/>
                </a:solidFill>
                <a:effectLst/>
                <a:uLnTx/>
                <a:uFillTx/>
              </a:endParaRPr>
            </a:p>
          </p:txBody>
        </p:sp>
      </p:grpSp>
      <p:grpSp>
        <p:nvGrpSpPr>
          <p:cNvPr id="20" name="组合 19"/>
          <p:cNvGrpSpPr/>
          <p:nvPr/>
        </p:nvGrpSpPr>
        <p:grpSpPr>
          <a:xfrm>
            <a:off x="5150354" y="2232272"/>
            <a:ext cx="1432100" cy="1554541"/>
            <a:chOff x="5150354" y="2232272"/>
            <a:chExt cx="1432100" cy="1554541"/>
          </a:xfrm>
        </p:grpSpPr>
        <p:sp>
          <p:nvSpPr>
            <p:cNvPr id="5" name="菱形 4"/>
            <p:cNvSpPr/>
            <p:nvPr/>
          </p:nvSpPr>
          <p:spPr>
            <a:xfrm>
              <a:off x="5150354" y="2354715"/>
              <a:ext cx="1432098" cy="1432098"/>
            </a:xfrm>
            <a:prstGeom prst="diamond">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8" name="菱形 7"/>
            <p:cNvSpPr/>
            <p:nvPr/>
          </p:nvSpPr>
          <p:spPr>
            <a:xfrm>
              <a:off x="5150356" y="2232272"/>
              <a:ext cx="1432098" cy="1432098"/>
            </a:xfrm>
            <a:prstGeom prst="diamond">
              <a:avLst/>
            </a:prstGeom>
            <a:solidFill>
              <a:srgbClr val="F5F5F5"/>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chemeClr val="tx1"/>
                  </a:solidFill>
                  <a:effectLst/>
                  <a:uLnTx/>
                  <a:uFillTx/>
                </a:rPr>
                <a:t>2</a:t>
              </a:r>
              <a:endParaRPr kumimoji="0" lang="zh-CN" altLang="en-US" sz="3600" b="0" i="0" u="none" strike="noStrike" kern="0" cap="none" spc="0" normalizeH="0" baseline="0" noProof="0" dirty="0">
                <a:ln>
                  <a:noFill/>
                </a:ln>
                <a:solidFill>
                  <a:schemeClr val="tx1"/>
                </a:solidFill>
                <a:effectLst/>
                <a:uLnTx/>
                <a:uFillTx/>
              </a:endParaRPr>
            </a:p>
          </p:txBody>
        </p:sp>
      </p:grpSp>
      <p:grpSp>
        <p:nvGrpSpPr>
          <p:cNvPr id="21" name="组合 20"/>
          <p:cNvGrpSpPr/>
          <p:nvPr/>
        </p:nvGrpSpPr>
        <p:grpSpPr>
          <a:xfrm>
            <a:off x="7980783" y="2232271"/>
            <a:ext cx="1432098" cy="1554542"/>
            <a:chOff x="7980783" y="2232271"/>
            <a:chExt cx="1432098" cy="1554542"/>
          </a:xfrm>
        </p:grpSpPr>
        <p:sp>
          <p:nvSpPr>
            <p:cNvPr id="4" name="菱形 3"/>
            <p:cNvSpPr/>
            <p:nvPr/>
          </p:nvSpPr>
          <p:spPr>
            <a:xfrm>
              <a:off x="7980783" y="2354715"/>
              <a:ext cx="1432098" cy="1432098"/>
            </a:xfrm>
            <a:prstGeom prst="diamond">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ndParaRPr>
            </a:p>
          </p:txBody>
        </p:sp>
        <p:sp>
          <p:nvSpPr>
            <p:cNvPr id="9" name="菱形 8"/>
            <p:cNvSpPr/>
            <p:nvPr/>
          </p:nvSpPr>
          <p:spPr>
            <a:xfrm>
              <a:off x="7980783" y="2232271"/>
              <a:ext cx="1432098" cy="1432098"/>
            </a:xfrm>
            <a:prstGeom prst="diamond">
              <a:avLst/>
            </a:prstGeom>
            <a:solidFill>
              <a:srgbClr val="F5F5F5"/>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tx1"/>
                  </a:solidFill>
                  <a:effectLst/>
                  <a:uLnTx/>
                  <a:uFillTx/>
                </a:rPr>
                <a:t>3</a:t>
              </a:r>
              <a:endParaRPr kumimoji="0" lang="zh-CN" altLang="en-US" sz="3200" b="0" i="0" u="none" strike="noStrike" kern="0" cap="none" spc="0" normalizeH="0" baseline="0" noProof="0" dirty="0">
                <a:ln>
                  <a:noFill/>
                </a:ln>
                <a:solidFill>
                  <a:schemeClr val="tx1"/>
                </a:solidFill>
                <a:effectLst/>
                <a:uLnTx/>
                <a:uFillTx/>
              </a:endParaRPr>
            </a:p>
          </p:txBody>
        </p:sp>
      </p:grpSp>
    </p:spTree>
    <p:extLst>
      <p:ext uri="{BB962C8B-B14F-4D97-AF65-F5344CB8AC3E}">
        <p14:creationId xmlns:p14="http://schemas.microsoft.com/office/powerpoint/2010/main" val="117262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256" y="667790"/>
            <a:ext cx="1086045" cy="424732"/>
          </a:xfrm>
        </p:spPr>
        <p:txBody>
          <a:bodyPr>
            <a:normAutofit fontScale="90000"/>
          </a:bodyPr>
          <a:lstStyle/>
          <a:p>
            <a:r>
              <a:rPr lang="en-US" altLang="zh-CN" dirty="0">
                <a:solidFill>
                  <a:schemeClr val="accent1"/>
                </a:solidFill>
                <a:latin typeface="+mj-ea"/>
              </a:rPr>
              <a:t>Result</a:t>
            </a:r>
            <a:endParaRPr lang="zh-CN" altLang="en-US" dirty="0">
              <a:solidFill>
                <a:schemeClr val="accent1"/>
              </a:solidFill>
              <a:latin typeface="+mj-ea"/>
            </a:endParaRPr>
          </a:p>
        </p:txBody>
      </p:sp>
      <p:graphicFrame>
        <p:nvGraphicFramePr>
          <p:cNvPr id="3" name="图表 2"/>
          <p:cNvGraphicFramePr/>
          <p:nvPr>
            <p:extLst>
              <p:ext uri="{D42A27DB-BD31-4B8C-83A1-F6EECF244321}">
                <p14:modId xmlns:p14="http://schemas.microsoft.com/office/powerpoint/2010/main" val="4256163714"/>
              </p:ext>
            </p:extLst>
          </p:nvPr>
        </p:nvGraphicFramePr>
        <p:xfrm>
          <a:off x="2252486" y="3629602"/>
          <a:ext cx="7321550" cy="3228441"/>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5579259" y="1417627"/>
            <a:ext cx="5878733" cy="1755863"/>
          </a:xfrm>
          <a:prstGeom prst="rect">
            <a:avLst/>
          </a:prstGeom>
        </p:spPr>
        <p:txBody>
          <a:bodyPr wrap="square" lIns="68570" tIns="34289" rIns="68570" bIns="34289">
            <a:spAutoFit/>
          </a:bodyPr>
          <a:lstStyle/>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对一共</a:t>
            </a:r>
            <a:r>
              <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49</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年的政府工作报告进行分词，统计热度词词频，结果如下：</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rPr>
              <a:t>发展</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kumimoji="0" lang="en-US" altLang="zh-CN" sz="2000" b="0" i="0" u="none" strike="noStrike" kern="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rPr>
              <a:t>49</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经济</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kumimoji="0" lang="en-US" altLang="zh-CN"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43</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50000"/>
              </a:lnSpc>
              <a:spcBef>
                <a:spcPts val="0"/>
              </a:spcBef>
              <a:spcAft>
                <a:spcPts val="0"/>
              </a:spcAft>
              <a:buClrTx/>
              <a:buSzTx/>
              <a:buFontTx/>
              <a:buNone/>
              <a:tabLst/>
              <a:defRPr/>
            </a:pPr>
            <a:r>
              <a:rPr lang="zh-CN" altLang="en-US" sz="1400" b="1" kern="0" dirty="0">
                <a:solidFill>
                  <a:srgbClr val="FF0000"/>
                </a:solidFill>
                <a:latin typeface="微软雅黑" panose="020B0503020204020204" pitchFamily="34" charset="-122"/>
                <a:ea typeface="微软雅黑" panose="020B0503020204020204" pitchFamily="34" charset="-122"/>
              </a:rPr>
              <a:t>改革</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lang="en-US" altLang="zh-CN" sz="1400" kern="0" dirty="0">
                <a:solidFill>
                  <a:srgbClr val="FF0000"/>
                </a:solidFill>
                <a:latin typeface="微软雅黑" panose="020B0503020204020204" pitchFamily="34" charset="-122"/>
                <a:ea typeface="微软雅黑" panose="020B0503020204020204" pitchFamily="34" charset="-122"/>
              </a:rPr>
              <a:t>37</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endParaRPr kumimoji="0" lang="en-US"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a:p>
            <a:pPr marL="0" marR="0" lvl="0" indent="0" defTabSz="685681" eaLnBrk="1" fontAlgn="auto" latinLnBrk="0" hangingPunct="1">
              <a:lnSpc>
                <a:spcPct val="15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农村</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被提及</a:t>
            </a:r>
            <a:r>
              <a:rPr kumimoji="0" lang="en-US" altLang="zh-CN" sz="14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28</a:t>
            </a: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次</a:t>
            </a:r>
          </a:p>
        </p:txBody>
      </p:sp>
      <p:sp>
        <p:nvSpPr>
          <p:cNvPr id="5" name="TextBox 87"/>
          <p:cNvSpPr txBox="1"/>
          <p:nvPr/>
        </p:nvSpPr>
        <p:spPr>
          <a:xfrm>
            <a:off x="5579258" y="1117805"/>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accent1"/>
                </a:solidFill>
                <a:effectLst/>
                <a:uLnTx/>
                <a:uFillTx/>
                <a:latin typeface="Century Gothic"/>
                <a:ea typeface="微软雅黑"/>
              </a:rPr>
              <a:t>关键词提及量</a:t>
            </a:r>
          </a:p>
        </p:txBody>
      </p:sp>
      <p:sp>
        <p:nvSpPr>
          <p:cNvPr id="6" name="矩形 5"/>
          <p:cNvSpPr/>
          <p:nvPr/>
        </p:nvSpPr>
        <p:spPr>
          <a:xfrm>
            <a:off x="2271214" y="1220446"/>
            <a:ext cx="2151541" cy="437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Keyword Heat</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7" name="矩形 6"/>
          <p:cNvSpPr/>
          <p:nvPr/>
        </p:nvSpPr>
        <p:spPr>
          <a:xfrm>
            <a:off x="1102510" y="1729627"/>
            <a:ext cx="3320246" cy="456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China Government Report</a:t>
            </a:r>
            <a:endParaRPr kumimoji="0" lang="zh-CN" altLang="en-US" sz="1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818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1142028" cy="424732"/>
          </a:xfrm>
        </p:spPr>
        <p:txBody>
          <a:bodyPr>
            <a:normAutofit/>
          </a:bodyPr>
          <a:lstStyle/>
          <a:p>
            <a:r>
              <a:rPr lang="en-US" altLang="zh-CN" dirty="0">
                <a:solidFill>
                  <a:schemeClr val="accent4"/>
                </a:solidFill>
                <a:latin typeface="+mj-ea"/>
              </a:rPr>
              <a:t>Result</a:t>
            </a:r>
            <a:endParaRPr lang="zh-CN" altLang="en-US" dirty="0">
              <a:solidFill>
                <a:schemeClr val="accent4"/>
              </a:solidFill>
              <a:latin typeface="+mj-ea"/>
            </a:endParaRPr>
          </a:p>
        </p:txBody>
      </p:sp>
      <p:sp>
        <p:nvSpPr>
          <p:cNvPr id="14" name="矩形 13"/>
          <p:cNvSpPr/>
          <p:nvPr/>
        </p:nvSpPr>
        <p:spPr>
          <a:xfrm>
            <a:off x="8816722" y="5502837"/>
            <a:ext cx="2701323" cy="572448"/>
          </a:xfrm>
          <a:prstGeom prst="rect">
            <a:avLst/>
          </a:prstGeom>
          <a:noFill/>
        </p:spPr>
        <p:txBody>
          <a:bodyPr wrap="square" lIns="91424" tIns="45712" rIns="91424" bIns="45712">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顶部“开始”面板中可以对字体、字号、颜色、行距等进行修改。</a:t>
            </a:r>
            <a:endParaRPr kumimoji="0" lang="en-US" altLang="zh-CN" sz="1200" b="0" i="0" u="none" strike="noStrike" kern="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endParaRPr>
          </a:p>
        </p:txBody>
      </p:sp>
      <p:sp>
        <p:nvSpPr>
          <p:cNvPr id="15" name="TextBox 41"/>
          <p:cNvSpPr txBox="1"/>
          <p:nvPr/>
        </p:nvSpPr>
        <p:spPr>
          <a:xfrm>
            <a:off x="8816722" y="5175250"/>
            <a:ext cx="2701323" cy="400093"/>
          </a:xfrm>
          <a:prstGeom prst="rect">
            <a:avLst/>
          </a:prstGeom>
          <a:noFill/>
          <a:effectLst/>
        </p:spPr>
        <p:txBody>
          <a:bodyPr wrap="square" lIns="91424" tIns="45712" rIns="91424" bIns="45712" rtlCol="0">
            <a:spAutoFit/>
          </a:bodyPr>
          <a:lstStyle/>
          <a:p>
            <a:pPr marL="0" marR="0" lvl="0" indent="0" defTabSz="91422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点击此处添加标题</a:t>
            </a:r>
          </a:p>
        </p:txBody>
      </p:sp>
      <p:sp>
        <p:nvSpPr>
          <p:cNvPr id="17" name="TextBox 41"/>
          <p:cNvSpPr txBox="1"/>
          <p:nvPr/>
        </p:nvSpPr>
        <p:spPr>
          <a:xfrm>
            <a:off x="1054951" y="1186349"/>
            <a:ext cx="2349402" cy="400093"/>
          </a:xfrm>
          <a:prstGeom prst="rect">
            <a:avLst/>
          </a:prstGeom>
          <a:noFill/>
          <a:effectLst/>
        </p:spPr>
        <p:txBody>
          <a:bodyPr wrap="square" lIns="91424" tIns="45712" rIns="91424" bIns="45712" rtlCol="0">
            <a:spAutoFit/>
          </a:bodyPr>
          <a:lstStyle/>
          <a:p>
            <a:pPr marL="0" marR="0" lvl="0" indent="0" algn="ctr" defTabSz="91422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rPr>
              <a:t>“改革”热度指数</a:t>
            </a:r>
          </a:p>
        </p:txBody>
      </p:sp>
      <p:graphicFrame>
        <p:nvGraphicFramePr>
          <p:cNvPr id="19" name="图表 18">
            <a:extLst>
              <a:ext uri="{FF2B5EF4-FFF2-40B4-BE49-F238E27FC236}">
                <a16:creationId xmlns:a16="http://schemas.microsoft.com/office/drawing/2014/main" id="{7D003777-36F8-4207-9C24-F11C66AE273C}"/>
              </a:ext>
            </a:extLst>
          </p:cNvPr>
          <p:cNvGraphicFramePr>
            <a:graphicFrameLocks/>
          </p:cNvGraphicFramePr>
          <p:nvPr>
            <p:extLst>
              <p:ext uri="{D42A27DB-BD31-4B8C-83A1-F6EECF244321}">
                <p14:modId xmlns:p14="http://schemas.microsoft.com/office/powerpoint/2010/main" val="3527070860"/>
              </p:ext>
            </p:extLst>
          </p:nvPr>
        </p:nvGraphicFramePr>
        <p:xfrm>
          <a:off x="89612" y="1602254"/>
          <a:ext cx="4280079" cy="23947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03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2029553" y="2995031"/>
            <a:ext cx="8099392" cy="1446550"/>
          </a:xfrm>
        </p:spPr>
        <p:txBody>
          <a:bodyPr/>
          <a:lstStyle/>
          <a:p>
            <a:r>
              <a:rPr lang="en-US" altLang="zh-CN" dirty="0"/>
              <a:t>THANK</a:t>
            </a:r>
          </a:p>
          <a:p>
            <a:r>
              <a:rPr lang="en-US" altLang="zh-CN" dirty="0"/>
              <a:t>YOU</a:t>
            </a:r>
          </a:p>
        </p:txBody>
      </p:sp>
      <p:sp>
        <p:nvSpPr>
          <p:cNvPr id="8" name="文本占位符 7"/>
          <p:cNvSpPr>
            <a:spLocks noGrp="1"/>
          </p:cNvSpPr>
          <p:nvPr>
            <p:ph type="body" sz="quarter" idx="11"/>
          </p:nvPr>
        </p:nvSpPr>
        <p:spPr>
          <a:xfrm>
            <a:off x="2029553" y="4475921"/>
            <a:ext cx="8099392" cy="338554"/>
          </a:xfrm>
        </p:spPr>
        <p:txBody>
          <a:bodyPr/>
          <a:lstStyle/>
          <a:p>
            <a:r>
              <a:rPr lang="en-US" altLang="zh-CN" sz="1600" dirty="0"/>
              <a:t>ALL BY LucasX</a:t>
            </a:r>
          </a:p>
        </p:txBody>
      </p:sp>
      <p:sp>
        <p:nvSpPr>
          <p:cNvPr id="4" name="文本占位符 8"/>
          <p:cNvSpPr>
            <a:spLocks noGrp="1"/>
          </p:cNvSpPr>
          <p:nvPr>
            <p:ph type="body" sz="quarter" idx="12"/>
          </p:nvPr>
        </p:nvSpPr>
        <p:spPr>
          <a:xfrm>
            <a:off x="5267739" y="1297552"/>
            <a:ext cx="1623020" cy="1015663"/>
          </a:xfrm>
        </p:spPr>
        <p:txBody>
          <a:bodyPr/>
          <a:lstStyle/>
          <a:p>
            <a:r>
              <a:rPr lang="en-US" altLang="zh-CN" sz="6000" dirty="0"/>
              <a:t>L</a:t>
            </a:r>
            <a:endParaRPr lang="zh-CN" altLang="en-US" dirty="0"/>
          </a:p>
        </p:txBody>
      </p:sp>
    </p:spTree>
    <p:extLst>
      <p:ext uri="{BB962C8B-B14F-4D97-AF65-F5344CB8AC3E}">
        <p14:creationId xmlns:p14="http://schemas.microsoft.com/office/powerpoint/2010/main" val="3547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b="1" dirty="0">
                <a:solidFill>
                  <a:schemeClr val="accent4"/>
                </a:solidFill>
              </a:rPr>
              <a:t>Part 1   Introduction</a:t>
            </a:r>
            <a:endParaRPr lang="zh-CN" altLang="en-US" b="1" dirty="0">
              <a:solidFill>
                <a:schemeClr val="accent4"/>
              </a:solidFill>
            </a:endParaRPr>
          </a:p>
        </p:txBody>
      </p:sp>
      <p:sp>
        <p:nvSpPr>
          <p:cNvPr id="17" name="文本占位符 16"/>
          <p:cNvSpPr>
            <a:spLocks noGrp="1"/>
          </p:cNvSpPr>
          <p:nvPr>
            <p:ph type="body" sz="quarter" idx="12"/>
          </p:nvPr>
        </p:nvSpPr>
        <p:spPr>
          <a:xfrm>
            <a:off x="6096000" y="2942732"/>
            <a:ext cx="4973053" cy="523220"/>
          </a:xfrm>
        </p:spPr>
        <p:txBody>
          <a:bodyPr/>
          <a:lstStyle/>
          <a:p>
            <a:r>
              <a:rPr lang="en-US" altLang="zh-CN" dirty="0"/>
              <a:t>Part 2   Theory</a:t>
            </a:r>
            <a:endParaRPr lang="zh-CN" altLang="en-US" dirty="0"/>
          </a:p>
        </p:txBody>
      </p:sp>
      <p:sp>
        <p:nvSpPr>
          <p:cNvPr id="18" name="文本占位符 17"/>
          <p:cNvSpPr>
            <a:spLocks noGrp="1"/>
          </p:cNvSpPr>
          <p:nvPr>
            <p:ph type="body" sz="quarter" idx="13"/>
          </p:nvPr>
        </p:nvSpPr>
        <p:spPr>
          <a:xfrm>
            <a:off x="6096000" y="3663577"/>
            <a:ext cx="4973053" cy="523220"/>
          </a:xfrm>
        </p:spPr>
        <p:txBody>
          <a:bodyPr/>
          <a:lstStyle/>
          <a:p>
            <a:r>
              <a:rPr lang="en-US" altLang="zh-CN" dirty="0"/>
              <a:t>Part 3   Experiment</a:t>
            </a:r>
            <a:endParaRPr lang="zh-CN" altLang="en-US" dirty="0"/>
          </a:p>
        </p:txBody>
      </p:sp>
      <p:sp>
        <p:nvSpPr>
          <p:cNvPr id="19" name="文本占位符 18"/>
          <p:cNvSpPr>
            <a:spLocks noGrp="1"/>
          </p:cNvSpPr>
          <p:nvPr>
            <p:ph type="body" sz="quarter" idx="14"/>
          </p:nvPr>
        </p:nvSpPr>
        <p:spPr>
          <a:xfrm>
            <a:off x="6096000" y="4384422"/>
            <a:ext cx="4973053" cy="523220"/>
          </a:xfrm>
        </p:spPr>
        <p:txBody>
          <a:bodyPr/>
          <a:lstStyle/>
          <a:p>
            <a:r>
              <a:rPr lang="en-US" altLang="zh-CN" dirty="0"/>
              <a:t>Part 4   Result</a:t>
            </a:r>
            <a:endParaRPr lang="zh-CN" altLang="en-US" dirty="0"/>
          </a:p>
        </p:txBody>
      </p:sp>
    </p:spTree>
    <p:extLst>
      <p:ext uri="{BB962C8B-B14F-4D97-AF65-F5344CB8AC3E}">
        <p14:creationId xmlns:p14="http://schemas.microsoft.com/office/powerpoint/2010/main" val="31374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39339" y="3429000"/>
            <a:ext cx="5010196" cy="639147"/>
          </a:xfrm>
        </p:spPr>
        <p:txBody>
          <a:bodyPr>
            <a:normAutofit/>
          </a:bodyPr>
          <a:lstStyle/>
          <a:p>
            <a:r>
              <a:rPr lang="en-US" altLang="zh-CN" sz="3200" dirty="0">
                <a:solidFill>
                  <a:schemeClr val="accent4"/>
                </a:solidFill>
                <a:latin typeface="微软雅黑" panose="020B0503020204020204" pitchFamily="34" charset="-122"/>
                <a:ea typeface="微软雅黑" panose="020B0503020204020204" pitchFamily="34" charset="-122"/>
              </a:rPr>
              <a:t>Process of Text Mining</a:t>
            </a:r>
            <a:endParaRPr lang="zh-CN" altLang="en-US" sz="3200" dirty="0">
              <a:solidFill>
                <a:schemeClr val="accent4"/>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63892" y="1558208"/>
            <a:ext cx="6469226" cy="1880123"/>
            <a:chOff x="410547" y="1548877"/>
            <a:chExt cx="6469226" cy="1880123"/>
          </a:xfrm>
          <a:solidFill>
            <a:schemeClr val="accent4"/>
          </a:solidFill>
        </p:grpSpPr>
        <p:sp>
          <p:nvSpPr>
            <p:cNvPr id="3" name="流程图: 多文档 2"/>
            <p:cNvSpPr/>
            <p:nvPr/>
          </p:nvSpPr>
          <p:spPr>
            <a:xfrm>
              <a:off x="410547" y="1548877"/>
              <a:ext cx="1134514" cy="811764"/>
            </a:xfrm>
            <a:prstGeom prst="flowChartMultidocumen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Document</a:t>
              </a:r>
              <a:endParaRPr lang="zh-CN" altLang="en-US" sz="1200" dirty="0">
                <a:latin typeface="微软雅黑" panose="020B0503020204020204" pitchFamily="34" charset="-122"/>
                <a:ea typeface="微软雅黑" panose="020B0503020204020204" pitchFamily="34" charset="-122"/>
              </a:endParaRPr>
            </a:p>
          </p:txBody>
        </p:sp>
        <p:sp>
          <p:nvSpPr>
            <p:cNvPr id="4" name="流程图: 过程 3"/>
            <p:cNvSpPr/>
            <p:nvPr/>
          </p:nvSpPr>
          <p:spPr>
            <a:xfrm>
              <a:off x="1912772" y="1651518"/>
              <a:ext cx="1483567"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Feature Selection</a:t>
              </a:r>
              <a:endParaRPr lang="zh-CN" altLang="en-US" sz="1200" dirty="0">
                <a:latin typeface="微软雅黑" panose="020B0503020204020204" pitchFamily="34" charset="-122"/>
                <a:ea typeface="微软雅黑" panose="020B0503020204020204" pitchFamily="34" charset="-122"/>
              </a:endParaRPr>
            </a:p>
          </p:txBody>
        </p:sp>
        <p:sp>
          <p:nvSpPr>
            <p:cNvPr id="5" name="流程图: 过程 4"/>
            <p:cNvSpPr/>
            <p:nvPr/>
          </p:nvSpPr>
          <p:spPr>
            <a:xfrm>
              <a:off x="3809998" y="1651518"/>
              <a:ext cx="1380930"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Feature Scaling</a:t>
              </a:r>
              <a:endParaRPr lang="zh-CN" altLang="en-US" sz="1200" dirty="0">
                <a:latin typeface="微软雅黑" panose="020B0503020204020204" pitchFamily="34" charset="-122"/>
                <a:ea typeface="微软雅黑" panose="020B0503020204020204" pitchFamily="34" charset="-122"/>
              </a:endParaRPr>
            </a:p>
          </p:txBody>
        </p:sp>
        <p:sp>
          <p:nvSpPr>
            <p:cNvPr id="6" name="流程图: 过程 5"/>
            <p:cNvSpPr/>
            <p:nvPr/>
          </p:nvSpPr>
          <p:spPr>
            <a:xfrm>
              <a:off x="5498842" y="1651518"/>
              <a:ext cx="1380930"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Model Training</a:t>
              </a:r>
              <a:endParaRPr lang="zh-CN" altLang="en-US" sz="1200" dirty="0">
                <a:latin typeface="微软雅黑" panose="020B0503020204020204" pitchFamily="34" charset="-122"/>
                <a:ea typeface="微软雅黑" panose="020B0503020204020204" pitchFamily="34" charset="-122"/>
              </a:endParaRPr>
            </a:p>
          </p:txBody>
        </p:sp>
        <p:sp>
          <p:nvSpPr>
            <p:cNvPr id="7" name="流程图: 过程 6"/>
            <p:cNvSpPr/>
            <p:nvPr/>
          </p:nvSpPr>
          <p:spPr>
            <a:xfrm>
              <a:off x="3809999" y="2822510"/>
              <a:ext cx="3069774"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Predict</a:t>
              </a:r>
              <a:endParaRPr lang="zh-CN" altLang="en-US" sz="1200" dirty="0">
                <a:latin typeface="微软雅黑" panose="020B0503020204020204" pitchFamily="34" charset="-122"/>
                <a:ea typeface="微软雅黑" panose="020B0503020204020204" pitchFamily="34" charset="-122"/>
              </a:endParaRPr>
            </a:p>
          </p:txBody>
        </p:sp>
        <p:sp>
          <p:nvSpPr>
            <p:cNvPr id="8" name="流程图: 过程 7"/>
            <p:cNvSpPr/>
            <p:nvPr/>
          </p:nvSpPr>
          <p:spPr>
            <a:xfrm>
              <a:off x="410547" y="2822510"/>
              <a:ext cx="2584580" cy="60649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Visualize</a:t>
              </a:r>
              <a:endParaRPr lang="zh-CN" altLang="en-US" sz="1200" dirty="0">
                <a:latin typeface="微软雅黑" panose="020B0503020204020204" pitchFamily="34" charset="-122"/>
                <a:ea typeface="微软雅黑" panose="020B0503020204020204" pitchFamily="34" charset="-122"/>
              </a:endParaRPr>
            </a:p>
          </p:txBody>
        </p:sp>
        <p:cxnSp>
          <p:nvCxnSpPr>
            <p:cNvPr id="10" name="直接箭头连接符 9"/>
            <p:cNvCxnSpPr>
              <a:stCxn id="3" idx="3"/>
              <a:endCxn id="4" idx="1"/>
            </p:cNvCxnSpPr>
            <p:nvPr/>
          </p:nvCxnSpPr>
          <p:spPr>
            <a:xfrm>
              <a:off x="1545061" y="1954759"/>
              <a:ext cx="367711" cy="4"/>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cxnSpLocks/>
              <a:stCxn id="4" idx="3"/>
              <a:endCxn id="5" idx="1"/>
            </p:cNvCxnSpPr>
            <p:nvPr/>
          </p:nvCxnSpPr>
          <p:spPr>
            <a:xfrm>
              <a:off x="3396339" y="1954763"/>
              <a:ext cx="413659" cy="0"/>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cxnSpLocks/>
              <a:stCxn id="5" idx="3"/>
              <a:endCxn id="6" idx="1"/>
            </p:cNvCxnSpPr>
            <p:nvPr/>
          </p:nvCxnSpPr>
          <p:spPr>
            <a:xfrm>
              <a:off x="5190928" y="1954763"/>
              <a:ext cx="307914" cy="0"/>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cxnSpLocks/>
              <a:stCxn id="6" idx="2"/>
            </p:cNvCxnSpPr>
            <p:nvPr/>
          </p:nvCxnSpPr>
          <p:spPr>
            <a:xfrm>
              <a:off x="6189307" y="2258008"/>
              <a:ext cx="0" cy="564502"/>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a:stCxn id="7" idx="1"/>
              <a:endCxn id="8" idx="3"/>
            </p:cNvCxnSpPr>
            <p:nvPr/>
          </p:nvCxnSpPr>
          <p:spPr>
            <a:xfrm flipH="1">
              <a:off x="2995127" y="3125755"/>
              <a:ext cx="814872" cy="0"/>
            </a:xfrm>
            <a:prstGeom prst="straightConnector1">
              <a:avLst/>
            </a:prstGeom>
            <a:grpFill/>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65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dirty="0"/>
              <a:t>Part 1   Introduction</a:t>
            </a:r>
            <a:endParaRPr lang="zh-CN" altLang="en-US" dirty="0"/>
          </a:p>
        </p:txBody>
      </p:sp>
      <p:sp>
        <p:nvSpPr>
          <p:cNvPr id="17" name="文本占位符 16"/>
          <p:cNvSpPr>
            <a:spLocks noGrp="1"/>
          </p:cNvSpPr>
          <p:nvPr>
            <p:ph type="body" sz="quarter" idx="12"/>
          </p:nvPr>
        </p:nvSpPr>
        <p:spPr>
          <a:xfrm>
            <a:off x="6096000" y="2942732"/>
            <a:ext cx="4973053" cy="523220"/>
          </a:xfrm>
        </p:spPr>
        <p:txBody>
          <a:bodyPr/>
          <a:lstStyle/>
          <a:p>
            <a:r>
              <a:rPr lang="en-US" altLang="zh-CN" b="1" dirty="0">
                <a:solidFill>
                  <a:schemeClr val="accent4"/>
                </a:solidFill>
              </a:rPr>
              <a:t>Part 2   Theory</a:t>
            </a:r>
            <a:endParaRPr lang="zh-CN" altLang="en-US" b="1" dirty="0">
              <a:solidFill>
                <a:schemeClr val="accent4"/>
              </a:solidFill>
            </a:endParaRPr>
          </a:p>
        </p:txBody>
      </p:sp>
      <p:sp>
        <p:nvSpPr>
          <p:cNvPr id="18" name="文本占位符 17"/>
          <p:cNvSpPr>
            <a:spLocks noGrp="1"/>
          </p:cNvSpPr>
          <p:nvPr>
            <p:ph type="body" sz="quarter" idx="13"/>
          </p:nvPr>
        </p:nvSpPr>
        <p:spPr>
          <a:xfrm>
            <a:off x="6096000" y="3663577"/>
            <a:ext cx="4973053" cy="523220"/>
          </a:xfrm>
        </p:spPr>
        <p:txBody>
          <a:bodyPr/>
          <a:lstStyle/>
          <a:p>
            <a:r>
              <a:rPr lang="en-US" altLang="zh-CN" dirty="0"/>
              <a:t>Part 3   Experiment</a:t>
            </a:r>
            <a:endParaRPr lang="zh-CN" altLang="en-US" dirty="0"/>
          </a:p>
        </p:txBody>
      </p:sp>
      <p:sp>
        <p:nvSpPr>
          <p:cNvPr id="19" name="文本占位符 18"/>
          <p:cNvSpPr>
            <a:spLocks noGrp="1"/>
          </p:cNvSpPr>
          <p:nvPr>
            <p:ph type="body" sz="quarter" idx="14"/>
          </p:nvPr>
        </p:nvSpPr>
        <p:spPr>
          <a:xfrm>
            <a:off x="6096000" y="4384422"/>
            <a:ext cx="4973053" cy="523220"/>
          </a:xfrm>
        </p:spPr>
        <p:txBody>
          <a:bodyPr/>
          <a:lstStyle/>
          <a:p>
            <a:r>
              <a:rPr lang="en-US" altLang="zh-CN" dirty="0"/>
              <a:t>Part 4   Result</a:t>
            </a:r>
            <a:endParaRPr lang="zh-CN" altLang="en-US" dirty="0"/>
          </a:p>
        </p:txBody>
      </p:sp>
    </p:spTree>
    <p:extLst>
      <p:ext uri="{BB962C8B-B14F-4D97-AF65-F5344CB8AC3E}">
        <p14:creationId xmlns:p14="http://schemas.microsoft.com/office/powerpoint/2010/main" val="421811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13" y="621135"/>
            <a:ext cx="1524583" cy="424732"/>
          </a:xfrm>
        </p:spPr>
        <p:txBody>
          <a:bodyPr/>
          <a:lstStyle/>
          <a:p>
            <a:r>
              <a:rPr lang="en-US" altLang="zh-CN" dirty="0">
                <a:solidFill>
                  <a:srgbClr val="FF0000"/>
                </a:solidFill>
                <a:latin typeface="+mj-ea"/>
              </a:rPr>
              <a:t>TF-IDF</a:t>
            </a:r>
            <a:endParaRPr lang="zh-CN" altLang="en-US" dirty="0">
              <a:solidFill>
                <a:srgbClr val="FF0000"/>
              </a:solidFill>
              <a:latin typeface="+mj-ea"/>
            </a:endParaRPr>
          </a:p>
        </p:txBody>
      </p:sp>
      <p:sp>
        <p:nvSpPr>
          <p:cNvPr id="3" name="文本框 2"/>
          <p:cNvSpPr txBox="1"/>
          <p:nvPr/>
        </p:nvSpPr>
        <p:spPr>
          <a:xfrm>
            <a:off x="1777875" y="1737111"/>
            <a:ext cx="8641750" cy="1323439"/>
          </a:xfrm>
          <a:prstGeom prst="rect">
            <a:avLst/>
          </a:prstGeom>
          <a:noFill/>
        </p:spPr>
        <p:txBody>
          <a:bodyPr wrap="square" rtlCol="0">
            <a:spAutoFit/>
          </a:bodyPr>
          <a:lstStyle/>
          <a:p>
            <a:r>
              <a:rPr lang="en-US" altLang="zh-CN" sz="2000" i="1" dirty="0"/>
              <a:t>TF-IDF</a:t>
            </a:r>
            <a:r>
              <a:rPr lang="zh-CN" altLang="en-US" sz="2000" dirty="0"/>
              <a:t>（</a:t>
            </a:r>
            <a:r>
              <a:rPr lang="en-US" altLang="zh-CN" sz="2000" dirty="0"/>
              <a:t>term frequency–inverse document frequency</a:t>
            </a:r>
            <a:r>
              <a:rPr lang="zh-CN" altLang="en-US" sz="2000" dirty="0"/>
              <a:t>）是一种用于信息检索与数据挖掘的常用加权技术。</a:t>
            </a:r>
            <a:r>
              <a:rPr lang="en-US" altLang="zh-CN" sz="2000" dirty="0"/>
              <a:t>TF-IDF</a:t>
            </a:r>
            <a:r>
              <a:rPr lang="zh-CN" altLang="en-US" sz="2000" dirty="0"/>
              <a:t>用以评估一字词对于一个文件集或一个语料库中的其中一份文件的重要程度。字词的重要性随着它在文件中出现的次数成正比增加，但同时会随着它在语料库中出现的频率成反比下降。</a:t>
            </a:r>
          </a:p>
        </p:txBody>
      </p:sp>
      <mc:AlternateContent xmlns:mc="http://schemas.openxmlformats.org/markup-compatibility/2006">
        <mc:Choice xmlns:a14="http://schemas.microsoft.com/office/drawing/2010/main" Requires="a14">
          <p:sp>
            <p:nvSpPr>
              <p:cNvPr id="4" name="文本框 3"/>
              <p:cNvSpPr txBox="1"/>
              <p:nvPr/>
            </p:nvSpPr>
            <p:spPr>
              <a:xfrm>
                <a:off x="3574473" y="3312622"/>
                <a:ext cx="1718547" cy="747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𝑇𝐹</m:t>
                      </m:r>
                      <m:r>
                        <a:rPr lang="en-US" altLang="zh-CN" sz="240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𝑖𝑗</m:t>
                              </m:r>
                            </m:sub>
                          </m:sSub>
                        </m:num>
                        <m:den>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𝑘</m:t>
                              </m: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𝑘𝑗</m:t>
                                  </m:r>
                                </m:sub>
                              </m:sSub>
                            </m:e>
                          </m:nary>
                        </m:den>
                      </m:f>
                    </m:oMath>
                  </m:oMathPara>
                </a14:m>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3574473" y="3312622"/>
                <a:ext cx="1718547" cy="74738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6534728" y="3312622"/>
                <a:ext cx="2930289" cy="8056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𝐼𝐷𝐹</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𝑙𝑜𝑔</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𝑑</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rPr>
                            <m:t>} </m:t>
                          </m:r>
                        </m:den>
                      </m:f>
                    </m:oMath>
                  </m:oMathPara>
                </a14:m>
                <a:endParaRPr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6534728" y="3312622"/>
                <a:ext cx="2930289" cy="8056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5003681" y="4564150"/>
                <a:ext cx="2540311" cy="369332"/>
              </a:xfrm>
              <a:prstGeom prst="rect">
                <a:avLst/>
              </a:prstGeom>
              <a:noFill/>
            </p:spPr>
            <p:txBody>
              <a:bodyPr wrap="none" lIns="0" tIns="0" rIns="0" bIns="0" rtlCol="0">
                <a:spAutoFit/>
              </a:bodyPr>
              <a:lstStyle/>
              <a:p>
                <a14:m>
                  <m:oMath xmlns:m="http://schemas.openxmlformats.org/officeDocument/2006/math">
                    <m:r>
                      <a:rPr lang="en-US" altLang="zh-CN" sz="2400" i="1" smtClean="0">
                        <a:solidFill>
                          <a:schemeClr val="accent4"/>
                        </a:solidFill>
                        <a:latin typeface="Cambria Math" panose="02040503050406030204" pitchFamily="18" charset="0"/>
                      </a:rPr>
                      <m:t>𝑇𝐹</m:t>
                    </m:r>
                    <m:r>
                      <a:rPr lang="en-US" altLang="zh-CN" sz="2400" i="1">
                        <a:solidFill>
                          <a:schemeClr val="accent4"/>
                        </a:solidFill>
                        <a:latin typeface="Cambria Math" panose="02040503050406030204" pitchFamily="18" charset="0"/>
                      </a:rPr>
                      <m:t>−</m:t>
                    </m:r>
                    <m:r>
                      <a:rPr lang="en-US" altLang="zh-CN" sz="2400" i="1" smtClean="0">
                        <a:solidFill>
                          <a:schemeClr val="accent4"/>
                        </a:solidFill>
                        <a:latin typeface="Cambria Math" panose="02040503050406030204" pitchFamily="18" charset="0"/>
                      </a:rPr>
                      <m:t>𝐼𝐷𝐹</m:t>
                    </m:r>
                    <m:r>
                      <a:rPr lang="en-US" altLang="zh-CN" sz="2400" i="1" smtClean="0">
                        <a:solidFill>
                          <a:schemeClr val="accent4"/>
                        </a:solidFill>
                        <a:latin typeface="Cambria Math" panose="02040503050406030204" pitchFamily="18" charset="0"/>
                      </a:rPr>
                      <m:t>=</m:t>
                    </m:r>
                  </m:oMath>
                </a14:m>
                <a:r>
                  <a:rPr lang="en-US" altLang="zh-CN" sz="2400" i="1" dirty="0">
                    <a:solidFill>
                      <a:schemeClr val="accent4"/>
                    </a:solidFill>
                    <a:latin typeface="Cambria Math" panose="02040503050406030204" pitchFamily="18" charset="0"/>
                  </a:rPr>
                  <a:t>TF</a:t>
                </a:r>
                <a:r>
                  <a:rPr lang="zh-CN" altLang="en-US" sz="2400" i="1" dirty="0">
                    <a:solidFill>
                      <a:schemeClr val="accent4"/>
                    </a:solidFill>
                    <a:latin typeface="Cambria Math" panose="02040503050406030204" pitchFamily="18" charset="0"/>
                  </a:rPr>
                  <a:t>*</a:t>
                </a:r>
                <a:r>
                  <a:rPr lang="en-US" altLang="zh-CN" sz="2400" i="1" dirty="0">
                    <a:solidFill>
                      <a:schemeClr val="accent4"/>
                    </a:solidFill>
                    <a:latin typeface="Cambria Math" panose="02040503050406030204" pitchFamily="18" charset="0"/>
                  </a:rPr>
                  <a:t>IDF</a:t>
                </a:r>
                <a:endParaRPr lang="zh-CN" altLang="en-US" sz="2400" i="1" dirty="0">
                  <a:solidFill>
                    <a:schemeClr val="accent4"/>
                  </a:solidFill>
                  <a:latin typeface="Cambria Math" panose="020405030504060302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003681" y="4564150"/>
                <a:ext cx="2540311" cy="369332"/>
              </a:xfrm>
              <a:prstGeom prst="rect">
                <a:avLst/>
              </a:prstGeom>
              <a:blipFill>
                <a:blip r:embed="rId4"/>
                <a:stretch>
                  <a:fillRect l="-4317" t="-26667" r="-6235"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376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dirty="0"/>
              <a:t>Part 1   Introduction</a:t>
            </a:r>
            <a:endParaRPr lang="zh-CN" altLang="en-US" dirty="0"/>
          </a:p>
        </p:txBody>
      </p:sp>
      <p:sp>
        <p:nvSpPr>
          <p:cNvPr id="17" name="文本占位符 16"/>
          <p:cNvSpPr>
            <a:spLocks noGrp="1"/>
          </p:cNvSpPr>
          <p:nvPr>
            <p:ph type="body" sz="quarter" idx="12"/>
          </p:nvPr>
        </p:nvSpPr>
        <p:spPr>
          <a:xfrm>
            <a:off x="6096000" y="2942732"/>
            <a:ext cx="4973053" cy="523220"/>
          </a:xfrm>
        </p:spPr>
        <p:txBody>
          <a:bodyPr/>
          <a:lstStyle/>
          <a:p>
            <a:r>
              <a:rPr lang="en-US" altLang="zh-CN" dirty="0"/>
              <a:t>Part 2   Theory</a:t>
            </a:r>
            <a:endParaRPr lang="zh-CN" altLang="en-US" dirty="0"/>
          </a:p>
        </p:txBody>
      </p:sp>
      <p:sp>
        <p:nvSpPr>
          <p:cNvPr id="18" name="文本占位符 17"/>
          <p:cNvSpPr>
            <a:spLocks noGrp="1"/>
          </p:cNvSpPr>
          <p:nvPr>
            <p:ph type="body" sz="quarter" idx="13"/>
          </p:nvPr>
        </p:nvSpPr>
        <p:spPr>
          <a:xfrm>
            <a:off x="6096000" y="3663577"/>
            <a:ext cx="4973053" cy="523220"/>
          </a:xfrm>
        </p:spPr>
        <p:txBody>
          <a:bodyPr/>
          <a:lstStyle/>
          <a:p>
            <a:r>
              <a:rPr lang="en-US" altLang="zh-CN" b="1" dirty="0">
                <a:solidFill>
                  <a:schemeClr val="accent4"/>
                </a:solidFill>
              </a:rPr>
              <a:t>Part 3   Experiment</a:t>
            </a:r>
            <a:endParaRPr lang="zh-CN" altLang="en-US" b="1" dirty="0">
              <a:solidFill>
                <a:schemeClr val="accent4"/>
              </a:solidFill>
            </a:endParaRPr>
          </a:p>
        </p:txBody>
      </p:sp>
      <p:sp>
        <p:nvSpPr>
          <p:cNvPr id="19" name="文本占位符 18"/>
          <p:cNvSpPr>
            <a:spLocks noGrp="1"/>
          </p:cNvSpPr>
          <p:nvPr>
            <p:ph type="body" sz="quarter" idx="14"/>
          </p:nvPr>
        </p:nvSpPr>
        <p:spPr>
          <a:xfrm>
            <a:off x="6096000" y="4384422"/>
            <a:ext cx="4973053" cy="523220"/>
          </a:xfrm>
        </p:spPr>
        <p:txBody>
          <a:bodyPr/>
          <a:lstStyle/>
          <a:p>
            <a:r>
              <a:rPr lang="en-US" altLang="zh-CN" dirty="0"/>
              <a:t>Part 4   Result</a:t>
            </a:r>
            <a:endParaRPr lang="zh-CN" altLang="en-US" dirty="0"/>
          </a:p>
        </p:txBody>
      </p:sp>
    </p:spTree>
    <p:extLst>
      <p:ext uri="{BB962C8B-B14F-4D97-AF65-F5344CB8AC3E}">
        <p14:creationId xmlns:p14="http://schemas.microsoft.com/office/powerpoint/2010/main" val="111746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0"/>
          </p:nvPr>
        </p:nvSpPr>
        <p:spPr>
          <a:xfrm>
            <a:off x="725258" y="2221887"/>
            <a:ext cx="4075342" cy="769441"/>
          </a:xfrm>
        </p:spPr>
        <p:txBody>
          <a:bodyPr/>
          <a:lstStyle/>
          <a:p>
            <a:pPr algn="ctr"/>
            <a:r>
              <a:rPr lang="zh-CN" altLang="en-US" dirty="0">
                <a:solidFill>
                  <a:schemeClr val="accent4"/>
                </a:solidFill>
              </a:rPr>
              <a:t> </a:t>
            </a:r>
            <a:r>
              <a:rPr lang="en-US" altLang="zh-CN" kern="0" dirty="0">
                <a:solidFill>
                  <a:schemeClr val="accent4"/>
                </a:solidFill>
                <a:latin typeface="微软雅黑" panose="020B0503020204020204" pitchFamily="34" charset="-122"/>
                <a:ea typeface="微软雅黑" panose="020B0503020204020204" pitchFamily="34" charset="-122"/>
              </a:rPr>
              <a:t>Contents</a:t>
            </a:r>
            <a:endParaRPr lang="zh-CN" altLang="en-US" kern="0" dirty="0">
              <a:solidFill>
                <a:schemeClr val="accent4"/>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1"/>
          </p:nvPr>
        </p:nvSpPr>
        <p:spPr>
          <a:xfrm>
            <a:off x="6096000" y="2221887"/>
            <a:ext cx="4973053" cy="523220"/>
          </a:xfrm>
        </p:spPr>
        <p:txBody>
          <a:bodyPr/>
          <a:lstStyle/>
          <a:p>
            <a:r>
              <a:rPr lang="en-US" altLang="zh-CN" dirty="0"/>
              <a:t>Part 1   Introduction</a:t>
            </a:r>
            <a:endParaRPr lang="zh-CN" altLang="en-US" dirty="0"/>
          </a:p>
        </p:txBody>
      </p:sp>
      <p:sp>
        <p:nvSpPr>
          <p:cNvPr id="17" name="文本占位符 16"/>
          <p:cNvSpPr>
            <a:spLocks noGrp="1"/>
          </p:cNvSpPr>
          <p:nvPr>
            <p:ph type="body" sz="quarter" idx="12"/>
          </p:nvPr>
        </p:nvSpPr>
        <p:spPr>
          <a:xfrm>
            <a:off x="6096000" y="2942732"/>
            <a:ext cx="4973053" cy="523220"/>
          </a:xfrm>
        </p:spPr>
        <p:txBody>
          <a:bodyPr/>
          <a:lstStyle/>
          <a:p>
            <a:r>
              <a:rPr lang="en-US" altLang="zh-CN" dirty="0"/>
              <a:t>Part 2   Theory</a:t>
            </a:r>
            <a:endParaRPr lang="zh-CN" altLang="en-US" dirty="0"/>
          </a:p>
        </p:txBody>
      </p:sp>
      <p:sp>
        <p:nvSpPr>
          <p:cNvPr id="18" name="文本占位符 17"/>
          <p:cNvSpPr>
            <a:spLocks noGrp="1"/>
          </p:cNvSpPr>
          <p:nvPr>
            <p:ph type="body" sz="quarter" idx="13"/>
          </p:nvPr>
        </p:nvSpPr>
        <p:spPr>
          <a:xfrm>
            <a:off x="6096000" y="3663577"/>
            <a:ext cx="4973053" cy="523220"/>
          </a:xfrm>
        </p:spPr>
        <p:txBody>
          <a:bodyPr/>
          <a:lstStyle/>
          <a:p>
            <a:r>
              <a:rPr lang="en-US" altLang="zh-CN" dirty="0"/>
              <a:t>Part 3   Experiment</a:t>
            </a:r>
            <a:endParaRPr lang="zh-CN" altLang="en-US" dirty="0"/>
          </a:p>
        </p:txBody>
      </p:sp>
      <p:sp>
        <p:nvSpPr>
          <p:cNvPr id="19" name="文本占位符 18"/>
          <p:cNvSpPr>
            <a:spLocks noGrp="1"/>
          </p:cNvSpPr>
          <p:nvPr>
            <p:ph type="body" sz="quarter" idx="14"/>
          </p:nvPr>
        </p:nvSpPr>
        <p:spPr>
          <a:xfrm>
            <a:off x="6096000" y="4384422"/>
            <a:ext cx="4973053" cy="523220"/>
          </a:xfrm>
        </p:spPr>
        <p:txBody>
          <a:bodyPr/>
          <a:lstStyle/>
          <a:p>
            <a:r>
              <a:rPr lang="en-US" altLang="zh-CN" b="1" dirty="0">
                <a:solidFill>
                  <a:schemeClr val="accent4"/>
                </a:solidFill>
              </a:rPr>
              <a:t>Part 4   Result</a:t>
            </a:r>
            <a:endParaRPr lang="zh-CN" altLang="en-US" b="1" dirty="0">
              <a:solidFill>
                <a:schemeClr val="accent4"/>
              </a:solidFill>
            </a:endParaRPr>
          </a:p>
        </p:txBody>
      </p:sp>
    </p:spTree>
    <p:extLst>
      <p:ext uri="{BB962C8B-B14F-4D97-AF65-F5344CB8AC3E}">
        <p14:creationId xmlns:p14="http://schemas.microsoft.com/office/powerpoint/2010/main" val="15075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v.cn/premier/2017-03/05/5173645/images/9ef97c7330774737ba60186ca1eb7e97.jpg"/>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t="17547" b="15097"/>
          <a:stretch/>
        </p:blipFill>
        <p:spPr bwMode="auto">
          <a:xfrm>
            <a:off x="-2" y="1045867"/>
            <a:ext cx="12192001" cy="5802803"/>
          </a:xfrm>
          <a:prstGeom prst="rect">
            <a:avLst/>
          </a:prstGeom>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89613" y="621135"/>
            <a:ext cx="1813832" cy="424732"/>
          </a:xfrm>
        </p:spPr>
        <p:txBody>
          <a:bodyPr>
            <a:normAutofit/>
          </a:bodyPr>
          <a:lstStyle/>
          <a:p>
            <a:r>
              <a:rPr lang="zh-CN" altLang="en-US" dirty="0">
                <a:solidFill>
                  <a:schemeClr val="accent4"/>
                </a:solidFill>
              </a:rPr>
              <a:t>执政热度词</a:t>
            </a:r>
          </a:p>
        </p:txBody>
      </p:sp>
      <p:sp>
        <p:nvSpPr>
          <p:cNvPr id="4" name="椭圆 3"/>
          <p:cNvSpPr/>
          <p:nvPr/>
        </p:nvSpPr>
        <p:spPr>
          <a:xfrm>
            <a:off x="7162800" y="2667000"/>
            <a:ext cx="3486150" cy="34861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矩形 4"/>
          <p:cNvSpPr/>
          <p:nvPr/>
        </p:nvSpPr>
        <p:spPr>
          <a:xfrm>
            <a:off x="7565544" y="3837940"/>
            <a:ext cx="2576832" cy="1029511"/>
          </a:xfrm>
          <a:prstGeom prst="rect">
            <a:avLst/>
          </a:prstGeom>
        </p:spPr>
        <p:txBody>
          <a:bodyPr wrap="square" lIns="68570" tIns="34289" rIns="68570" bIns="34289">
            <a:spAutoFit/>
          </a:bodyPr>
          <a:lstStyle/>
          <a:p>
            <a:pPr marL="0" marR="0" lvl="0" indent="0" defTabSz="685681"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根据不同时代领导人执政时期的政府工作报告，计算热度词，生成可视化字符云</a:t>
            </a:r>
          </a:p>
        </p:txBody>
      </p:sp>
      <p:sp>
        <p:nvSpPr>
          <p:cNvPr id="6" name="TextBox 87"/>
          <p:cNvSpPr txBox="1"/>
          <p:nvPr/>
        </p:nvSpPr>
        <p:spPr>
          <a:xfrm>
            <a:off x="7391400" y="3230214"/>
            <a:ext cx="2314673" cy="369316"/>
          </a:xfrm>
          <a:prstGeom prst="rect">
            <a:avLst/>
          </a:prstGeom>
          <a:noFill/>
          <a:effectLst/>
        </p:spPr>
        <p:txBody>
          <a:bodyPr wrap="square" lIns="91424" tIns="45712" rIns="91424" bIns="45712"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bg1"/>
                </a:solidFill>
                <a:effectLst/>
                <a:uLnTx/>
                <a:uFillTx/>
                <a:latin typeface="Century Gothic"/>
                <a:ea typeface="微软雅黑"/>
              </a:rPr>
              <a:t>执政热度词 </a:t>
            </a:r>
            <a:r>
              <a:rPr kumimoji="0" lang="en-US" altLang="zh-CN" sz="1800" b="1" i="0" u="none" strike="noStrike" kern="0" cap="none" spc="0" normalizeH="0" baseline="0" noProof="0" dirty="0">
                <a:ln>
                  <a:noFill/>
                </a:ln>
                <a:solidFill>
                  <a:schemeClr val="bg1"/>
                </a:solidFill>
                <a:effectLst/>
                <a:uLnTx/>
                <a:uFillTx/>
                <a:latin typeface="Century Gothic"/>
                <a:ea typeface="微软雅黑"/>
              </a:rPr>
              <a:t>TF-IDF</a:t>
            </a:r>
            <a:endParaRPr kumimoji="0" lang="zh-CN" altLang="en-US" sz="1800" b="1" i="0" u="none" strike="noStrike" kern="0" cap="none" spc="0" normalizeH="0" baseline="0" noProof="0" dirty="0">
              <a:ln>
                <a:noFill/>
              </a:ln>
              <a:solidFill>
                <a:schemeClr val="bg1"/>
              </a:solidFill>
              <a:effectLst/>
              <a:uLnTx/>
              <a:uFillTx/>
              <a:latin typeface="Century Gothic"/>
              <a:ea typeface="微软雅黑"/>
            </a:endParaRPr>
          </a:p>
        </p:txBody>
      </p:sp>
    </p:spTree>
    <p:extLst>
      <p:ext uri="{BB962C8B-B14F-4D97-AF65-F5344CB8AC3E}">
        <p14:creationId xmlns:p14="http://schemas.microsoft.com/office/powerpoint/2010/main" val="84145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Rectangle 105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9" name="Rectangle 9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5533524"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组合 7"/>
          <p:cNvGrpSpPr/>
          <p:nvPr/>
        </p:nvGrpSpPr>
        <p:grpSpPr>
          <a:xfrm>
            <a:off x="685102" y="635943"/>
            <a:ext cx="10397179" cy="5588208"/>
            <a:chOff x="685102" y="635943"/>
            <a:chExt cx="10397179" cy="5588208"/>
          </a:xfrm>
        </p:grpSpPr>
        <p:pic>
          <p:nvPicPr>
            <p:cNvPr id="1032" name="Picture 8" descr="http://image73.360doc.com/DownloadImg/2014/05/2814/42107608_3.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953514" y="4350186"/>
              <a:ext cx="1442953" cy="18739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image73.360doc.com/DownloadImg/2014/05/2814/42107608_2.jp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1108526" y="4328887"/>
              <a:ext cx="1452322" cy="1873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73.360doc.com/DownloadImg/2014/05/2814/42107608_1.jp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6821273" y="635943"/>
              <a:ext cx="4261008" cy="55882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age73.360doc.com/DownloadImg/2014/05/2814/42107608_4.jpg"/>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685102" y="664171"/>
              <a:ext cx="2485859" cy="31566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http://image73.360doc.com/DownloadImg/2014/05/2814/42107608_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7256" y="664170"/>
              <a:ext cx="2324482" cy="315664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97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000000"/>
      </a:dk2>
      <a:lt2>
        <a:srgbClr val="FFFFFF"/>
      </a:lt2>
      <a:accent1>
        <a:srgbClr val="1EAE88"/>
      </a:accent1>
      <a:accent2>
        <a:srgbClr val="FFFF00"/>
      </a:accent2>
      <a:accent3>
        <a:srgbClr val="FFC000"/>
      </a:accent3>
      <a:accent4>
        <a:srgbClr val="FF5D5D"/>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自定义 25">
    <a:dk1>
      <a:srgbClr val="000000"/>
    </a:dk1>
    <a:lt1>
      <a:srgbClr val="FFFFFF"/>
    </a:lt1>
    <a:dk2>
      <a:srgbClr val="000000"/>
    </a:dk2>
    <a:lt2>
      <a:srgbClr val="FDFDFD"/>
    </a:lt2>
    <a:accent1>
      <a:srgbClr val="22B095"/>
    </a:accent1>
    <a:accent2>
      <a:srgbClr val="FFFF00"/>
    </a:accent2>
    <a:accent3>
      <a:srgbClr val="FFC000"/>
    </a:accent3>
    <a:accent4>
      <a:srgbClr val="FF5D5D"/>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193</TotalTime>
  <Words>433</Words>
  <Application>Microsoft Office PowerPoint</Application>
  <PresentationFormat>宽屏</PresentationFormat>
  <Paragraphs>73</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Levenim MT</vt:lpstr>
      <vt:lpstr>微软雅黑</vt:lpstr>
      <vt:lpstr>Arial</vt:lpstr>
      <vt:lpstr>Calibri</vt:lpstr>
      <vt:lpstr>Calibri Light</vt:lpstr>
      <vt:lpstr>Cambria Math</vt:lpstr>
      <vt:lpstr>Century Gothic</vt:lpstr>
      <vt:lpstr>Office 主题</vt:lpstr>
      <vt:lpstr>PowerPoint 演示文稿</vt:lpstr>
      <vt:lpstr>PowerPoint 演示文稿</vt:lpstr>
      <vt:lpstr>PowerPoint 演示文稿</vt:lpstr>
      <vt:lpstr>PowerPoint 演示文稿</vt:lpstr>
      <vt:lpstr>TF-IDF</vt:lpstr>
      <vt:lpstr>PowerPoint 演示文稿</vt:lpstr>
      <vt:lpstr>PowerPoint 演示文稿</vt:lpstr>
      <vt:lpstr>执政热度词</vt:lpstr>
      <vt:lpstr>PowerPoint 演示文稿</vt:lpstr>
      <vt:lpstr>毛爷爷时期执政热度词</vt:lpstr>
      <vt:lpstr>邓小平时期执政热度词</vt:lpstr>
      <vt:lpstr>江泽民时期执政热度词</vt:lpstr>
      <vt:lpstr>胡锦涛时期执政热度词</vt:lpstr>
      <vt:lpstr>习大大时期执政热度词</vt:lpstr>
      <vt:lpstr>点击此处添加标题</vt:lpstr>
      <vt:lpstr>Result</vt:lpstr>
      <vt:lpstr>Result</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Lucas X</cp:lastModifiedBy>
  <cp:revision>184</cp:revision>
  <dcterms:created xsi:type="dcterms:W3CDTF">2015-08-18T02:51:41Z</dcterms:created>
  <dcterms:modified xsi:type="dcterms:W3CDTF">2017-03-12T06:58:05Z</dcterms:modified>
  <cp:category/>
</cp:coreProperties>
</file>