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2" r:id="rId4"/>
    <p:sldId id="257" r:id="rId5"/>
    <p:sldId id="269" r:id="rId6"/>
    <p:sldId id="270" r:id="rId7"/>
    <p:sldId id="272" r:id="rId8"/>
    <p:sldId id="273" r:id="rId9"/>
    <p:sldId id="271" r:id="rId10"/>
    <p:sldId id="259" r:id="rId11"/>
    <p:sldId id="260" r:id="rId12"/>
    <p:sldId id="258" r:id="rId13"/>
    <p:sldId id="263" r:id="rId14"/>
    <p:sldId id="265" r:id="rId15"/>
    <p:sldId id="266" r:id="rId16"/>
    <p:sldId id="264" r:id="rId17"/>
    <p:sldId id="267" r:id="rId18"/>
    <p:sldId id="278" r:id="rId19"/>
    <p:sldId id="277" r:id="rId20"/>
    <p:sldId id="276" r:id="rId21"/>
    <p:sldId id="280" r:id="rId22"/>
    <p:sldId id="274" r:id="rId23"/>
    <p:sldId id="275" r:id="rId24"/>
    <p:sldId id="279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sX\Desktop\anjuk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casX\Desktop\anjuk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>
                <a:solidFill>
                  <a:schemeClr val="bg1"/>
                </a:solidFill>
              </a:rPr>
              <a:t>武汉各地区房价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Sheet3!$A$1:$A$15</c:f>
              <c:strCache>
                <c:ptCount val="15"/>
                <c:pt idx="0">
                  <c:v>武昌</c:v>
                </c:pt>
                <c:pt idx="1">
                  <c:v>江岸</c:v>
                </c:pt>
                <c:pt idx="2">
                  <c:v>江汉</c:v>
                </c:pt>
                <c:pt idx="3">
                  <c:v>硚口</c:v>
                </c:pt>
                <c:pt idx="4">
                  <c:v>洪山</c:v>
                </c:pt>
                <c:pt idx="5">
                  <c:v>青山</c:v>
                </c:pt>
                <c:pt idx="6">
                  <c:v>汉阳</c:v>
                </c:pt>
                <c:pt idx="7">
                  <c:v>东西湖</c:v>
                </c:pt>
                <c:pt idx="8">
                  <c:v>沌口开发区</c:v>
                </c:pt>
                <c:pt idx="9">
                  <c:v>江夏</c:v>
                </c:pt>
                <c:pt idx="10">
                  <c:v>黄陂</c:v>
                </c:pt>
                <c:pt idx="11">
                  <c:v>其他</c:v>
                </c:pt>
                <c:pt idx="12">
                  <c:v>蔡甸</c:v>
                </c:pt>
                <c:pt idx="13">
                  <c:v>汉南</c:v>
                </c:pt>
                <c:pt idx="14">
                  <c:v>新洲</c:v>
                </c:pt>
              </c:strCache>
            </c:strRef>
          </c:cat>
          <c:val>
            <c:numRef>
              <c:f>Sheet3!$B$1:$B$15</c:f>
              <c:numCache>
                <c:formatCode>General</c:formatCode>
                <c:ptCount val="15"/>
                <c:pt idx="0">
                  <c:v>18650.486686390534</c:v>
                </c:pt>
                <c:pt idx="1">
                  <c:v>17230.619365609349</c:v>
                </c:pt>
                <c:pt idx="2">
                  <c:v>16893.795454545456</c:v>
                </c:pt>
                <c:pt idx="3">
                  <c:v>16086.35260115607</c:v>
                </c:pt>
                <c:pt idx="4">
                  <c:v>15319.905529953918</c:v>
                </c:pt>
                <c:pt idx="5">
                  <c:v>13816.389189189189</c:v>
                </c:pt>
                <c:pt idx="6">
                  <c:v>13741.669039145907</c:v>
                </c:pt>
                <c:pt idx="7">
                  <c:v>12345.301775147929</c:v>
                </c:pt>
                <c:pt idx="8">
                  <c:v>11479.39534883721</c:v>
                </c:pt>
                <c:pt idx="9">
                  <c:v>10372.857142857143</c:v>
                </c:pt>
                <c:pt idx="10">
                  <c:v>9318.5826086956513</c:v>
                </c:pt>
                <c:pt idx="11">
                  <c:v>8318.454545454546</c:v>
                </c:pt>
                <c:pt idx="12">
                  <c:v>8137.942028985507</c:v>
                </c:pt>
                <c:pt idx="13">
                  <c:v>7366.4</c:v>
                </c:pt>
                <c:pt idx="14">
                  <c:v>6943.0322580645161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7-4427-87E6-D4B818FB54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02136287"/>
        <c:axId val="838432383"/>
      </c:barChart>
      <c:catAx>
        <c:axId val="90213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8432383"/>
        <c:crosses val="autoZero"/>
        <c:auto val="1"/>
        <c:lblAlgn val="ctr"/>
        <c:lblOffset val="100"/>
        <c:noMultiLvlLbl val="0"/>
      </c:catAx>
      <c:valAx>
        <c:axId val="838432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213628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/>
                </a:solidFill>
              </a:rPr>
              <a:t>小区建设数量</a:t>
            </a:r>
            <a:endParaRPr lang="en-US" altLang="zh-CN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1986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2011</c:v>
                </c:pt>
                <c:pt idx="24">
                  <c:v>2012</c:v>
                </c:pt>
                <c:pt idx="25">
                  <c:v>2013</c:v>
                </c:pt>
                <c:pt idx="26">
                  <c:v>2014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6</c:v>
                </c:pt>
                <c:pt idx="4">
                  <c:v>8</c:v>
                </c:pt>
                <c:pt idx="5">
                  <c:v>7</c:v>
                </c:pt>
                <c:pt idx="6">
                  <c:v>72</c:v>
                </c:pt>
                <c:pt idx="7">
                  <c:v>63</c:v>
                </c:pt>
                <c:pt idx="8">
                  <c:v>46</c:v>
                </c:pt>
                <c:pt idx="9">
                  <c:v>38</c:v>
                </c:pt>
                <c:pt idx="10">
                  <c:v>35</c:v>
                </c:pt>
                <c:pt idx="11">
                  <c:v>74</c:v>
                </c:pt>
                <c:pt idx="12">
                  <c:v>83</c:v>
                </c:pt>
                <c:pt idx="13">
                  <c:v>50</c:v>
                </c:pt>
                <c:pt idx="14">
                  <c:v>159</c:v>
                </c:pt>
                <c:pt idx="15">
                  <c:v>106</c:v>
                </c:pt>
                <c:pt idx="16">
                  <c:v>79</c:v>
                </c:pt>
                <c:pt idx="17">
                  <c:v>93</c:v>
                </c:pt>
                <c:pt idx="18">
                  <c:v>114</c:v>
                </c:pt>
                <c:pt idx="19">
                  <c:v>114</c:v>
                </c:pt>
                <c:pt idx="20">
                  <c:v>87</c:v>
                </c:pt>
                <c:pt idx="21">
                  <c:v>71</c:v>
                </c:pt>
                <c:pt idx="22">
                  <c:v>80</c:v>
                </c:pt>
                <c:pt idx="23">
                  <c:v>108</c:v>
                </c:pt>
                <c:pt idx="24">
                  <c:v>127</c:v>
                </c:pt>
                <c:pt idx="25">
                  <c:v>146</c:v>
                </c:pt>
                <c:pt idx="26">
                  <c:v>92</c:v>
                </c:pt>
                <c:pt idx="27">
                  <c:v>58</c:v>
                </c:pt>
                <c:pt idx="28">
                  <c:v>31</c:v>
                </c:pt>
                <c:pt idx="29">
                  <c:v>14</c:v>
                </c:pt>
                <c:pt idx="3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8E-47D7-9707-C5095525B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7801072"/>
        <c:axId val="707845488"/>
      </c:lineChart>
      <c:catAx>
        <c:axId val="69780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7845488"/>
        <c:crosses val="autoZero"/>
        <c:auto val="1"/>
        <c:lblAlgn val="ctr"/>
        <c:lblOffset val="100"/>
        <c:noMultiLvlLbl val="0"/>
      </c:catAx>
      <c:valAx>
        <c:axId val="70784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78010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/>
                </a:solidFill>
              </a:rPr>
              <a:t>近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zh-CN" altLang="zh-CN" sz="1862" b="0" i="0" u="none" strike="noStrike" baseline="0" dirty="0">
                <a:solidFill>
                  <a:schemeClr val="bg1"/>
                </a:solidFill>
                <a:effectLst/>
              </a:rPr>
              <a:t>平均</a:t>
            </a:r>
            <a:r>
              <a:rPr lang="zh-CN" altLang="en-US" dirty="0">
                <a:solidFill>
                  <a:schemeClr val="bg1"/>
                </a:solidFill>
              </a:rPr>
              <a:t>房价走势</a:t>
            </a:r>
            <a:endParaRPr lang="en-US" altLang="zh-CN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2111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4015</c:v>
                </c:pt>
                <c:pt idx="1">
                  <c:v>5104</c:v>
                </c:pt>
                <c:pt idx="2">
                  <c:v>6934</c:v>
                </c:pt>
                <c:pt idx="3">
                  <c:v>6342</c:v>
                </c:pt>
                <c:pt idx="4">
                  <c:v>8771</c:v>
                </c:pt>
                <c:pt idx="5">
                  <c:v>10174</c:v>
                </c:pt>
                <c:pt idx="6">
                  <c:v>11946</c:v>
                </c:pt>
                <c:pt idx="7">
                  <c:v>11544</c:v>
                </c:pt>
                <c:pt idx="8">
                  <c:v>11510</c:v>
                </c:pt>
                <c:pt idx="9">
                  <c:v>13299</c:v>
                </c:pt>
                <c:pt idx="10">
                  <c:v>15832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8E-47D7-9707-C5095525B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7801072"/>
        <c:axId val="707845488"/>
      </c:lineChart>
      <c:catAx>
        <c:axId val="69780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7845488"/>
        <c:crosses val="autoZero"/>
        <c:auto val="1"/>
        <c:lblAlgn val="ctr"/>
        <c:lblOffset val="100"/>
        <c:noMultiLvlLbl val="0"/>
      </c:catAx>
      <c:valAx>
        <c:axId val="70784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78010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小区地址</c:v>
                </c:pt>
                <c:pt idx="1">
                  <c:v>已销售量</c:v>
                </c:pt>
                <c:pt idx="2">
                  <c:v>建造时间</c:v>
                </c:pt>
                <c:pt idx="3">
                  <c:v>人口密度</c:v>
                </c:pt>
                <c:pt idx="4">
                  <c:v>通勤设施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1-4F22-B14C-94E4F8DA42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</a:ln>
            <a:effectLst>
              <a:glow rad="76200">
                <a:schemeClr val="accent2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小区地址</c:v>
                </c:pt>
                <c:pt idx="1">
                  <c:v>已销售量</c:v>
                </c:pt>
                <c:pt idx="2">
                  <c:v>建造时间</c:v>
                </c:pt>
                <c:pt idx="3">
                  <c:v>人口密度</c:v>
                </c:pt>
                <c:pt idx="4">
                  <c:v>通勤设施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B1-4F22-B14C-94E4F8DA4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9267424"/>
        <c:axId val="614570192"/>
      </c:radarChart>
      <c:catAx>
        <c:axId val="759267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570192"/>
        <c:crosses val="autoZero"/>
        <c:auto val="1"/>
        <c:lblAlgn val="ctr"/>
        <c:lblOffset val="100"/>
        <c:noMultiLvlLbl val="0"/>
      </c:catAx>
      <c:valAx>
        <c:axId val="6145701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926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85000"/>
        <a:lumOff val="1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[anjuke.xlsx]Sheet8!$A$1:$A$15</cx:f>
        <cx:lvl ptCount="15">
          <cx:pt idx="0">蔡甸</cx:pt>
          <cx:pt idx="1">东西湖</cx:pt>
          <cx:pt idx="2">沌口开发区</cx:pt>
          <cx:pt idx="3">汉南</cx:pt>
          <cx:pt idx="4">汉阳</cx:pt>
          <cx:pt idx="5">洪山</cx:pt>
          <cx:pt idx="6">黄陂</cx:pt>
          <cx:pt idx="7">江岸</cx:pt>
          <cx:pt idx="8">江汉</cx:pt>
          <cx:pt idx="9">江夏</cx:pt>
          <cx:pt idx="10">其他</cx:pt>
          <cx:pt idx="11">硚口</cx:pt>
          <cx:pt idx="12">青山</cx:pt>
          <cx:pt idx="13">武昌</cx:pt>
          <cx:pt idx="14">新洲</cx:pt>
        </cx:lvl>
      </cx:strDim>
      <cx:numDim type="size">
        <cx:f>[anjuke.xlsx]Sheet8!$B$1:$B$15</cx:f>
        <cx:lvl ptCount="15" formatCode="G/通用格式">
          <cx:pt idx="0">6972</cx:pt>
          <cx:pt idx="1">36557</cx:pt>
          <cx:pt idx="2">19692</cx:pt>
          <cx:pt idx="3">258</cx:pt>
          <cx:pt idx="4">46414</cx:pt>
          <cx:pt idx="5">129063</cx:pt>
          <cx:pt idx="6">35414</cx:pt>
          <cx:pt idx="7">88765</cx:pt>
          <cx:pt idx="8">41326</cx:pt>
          <cx:pt idx="9">37630</cx:pt>
          <cx:pt idx="10">874</cx:pt>
          <cx:pt idx="11">35487</cx:pt>
          <cx:pt idx="12">18565</cx:pt>
          <cx:pt idx="13">111434</cx:pt>
          <cx:pt idx="14">791</cx:pt>
        </cx:lvl>
      </cx:numDim>
    </cx:data>
  </cx:chartData>
  <cx:chart>
    <cx:title pos="t" align="ctr" overlay="0">
      <cx:tx>
        <cx:txData>
          <cx:v>地区销售数量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zh-CN" altLang="en-US" sz="1200" dirty="0">
              <a:solidFill>
                <a:schemeClr val="bg1"/>
              </a:solidFill>
            </a:rPr>
            <a:t>地区销售数量</a:t>
          </a:r>
        </a:p>
      </cx:txPr>
    </cx:title>
    <cx:plotArea>
      <cx:plotAreaRegion>
        <cx:series layoutId="treemap" uniqueId="{F70B5253-B112-44CC-A0C6-DF87051A3F71}">
          <cx:dataPt idx="0">
            <cx:spPr>
              <a:ln>
                <a:noFill/>
              </a:ln>
            </cx:spPr>
          </cx:dataPt>
          <cx:dataPt idx="1">
            <cx:spPr>
              <a:ln>
                <a:noFill/>
              </a:ln>
            </cx:spPr>
          </cx:dataPt>
          <cx:dataPt idx="2">
            <cx:spPr>
              <a:ln>
                <a:noFill/>
              </a:ln>
            </cx:spPr>
          </cx:dataPt>
          <cx:dataPt idx="3">
            <cx:spPr>
              <a:ln>
                <a:noFill/>
              </a:ln>
            </cx:spPr>
          </cx:dataPt>
          <cx:dataPt idx="4">
            <cx:spPr>
              <a:ln>
                <a:noFill/>
              </a:ln>
            </cx:spPr>
          </cx:dataPt>
          <cx:dataPt idx="5">
            <cx:spPr>
              <a:ln>
                <a:noFill/>
              </a:ln>
            </cx:spPr>
          </cx:dataPt>
          <cx:dataPt idx="6">
            <cx:spPr>
              <a:ln>
                <a:noFill/>
              </a:ln>
            </cx:spPr>
          </cx:dataPt>
          <cx:dataPt idx="7">
            <cx:spPr>
              <a:ln>
                <a:noFill/>
              </a:ln>
            </cx:spPr>
          </cx:dataPt>
          <cx:dataPt idx="8">
            <cx:spPr>
              <a:ln>
                <a:noFill/>
              </a:ln>
            </cx:spPr>
          </cx:dataPt>
          <cx:dataPt idx="9">
            <cx:spPr>
              <a:ln>
                <a:noFill/>
              </a:ln>
            </cx:spPr>
          </cx:dataPt>
          <cx:dataPt idx="10">
            <cx:spPr>
              <a:ln>
                <a:noFill/>
              </a:ln>
            </cx:spPr>
          </cx:dataPt>
          <cx:dataPt idx="11">
            <cx:spPr>
              <a:ln>
                <a:noFill/>
              </a:ln>
            </cx:spPr>
          </cx:dataPt>
          <cx:dataPt idx="12">
            <cx:spPr>
              <a:ln>
                <a:noFill/>
              </a:ln>
            </cx:spPr>
          </cx:dataPt>
          <cx:dataPt idx="13">
            <cx:spPr>
              <a:ln>
                <a:noFill/>
              </a:ln>
            </cx:spPr>
          </cx:dataPt>
          <cx:dataPt idx="14">
            <cx:spPr>
              <a:ln>
                <a:noFill/>
              </a:ln>
            </cx:spPr>
          </cx:dataPt>
          <cx:dataLabels pos="inEnd">
            <cx:visibility seriesName="0" categoryName="1" value="0"/>
          </cx:dataLabels>
          <cx:dataId val="0"/>
          <cx:layoutPr>
            <cx:parentLabelLayout val="none"/>
          </cx:layoutPr>
        </cx:series>
      </cx:plotAreaRegion>
    </cx:plotArea>
    <cx:legend pos="t" align="ctr" overlay="0">
      <cx:spPr>
        <a:ln>
          <a:noFill/>
        </a:ln>
      </cx:spPr>
      <cx:txPr>
        <a:bodyPr spcFirstLastPara="1" vertOverflow="ellipsis" wrap="square" lIns="0" tIns="0" rIns="0" bIns="0" anchor="ctr" anchorCtr="1"/>
        <a:lstStyle/>
        <a:p>
          <a:pPr>
            <a:defRPr/>
          </a:pPr>
          <a:endParaRPr lang="zh-CN" altLang="en-US" sz="1100">
            <a:solidFill>
              <a:schemeClr val="bg1"/>
            </a:solidFill>
          </a:endParaRPr>
        </a:p>
      </cx:txPr>
    </cx:legend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B0BD3-C33F-4E5A-8DFA-0B21D0D6B183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E267D-59C3-43C5-B483-A3A983B8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4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9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8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2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6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6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1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2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6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6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F067-26A1-4CD8-B8E5-CD815990DD4B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FE266-19E7-42D2-85D6-7EBBE24B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2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8" b="322"/>
          <a:stretch/>
        </p:blipFill>
        <p:spPr>
          <a:xfrm>
            <a:off x="20" y="9"/>
            <a:ext cx="12191980" cy="4949677"/>
          </a:xfrm>
          <a:prstGeom prst="rect">
            <a:avLst/>
          </a:prstGeom>
        </p:spPr>
      </p:pic>
      <p:cxnSp>
        <p:nvCxnSpPr>
          <p:cNvPr id="49" name="Straight Connector 4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597965" y="5091762"/>
            <a:ext cx="4679303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r">
              <a:spcBef>
                <a:spcPct val="0"/>
              </a:spcBef>
            </a:pPr>
            <a:r>
              <a:rPr lang="zh-CN" altLang="en-US" sz="3600" dirty="0">
                <a:latin typeface="+mj-lt"/>
                <a:ea typeface="+mj-ea"/>
                <a:cs typeface="+mj-cs"/>
              </a:rPr>
              <a:t>机器学习与数据可视化</a:t>
            </a:r>
            <a:endParaRPr lang="en-US" altLang="zh-CN" sz="3600" dirty="0"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lang="zh-CN" altLang="en-US" sz="2200" dirty="0">
                <a:latin typeface="+mj-lt"/>
                <a:ea typeface="+mj-ea"/>
                <a:cs typeface="+mj-cs"/>
              </a:rPr>
              <a:t>以武汉市房价为例</a:t>
            </a:r>
          </a:p>
        </p:txBody>
      </p:sp>
    </p:spTree>
    <p:extLst>
      <p:ext uri="{BB962C8B-B14F-4D97-AF65-F5344CB8AC3E}">
        <p14:creationId xmlns:p14="http://schemas.microsoft.com/office/powerpoint/2010/main" val="449087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5408" b="275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4000" y="3180522"/>
            <a:ext cx="9170504" cy="496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在所有小区中，「光谷芯中心」最高，为</a:t>
            </a:r>
            <a:r>
              <a:rPr lang="en-US" altLang="zh-CN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97615</a:t>
            </a:r>
            <a:r>
              <a:rPr lang="zh-CN" alt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元</a:t>
            </a:r>
            <a:r>
              <a:rPr lang="en-US" altLang="zh-CN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CN" alt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㎡</a:t>
            </a:r>
          </a:p>
        </p:txBody>
      </p:sp>
    </p:spTree>
    <p:extLst>
      <p:ext uri="{BB962C8B-B14F-4D97-AF65-F5344CB8AC3E}">
        <p14:creationId xmlns:p14="http://schemas.microsoft.com/office/powerpoint/2010/main" val="79572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31774" y="3132060"/>
            <a:ext cx="7328452" cy="59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FFFFFF"/>
                </a:solidFill>
              </a:rPr>
              <a:t>「天星小区」</a:t>
            </a:r>
            <a:r>
              <a:rPr lang="zh-CN" alt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最低，仅为</a:t>
            </a:r>
            <a:r>
              <a:rPr lang="en-US" altLang="zh-CN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2211</a:t>
            </a:r>
            <a:r>
              <a:rPr lang="zh-CN" alt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元</a:t>
            </a:r>
            <a:r>
              <a:rPr lang="en-US" altLang="zh-CN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CN" alt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㎡</a:t>
            </a:r>
          </a:p>
        </p:txBody>
      </p:sp>
    </p:spTree>
    <p:extLst>
      <p:ext uri="{BB962C8B-B14F-4D97-AF65-F5344CB8AC3E}">
        <p14:creationId xmlns:p14="http://schemas.microsoft.com/office/powerpoint/2010/main" val="84447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07101" y="2922103"/>
            <a:ext cx="38444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武汉市各地区销售量统计中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accent2"/>
                </a:solidFill>
              </a:rPr>
              <a:t>洪山区</a:t>
            </a:r>
            <a:r>
              <a:rPr lang="zh-CN" altLang="en-US" sz="2000" dirty="0">
                <a:solidFill>
                  <a:schemeClr val="bg1"/>
                </a:solidFill>
              </a:rPr>
              <a:t>最多，高达</a:t>
            </a:r>
            <a:r>
              <a:rPr lang="en-US" altLang="zh-CN" sz="2000" dirty="0">
                <a:solidFill>
                  <a:schemeClr val="accent2"/>
                </a:solidFill>
              </a:rPr>
              <a:t>129063</a:t>
            </a:r>
            <a:r>
              <a:rPr lang="zh-CN" altLang="en-US" sz="2000" dirty="0">
                <a:solidFill>
                  <a:schemeClr val="bg1"/>
                </a:solidFill>
              </a:rPr>
              <a:t>套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rgbClr val="00B050"/>
                </a:solidFill>
              </a:rPr>
              <a:t>汉南地带</a:t>
            </a:r>
            <a:r>
              <a:rPr lang="zh-CN" altLang="en-US" sz="2000" dirty="0">
                <a:solidFill>
                  <a:schemeClr val="bg1"/>
                </a:solidFill>
              </a:rPr>
              <a:t>最少，仅为</a:t>
            </a:r>
            <a:r>
              <a:rPr lang="en-US" altLang="zh-CN" sz="2000" dirty="0">
                <a:solidFill>
                  <a:srgbClr val="00B050"/>
                </a:solidFill>
              </a:rPr>
              <a:t>258</a:t>
            </a:r>
            <a:r>
              <a:rPr lang="zh-CN" altLang="en-US" sz="2000" dirty="0">
                <a:solidFill>
                  <a:schemeClr val="bg1"/>
                </a:solidFill>
              </a:rPr>
              <a:t>套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图表 9">
                <a:extLst>
                  <a:ext uri="{FF2B5EF4-FFF2-40B4-BE49-F238E27FC236}">
                    <a16:creationId xmlns:a16="http://schemas.microsoft.com/office/drawing/2014/main" id="{F5650FAC-F37F-4E7A-84E9-1490DC462D7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3945461"/>
                  </p:ext>
                </p:extLst>
              </p:nvPr>
            </p:nvGraphicFramePr>
            <p:xfrm>
              <a:off x="732183" y="248473"/>
              <a:ext cx="6811616" cy="638092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图表 9">
                <a:extLst>
                  <a:ext uri="{FF2B5EF4-FFF2-40B4-BE49-F238E27FC236}">
                    <a16:creationId xmlns:a16="http://schemas.microsoft.com/office/drawing/2014/main" id="{F5650FAC-F37F-4E7A-84E9-1490DC462D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183" y="248473"/>
                <a:ext cx="6811616" cy="63809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587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2217" y="2967335"/>
            <a:ext cx="420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/>
                </a:solidFill>
              </a:rPr>
              <a:t>特征工程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41574" y="2633872"/>
            <a:ext cx="2802833" cy="1610135"/>
            <a:chOff x="4641574" y="2633872"/>
            <a:chExt cx="2802833" cy="161013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731026" y="2713383"/>
              <a:ext cx="2613991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750904" y="4147931"/>
              <a:ext cx="2613991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7245625" y="2633872"/>
              <a:ext cx="198782" cy="1987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641574" y="4045225"/>
              <a:ext cx="198782" cy="1987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5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78364519"/>
              </p:ext>
            </p:extLst>
          </p:nvPr>
        </p:nvGraphicFramePr>
        <p:xfrm>
          <a:off x="1378226" y="119269"/>
          <a:ext cx="9435548" cy="66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47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2217" y="2967335"/>
            <a:ext cx="420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6"/>
                </a:solidFill>
              </a:rPr>
              <a:t>机器学习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41574" y="2633872"/>
            <a:ext cx="2802833" cy="1610135"/>
            <a:chOff x="4641574" y="2633872"/>
            <a:chExt cx="2802833" cy="161013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731026" y="2713383"/>
              <a:ext cx="261399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750904" y="4147931"/>
              <a:ext cx="261399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7245625" y="2633872"/>
              <a:ext cx="198782" cy="1987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641574" y="4045225"/>
              <a:ext cx="198782" cy="1987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5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0" y="1489213"/>
            <a:ext cx="12192000" cy="3879575"/>
            <a:chOff x="0" y="1489213"/>
            <a:chExt cx="12192000" cy="387957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586409" y="1494182"/>
              <a:ext cx="2229678" cy="2034210"/>
              <a:chOff x="586409" y="1494182"/>
              <a:chExt cx="2229678" cy="203421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355034" y="1494182"/>
                <a:ext cx="1461053" cy="5764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数据抓取</a:t>
                </a:r>
              </a:p>
            </p:txBody>
          </p:sp>
          <p:cxnSp>
            <p:nvCxnSpPr>
              <p:cNvPr id="9" name="连接符: 肘形 8"/>
              <p:cNvCxnSpPr>
                <a:stCxn id="5" idx="1"/>
              </p:cNvCxnSpPr>
              <p:nvPr/>
            </p:nvCxnSpPr>
            <p:spPr>
              <a:xfrm rot="10800000" flipV="1">
                <a:off x="685800" y="1782416"/>
                <a:ext cx="669234" cy="1646583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586409" y="3339548"/>
                <a:ext cx="188844" cy="1888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55034" y="3339548"/>
              <a:ext cx="1461053" cy="2024271"/>
              <a:chOff x="1355034" y="3339548"/>
              <a:chExt cx="1461053" cy="202427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355034" y="4787349"/>
                <a:ext cx="1461053" cy="5764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数据预处理</a:t>
                </a:r>
              </a:p>
            </p:txBody>
          </p:sp>
          <p:cxnSp>
            <p:nvCxnSpPr>
              <p:cNvPr id="11" name="直接连接符 10"/>
              <p:cNvCxnSpPr>
                <a:stCxn id="3" idx="0"/>
              </p:cNvCxnSpPr>
              <p:nvPr/>
            </p:nvCxnSpPr>
            <p:spPr>
              <a:xfrm flipH="1" flipV="1">
                <a:off x="2085560" y="3429000"/>
                <a:ext cx="1" cy="1358349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991139" y="3339548"/>
                <a:ext cx="188844" cy="1888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303643" y="3342862"/>
              <a:ext cx="1792358" cy="2020957"/>
              <a:chOff x="4303643" y="3342862"/>
              <a:chExt cx="1792358" cy="2020957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095455" y="3342862"/>
                <a:ext cx="188844" cy="1888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4303643" y="3429000"/>
                <a:ext cx="1792358" cy="1934819"/>
                <a:chOff x="1355034" y="3429000"/>
                <a:chExt cx="1461053" cy="1934819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1355034" y="4787349"/>
                  <a:ext cx="1461053" cy="57647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选择机器学习</a:t>
                  </a:r>
                  <a:endParaRPr lang="en-US" altLang="zh-CN" dirty="0"/>
                </a:p>
                <a:p>
                  <a:pPr algn="ctr"/>
                  <a:r>
                    <a:rPr lang="zh-CN" altLang="en-US" dirty="0"/>
                    <a:t>算法</a:t>
                  </a:r>
                </a:p>
              </p:txBody>
            </p:sp>
            <p:cxnSp>
              <p:nvCxnSpPr>
                <p:cNvPr id="18" name="直接连接符 17"/>
                <p:cNvCxnSpPr>
                  <a:cxnSpLocks/>
                </p:cNvCxnSpPr>
                <p:nvPr/>
              </p:nvCxnSpPr>
              <p:spPr>
                <a:xfrm flipH="1" flipV="1">
                  <a:off x="2085560" y="3429000"/>
                  <a:ext cx="1" cy="1358349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组合 28"/>
            <p:cNvGrpSpPr/>
            <p:nvPr/>
          </p:nvGrpSpPr>
          <p:grpSpPr>
            <a:xfrm>
              <a:off x="5721635" y="1494181"/>
              <a:ext cx="2501345" cy="2037523"/>
              <a:chOff x="6387550" y="1494181"/>
              <a:chExt cx="2501345" cy="2037523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387550" y="1494181"/>
                <a:ext cx="1461053" cy="5764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训练模型</a:t>
                </a: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700051" y="3342860"/>
                <a:ext cx="188844" cy="1888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连接符: 肘形 27"/>
              <p:cNvCxnSpPr>
                <a:stCxn id="24" idx="0"/>
                <a:endCxn id="22" idx="3"/>
              </p:cNvCxnSpPr>
              <p:nvPr/>
            </p:nvCxnSpPr>
            <p:spPr>
              <a:xfrm rot="16200000" flipV="1">
                <a:off x="7541316" y="2089703"/>
                <a:ext cx="1560444" cy="945870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8115294" y="3347831"/>
              <a:ext cx="1792358" cy="2020957"/>
              <a:chOff x="4303643" y="3342862"/>
              <a:chExt cx="1792358" cy="2020957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095455" y="3342862"/>
                <a:ext cx="188844" cy="1888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4303643" y="3429000"/>
                <a:ext cx="1792358" cy="1934819"/>
                <a:chOff x="1355034" y="3429000"/>
                <a:chExt cx="1461053" cy="1934819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1355034" y="4787349"/>
                  <a:ext cx="1461053" cy="57647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模式评估</a:t>
                  </a:r>
                </a:p>
              </p:txBody>
            </p:sp>
            <p:cxnSp>
              <p:nvCxnSpPr>
                <p:cNvPr id="41" name="直接连接符 40"/>
                <p:cNvCxnSpPr>
                  <a:cxnSpLocks/>
                </p:cNvCxnSpPr>
                <p:nvPr/>
              </p:nvCxnSpPr>
              <p:spPr>
                <a:xfrm flipH="1" flipV="1">
                  <a:off x="2085560" y="3429000"/>
                  <a:ext cx="1" cy="1358349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组合 47"/>
            <p:cNvGrpSpPr/>
            <p:nvPr/>
          </p:nvGrpSpPr>
          <p:grpSpPr>
            <a:xfrm>
              <a:off x="3634402" y="1489213"/>
              <a:ext cx="1461053" cy="2047462"/>
              <a:chOff x="3634402" y="1489213"/>
              <a:chExt cx="1461053" cy="2047462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634402" y="1489213"/>
                <a:ext cx="1461053" cy="5764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特征提取</a:t>
                </a: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4270506" y="3347831"/>
                <a:ext cx="188844" cy="1888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连接符 44"/>
              <p:cNvCxnSpPr>
                <a:stCxn id="42" idx="2"/>
              </p:cNvCxnSpPr>
              <p:nvPr/>
            </p:nvCxnSpPr>
            <p:spPr>
              <a:xfrm flipH="1">
                <a:off x="4364928" y="2065683"/>
                <a:ext cx="1" cy="1371599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>
              <a:off x="10042659" y="1489213"/>
              <a:ext cx="1461053" cy="2047462"/>
              <a:chOff x="3634402" y="1489213"/>
              <a:chExt cx="1461053" cy="204746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3634402" y="1489213"/>
                <a:ext cx="1461053" cy="5764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知识表示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270506" y="3347831"/>
                <a:ext cx="188844" cy="1888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/>
              <p:cNvCxnSpPr>
                <a:stCxn id="50" idx="2"/>
              </p:cNvCxnSpPr>
              <p:nvPr/>
            </p:nvCxnSpPr>
            <p:spPr>
              <a:xfrm flipH="1">
                <a:off x="4364928" y="2065683"/>
                <a:ext cx="1" cy="1371599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96502706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4205" y="3075057"/>
            <a:ext cx="682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</a:rPr>
              <a:t>如何处理确保</a:t>
            </a:r>
            <a:r>
              <a:rPr lang="zh-CN" altLang="en-US" sz="4000" dirty="0">
                <a:solidFill>
                  <a:schemeClr val="accent5"/>
                </a:solidFill>
              </a:rPr>
              <a:t>数据可信度</a:t>
            </a:r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</a:rPr>
              <a:t>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51800" y="5080012"/>
            <a:ext cx="384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爬虫爬取到了虚假数据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19529" y="1454426"/>
            <a:ext cx="212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</a:rPr>
              <a:t>来源不准确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98645" y="2059656"/>
            <a:ext cx="3916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</a:rPr>
              <a:t>网站伪造数据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161" y="3075057"/>
            <a:ext cx="6341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</a:rPr>
              <a:t>如何确保</a:t>
            </a:r>
            <a:r>
              <a:rPr lang="zh-CN" altLang="en-US" sz="4000" dirty="0">
                <a:solidFill>
                  <a:schemeClr val="accent5"/>
                </a:solidFill>
              </a:rPr>
              <a:t>数据可信度</a:t>
            </a:r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</a:rPr>
              <a:t>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9598" y="4109886"/>
            <a:ext cx="5220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设计并开发分布式爬虫系统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多源数据融合与数据清洗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</a:rPr>
              <a:t>Nominal /Numerical </a:t>
            </a:r>
            <a:r>
              <a:rPr lang="zh-CN" altLang="en-US" dirty="0">
                <a:solidFill>
                  <a:schemeClr val="bg1"/>
                </a:solidFill>
              </a:rPr>
              <a:t>处理与归一化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958351" y="299884"/>
            <a:ext cx="6125498" cy="6064076"/>
            <a:chOff x="6066503" y="299884"/>
            <a:chExt cx="6125498" cy="6064076"/>
          </a:xfrm>
        </p:grpSpPr>
        <p:sp>
          <p:nvSpPr>
            <p:cNvPr id="4" name="云形 3"/>
            <p:cNvSpPr/>
            <p:nvPr/>
          </p:nvSpPr>
          <p:spPr>
            <a:xfrm>
              <a:off x="6066503" y="1356850"/>
              <a:ext cx="2163098" cy="717756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2"/>
                  </a:solidFill>
                </a:rPr>
                <a:t>安居客</a:t>
              </a:r>
            </a:p>
          </p:txBody>
        </p:sp>
        <p:sp>
          <p:nvSpPr>
            <p:cNvPr id="8" name="云形 7"/>
            <p:cNvSpPr/>
            <p:nvPr/>
          </p:nvSpPr>
          <p:spPr>
            <a:xfrm>
              <a:off x="8731045" y="299884"/>
              <a:ext cx="2015614" cy="835742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</a:rPr>
                <a:t>房天下</a:t>
              </a:r>
            </a:p>
          </p:txBody>
        </p:sp>
        <p:sp>
          <p:nvSpPr>
            <p:cNvPr id="12" name="云形 11"/>
            <p:cNvSpPr/>
            <p:nvPr/>
          </p:nvSpPr>
          <p:spPr>
            <a:xfrm>
              <a:off x="9950245" y="1553497"/>
              <a:ext cx="2241756" cy="835742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6"/>
                  </a:solidFill>
                </a:rPr>
                <a:t>链家</a:t>
              </a:r>
            </a:p>
          </p:txBody>
        </p:sp>
        <p:cxnSp>
          <p:nvCxnSpPr>
            <p:cNvPr id="6" name="直接箭头连接符 5"/>
            <p:cNvCxnSpPr>
              <a:cxnSpLocks/>
              <a:stCxn id="4" idx="1"/>
            </p:cNvCxnSpPr>
            <p:nvPr/>
          </p:nvCxnSpPr>
          <p:spPr>
            <a:xfrm>
              <a:off x="7148052" y="2073842"/>
              <a:ext cx="1838634" cy="2036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1"/>
            </p:cNvCxnSpPr>
            <p:nvPr/>
          </p:nvCxnSpPr>
          <p:spPr>
            <a:xfrm flipH="1">
              <a:off x="8996516" y="1134736"/>
              <a:ext cx="742336" cy="2975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2" idx="1"/>
            </p:cNvCxnSpPr>
            <p:nvPr/>
          </p:nvCxnSpPr>
          <p:spPr>
            <a:xfrm flipH="1">
              <a:off x="8996516" y="2388349"/>
              <a:ext cx="2074607" cy="17215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7580671" y="4109886"/>
              <a:ext cx="2989006" cy="7767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</a:rPr>
                <a:t>多源数据融合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580671" y="5587214"/>
              <a:ext cx="2989006" cy="7767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</a:rPr>
                <a:t>数据预处理</a:t>
              </a:r>
            </a:p>
          </p:txBody>
        </p:sp>
        <p:cxnSp>
          <p:nvCxnSpPr>
            <p:cNvPr id="21" name="直接箭头连接符 20"/>
            <p:cNvCxnSpPr>
              <a:stCxn id="18" idx="2"/>
              <a:endCxn id="19" idx="0"/>
            </p:cNvCxnSpPr>
            <p:nvPr/>
          </p:nvCxnSpPr>
          <p:spPr>
            <a:xfrm>
              <a:off x="9075174" y="4886632"/>
              <a:ext cx="0" cy="7005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39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763077" y="1454426"/>
            <a:ext cx="6453115" cy="5049677"/>
            <a:chOff x="2763077" y="1454426"/>
            <a:chExt cx="6453115" cy="5049677"/>
          </a:xfrm>
        </p:grpSpPr>
        <p:sp>
          <p:nvSpPr>
            <p:cNvPr id="2" name="文本框 1"/>
            <p:cNvSpPr txBox="1"/>
            <p:nvPr/>
          </p:nvSpPr>
          <p:spPr>
            <a:xfrm>
              <a:off x="3834580" y="3075057"/>
              <a:ext cx="4522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>
                      <a:lumMod val="85000"/>
                    </a:schemeClr>
                  </a:solidFill>
                </a:rPr>
                <a:t>如何处理</a:t>
              </a:r>
              <a:r>
                <a:rPr lang="zh-CN" altLang="en-US" sz="4000" strike="sngStrike" dirty="0">
                  <a:solidFill>
                    <a:srgbClr val="C00000"/>
                  </a:solidFill>
                </a:rPr>
                <a:t>缺失值</a:t>
              </a:r>
              <a:r>
                <a:rPr lang="zh-CN" altLang="en-US" sz="4000" dirty="0">
                  <a:solidFill>
                    <a:schemeClr val="bg1">
                      <a:lumMod val="85000"/>
                    </a:schemeClr>
                  </a:solidFill>
                </a:rPr>
                <a:t>？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63077" y="2325756"/>
              <a:ext cx="1152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</a:rPr>
                <a:t>NULL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19529" y="1454426"/>
              <a:ext cx="1152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2">
                      <a:lumMod val="90000"/>
                    </a:schemeClr>
                  </a:solidFill>
                </a:rPr>
                <a:t>NAN</a:t>
              </a:r>
              <a:endParaRPr lang="zh-CN" altLang="en-US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498645" y="2059656"/>
              <a:ext cx="17175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2">
                      <a:lumMod val="90000"/>
                    </a:schemeClr>
                  </a:solidFill>
                </a:rPr>
                <a:t>NONE</a:t>
              </a:r>
              <a:endParaRPr lang="zh-CN" altLang="en-US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75406" y="4642055"/>
              <a:ext cx="14756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>
                      <a:lumMod val="65000"/>
                    </a:schemeClr>
                  </a:solidFill>
                </a:rPr>
                <a:t>“”</a:t>
              </a:r>
              <a:endParaRPr lang="zh-CN" altLang="en-US" sz="7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43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31843" y="4810539"/>
            <a:ext cx="1480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基础统计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60502" y="4810539"/>
            <a:ext cx="1480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</a:rPr>
              <a:t>特征工程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79225" y="4810539"/>
            <a:ext cx="1480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6"/>
                </a:solidFill>
              </a:rPr>
              <a:t>机器学习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09" y="1931504"/>
            <a:ext cx="190500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931504"/>
            <a:ext cx="1905000" cy="1905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91" y="193150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07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5741" y="3075057"/>
            <a:ext cx="45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</a:rPr>
              <a:t>如何处理</a:t>
            </a:r>
            <a:r>
              <a:rPr lang="zh-CN" altLang="en-US" sz="4000" strike="sngStrike" dirty="0">
                <a:solidFill>
                  <a:srgbClr val="C00000"/>
                </a:solidFill>
              </a:rPr>
              <a:t>缺失值</a:t>
            </a:r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</a:rPr>
              <a:t>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3422" y="2458066"/>
            <a:ext cx="4129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bg1"/>
                </a:solidFill>
              </a:rPr>
              <a:t>属性值为</a:t>
            </a:r>
            <a:r>
              <a:rPr lang="en-US" altLang="zh-CN" sz="2000" dirty="0">
                <a:solidFill>
                  <a:schemeClr val="bg1"/>
                </a:solidFill>
              </a:rPr>
              <a:t>NAN</a:t>
            </a:r>
            <a:r>
              <a:rPr lang="zh-CN" altLang="en-US" sz="2000" dirty="0">
                <a:solidFill>
                  <a:schemeClr val="bg1"/>
                </a:solidFill>
              </a:rPr>
              <a:t>的属性数量大于阈值时删除该记录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bg1"/>
                </a:solidFill>
              </a:rPr>
              <a:t>小于阈值时取中位数填充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bg1"/>
                </a:solidFill>
              </a:rPr>
              <a:t>数据平滑处理</a:t>
            </a:r>
          </a:p>
        </p:txBody>
      </p:sp>
    </p:spTree>
    <p:extLst>
      <p:ext uri="{BB962C8B-B14F-4D97-AF65-F5344CB8AC3E}">
        <p14:creationId xmlns:p14="http://schemas.microsoft.com/office/powerpoint/2010/main" val="38711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23671" y="980101"/>
            <a:ext cx="11127553" cy="4892750"/>
            <a:chOff x="464681" y="655636"/>
            <a:chExt cx="11127553" cy="4892750"/>
          </a:xfrm>
        </p:grpSpPr>
        <p:sp>
          <p:nvSpPr>
            <p:cNvPr id="6" name="文本框 5"/>
            <p:cNvSpPr txBox="1"/>
            <p:nvPr/>
          </p:nvSpPr>
          <p:spPr>
            <a:xfrm>
              <a:off x="6941574" y="655636"/>
              <a:ext cx="36477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en-US" altLang="zh-CN" sz="2000" dirty="0">
                  <a:solidFill>
                    <a:schemeClr val="bg1"/>
                  </a:solidFill>
                </a:rPr>
                <a:t>K-Fold Cross Validation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en-US" altLang="zh-CN" sz="2000" dirty="0">
                  <a:solidFill>
                    <a:schemeClr val="bg1"/>
                  </a:solidFill>
                </a:rPr>
                <a:t>Try Ridge Regression,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Lasso,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Elastic Net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en-US" altLang="zh-CN" sz="2000" dirty="0">
                  <a:solidFill>
                    <a:schemeClr val="bg1"/>
                  </a:solidFill>
                </a:rPr>
                <a:t>Visualization with matplotlib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2" y="2112014"/>
              <a:ext cx="4581832" cy="343637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81" y="812555"/>
              <a:ext cx="6301188" cy="4725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40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245077" y="1880422"/>
            <a:ext cx="3719051" cy="1479754"/>
            <a:chOff x="2583426" y="1949246"/>
            <a:chExt cx="3719051" cy="147975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426" y="1949246"/>
              <a:ext cx="1479754" cy="147975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070556" y="2054942"/>
              <a:ext cx="22319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rgbClr val="0070C0"/>
                  </a:solidFill>
                </a:rPr>
                <a:t>声明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81548" y="3569109"/>
            <a:ext cx="10028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机器学习工程实践中，有一个非常重要的环节叫做</a:t>
            </a:r>
            <a:r>
              <a:rPr lang="zh-CN" altLang="en-US" sz="2800" dirty="0">
                <a:solidFill>
                  <a:schemeClr val="accent2"/>
                </a:solidFill>
              </a:rPr>
              <a:t>“</a:t>
            </a:r>
            <a:r>
              <a:rPr lang="en-US" altLang="zh-CN" sz="2800" dirty="0">
                <a:solidFill>
                  <a:schemeClr val="accent2"/>
                </a:solidFill>
              </a:rPr>
              <a:t>feature selection</a:t>
            </a:r>
            <a:r>
              <a:rPr lang="zh-CN" altLang="en-US" sz="2800" dirty="0">
                <a:solidFill>
                  <a:schemeClr val="accent2"/>
                </a:solidFill>
              </a:rPr>
              <a:t>”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影响房价的因素太多太多，尤其是在天朝，朝廷一纸官文就能直接影响房价的涨跌，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再比如</a:t>
            </a:r>
            <a:r>
              <a:rPr lang="en-US" altLang="zh-CN" sz="2000" dirty="0">
                <a:solidFill>
                  <a:schemeClr val="bg1"/>
                </a:solidFill>
              </a:rPr>
              <a:t>…</a:t>
            </a:r>
            <a:r>
              <a:rPr lang="zh-CN" altLang="en-US" sz="2000" dirty="0">
                <a:solidFill>
                  <a:schemeClr val="bg1"/>
                </a:solidFill>
              </a:rPr>
              <a:t>每</a:t>
            </a:r>
            <a:r>
              <a:rPr lang="en-US" altLang="zh-CN" sz="2000" dirty="0">
                <a:solidFill>
                  <a:schemeClr val="bg1"/>
                </a:solidFill>
              </a:rPr>
              <a:t>8~10</a:t>
            </a:r>
            <a:r>
              <a:rPr lang="zh-CN" altLang="en-US" sz="2000" dirty="0">
                <a:solidFill>
                  <a:schemeClr val="bg1"/>
                </a:solidFill>
              </a:rPr>
              <a:t>年一周期的经济危机</a:t>
            </a:r>
            <a:r>
              <a:rPr lang="en-US" altLang="zh-CN" sz="2000" dirty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再比如</a:t>
            </a:r>
            <a:r>
              <a:rPr lang="en-US" altLang="zh-CN" sz="2000" dirty="0">
                <a:solidFill>
                  <a:schemeClr val="bg1"/>
                </a:solidFill>
              </a:rPr>
              <a:t>…</a:t>
            </a:r>
            <a:r>
              <a:rPr lang="zh-CN" altLang="en-US" sz="2000" strike="sngStrike" dirty="0">
                <a:solidFill>
                  <a:schemeClr val="bg1"/>
                </a:solidFill>
              </a:rPr>
              <a:t>影帝</a:t>
            </a:r>
            <a:r>
              <a:rPr lang="zh-CN" altLang="en-US" sz="2000" dirty="0">
                <a:solidFill>
                  <a:schemeClr val="bg1"/>
                </a:solidFill>
              </a:rPr>
              <a:t>温相四万亿货币放水</a:t>
            </a:r>
            <a:r>
              <a:rPr lang="en-US" altLang="zh-CN" sz="2000" dirty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本文所述方法仅供参考</a:t>
            </a:r>
            <a:r>
              <a:rPr lang="en-US" altLang="zh-CN" sz="20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938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56556" cy="6858000"/>
          </a:xfrm>
          <a:custGeom>
            <a:avLst/>
            <a:gdLst>
              <a:gd name="connsiteX0" fmla="*/ 0 w 7856556"/>
              <a:gd name="connsiteY0" fmla="*/ 0 h 6858000"/>
              <a:gd name="connsiteX1" fmla="*/ 4680402 w 7856556"/>
              <a:gd name="connsiteY1" fmla="*/ 0 h 6858000"/>
              <a:gd name="connsiteX2" fmla="*/ 7856556 w 7856556"/>
              <a:gd name="connsiteY2" fmla="*/ 6858000 h 6858000"/>
              <a:gd name="connsiteX3" fmla="*/ 0 w 78565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556" h="6858000">
                <a:moveTo>
                  <a:pt x="0" y="0"/>
                </a:moveTo>
                <a:lnTo>
                  <a:pt x="4680402" y="0"/>
                </a:lnTo>
                <a:lnTo>
                  <a:pt x="7856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29" y="0"/>
            <a:ext cx="7393181" cy="6858000"/>
          </a:xfrm>
          <a:custGeom>
            <a:avLst/>
            <a:gdLst>
              <a:gd name="connsiteX0" fmla="*/ 0 w 7393181"/>
              <a:gd name="connsiteY0" fmla="*/ 0 h 6858000"/>
              <a:gd name="connsiteX1" fmla="*/ 4217027 w 7393181"/>
              <a:gd name="connsiteY1" fmla="*/ 0 h 6858000"/>
              <a:gd name="connsiteX2" fmla="*/ 7393181 w 7393181"/>
              <a:gd name="connsiteY2" fmla="*/ 6858000 h 6858000"/>
              <a:gd name="connsiteX3" fmla="*/ 0 w 7393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181" h="6858000">
                <a:moveTo>
                  <a:pt x="0" y="0"/>
                </a:moveTo>
                <a:lnTo>
                  <a:pt x="4217027" y="0"/>
                </a:lnTo>
                <a:lnTo>
                  <a:pt x="73931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29" y="1515970"/>
            <a:ext cx="4288972" cy="241254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98714" y="1555953"/>
            <a:ext cx="4678964" cy="376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所以</a:t>
            </a:r>
            <a:r>
              <a:rPr lang="en-US" altLang="zh-CN" sz="3600" dirty="0">
                <a:solidFill>
                  <a:schemeClr val="bg1"/>
                </a:solidFill>
              </a:rPr>
              <a:t>……</a:t>
            </a:r>
          </a:p>
          <a:p>
            <a:pPr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建立机器学习模型</a:t>
            </a:r>
            <a:endParaRPr lang="en-US" altLang="zh-CN" sz="3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用于房价的</a:t>
            </a:r>
            <a:r>
              <a:rPr lang="zh-CN" altLang="en-US" sz="3600" dirty="0">
                <a:solidFill>
                  <a:schemeClr val="accent2"/>
                </a:solidFill>
              </a:rPr>
              <a:t>精准</a:t>
            </a:r>
            <a:r>
              <a:rPr lang="zh-CN" altLang="en-US" sz="3600" dirty="0">
                <a:solidFill>
                  <a:schemeClr val="bg1"/>
                </a:solidFill>
              </a:rPr>
              <a:t>预测</a:t>
            </a:r>
            <a:endParaRPr lang="en-US" altLang="zh-CN" sz="3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几乎</a:t>
            </a:r>
            <a:r>
              <a:rPr lang="en-US" altLang="zh-CN" sz="3600" dirty="0">
                <a:solidFill>
                  <a:schemeClr val="bg1"/>
                </a:solidFill>
              </a:rPr>
              <a:t>……</a:t>
            </a:r>
            <a:r>
              <a:rPr lang="zh-CN" altLang="en-US" sz="3600" dirty="0">
                <a:solidFill>
                  <a:srgbClr val="FF0000"/>
                </a:solidFill>
              </a:rPr>
              <a:t>不可能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08509" y="4208206"/>
            <a:ext cx="280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Machine Learning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590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648075" y="1714395"/>
            <a:ext cx="4895850" cy="3432965"/>
            <a:chOff x="3648075" y="2274833"/>
            <a:chExt cx="4895850" cy="3432965"/>
          </a:xfrm>
        </p:grpSpPr>
        <p:grpSp>
          <p:nvGrpSpPr>
            <p:cNvPr id="8" name="组合 7"/>
            <p:cNvGrpSpPr/>
            <p:nvPr/>
          </p:nvGrpSpPr>
          <p:grpSpPr>
            <a:xfrm>
              <a:off x="3648075" y="2274833"/>
              <a:ext cx="4895850" cy="2306663"/>
              <a:chOff x="3648075" y="2009361"/>
              <a:chExt cx="4895850" cy="2306663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8075" y="2009361"/>
                <a:ext cx="4895850" cy="1905000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3925957" y="3946692"/>
                <a:ext cx="4617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https://github.com/EclipseXuLu/House.git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3952570" y="4876801"/>
              <a:ext cx="4296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</a:rPr>
                <a:t>OPEN  SOURCE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766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566529" y="1797153"/>
            <a:ext cx="7069082" cy="3254030"/>
            <a:chOff x="2566529" y="1797153"/>
            <a:chExt cx="7069082" cy="325403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6529" y="1797153"/>
              <a:ext cx="2571920" cy="245745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5149061" y="2071753"/>
              <a:ext cx="448655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扫描二维码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</a:rPr>
                <a:t>或关注 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r>
                <a:rPr lang="zh-CN" altLang="en-US" sz="2400" dirty="0">
                  <a:solidFill>
                    <a:srgbClr val="00B050"/>
                  </a:solidFill>
                </a:rPr>
                <a:t>微信公众号</a:t>
              </a:r>
              <a:r>
                <a:rPr lang="en-US" altLang="zh-CN" sz="2400" dirty="0">
                  <a:solidFill>
                    <a:schemeClr val="bg1"/>
                  </a:solidFill>
                </a:rPr>
                <a:t>|</a:t>
              </a:r>
              <a:r>
                <a:rPr lang="zh-CN" altLang="en-US" sz="2400" dirty="0">
                  <a:solidFill>
                    <a:schemeClr val="accent1"/>
                  </a:solidFill>
                </a:rPr>
                <a:t>知乎</a:t>
              </a:r>
              <a:r>
                <a:rPr lang="zh-CN" altLang="en-US" sz="2400" dirty="0">
                  <a:solidFill>
                    <a:schemeClr val="bg1"/>
                  </a:solidFill>
                </a:rPr>
                <a:t> 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</a:rPr>
                <a:t>@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LucasX</a:t>
              </a:r>
            </a:p>
            <a:p>
              <a:r>
                <a:rPr lang="zh-CN" altLang="en-US" sz="2400" dirty="0">
                  <a:solidFill>
                    <a:schemeClr val="bg1"/>
                  </a:solidFill>
                </a:rPr>
                <a:t>回复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house</a:t>
              </a:r>
              <a:r>
                <a:rPr lang="zh-CN" altLang="en-US" sz="2400" dirty="0">
                  <a:solidFill>
                    <a:schemeClr val="bg1"/>
                  </a:solidFill>
                </a:rPr>
                <a:t>获取</a:t>
              </a:r>
              <a:r>
                <a:rPr lang="en-US" altLang="zh-CN" sz="2400" dirty="0">
                  <a:solidFill>
                    <a:schemeClr val="bg1"/>
                  </a:solidFill>
                </a:rPr>
                <a:t>PPT</a:t>
              </a:r>
              <a:r>
                <a:rPr lang="zh-CN" altLang="en-US" sz="2400" dirty="0">
                  <a:solidFill>
                    <a:schemeClr val="bg1"/>
                  </a:solidFill>
                </a:rPr>
                <a:t>设计原稿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66530" y="4404852"/>
              <a:ext cx="7069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机器学习</a:t>
              </a:r>
              <a:r>
                <a:rPr lang="en-US" altLang="zh-CN" dirty="0">
                  <a:solidFill>
                    <a:schemeClr val="bg1"/>
                  </a:solidFill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</a:rPr>
                <a:t>技术研发</a:t>
              </a:r>
              <a:r>
                <a:rPr lang="en-US" altLang="zh-CN" dirty="0">
                  <a:solidFill>
                    <a:schemeClr val="bg1"/>
                  </a:solidFill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</a:rPr>
                <a:t>素材收集</a:t>
              </a:r>
              <a:r>
                <a:rPr lang="en-US" altLang="zh-CN" dirty="0">
                  <a:solidFill>
                    <a:schemeClr val="bg1"/>
                  </a:solidFill>
                </a:rPr>
                <a:t>/PPT</a:t>
              </a:r>
              <a:r>
                <a:rPr lang="zh-CN" altLang="en-US" dirty="0">
                  <a:solidFill>
                    <a:schemeClr val="bg1"/>
                  </a:solidFill>
                </a:rPr>
                <a:t>视觉设计</a:t>
              </a:r>
              <a:r>
                <a:rPr lang="en-US" altLang="zh-CN" dirty="0">
                  <a:solidFill>
                    <a:schemeClr val="bg1"/>
                  </a:solidFill>
                </a:rPr>
                <a:t>	All By LucasX</a:t>
              </a: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达康书记说过 “阅读容易，原创不易，且扫且珍惜，且关注且珍惜</a:t>
              </a:r>
              <a:r>
                <a:rPr lang="en-US" altLang="zh-CN" dirty="0">
                  <a:solidFill>
                    <a:schemeClr val="bg1"/>
                  </a:solidFill>
                </a:rPr>
                <a:t>~</a:t>
              </a:r>
              <a:r>
                <a:rPr lang="zh-CN" altLang="en-US" dirty="0">
                  <a:solidFill>
                    <a:schemeClr val="bg1"/>
                  </a:solidFill>
                </a:rPr>
                <a:t>“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60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2217" y="2967335"/>
            <a:ext cx="420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</a:rPr>
              <a:t>基础统计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641574" y="2633872"/>
            <a:ext cx="2802833" cy="1610135"/>
            <a:chOff x="4641574" y="2633872"/>
            <a:chExt cx="2802833" cy="161013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731026" y="2713383"/>
              <a:ext cx="261399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750904" y="4147931"/>
              <a:ext cx="261399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7245625" y="2633872"/>
              <a:ext cx="198782" cy="198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41574" y="4045225"/>
              <a:ext cx="198782" cy="198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91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96F5B1-2B76-4A65-9765-94EE9F51B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738811"/>
              </p:ext>
            </p:extLst>
          </p:nvPr>
        </p:nvGraphicFramePr>
        <p:xfrm>
          <a:off x="238539" y="858400"/>
          <a:ext cx="11738113" cy="476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78707" y="5850190"/>
            <a:ext cx="384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</a:rPr>
              <a:t>武昌</a:t>
            </a:r>
            <a:r>
              <a:rPr lang="zh-CN" altLang="en-US" sz="2000" dirty="0">
                <a:solidFill>
                  <a:schemeClr val="bg1"/>
                </a:solidFill>
              </a:rPr>
              <a:t>最高，均价达到了</a:t>
            </a:r>
            <a:r>
              <a:rPr lang="en-US" altLang="zh-CN" sz="2000" dirty="0">
                <a:solidFill>
                  <a:schemeClr val="accent2"/>
                </a:solidFill>
              </a:rPr>
              <a:t>18650</a:t>
            </a:r>
            <a:r>
              <a:rPr lang="zh-CN" altLang="en-US" sz="2000" dirty="0">
                <a:solidFill>
                  <a:schemeClr val="bg1"/>
                </a:solidFill>
              </a:rPr>
              <a:t>元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rgbClr val="00B050"/>
                </a:solidFill>
              </a:rPr>
              <a:t>新洲</a:t>
            </a:r>
            <a:r>
              <a:rPr lang="zh-CN" altLang="en-US" sz="2000" dirty="0">
                <a:solidFill>
                  <a:schemeClr val="bg1"/>
                </a:solidFill>
              </a:rPr>
              <a:t>最低，均价仅为</a:t>
            </a:r>
            <a:r>
              <a:rPr lang="en-US" altLang="zh-CN" sz="2000" dirty="0">
                <a:solidFill>
                  <a:srgbClr val="00B050"/>
                </a:solidFill>
              </a:rPr>
              <a:t>6943</a:t>
            </a:r>
            <a:r>
              <a:rPr lang="zh-CN" altLang="en-US" sz="2000" dirty="0">
                <a:solidFill>
                  <a:schemeClr val="bg1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912140627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35016" y="5880007"/>
            <a:ext cx="5121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从武汉市小区数量建设折线图可以看出：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自</a:t>
            </a:r>
            <a:r>
              <a:rPr lang="en-US" altLang="zh-CN" sz="2400" dirty="0">
                <a:solidFill>
                  <a:schemeClr val="accent2"/>
                </a:solidFill>
              </a:rPr>
              <a:t>2013</a:t>
            </a:r>
            <a:r>
              <a:rPr lang="zh-CN" altLang="en-US" sz="2400" dirty="0">
                <a:solidFill>
                  <a:schemeClr val="accent2"/>
                </a:solidFill>
              </a:rPr>
              <a:t>年</a:t>
            </a:r>
            <a:r>
              <a:rPr lang="zh-CN" altLang="en-US" sz="2000" dirty="0">
                <a:solidFill>
                  <a:schemeClr val="bg1"/>
                </a:solidFill>
              </a:rPr>
              <a:t>后，在建小区数量</a:t>
            </a:r>
            <a:r>
              <a:rPr lang="zh-CN" altLang="en-US" sz="2400" dirty="0">
                <a:solidFill>
                  <a:schemeClr val="accent2"/>
                </a:solidFill>
              </a:rPr>
              <a:t>锐减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8627475"/>
              </p:ext>
            </p:extLst>
          </p:nvPr>
        </p:nvGraphicFramePr>
        <p:xfrm>
          <a:off x="367748" y="312159"/>
          <a:ext cx="1142999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315531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62402"/>
            <a:ext cx="6553545" cy="5341138"/>
          </a:xfrm>
          <a:prstGeom prst="rect">
            <a:avLst/>
          </a:prstGeom>
        </p:spPr>
      </p:pic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我们再来看看，</a:t>
            </a:r>
            <a:endParaRPr lang="en-US" altLang="zh-CN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2013</a:t>
            </a:r>
            <a:r>
              <a:rPr lang="zh-CN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年到底发生了什么</a:t>
            </a:r>
            <a:r>
              <a:rPr lang="en-US" altLang="zh-CN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784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819745"/>
            <a:ext cx="6553545" cy="5226451"/>
          </a:xfrm>
          <a:prstGeom prst="rect">
            <a:avLst/>
          </a:prstGeom>
        </p:spPr>
      </p:pic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我们再来</a:t>
            </a:r>
            <a:r>
              <a:rPr lang="zh-CN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看看，</a:t>
            </a:r>
            <a:endParaRPr lang="en-US" altLang="zh-CN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2013</a:t>
            </a:r>
            <a:r>
              <a:rPr lang="zh-CN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年到底发生了什么</a:t>
            </a:r>
            <a: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406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我们再来</a:t>
            </a:r>
            <a:r>
              <a:rPr lang="zh-CN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看看，</a:t>
            </a:r>
            <a:endParaRPr lang="en-US" altLang="zh-CN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2013</a:t>
            </a:r>
            <a:r>
              <a:rPr lang="zh-CN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年到底发生了什么</a:t>
            </a:r>
            <a: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153822" y="646043"/>
            <a:ext cx="6553545" cy="5334618"/>
            <a:chOff x="5153822" y="646043"/>
            <a:chExt cx="6553545" cy="533461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3822" y="885281"/>
              <a:ext cx="6553545" cy="509538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036" y="646043"/>
              <a:ext cx="258416" cy="258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935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12026" y="5801351"/>
            <a:ext cx="6567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从武汉市近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年平均房价走势可以看出：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accent2"/>
                </a:solidFill>
              </a:rPr>
              <a:t>前几年逐年上涨，</a:t>
            </a:r>
            <a:r>
              <a:rPr lang="en-US" altLang="zh-CN" sz="2000" dirty="0">
                <a:solidFill>
                  <a:schemeClr val="accent2"/>
                </a:solidFill>
              </a:rPr>
              <a:t>2008</a:t>
            </a:r>
            <a:r>
              <a:rPr lang="zh-CN" altLang="en-US" sz="2000" dirty="0">
                <a:solidFill>
                  <a:schemeClr val="accent2"/>
                </a:solidFill>
              </a:rPr>
              <a:t>年次贷危机影响下出现较大回落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2009</a:t>
            </a:r>
            <a:r>
              <a:rPr lang="zh-CN" altLang="en-US" sz="2000" dirty="0">
                <a:solidFill>
                  <a:schemeClr val="accent2"/>
                </a:solidFill>
              </a:rPr>
              <a:t>年起一路飙升，</a:t>
            </a:r>
            <a:r>
              <a:rPr lang="en-US" altLang="zh-CN" sz="2000" dirty="0">
                <a:solidFill>
                  <a:schemeClr val="accent2"/>
                </a:solidFill>
              </a:rPr>
              <a:t>12~13</a:t>
            </a:r>
            <a:r>
              <a:rPr lang="zh-CN" altLang="en-US" sz="2000" dirty="0">
                <a:solidFill>
                  <a:schemeClr val="accent2"/>
                </a:solidFill>
              </a:rPr>
              <a:t>年略有下降，</a:t>
            </a:r>
            <a:r>
              <a:rPr lang="en-US" altLang="zh-CN" sz="2000" dirty="0">
                <a:solidFill>
                  <a:schemeClr val="accent2"/>
                </a:solidFill>
              </a:rPr>
              <a:t>2014</a:t>
            </a:r>
            <a:r>
              <a:rPr lang="zh-CN" altLang="en-US" sz="2000" dirty="0">
                <a:solidFill>
                  <a:schemeClr val="accent2"/>
                </a:solidFill>
              </a:rPr>
              <a:t>年开始暴涨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32268050"/>
              </p:ext>
            </p:extLst>
          </p:nvPr>
        </p:nvGraphicFramePr>
        <p:xfrm>
          <a:off x="367748" y="312159"/>
          <a:ext cx="1142999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8255435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443</Words>
  <Application>Microsoft Office PowerPoint</Application>
  <PresentationFormat>宽屏</PresentationFormat>
  <Paragraphs>87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Lucas X</dc:creator>
  <cp:lastModifiedBy>Lucas X</cp:lastModifiedBy>
  <cp:revision>260</cp:revision>
  <dcterms:created xsi:type="dcterms:W3CDTF">2017-04-29T09:58:02Z</dcterms:created>
  <dcterms:modified xsi:type="dcterms:W3CDTF">2017-04-30T14:28:34Z</dcterms:modified>
</cp:coreProperties>
</file>