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6" r:id="rId3"/>
    <p:sldId id="267" r:id="rId4"/>
    <p:sldId id="268" r:id="rId5"/>
    <p:sldId id="269"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94717"/>
  </p:normalViewPr>
  <p:slideViewPr>
    <p:cSldViewPr snapToGrid="0" snapToObjects="1">
      <p:cViewPr varScale="1">
        <p:scale>
          <a:sx n="84" d="100"/>
          <a:sy n="84" d="100"/>
        </p:scale>
        <p:origin x="200"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2368B2-6D09-184D-9A7A-75DD3682A70D}" type="datetimeFigureOut">
              <a:rPr lang="en-US" smtClean="0"/>
              <a:t>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4606C-5550-634D-8B58-BF2438125201}" type="slidenum">
              <a:rPr lang="en-US" smtClean="0"/>
              <a:t>‹#›</a:t>
            </a:fld>
            <a:endParaRPr lang="en-US"/>
          </a:p>
        </p:txBody>
      </p:sp>
    </p:spTree>
    <p:extLst>
      <p:ext uri="{BB962C8B-B14F-4D97-AF65-F5344CB8AC3E}">
        <p14:creationId xmlns:p14="http://schemas.microsoft.com/office/powerpoint/2010/main" val="425787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4606C-5550-634D-8B58-BF2438125201}" type="slidenum">
              <a:rPr lang="en-US" smtClean="0"/>
              <a:t>6</a:t>
            </a:fld>
            <a:endParaRPr lang="en-US"/>
          </a:p>
        </p:txBody>
      </p:sp>
    </p:spTree>
    <p:extLst>
      <p:ext uri="{BB962C8B-B14F-4D97-AF65-F5344CB8AC3E}">
        <p14:creationId xmlns:p14="http://schemas.microsoft.com/office/powerpoint/2010/main" val="3878278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1097-777A-F149-957A-0BACE718A9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097831-9AF0-0F4E-8188-1F73E20BFC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1CB1E0-AD8B-2B49-81DF-595EB3687ADF}"/>
              </a:ext>
            </a:extLst>
          </p:cNvPr>
          <p:cNvSpPr>
            <a:spLocks noGrp="1"/>
          </p:cNvSpPr>
          <p:nvPr>
            <p:ph type="dt" sz="half" idx="10"/>
          </p:nvPr>
        </p:nvSpPr>
        <p:spPr/>
        <p:txBody>
          <a:bodyPr/>
          <a:lstStyle/>
          <a:p>
            <a:fld id="{1CDB8DC9-C56C-CD42-ADFF-AC5F34AE50EF}" type="datetimeFigureOut">
              <a:rPr lang="en-US" smtClean="0"/>
              <a:t>5/20/21</a:t>
            </a:fld>
            <a:endParaRPr lang="en-US"/>
          </a:p>
        </p:txBody>
      </p:sp>
      <p:sp>
        <p:nvSpPr>
          <p:cNvPr id="5" name="Footer Placeholder 4">
            <a:extLst>
              <a:ext uri="{FF2B5EF4-FFF2-40B4-BE49-F238E27FC236}">
                <a16:creationId xmlns:a16="http://schemas.microsoft.com/office/drawing/2014/main" id="{4FC2507C-4ABC-F24B-A4F0-F35B01F29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0654F-2804-2545-B82C-C48F515A1F01}"/>
              </a:ext>
            </a:extLst>
          </p:cNvPr>
          <p:cNvSpPr>
            <a:spLocks noGrp="1"/>
          </p:cNvSpPr>
          <p:nvPr>
            <p:ph type="sldNum" sz="quarter" idx="12"/>
          </p:nvPr>
        </p:nvSpPr>
        <p:spPr/>
        <p:txBody>
          <a:bodyPr/>
          <a:lstStyle/>
          <a:p>
            <a:fld id="{B6EC93D8-5B61-5B4F-AC50-9D3113C4EF08}" type="slidenum">
              <a:rPr lang="en-US" smtClean="0"/>
              <a:t>‹#›</a:t>
            </a:fld>
            <a:endParaRPr lang="en-US"/>
          </a:p>
        </p:txBody>
      </p:sp>
    </p:spTree>
    <p:extLst>
      <p:ext uri="{BB962C8B-B14F-4D97-AF65-F5344CB8AC3E}">
        <p14:creationId xmlns:p14="http://schemas.microsoft.com/office/powerpoint/2010/main" val="1013037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C6C7-81FD-DB4C-BCA3-4820C95569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071598-05C8-CB45-B49F-1AEC272A12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2916F-4794-8442-A066-A0F1F23FCFB0}"/>
              </a:ext>
            </a:extLst>
          </p:cNvPr>
          <p:cNvSpPr>
            <a:spLocks noGrp="1"/>
          </p:cNvSpPr>
          <p:nvPr>
            <p:ph type="dt" sz="half" idx="10"/>
          </p:nvPr>
        </p:nvSpPr>
        <p:spPr/>
        <p:txBody>
          <a:bodyPr/>
          <a:lstStyle/>
          <a:p>
            <a:fld id="{1CDB8DC9-C56C-CD42-ADFF-AC5F34AE50EF}" type="datetimeFigureOut">
              <a:rPr lang="en-US" smtClean="0"/>
              <a:t>5/20/21</a:t>
            </a:fld>
            <a:endParaRPr lang="en-US"/>
          </a:p>
        </p:txBody>
      </p:sp>
      <p:sp>
        <p:nvSpPr>
          <p:cNvPr id="5" name="Footer Placeholder 4">
            <a:extLst>
              <a:ext uri="{FF2B5EF4-FFF2-40B4-BE49-F238E27FC236}">
                <a16:creationId xmlns:a16="http://schemas.microsoft.com/office/drawing/2014/main" id="{BE4DFFC6-7D5A-AF46-890B-416D288D2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2A722-C33A-734E-BC7E-CC3300F27E08}"/>
              </a:ext>
            </a:extLst>
          </p:cNvPr>
          <p:cNvSpPr>
            <a:spLocks noGrp="1"/>
          </p:cNvSpPr>
          <p:nvPr>
            <p:ph type="sldNum" sz="quarter" idx="12"/>
          </p:nvPr>
        </p:nvSpPr>
        <p:spPr/>
        <p:txBody>
          <a:bodyPr/>
          <a:lstStyle/>
          <a:p>
            <a:fld id="{B6EC93D8-5B61-5B4F-AC50-9D3113C4EF08}" type="slidenum">
              <a:rPr lang="en-US" smtClean="0"/>
              <a:t>‹#›</a:t>
            </a:fld>
            <a:endParaRPr lang="en-US"/>
          </a:p>
        </p:txBody>
      </p:sp>
    </p:spTree>
    <p:extLst>
      <p:ext uri="{BB962C8B-B14F-4D97-AF65-F5344CB8AC3E}">
        <p14:creationId xmlns:p14="http://schemas.microsoft.com/office/powerpoint/2010/main" val="3518071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456600-7119-1944-AB7F-971CBCA8DB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AB7F8-7039-5246-AE92-4ABD127CC8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1B469-2D63-1948-B17D-238B6AD07BA7}"/>
              </a:ext>
            </a:extLst>
          </p:cNvPr>
          <p:cNvSpPr>
            <a:spLocks noGrp="1"/>
          </p:cNvSpPr>
          <p:nvPr>
            <p:ph type="dt" sz="half" idx="10"/>
          </p:nvPr>
        </p:nvSpPr>
        <p:spPr/>
        <p:txBody>
          <a:bodyPr/>
          <a:lstStyle/>
          <a:p>
            <a:fld id="{1CDB8DC9-C56C-CD42-ADFF-AC5F34AE50EF}" type="datetimeFigureOut">
              <a:rPr lang="en-US" smtClean="0"/>
              <a:t>5/20/21</a:t>
            </a:fld>
            <a:endParaRPr lang="en-US"/>
          </a:p>
        </p:txBody>
      </p:sp>
      <p:sp>
        <p:nvSpPr>
          <p:cNvPr id="5" name="Footer Placeholder 4">
            <a:extLst>
              <a:ext uri="{FF2B5EF4-FFF2-40B4-BE49-F238E27FC236}">
                <a16:creationId xmlns:a16="http://schemas.microsoft.com/office/drawing/2014/main" id="{06446550-2B85-2043-8F8B-BC9F396089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C02C-FB00-0A41-A4EB-BC23549246CD}"/>
              </a:ext>
            </a:extLst>
          </p:cNvPr>
          <p:cNvSpPr>
            <a:spLocks noGrp="1"/>
          </p:cNvSpPr>
          <p:nvPr>
            <p:ph type="sldNum" sz="quarter" idx="12"/>
          </p:nvPr>
        </p:nvSpPr>
        <p:spPr/>
        <p:txBody>
          <a:bodyPr/>
          <a:lstStyle/>
          <a:p>
            <a:fld id="{B6EC93D8-5B61-5B4F-AC50-9D3113C4EF08}" type="slidenum">
              <a:rPr lang="en-US" smtClean="0"/>
              <a:t>‹#›</a:t>
            </a:fld>
            <a:endParaRPr lang="en-US"/>
          </a:p>
        </p:txBody>
      </p:sp>
    </p:spTree>
    <p:extLst>
      <p:ext uri="{BB962C8B-B14F-4D97-AF65-F5344CB8AC3E}">
        <p14:creationId xmlns:p14="http://schemas.microsoft.com/office/powerpoint/2010/main" val="310451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0A68-A8FB-2549-B99D-50E6C1B250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DC6950-B512-E443-82A5-7F70020EE5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D3081-2491-3145-9E03-70A21D1E8B61}"/>
              </a:ext>
            </a:extLst>
          </p:cNvPr>
          <p:cNvSpPr>
            <a:spLocks noGrp="1"/>
          </p:cNvSpPr>
          <p:nvPr>
            <p:ph type="dt" sz="half" idx="10"/>
          </p:nvPr>
        </p:nvSpPr>
        <p:spPr/>
        <p:txBody>
          <a:bodyPr/>
          <a:lstStyle/>
          <a:p>
            <a:fld id="{1CDB8DC9-C56C-CD42-ADFF-AC5F34AE50EF}" type="datetimeFigureOut">
              <a:rPr lang="en-US" smtClean="0"/>
              <a:t>5/20/21</a:t>
            </a:fld>
            <a:endParaRPr lang="en-US"/>
          </a:p>
        </p:txBody>
      </p:sp>
      <p:sp>
        <p:nvSpPr>
          <p:cNvPr id="5" name="Footer Placeholder 4">
            <a:extLst>
              <a:ext uri="{FF2B5EF4-FFF2-40B4-BE49-F238E27FC236}">
                <a16:creationId xmlns:a16="http://schemas.microsoft.com/office/drawing/2014/main" id="{F42D4BC0-D37B-BF42-867B-3D501B45E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4044B-140E-014D-992F-944D6EF457FE}"/>
              </a:ext>
            </a:extLst>
          </p:cNvPr>
          <p:cNvSpPr>
            <a:spLocks noGrp="1"/>
          </p:cNvSpPr>
          <p:nvPr>
            <p:ph type="sldNum" sz="quarter" idx="12"/>
          </p:nvPr>
        </p:nvSpPr>
        <p:spPr/>
        <p:txBody>
          <a:bodyPr/>
          <a:lstStyle/>
          <a:p>
            <a:fld id="{B6EC93D8-5B61-5B4F-AC50-9D3113C4EF08}" type="slidenum">
              <a:rPr lang="en-US" smtClean="0"/>
              <a:t>‹#›</a:t>
            </a:fld>
            <a:endParaRPr lang="en-US"/>
          </a:p>
        </p:txBody>
      </p:sp>
    </p:spTree>
    <p:extLst>
      <p:ext uri="{BB962C8B-B14F-4D97-AF65-F5344CB8AC3E}">
        <p14:creationId xmlns:p14="http://schemas.microsoft.com/office/powerpoint/2010/main" val="1483922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F78C-0983-544E-95F8-E7D56429B1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5F75C6-A8FA-354B-A1D8-A9E2DAE66E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9F8FE1-161E-1048-AD5A-71E57650AD99}"/>
              </a:ext>
            </a:extLst>
          </p:cNvPr>
          <p:cNvSpPr>
            <a:spLocks noGrp="1"/>
          </p:cNvSpPr>
          <p:nvPr>
            <p:ph type="dt" sz="half" idx="10"/>
          </p:nvPr>
        </p:nvSpPr>
        <p:spPr/>
        <p:txBody>
          <a:bodyPr/>
          <a:lstStyle/>
          <a:p>
            <a:fld id="{1CDB8DC9-C56C-CD42-ADFF-AC5F34AE50EF}" type="datetimeFigureOut">
              <a:rPr lang="en-US" smtClean="0"/>
              <a:t>5/20/21</a:t>
            </a:fld>
            <a:endParaRPr lang="en-US"/>
          </a:p>
        </p:txBody>
      </p:sp>
      <p:sp>
        <p:nvSpPr>
          <p:cNvPr id="5" name="Footer Placeholder 4">
            <a:extLst>
              <a:ext uri="{FF2B5EF4-FFF2-40B4-BE49-F238E27FC236}">
                <a16:creationId xmlns:a16="http://schemas.microsoft.com/office/drawing/2014/main" id="{B668EBF4-1395-794F-94F7-A278B7372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09495C-01CF-F542-B1C5-C56B1F656273}"/>
              </a:ext>
            </a:extLst>
          </p:cNvPr>
          <p:cNvSpPr>
            <a:spLocks noGrp="1"/>
          </p:cNvSpPr>
          <p:nvPr>
            <p:ph type="sldNum" sz="quarter" idx="12"/>
          </p:nvPr>
        </p:nvSpPr>
        <p:spPr/>
        <p:txBody>
          <a:bodyPr/>
          <a:lstStyle/>
          <a:p>
            <a:fld id="{B6EC93D8-5B61-5B4F-AC50-9D3113C4EF08}" type="slidenum">
              <a:rPr lang="en-US" smtClean="0"/>
              <a:t>‹#›</a:t>
            </a:fld>
            <a:endParaRPr lang="en-US"/>
          </a:p>
        </p:txBody>
      </p:sp>
    </p:spTree>
    <p:extLst>
      <p:ext uri="{BB962C8B-B14F-4D97-AF65-F5344CB8AC3E}">
        <p14:creationId xmlns:p14="http://schemas.microsoft.com/office/powerpoint/2010/main" val="3660838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BE3E-2B1A-834A-BFC9-7C1E68B42F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C0B083-50A6-0449-A936-3415D1E92D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668943-5385-CF4E-B0FE-BA45360984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5CE880-511A-3C49-A42E-BE564A659EFB}"/>
              </a:ext>
            </a:extLst>
          </p:cNvPr>
          <p:cNvSpPr>
            <a:spLocks noGrp="1"/>
          </p:cNvSpPr>
          <p:nvPr>
            <p:ph type="dt" sz="half" idx="10"/>
          </p:nvPr>
        </p:nvSpPr>
        <p:spPr/>
        <p:txBody>
          <a:bodyPr/>
          <a:lstStyle/>
          <a:p>
            <a:fld id="{1CDB8DC9-C56C-CD42-ADFF-AC5F34AE50EF}" type="datetimeFigureOut">
              <a:rPr lang="en-US" smtClean="0"/>
              <a:t>5/20/21</a:t>
            </a:fld>
            <a:endParaRPr lang="en-US"/>
          </a:p>
        </p:txBody>
      </p:sp>
      <p:sp>
        <p:nvSpPr>
          <p:cNvPr id="6" name="Footer Placeholder 5">
            <a:extLst>
              <a:ext uri="{FF2B5EF4-FFF2-40B4-BE49-F238E27FC236}">
                <a16:creationId xmlns:a16="http://schemas.microsoft.com/office/drawing/2014/main" id="{93B651AE-F5DD-624D-BA46-3C96DD606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B36945-6DD4-9F48-9839-5C568B1174E4}"/>
              </a:ext>
            </a:extLst>
          </p:cNvPr>
          <p:cNvSpPr>
            <a:spLocks noGrp="1"/>
          </p:cNvSpPr>
          <p:nvPr>
            <p:ph type="sldNum" sz="quarter" idx="12"/>
          </p:nvPr>
        </p:nvSpPr>
        <p:spPr/>
        <p:txBody>
          <a:bodyPr/>
          <a:lstStyle/>
          <a:p>
            <a:fld id="{B6EC93D8-5B61-5B4F-AC50-9D3113C4EF08}" type="slidenum">
              <a:rPr lang="en-US" smtClean="0"/>
              <a:t>‹#›</a:t>
            </a:fld>
            <a:endParaRPr lang="en-US"/>
          </a:p>
        </p:txBody>
      </p:sp>
    </p:spTree>
    <p:extLst>
      <p:ext uri="{BB962C8B-B14F-4D97-AF65-F5344CB8AC3E}">
        <p14:creationId xmlns:p14="http://schemas.microsoft.com/office/powerpoint/2010/main" val="233149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3DE24-6E69-2242-9CAC-CF6A80686D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6B845D-B2A6-0D4E-AEA5-3626A96B65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A5D690-27F4-6B4E-8C53-D89B0E96ED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F4F755-A3BD-2347-86A4-C148532496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BF473F-DAC9-EC44-8883-B267E6E33E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49B51F-078A-8146-8714-62CECB506FED}"/>
              </a:ext>
            </a:extLst>
          </p:cNvPr>
          <p:cNvSpPr>
            <a:spLocks noGrp="1"/>
          </p:cNvSpPr>
          <p:nvPr>
            <p:ph type="dt" sz="half" idx="10"/>
          </p:nvPr>
        </p:nvSpPr>
        <p:spPr/>
        <p:txBody>
          <a:bodyPr/>
          <a:lstStyle/>
          <a:p>
            <a:fld id="{1CDB8DC9-C56C-CD42-ADFF-AC5F34AE50EF}" type="datetimeFigureOut">
              <a:rPr lang="en-US" smtClean="0"/>
              <a:t>5/20/21</a:t>
            </a:fld>
            <a:endParaRPr lang="en-US"/>
          </a:p>
        </p:txBody>
      </p:sp>
      <p:sp>
        <p:nvSpPr>
          <p:cNvPr id="8" name="Footer Placeholder 7">
            <a:extLst>
              <a:ext uri="{FF2B5EF4-FFF2-40B4-BE49-F238E27FC236}">
                <a16:creationId xmlns:a16="http://schemas.microsoft.com/office/drawing/2014/main" id="{00187CF1-65EF-A64B-9503-1F772991A2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6A36EA-8BE6-DF45-A24C-956219973F15}"/>
              </a:ext>
            </a:extLst>
          </p:cNvPr>
          <p:cNvSpPr>
            <a:spLocks noGrp="1"/>
          </p:cNvSpPr>
          <p:nvPr>
            <p:ph type="sldNum" sz="quarter" idx="12"/>
          </p:nvPr>
        </p:nvSpPr>
        <p:spPr/>
        <p:txBody>
          <a:bodyPr/>
          <a:lstStyle/>
          <a:p>
            <a:fld id="{B6EC93D8-5B61-5B4F-AC50-9D3113C4EF08}" type="slidenum">
              <a:rPr lang="en-US" smtClean="0"/>
              <a:t>‹#›</a:t>
            </a:fld>
            <a:endParaRPr lang="en-US"/>
          </a:p>
        </p:txBody>
      </p:sp>
    </p:spTree>
    <p:extLst>
      <p:ext uri="{BB962C8B-B14F-4D97-AF65-F5344CB8AC3E}">
        <p14:creationId xmlns:p14="http://schemas.microsoft.com/office/powerpoint/2010/main" val="686175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3DE6-FA25-8343-95D6-143CDDC62F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944C10-383C-664D-85EA-984F6914E095}"/>
              </a:ext>
            </a:extLst>
          </p:cNvPr>
          <p:cNvSpPr>
            <a:spLocks noGrp="1"/>
          </p:cNvSpPr>
          <p:nvPr>
            <p:ph type="dt" sz="half" idx="10"/>
          </p:nvPr>
        </p:nvSpPr>
        <p:spPr/>
        <p:txBody>
          <a:bodyPr/>
          <a:lstStyle/>
          <a:p>
            <a:fld id="{1CDB8DC9-C56C-CD42-ADFF-AC5F34AE50EF}" type="datetimeFigureOut">
              <a:rPr lang="en-US" smtClean="0"/>
              <a:t>5/20/21</a:t>
            </a:fld>
            <a:endParaRPr lang="en-US"/>
          </a:p>
        </p:txBody>
      </p:sp>
      <p:sp>
        <p:nvSpPr>
          <p:cNvPr id="4" name="Footer Placeholder 3">
            <a:extLst>
              <a:ext uri="{FF2B5EF4-FFF2-40B4-BE49-F238E27FC236}">
                <a16:creationId xmlns:a16="http://schemas.microsoft.com/office/drawing/2014/main" id="{62E124E7-D605-7649-B9C5-46B3A6B5E6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A6BD82-8A6D-B94D-8509-283A5223DA47}"/>
              </a:ext>
            </a:extLst>
          </p:cNvPr>
          <p:cNvSpPr>
            <a:spLocks noGrp="1"/>
          </p:cNvSpPr>
          <p:nvPr>
            <p:ph type="sldNum" sz="quarter" idx="12"/>
          </p:nvPr>
        </p:nvSpPr>
        <p:spPr/>
        <p:txBody>
          <a:bodyPr/>
          <a:lstStyle/>
          <a:p>
            <a:fld id="{B6EC93D8-5B61-5B4F-AC50-9D3113C4EF08}" type="slidenum">
              <a:rPr lang="en-US" smtClean="0"/>
              <a:t>‹#›</a:t>
            </a:fld>
            <a:endParaRPr lang="en-US"/>
          </a:p>
        </p:txBody>
      </p:sp>
    </p:spTree>
    <p:extLst>
      <p:ext uri="{BB962C8B-B14F-4D97-AF65-F5344CB8AC3E}">
        <p14:creationId xmlns:p14="http://schemas.microsoft.com/office/powerpoint/2010/main" val="236063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C457E7-6FE9-734B-8857-76FA54BED956}"/>
              </a:ext>
            </a:extLst>
          </p:cNvPr>
          <p:cNvSpPr>
            <a:spLocks noGrp="1"/>
          </p:cNvSpPr>
          <p:nvPr>
            <p:ph type="dt" sz="half" idx="10"/>
          </p:nvPr>
        </p:nvSpPr>
        <p:spPr/>
        <p:txBody>
          <a:bodyPr/>
          <a:lstStyle/>
          <a:p>
            <a:fld id="{1CDB8DC9-C56C-CD42-ADFF-AC5F34AE50EF}" type="datetimeFigureOut">
              <a:rPr lang="en-US" smtClean="0"/>
              <a:t>5/20/21</a:t>
            </a:fld>
            <a:endParaRPr lang="en-US"/>
          </a:p>
        </p:txBody>
      </p:sp>
      <p:sp>
        <p:nvSpPr>
          <p:cNvPr id="3" name="Footer Placeholder 2">
            <a:extLst>
              <a:ext uri="{FF2B5EF4-FFF2-40B4-BE49-F238E27FC236}">
                <a16:creationId xmlns:a16="http://schemas.microsoft.com/office/drawing/2014/main" id="{B396DBC9-A54D-954F-90F0-E33A7F4306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986C5A-255B-0F4E-9D5E-EDC40FEC2809}"/>
              </a:ext>
            </a:extLst>
          </p:cNvPr>
          <p:cNvSpPr>
            <a:spLocks noGrp="1"/>
          </p:cNvSpPr>
          <p:nvPr>
            <p:ph type="sldNum" sz="quarter" idx="12"/>
          </p:nvPr>
        </p:nvSpPr>
        <p:spPr/>
        <p:txBody>
          <a:bodyPr/>
          <a:lstStyle/>
          <a:p>
            <a:fld id="{B6EC93D8-5B61-5B4F-AC50-9D3113C4EF08}" type="slidenum">
              <a:rPr lang="en-US" smtClean="0"/>
              <a:t>‹#›</a:t>
            </a:fld>
            <a:endParaRPr lang="en-US"/>
          </a:p>
        </p:txBody>
      </p:sp>
    </p:spTree>
    <p:extLst>
      <p:ext uri="{BB962C8B-B14F-4D97-AF65-F5344CB8AC3E}">
        <p14:creationId xmlns:p14="http://schemas.microsoft.com/office/powerpoint/2010/main" val="21662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4CF13-31D9-4A47-A7BC-9FBB7B00E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5B04B9-4043-4F4F-AE96-DE36DB33F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4B062F-ECD5-1B4C-B8CF-BA91F1880D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49C56D-4D24-5E4C-8D58-CEC3A4CCBC86}"/>
              </a:ext>
            </a:extLst>
          </p:cNvPr>
          <p:cNvSpPr>
            <a:spLocks noGrp="1"/>
          </p:cNvSpPr>
          <p:nvPr>
            <p:ph type="dt" sz="half" idx="10"/>
          </p:nvPr>
        </p:nvSpPr>
        <p:spPr/>
        <p:txBody>
          <a:bodyPr/>
          <a:lstStyle/>
          <a:p>
            <a:fld id="{1CDB8DC9-C56C-CD42-ADFF-AC5F34AE50EF}" type="datetimeFigureOut">
              <a:rPr lang="en-US" smtClean="0"/>
              <a:t>5/20/21</a:t>
            </a:fld>
            <a:endParaRPr lang="en-US"/>
          </a:p>
        </p:txBody>
      </p:sp>
      <p:sp>
        <p:nvSpPr>
          <p:cNvPr id="6" name="Footer Placeholder 5">
            <a:extLst>
              <a:ext uri="{FF2B5EF4-FFF2-40B4-BE49-F238E27FC236}">
                <a16:creationId xmlns:a16="http://schemas.microsoft.com/office/drawing/2014/main" id="{A082EFC2-2346-DB40-BE89-2FB34FEA59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DBA970-AE5F-F849-9650-6EF2CEEC2F2C}"/>
              </a:ext>
            </a:extLst>
          </p:cNvPr>
          <p:cNvSpPr>
            <a:spLocks noGrp="1"/>
          </p:cNvSpPr>
          <p:nvPr>
            <p:ph type="sldNum" sz="quarter" idx="12"/>
          </p:nvPr>
        </p:nvSpPr>
        <p:spPr/>
        <p:txBody>
          <a:bodyPr/>
          <a:lstStyle/>
          <a:p>
            <a:fld id="{B6EC93D8-5B61-5B4F-AC50-9D3113C4EF08}" type="slidenum">
              <a:rPr lang="en-US" smtClean="0"/>
              <a:t>‹#›</a:t>
            </a:fld>
            <a:endParaRPr lang="en-US"/>
          </a:p>
        </p:txBody>
      </p:sp>
    </p:spTree>
    <p:extLst>
      <p:ext uri="{BB962C8B-B14F-4D97-AF65-F5344CB8AC3E}">
        <p14:creationId xmlns:p14="http://schemas.microsoft.com/office/powerpoint/2010/main" val="388439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4B5D9-6AEE-F741-A535-B9931CC1E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602166-5C18-AF48-AE9E-FEF2E417E5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2EE094-B2E5-954E-B56B-3370404FB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E25150-F51A-CB4C-9CB8-AAC0D69E6E0B}"/>
              </a:ext>
            </a:extLst>
          </p:cNvPr>
          <p:cNvSpPr>
            <a:spLocks noGrp="1"/>
          </p:cNvSpPr>
          <p:nvPr>
            <p:ph type="dt" sz="half" idx="10"/>
          </p:nvPr>
        </p:nvSpPr>
        <p:spPr/>
        <p:txBody>
          <a:bodyPr/>
          <a:lstStyle/>
          <a:p>
            <a:fld id="{1CDB8DC9-C56C-CD42-ADFF-AC5F34AE50EF}" type="datetimeFigureOut">
              <a:rPr lang="en-US" smtClean="0"/>
              <a:t>5/20/21</a:t>
            </a:fld>
            <a:endParaRPr lang="en-US"/>
          </a:p>
        </p:txBody>
      </p:sp>
      <p:sp>
        <p:nvSpPr>
          <p:cNvPr id="6" name="Footer Placeholder 5">
            <a:extLst>
              <a:ext uri="{FF2B5EF4-FFF2-40B4-BE49-F238E27FC236}">
                <a16:creationId xmlns:a16="http://schemas.microsoft.com/office/drawing/2014/main" id="{6A278D99-59C8-AE4B-AA33-284CE371F2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35BFA-DF61-EA46-ABDA-C25E4376BDEE}"/>
              </a:ext>
            </a:extLst>
          </p:cNvPr>
          <p:cNvSpPr>
            <a:spLocks noGrp="1"/>
          </p:cNvSpPr>
          <p:nvPr>
            <p:ph type="sldNum" sz="quarter" idx="12"/>
          </p:nvPr>
        </p:nvSpPr>
        <p:spPr/>
        <p:txBody>
          <a:bodyPr/>
          <a:lstStyle/>
          <a:p>
            <a:fld id="{B6EC93D8-5B61-5B4F-AC50-9D3113C4EF08}" type="slidenum">
              <a:rPr lang="en-US" smtClean="0"/>
              <a:t>‹#›</a:t>
            </a:fld>
            <a:endParaRPr lang="en-US"/>
          </a:p>
        </p:txBody>
      </p:sp>
    </p:spTree>
    <p:extLst>
      <p:ext uri="{BB962C8B-B14F-4D97-AF65-F5344CB8AC3E}">
        <p14:creationId xmlns:p14="http://schemas.microsoft.com/office/powerpoint/2010/main" val="256083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19844-A469-EE42-9B03-C957C14C17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6C5D5D-1AA2-CD41-91DA-8825B16A9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C1DEF-0707-E24E-A986-D051AE2F0F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B8DC9-C56C-CD42-ADFF-AC5F34AE50EF}" type="datetimeFigureOut">
              <a:rPr lang="en-US" smtClean="0"/>
              <a:t>5/20/21</a:t>
            </a:fld>
            <a:endParaRPr lang="en-US"/>
          </a:p>
        </p:txBody>
      </p:sp>
      <p:sp>
        <p:nvSpPr>
          <p:cNvPr id="5" name="Footer Placeholder 4">
            <a:extLst>
              <a:ext uri="{FF2B5EF4-FFF2-40B4-BE49-F238E27FC236}">
                <a16:creationId xmlns:a16="http://schemas.microsoft.com/office/drawing/2014/main" id="{A730FE88-09C4-8E4B-91D4-2DB2976656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A298B6-A4B6-7D45-A6D7-C515B0A15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C93D8-5B61-5B4F-AC50-9D3113C4EF08}" type="slidenum">
              <a:rPr lang="en-US" smtClean="0"/>
              <a:t>‹#›</a:t>
            </a:fld>
            <a:endParaRPr lang="en-US"/>
          </a:p>
        </p:txBody>
      </p:sp>
    </p:spTree>
    <p:extLst>
      <p:ext uri="{BB962C8B-B14F-4D97-AF65-F5344CB8AC3E}">
        <p14:creationId xmlns:p14="http://schemas.microsoft.com/office/powerpoint/2010/main" val="2991076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D10E-0121-CC47-8C35-5A9D8690C644}"/>
              </a:ext>
            </a:extLst>
          </p:cNvPr>
          <p:cNvSpPr>
            <a:spLocks noGrp="1"/>
          </p:cNvSpPr>
          <p:nvPr>
            <p:ph type="ctrTitle"/>
          </p:nvPr>
        </p:nvSpPr>
        <p:spPr/>
        <p:txBody>
          <a:bodyPr/>
          <a:lstStyle/>
          <a:p>
            <a:r>
              <a:rPr lang="en-US" altLang="zh-CN" dirty="0"/>
              <a:t>2021/05/020</a:t>
            </a:r>
            <a:r>
              <a:rPr lang="zh-CN" altLang="en-US" dirty="0"/>
              <a:t> </a:t>
            </a:r>
            <a:r>
              <a:rPr lang="en-US" altLang="zh-CN" dirty="0"/>
              <a:t>GFP Cooling System Update</a:t>
            </a:r>
            <a:endParaRPr lang="en-US" dirty="0"/>
          </a:p>
        </p:txBody>
      </p:sp>
      <p:sp>
        <p:nvSpPr>
          <p:cNvPr id="3" name="Subtitle 2">
            <a:extLst>
              <a:ext uri="{FF2B5EF4-FFF2-40B4-BE49-F238E27FC236}">
                <a16:creationId xmlns:a16="http://schemas.microsoft.com/office/drawing/2014/main" id="{E56BF53D-800E-6F46-AA46-9907232DE4D7}"/>
              </a:ext>
            </a:extLst>
          </p:cNvPr>
          <p:cNvSpPr>
            <a:spLocks noGrp="1"/>
          </p:cNvSpPr>
          <p:nvPr>
            <p:ph type="subTitle" idx="1"/>
          </p:nvPr>
        </p:nvSpPr>
        <p:spPr/>
        <p:txBody>
          <a:bodyPr/>
          <a:lstStyle/>
          <a:p>
            <a:r>
              <a:rPr lang="en-US" dirty="0" err="1"/>
              <a:t>Jiancheng</a:t>
            </a:r>
            <a:r>
              <a:rPr lang="en-US" dirty="0"/>
              <a:t> Zeng</a:t>
            </a:r>
          </a:p>
          <a:p>
            <a:r>
              <a:rPr lang="en-US" dirty="0"/>
              <a:t>Northeastern University</a:t>
            </a:r>
          </a:p>
        </p:txBody>
      </p:sp>
    </p:spTree>
    <p:extLst>
      <p:ext uri="{BB962C8B-B14F-4D97-AF65-F5344CB8AC3E}">
        <p14:creationId xmlns:p14="http://schemas.microsoft.com/office/powerpoint/2010/main" val="64149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F1575-CE14-6947-A5C6-7A1552D2C66F}"/>
              </a:ext>
            </a:extLst>
          </p:cNvPr>
          <p:cNvSpPr>
            <a:spLocks noGrp="1"/>
          </p:cNvSpPr>
          <p:nvPr>
            <p:ph type="title"/>
          </p:nvPr>
        </p:nvSpPr>
        <p:spPr/>
        <p:txBody>
          <a:bodyPr/>
          <a:lstStyle/>
          <a:p>
            <a:r>
              <a:rPr lang="en-US" dirty="0"/>
              <a:t>Leak Check</a:t>
            </a:r>
          </a:p>
        </p:txBody>
      </p:sp>
      <p:sp>
        <p:nvSpPr>
          <p:cNvPr id="3" name="Content Placeholder 2">
            <a:extLst>
              <a:ext uri="{FF2B5EF4-FFF2-40B4-BE49-F238E27FC236}">
                <a16:creationId xmlns:a16="http://schemas.microsoft.com/office/drawing/2014/main" id="{C5029FBF-DC7F-7E46-B457-E070301AEA11}"/>
              </a:ext>
            </a:extLst>
          </p:cNvPr>
          <p:cNvSpPr>
            <a:spLocks noGrp="1"/>
          </p:cNvSpPr>
          <p:nvPr>
            <p:ph idx="1"/>
          </p:nvPr>
        </p:nvSpPr>
        <p:spPr>
          <a:xfrm>
            <a:off x="838200" y="1313604"/>
            <a:ext cx="3662548" cy="4230791"/>
          </a:xfrm>
        </p:spPr>
        <p:txBody>
          <a:bodyPr/>
          <a:lstStyle/>
          <a:p>
            <a:r>
              <a:rPr lang="en-US" dirty="0"/>
              <a:t>Jon and I set up procedures to estimate the leak rate</a:t>
            </a:r>
          </a:p>
        </p:txBody>
      </p:sp>
      <p:sp>
        <p:nvSpPr>
          <p:cNvPr id="4" name="Rectangle 3">
            <a:extLst>
              <a:ext uri="{FF2B5EF4-FFF2-40B4-BE49-F238E27FC236}">
                <a16:creationId xmlns:a16="http://schemas.microsoft.com/office/drawing/2014/main" id="{A0235E68-B02D-9940-9B53-AE6AC45770D3}"/>
              </a:ext>
            </a:extLst>
          </p:cNvPr>
          <p:cNvSpPr/>
          <p:nvPr/>
        </p:nvSpPr>
        <p:spPr>
          <a:xfrm>
            <a:off x="6096000" y="445242"/>
            <a:ext cx="6096000" cy="5909310"/>
          </a:xfrm>
          <a:prstGeom prst="rect">
            <a:avLst/>
          </a:prstGeom>
        </p:spPr>
        <p:txBody>
          <a:bodyPr>
            <a:spAutoFit/>
          </a:bodyPr>
          <a:lstStyle/>
          <a:p>
            <a:pPr>
              <a:buFont typeface="Arial" panose="020B0604020202020204" pitchFamily="34" charset="0"/>
              <a:buChar char="•"/>
            </a:pPr>
            <a:r>
              <a:rPr lang="en-US" dirty="0"/>
              <a:t>Procedure to check the leak rate: </a:t>
            </a:r>
            <a:br>
              <a:rPr lang="en-US" dirty="0"/>
            </a:br>
            <a:r>
              <a:rPr lang="en-US" dirty="0"/>
              <a:t>1. Weigh the reservoir (m0); </a:t>
            </a:r>
            <a:br>
              <a:rPr lang="en-US" dirty="0"/>
            </a:br>
            <a:endParaRPr lang="en-US" dirty="0"/>
          </a:p>
          <a:p>
            <a:pPr>
              <a:buFont typeface="Arial" panose="020B0604020202020204" pitchFamily="34" charset="0"/>
              <a:buChar char="•"/>
            </a:pPr>
            <a:r>
              <a:rPr lang="en-US" dirty="0"/>
              <a:t>2. Connect back reservoir, pump, and fill the coolant to OHP ( close valve-2, open valve-3, and valve-1);</a:t>
            </a:r>
            <a:br>
              <a:rPr lang="en-US" dirty="0"/>
            </a:br>
            <a:endParaRPr lang="en-US" dirty="0"/>
          </a:p>
          <a:p>
            <a:pPr>
              <a:buFont typeface="Arial" panose="020B0604020202020204" pitchFamily="34" charset="0"/>
              <a:buChar char="•"/>
            </a:pPr>
            <a:r>
              <a:rPr lang="en-US" dirty="0"/>
              <a:t>3. Wait for next time, connect reservoir tube directly to the chiller(and RTD for the reservoir), turn down the temperature to -30 degree/keep valve3 open all the time. Once done with the experiment, close the valve for the reservoir and OHP, try to vent the tee region to see whether it still maintains high pressure. (if it&amp;#39;s high pressure then just pump out of the Tee region again and try the collection process again)</a:t>
            </a:r>
            <a:br>
              <a:rPr lang="en-US" dirty="0"/>
            </a:br>
            <a:endParaRPr lang="en-US" dirty="0"/>
          </a:p>
          <a:p>
            <a:pPr>
              <a:buFont typeface="Arial" panose="020B0604020202020204" pitchFamily="34" charset="0"/>
              <a:buChar char="•"/>
            </a:pPr>
            <a:r>
              <a:rPr lang="en-US" dirty="0"/>
              <a:t>4. Measure the wright(m1) and estimate the leakage rate. </a:t>
            </a:r>
            <a:br>
              <a:rPr lang="en-US" dirty="0"/>
            </a:br>
            <a:endParaRPr lang="en-US" dirty="0"/>
          </a:p>
          <a:p>
            <a:br>
              <a:rPr lang="en-US" dirty="0"/>
            </a:br>
            <a:r>
              <a:rPr lang="en-US" dirty="0"/>
              <a:t>gas mass in the connection tube between reservoir and OHP and gas in OHP is lost. But it will be a very small portion. the gas mass lost due to system leakage: (m1-m0)</a:t>
            </a:r>
            <a:br>
              <a:rPr lang="en-US" dirty="0"/>
            </a:br>
            <a:endParaRPr lang="en-US" dirty="0"/>
          </a:p>
        </p:txBody>
      </p:sp>
      <p:pic>
        <p:nvPicPr>
          <p:cNvPr id="8" name="Picture 7" descr="A picture containing indoor, messy, cluttered&#10;&#10;Description automatically generated">
            <a:extLst>
              <a:ext uri="{FF2B5EF4-FFF2-40B4-BE49-F238E27FC236}">
                <a16:creationId xmlns:a16="http://schemas.microsoft.com/office/drawing/2014/main" id="{EAF904E5-9399-E34E-AD16-1324D2F41244}"/>
              </a:ext>
            </a:extLst>
          </p:cNvPr>
          <p:cNvPicPr>
            <a:picLocks noChangeAspect="1"/>
          </p:cNvPicPr>
          <p:nvPr/>
        </p:nvPicPr>
        <p:blipFill>
          <a:blip r:embed="rId2"/>
          <a:stretch>
            <a:fillRect/>
          </a:stretch>
        </p:blipFill>
        <p:spPr>
          <a:xfrm>
            <a:off x="285006" y="2549408"/>
            <a:ext cx="5442857" cy="4082143"/>
          </a:xfrm>
          <a:prstGeom prst="rect">
            <a:avLst/>
          </a:prstGeom>
        </p:spPr>
      </p:pic>
    </p:spTree>
    <p:extLst>
      <p:ext uri="{BB962C8B-B14F-4D97-AF65-F5344CB8AC3E}">
        <p14:creationId xmlns:p14="http://schemas.microsoft.com/office/powerpoint/2010/main" val="901330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B574-0D95-0442-AF39-7F52535F0DE4}"/>
              </a:ext>
            </a:extLst>
          </p:cNvPr>
          <p:cNvSpPr>
            <a:spLocks noGrp="1"/>
          </p:cNvSpPr>
          <p:nvPr>
            <p:ph type="title"/>
          </p:nvPr>
        </p:nvSpPr>
        <p:spPr/>
        <p:txBody>
          <a:bodyPr/>
          <a:lstStyle/>
          <a:p>
            <a:r>
              <a:rPr lang="en-US" dirty="0"/>
              <a:t>Leak check</a:t>
            </a:r>
          </a:p>
        </p:txBody>
      </p:sp>
      <p:pic>
        <p:nvPicPr>
          <p:cNvPr id="2050" name="Picture 2" descr="GAPS Thermal Graph &#10;TD tenoeratwe I(æs) &#10;RTO temperature 1 7 &#10;RTO temperature 18 &#10;RT temperature I g &#10;20 &#10;10 &#10;-20 &#10;Savelrne &#10;Y max: &#10;Stop Update &#10;Dolor &#10;lot &#10;1216: &#10;Time ">
            <a:extLst>
              <a:ext uri="{FF2B5EF4-FFF2-40B4-BE49-F238E27FC236}">
                <a16:creationId xmlns:a16="http://schemas.microsoft.com/office/drawing/2014/main" id="{0FCDFA66-625D-8B49-AE4E-591E8AA0DD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38" t="12490" r="25413" b="14345"/>
          <a:stretch/>
        </p:blipFill>
        <p:spPr bwMode="auto">
          <a:xfrm>
            <a:off x="243839" y="1690688"/>
            <a:ext cx="7595319" cy="43129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DE161C-F6DC-A549-AF1A-4F2BAEA59B27}"/>
              </a:ext>
            </a:extLst>
          </p:cNvPr>
          <p:cNvSpPr txBox="1"/>
          <p:nvPr/>
        </p:nvSpPr>
        <p:spPr>
          <a:xfrm>
            <a:off x="8229600" y="197346"/>
            <a:ext cx="3307080" cy="6463308"/>
          </a:xfrm>
          <a:prstGeom prst="rect">
            <a:avLst/>
          </a:prstGeom>
          <a:noFill/>
        </p:spPr>
        <p:txBody>
          <a:bodyPr wrap="square" rtlCol="0">
            <a:spAutoFit/>
          </a:bodyPr>
          <a:lstStyle/>
          <a:p>
            <a:r>
              <a:rPr lang="en-US" dirty="0"/>
              <a:t>reservoir temperature change. That sudden peak is the place where the valve for the reservoir is open. </a:t>
            </a:r>
          </a:p>
          <a:p>
            <a:endParaRPr lang="en-US" dirty="0"/>
          </a:p>
          <a:p>
            <a:r>
              <a:rPr lang="en-US" dirty="0"/>
              <a:t>Empty Reservoir weight 1687g</a:t>
            </a:r>
          </a:p>
          <a:p>
            <a:endParaRPr lang="en-US" dirty="0"/>
          </a:p>
          <a:p>
            <a:r>
              <a:rPr lang="en-US" dirty="0"/>
              <a:t>May 10</a:t>
            </a:r>
            <a:r>
              <a:rPr lang="en-US" baseline="30000" dirty="0"/>
              <a:t>th</a:t>
            </a:r>
            <a:r>
              <a:rPr lang="en-US" dirty="0"/>
              <a:t>:1894g</a:t>
            </a:r>
          </a:p>
          <a:p>
            <a:r>
              <a:rPr lang="en-US" dirty="0"/>
              <a:t>May 17</a:t>
            </a:r>
            <a:r>
              <a:rPr lang="en-US" baseline="30000" dirty="0"/>
              <a:t>th</a:t>
            </a:r>
            <a:r>
              <a:rPr lang="en-US" dirty="0"/>
              <a:t>:1895g</a:t>
            </a:r>
          </a:p>
          <a:p>
            <a:endParaRPr lang="en-US" dirty="0"/>
          </a:p>
          <a:p>
            <a:r>
              <a:rPr lang="en-US" dirty="0"/>
              <a:t>Scaler actually fluctuate 1 or 2 grams when you put reservoir on different position, that might be the cause. In general we lost less than 1 gram in 7 days which means less than </a:t>
            </a:r>
            <a:r>
              <a:rPr lang="en-US" b="1" dirty="0"/>
              <a:t>48 grams per year.</a:t>
            </a:r>
          </a:p>
          <a:p>
            <a:endParaRPr lang="en-US" b="1" dirty="0"/>
          </a:p>
          <a:p>
            <a:r>
              <a:rPr lang="en-US" dirty="0"/>
              <a:t>There was no cooling test performed so it might be slightly different when we run the chiller. Will perform long term leak checks in the future</a:t>
            </a:r>
          </a:p>
        </p:txBody>
      </p:sp>
    </p:spTree>
    <p:extLst>
      <p:ext uri="{BB962C8B-B14F-4D97-AF65-F5344CB8AC3E}">
        <p14:creationId xmlns:p14="http://schemas.microsoft.com/office/powerpoint/2010/main" val="179260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E9F04-CEE5-2E42-8D4F-8462855F9B36}"/>
              </a:ext>
            </a:extLst>
          </p:cNvPr>
          <p:cNvSpPr>
            <a:spLocks noGrp="1"/>
          </p:cNvSpPr>
          <p:nvPr>
            <p:ph type="title"/>
          </p:nvPr>
        </p:nvSpPr>
        <p:spPr/>
        <p:txBody>
          <a:bodyPr/>
          <a:lstStyle/>
          <a:p>
            <a:r>
              <a:rPr lang="en-US" dirty="0"/>
              <a:t>Next test</a:t>
            </a:r>
          </a:p>
        </p:txBody>
      </p:sp>
      <p:pic>
        <p:nvPicPr>
          <p:cNvPr id="5" name="Content Placeholder 4" descr="A picture containing indoor, box, pink, container&#10;&#10;Description automatically generated">
            <a:extLst>
              <a:ext uri="{FF2B5EF4-FFF2-40B4-BE49-F238E27FC236}">
                <a16:creationId xmlns:a16="http://schemas.microsoft.com/office/drawing/2014/main" id="{0ADA1770-A3B2-D547-9729-57273BDC2608}"/>
              </a:ext>
            </a:extLst>
          </p:cNvPr>
          <p:cNvPicPr>
            <a:picLocks noGrp="1" noChangeAspect="1"/>
          </p:cNvPicPr>
          <p:nvPr>
            <p:ph idx="1"/>
          </p:nvPr>
        </p:nvPicPr>
        <p:blipFill>
          <a:blip r:embed="rId2"/>
          <a:stretch>
            <a:fillRect/>
          </a:stretch>
        </p:blipFill>
        <p:spPr>
          <a:xfrm rot="5400000">
            <a:off x="1687830" y="545467"/>
            <a:ext cx="5097778" cy="6797039"/>
          </a:xfrm>
        </p:spPr>
      </p:pic>
      <p:sp>
        <p:nvSpPr>
          <p:cNvPr id="6" name="TextBox 5">
            <a:extLst>
              <a:ext uri="{FF2B5EF4-FFF2-40B4-BE49-F238E27FC236}">
                <a16:creationId xmlns:a16="http://schemas.microsoft.com/office/drawing/2014/main" id="{6AEB16D6-8FA1-7140-83BA-BCCAFE35A9BD}"/>
              </a:ext>
            </a:extLst>
          </p:cNvPr>
          <p:cNvSpPr txBox="1"/>
          <p:nvPr/>
        </p:nvSpPr>
        <p:spPr>
          <a:xfrm>
            <a:off x="8107680" y="1382160"/>
            <a:ext cx="3840480" cy="2308324"/>
          </a:xfrm>
          <a:prstGeom prst="rect">
            <a:avLst/>
          </a:prstGeom>
          <a:noFill/>
        </p:spPr>
        <p:txBody>
          <a:bodyPr wrap="square" rtlCol="0">
            <a:spAutoFit/>
          </a:bodyPr>
          <a:lstStyle/>
          <a:p>
            <a:r>
              <a:rPr lang="en-US" dirty="0"/>
              <a:t>Three thermocouples placed on detector frame in the top most position of loop 1. Using Kapton tape for now, will find out</a:t>
            </a:r>
            <a:br>
              <a:rPr lang="en-US" dirty="0"/>
            </a:br>
            <a:r>
              <a:rPr lang="en-US" dirty="0"/>
              <a:t>if epoxy is needed before the detector run. Numbers indicate the RTD channel. RTD wiring is done, and all 3 are reading out correctly. </a:t>
            </a:r>
          </a:p>
        </p:txBody>
      </p:sp>
    </p:spTree>
    <p:extLst>
      <p:ext uri="{BB962C8B-B14F-4D97-AF65-F5344CB8AC3E}">
        <p14:creationId xmlns:p14="http://schemas.microsoft.com/office/powerpoint/2010/main" val="59348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59BCE-DD6F-294B-B23E-43CFB7BA14B3}"/>
              </a:ext>
            </a:extLst>
          </p:cNvPr>
          <p:cNvSpPr>
            <a:spLocks noGrp="1"/>
          </p:cNvSpPr>
          <p:nvPr>
            <p:ph type="title"/>
          </p:nvPr>
        </p:nvSpPr>
        <p:spPr/>
        <p:txBody>
          <a:bodyPr/>
          <a:lstStyle/>
          <a:p>
            <a:r>
              <a:rPr lang="en-US" dirty="0"/>
              <a:t>Next test</a:t>
            </a:r>
          </a:p>
        </p:txBody>
      </p:sp>
      <p:pic>
        <p:nvPicPr>
          <p:cNvPr id="7" name="Picture 6" descr="A picture containing pink&#10;&#10;Description automatically generated">
            <a:extLst>
              <a:ext uri="{FF2B5EF4-FFF2-40B4-BE49-F238E27FC236}">
                <a16:creationId xmlns:a16="http://schemas.microsoft.com/office/drawing/2014/main" id="{CAA91554-9416-4F4E-95C5-0295D52E1786}"/>
              </a:ext>
            </a:extLst>
          </p:cNvPr>
          <p:cNvPicPr>
            <a:picLocks noChangeAspect="1"/>
          </p:cNvPicPr>
          <p:nvPr/>
        </p:nvPicPr>
        <p:blipFill>
          <a:blip r:embed="rId2"/>
          <a:stretch>
            <a:fillRect/>
          </a:stretch>
        </p:blipFill>
        <p:spPr>
          <a:xfrm>
            <a:off x="1256548" y="1421448"/>
            <a:ext cx="3771382" cy="5025390"/>
          </a:xfrm>
          <a:prstGeom prst="rect">
            <a:avLst/>
          </a:prstGeom>
        </p:spPr>
      </p:pic>
      <p:sp>
        <p:nvSpPr>
          <p:cNvPr id="8" name="TextBox 7">
            <a:extLst>
              <a:ext uri="{FF2B5EF4-FFF2-40B4-BE49-F238E27FC236}">
                <a16:creationId xmlns:a16="http://schemas.microsoft.com/office/drawing/2014/main" id="{B0852655-0D42-6F48-9EFF-219AA5648350}"/>
              </a:ext>
            </a:extLst>
          </p:cNvPr>
          <p:cNvSpPr txBox="1"/>
          <p:nvPr/>
        </p:nvSpPr>
        <p:spPr>
          <a:xfrm>
            <a:off x="5532120" y="1690688"/>
            <a:ext cx="6278880" cy="1200329"/>
          </a:xfrm>
          <a:prstGeom prst="rect">
            <a:avLst/>
          </a:prstGeom>
          <a:noFill/>
        </p:spPr>
        <p:txBody>
          <a:bodyPr wrap="square" rtlCol="0">
            <a:spAutoFit/>
          </a:bodyPr>
          <a:lstStyle/>
          <a:p>
            <a:r>
              <a:rPr lang="en-US" dirty="0"/>
              <a:t>Coupler attached using all Allen socket bolts. Need to see drawing from Jerry. </a:t>
            </a:r>
            <a:br>
              <a:rPr lang="en-US" dirty="0"/>
            </a:br>
            <a:r>
              <a:rPr lang="en-US" dirty="0"/>
              <a:t>Also might need to order small wrench for the other variety of hex head bolts. </a:t>
            </a:r>
          </a:p>
        </p:txBody>
      </p:sp>
    </p:spTree>
    <p:extLst>
      <p:ext uri="{BB962C8B-B14F-4D97-AF65-F5344CB8AC3E}">
        <p14:creationId xmlns:p14="http://schemas.microsoft.com/office/powerpoint/2010/main" val="359995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F9D3-B1F5-8D44-B501-DAF1EF678C69}"/>
              </a:ext>
            </a:extLst>
          </p:cNvPr>
          <p:cNvSpPr>
            <a:spLocks noGrp="1"/>
          </p:cNvSpPr>
          <p:nvPr>
            <p:ph type="title"/>
          </p:nvPr>
        </p:nvSpPr>
        <p:spPr>
          <a:xfrm>
            <a:off x="4095750" y="2766218"/>
            <a:ext cx="10515600" cy="1325563"/>
          </a:xfrm>
        </p:spPr>
        <p:txBody>
          <a:bodyPr/>
          <a:lstStyle/>
          <a:p>
            <a:r>
              <a:rPr lang="en-US" dirty="0"/>
              <a:t>Thank you</a:t>
            </a:r>
          </a:p>
        </p:txBody>
      </p:sp>
    </p:spTree>
    <p:extLst>
      <p:ext uri="{BB962C8B-B14F-4D97-AF65-F5344CB8AC3E}">
        <p14:creationId xmlns:p14="http://schemas.microsoft.com/office/powerpoint/2010/main" val="1632784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12892</TotalTime>
  <Words>405</Words>
  <Application>Microsoft Macintosh PowerPoint</Application>
  <PresentationFormat>Widescreen</PresentationFormat>
  <Paragraphs>27</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2021/05/020 GFP Cooling System Update</vt:lpstr>
      <vt:lpstr>Leak Check</vt:lpstr>
      <vt:lpstr>Leak check</vt:lpstr>
      <vt:lpstr>Next test</vt:lpstr>
      <vt:lpstr>Next test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20210505 GFP Cooling System Update</dc:title>
  <dc:creator>Jiancheng Zeng</dc:creator>
  <cp:lastModifiedBy>Jiancheng Zeng</cp:lastModifiedBy>
  <cp:revision>15</cp:revision>
  <dcterms:created xsi:type="dcterms:W3CDTF">2021-05-05T15:51:52Z</dcterms:created>
  <dcterms:modified xsi:type="dcterms:W3CDTF">2021-05-28T15:29:49Z</dcterms:modified>
</cp:coreProperties>
</file>