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64"/>
  </p:notesMasterIdLst>
  <p:handoutMasterIdLst>
    <p:handoutMasterId r:id="rId65"/>
  </p:handoutMasterIdLst>
  <p:sldIdLst>
    <p:sldId id="610" r:id="rId2"/>
    <p:sldId id="611" r:id="rId3"/>
    <p:sldId id="632" r:id="rId4"/>
    <p:sldId id="633" r:id="rId5"/>
    <p:sldId id="634" r:id="rId6"/>
    <p:sldId id="635" r:id="rId7"/>
    <p:sldId id="636" r:id="rId8"/>
    <p:sldId id="637" r:id="rId9"/>
    <p:sldId id="638" r:id="rId10"/>
    <p:sldId id="639" r:id="rId11"/>
    <p:sldId id="640" r:id="rId12"/>
    <p:sldId id="641" r:id="rId13"/>
    <p:sldId id="642" r:id="rId14"/>
    <p:sldId id="643" r:id="rId15"/>
    <p:sldId id="644" r:id="rId16"/>
    <p:sldId id="645" r:id="rId17"/>
    <p:sldId id="646" r:id="rId18"/>
    <p:sldId id="647" r:id="rId19"/>
    <p:sldId id="648" r:id="rId20"/>
    <p:sldId id="649" r:id="rId21"/>
    <p:sldId id="650" r:id="rId22"/>
    <p:sldId id="651" r:id="rId23"/>
    <p:sldId id="652" r:id="rId24"/>
    <p:sldId id="653" r:id="rId25"/>
    <p:sldId id="654" r:id="rId26"/>
    <p:sldId id="655" r:id="rId27"/>
    <p:sldId id="656" r:id="rId28"/>
    <p:sldId id="657" r:id="rId29"/>
    <p:sldId id="658" r:id="rId30"/>
    <p:sldId id="659" r:id="rId31"/>
    <p:sldId id="660" r:id="rId32"/>
    <p:sldId id="661" r:id="rId33"/>
    <p:sldId id="662" r:id="rId34"/>
    <p:sldId id="663" r:id="rId35"/>
    <p:sldId id="664" r:id="rId36"/>
    <p:sldId id="665" r:id="rId37"/>
    <p:sldId id="666" r:id="rId38"/>
    <p:sldId id="667" r:id="rId39"/>
    <p:sldId id="668" r:id="rId40"/>
    <p:sldId id="669" r:id="rId41"/>
    <p:sldId id="670" r:id="rId42"/>
    <p:sldId id="671" r:id="rId43"/>
    <p:sldId id="672" r:id="rId44"/>
    <p:sldId id="673" r:id="rId45"/>
    <p:sldId id="675" r:id="rId46"/>
    <p:sldId id="676" r:id="rId47"/>
    <p:sldId id="677" r:id="rId48"/>
    <p:sldId id="678" r:id="rId49"/>
    <p:sldId id="679" r:id="rId50"/>
    <p:sldId id="680" r:id="rId51"/>
    <p:sldId id="681" r:id="rId52"/>
    <p:sldId id="682" r:id="rId53"/>
    <p:sldId id="683" r:id="rId54"/>
    <p:sldId id="684" r:id="rId55"/>
    <p:sldId id="685" r:id="rId56"/>
    <p:sldId id="686" r:id="rId57"/>
    <p:sldId id="687" r:id="rId58"/>
    <p:sldId id="688" r:id="rId59"/>
    <p:sldId id="689" r:id="rId60"/>
    <p:sldId id="690" r:id="rId61"/>
    <p:sldId id="691" r:id="rId62"/>
    <p:sldId id="305" r:id="rId63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FFFFCC"/>
    <a:srgbClr val="CCCCFF"/>
    <a:srgbClr val="008000"/>
    <a:srgbClr val="CCFF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81185" autoAdjust="0"/>
  </p:normalViewPr>
  <p:slideViewPr>
    <p:cSldViewPr snapToGrid="0">
      <p:cViewPr varScale="1">
        <p:scale>
          <a:sx n="114" d="100"/>
          <a:sy n="114" d="100"/>
        </p:scale>
        <p:origin x="11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Ø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73FAD87-5C6F-08AB-7C3E-8CAB9A3F659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" y="315696"/>
            <a:ext cx="443085" cy="79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37189" y="4038600"/>
            <a:ext cx="7002011" cy="1828800"/>
          </a:xfrm>
        </p:spPr>
        <p:txBody>
          <a:bodyPr/>
          <a:lstStyle/>
          <a:p>
            <a:r>
              <a:rPr lang="en-US" altLang="ko-KR" dirty="0"/>
              <a:t>14</a:t>
            </a:r>
            <a:r>
              <a:rPr lang="ko-KR" altLang="en-US" dirty="0"/>
              <a:t>장 라이브러리를 이용한 실전 프로젝트 </a:t>
            </a: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3"/>
          <p:cNvSpPr txBox="1"/>
          <p:nvPr/>
        </p:nvSpPr>
        <p:spPr>
          <a:xfrm>
            <a:off x="2690526" y="816466"/>
            <a:ext cx="2842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/>
              <a:t>새내기 파이썬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4111749" y="907412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/>
              <a:t>  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AB09E4-A111-43CB-9176-BF421CFA1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21046"/>
            <a:ext cx="2653553" cy="26535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1ED3FFE-1FA5-481B-9238-5835367DF5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B97A57"/>
              </a:clrFrom>
              <a:clrTo>
                <a:srgbClr val="B97A5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93" y="3299209"/>
            <a:ext cx="1113508" cy="111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93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3CD2B-A982-0EC7-D8FA-AD99F0DA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B38D6-0416-FD8E-7CA1-F222E0D017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이번에는 좀 더 의미 있는 값을 </a:t>
            </a:r>
            <a:r>
              <a:rPr lang="en-US" altLang="ko-KR" dirty="0"/>
              <a:t>x</a:t>
            </a:r>
            <a:r>
              <a:rPr lang="ko-KR" altLang="en-US" dirty="0"/>
              <a:t>축에 표시해보자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D4AA0-55EE-F529-092F-3CD72B8CF7E9}"/>
              </a:ext>
            </a:extLst>
          </p:cNvPr>
          <p:cNvSpPr txBox="1"/>
          <p:nvPr/>
        </p:nvSpPr>
        <p:spPr>
          <a:xfrm>
            <a:off x="612647" y="3429000"/>
            <a:ext cx="8153401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X = [ "Mon", "Tue", "Wed", "</a:t>
            </a:r>
            <a:r>
              <a:rPr lang="en-US" altLang="ko-KR" sz="1600" dirty="0" err="1"/>
              <a:t>Thur</a:t>
            </a:r>
            <a:r>
              <a:rPr lang="en-US" altLang="ko-KR" sz="1600" dirty="0"/>
              <a:t>", "Fri",  "Sat", "Sun" ] </a:t>
            </a:r>
          </a:p>
          <a:p>
            <a:pPr latinLnBrk="1"/>
            <a:r>
              <a:rPr lang="en-US" altLang="ko-KR" sz="1600" dirty="0"/>
              <a:t>Y = [15.6, 14.2, 16.3, 18.2, 17.1, 20.2, 22.4]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err="1"/>
              <a:t>plt.plot</a:t>
            </a:r>
            <a:r>
              <a:rPr lang="en-US" altLang="ko-KR" sz="1600" dirty="0"/>
              <a:t>(X, Y)</a:t>
            </a:r>
          </a:p>
          <a:p>
            <a:pPr latinLnBrk="1"/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pic>
        <p:nvPicPr>
          <p:cNvPr id="13313" name="_x238944344">
            <a:extLst>
              <a:ext uri="{FF2B5EF4-FFF2-40B4-BE49-F238E27FC236}">
                <a16:creationId xmlns:a16="http://schemas.microsoft.com/office/drawing/2014/main" id="{CCFCEA4B-CC63-B1A3-0550-BDC91080C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730" y="3872097"/>
            <a:ext cx="3701584" cy="277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75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3CD2B-A982-0EC7-D8FA-AD99F0DA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B38D6-0416-FD8E-7CA1-F222E0D017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이번에는 </a:t>
            </a:r>
            <a:r>
              <a:rPr lang="en-US" altLang="ko-KR" dirty="0"/>
              <a:t>x</a:t>
            </a:r>
            <a:r>
              <a:rPr lang="ko-KR" altLang="en-US" dirty="0"/>
              <a:t>축과 </a:t>
            </a:r>
            <a:r>
              <a:rPr lang="en-US" altLang="ko-KR" dirty="0"/>
              <a:t>y</a:t>
            </a:r>
            <a:r>
              <a:rPr lang="ko-KR" altLang="en-US" dirty="0"/>
              <a:t>축에 레이블을 붙여보자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D4AA0-55EE-F529-092F-3CD72B8CF7E9}"/>
              </a:ext>
            </a:extLst>
          </p:cNvPr>
          <p:cNvSpPr txBox="1"/>
          <p:nvPr/>
        </p:nvSpPr>
        <p:spPr>
          <a:xfrm>
            <a:off x="612647" y="3429000"/>
            <a:ext cx="8153401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X = [ "Mon", "Tue", "Wed", "</a:t>
            </a:r>
            <a:r>
              <a:rPr lang="en-US" altLang="ko-KR" sz="1600" dirty="0" err="1"/>
              <a:t>Thur</a:t>
            </a:r>
            <a:r>
              <a:rPr lang="en-US" altLang="ko-KR" sz="1600" dirty="0"/>
              <a:t>", "Fri",  "Sat", "Sun" ] </a:t>
            </a:r>
          </a:p>
          <a:p>
            <a:pPr latinLnBrk="1"/>
            <a:r>
              <a:rPr lang="en-US" altLang="ko-KR" sz="1600" dirty="0"/>
              <a:t>Y = [15.6, 14.2, 16.3, 18.2, 17.1, 20.2, 22.4]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err="1"/>
              <a:t>plt.plot</a:t>
            </a:r>
            <a:r>
              <a:rPr lang="en-US" altLang="ko-KR" sz="1600" dirty="0"/>
              <a:t>(X, Y)</a:t>
            </a:r>
          </a:p>
          <a:p>
            <a:pPr latinLnBrk="1"/>
            <a:r>
              <a:rPr lang="en-US" altLang="ko-KR" sz="1600" dirty="0" err="1"/>
              <a:t>plt.xlabel</a:t>
            </a:r>
            <a:r>
              <a:rPr lang="en-US" altLang="ko-KR" sz="1600" dirty="0"/>
              <a:t>("day")			# x</a:t>
            </a:r>
            <a:r>
              <a:rPr lang="ko-KR" altLang="en-US" sz="1600" dirty="0"/>
              <a:t>축 레이블</a:t>
            </a:r>
          </a:p>
          <a:p>
            <a:pPr latinLnBrk="1"/>
            <a:r>
              <a:rPr lang="en-US" altLang="ko-KR" sz="1600" dirty="0" err="1"/>
              <a:t>plt.ylabel</a:t>
            </a:r>
            <a:r>
              <a:rPr lang="en-US" altLang="ko-KR" sz="1600" dirty="0"/>
              <a:t>("temperature")	# y</a:t>
            </a:r>
            <a:r>
              <a:rPr lang="ko-KR" altLang="en-US" sz="1600" dirty="0"/>
              <a:t>축 레이블</a:t>
            </a:r>
          </a:p>
          <a:p>
            <a:pPr latinLnBrk="1"/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</a:p>
        </p:txBody>
      </p:sp>
      <p:pic>
        <p:nvPicPr>
          <p:cNvPr id="14337" name="_x239210112">
            <a:extLst>
              <a:ext uri="{FF2B5EF4-FFF2-40B4-BE49-F238E27FC236}">
                <a16:creationId xmlns:a16="http://schemas.microsoft.com/office/drawing/2014/main" id="{F02FEF12-5AD1-B4AD-F89C-44B886584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067" y="3699545"/>
            <a:ext cx="3309982" cy="247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573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3CD2B-A982-0EC7-D8FA-AD99F0DA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B38D6-0416-FD8E-7CA1-F222E0D017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이번에는 하나의 그래프에 </a:t>
            </a:r>
            <a:r>
              <a:rPr lang="en-US" altLang="ko-KR" dirty="0"/>
              <a:t>2</a:t>
            </a:r>
            <a:r>
              <a:rPr lang="ko-KR" altLang="en-US" dirty="0"/>
              <a:t>개의 값을 겹쳐서 표시해보자</a:t>
            </a:r>
            <a:r>
              <a:rPr lang="en-US" altLang="ko-KR" dirty="0"/>
              <a:t>. y</a:t>
            </a:r>
            <a:r>
              <a:rPr lang="ko-KR" altLang="en-US" dirty="0"/>
              <a:t>축에 해당하는 값을 추가로 입력하면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D4AA0-55EE-F529-092F-3CD72B8CF7E9}"/>
              </a:ext>
            </a:extLst>
          </p:cNvPr>
          <p:cNvSpPr txBox="1"/>
          <p:nvPr/>
        </p:nvSpPr>
        <p:spPr>
          <a:xfrm>
            <a:off x="612647" y="3429000"/>
            <a:ext cx="8153401" cy="206210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X = [ "Mon", "Tue", "Wed", "</a:t>
            </a:r>
            <a:r>
              <a:rPr lang="en-US" altLang="ko-KR" sz="1600" dirty="0" err="1"/>
              <a:t>Thur</a:t>
            </a:r>
            <a:r>
              <a:rPr lang="en-US" altLang="ko-KR" sz="1600" dirty="0"/>
              <a:t>", "Fri",  "Sat", "Sun" ] </a:t>
            </a:r>
          </a:p>
          <a:p>
            <a:pPr latinLnBrk="1"/>
            <a:r>
              <a:rPr lang="en-US" altLang="ko-KR" sz="1600" dirty="0"/>
              <a:t>Y1 = [15.6, 14.2, 16.3, 18.2, 17.1, 20.2, 22.4]</a:t>
            </a:r>
          </a:p>
          <a:p>
            <a:pPr latinLnBrk="1"/>
            <a:r>
              <a:rPr lang="en-US" altLang="ko-KR" sz="1600" dirty="0"/>
              <a:t>Y2 = [20.1, 23.1, 23.8, 25.9, 23.4, 25.1, 26.3]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err="1"/>
              <a:t>plt.plot</a:t>
            </a:r>
            <a:r>
              <a:rPr lang="en-US" altLang="ko-KR" sz="1600" dirty="0"/>
              <a:t>(X, Y1, X, Y2)			# plot()</a:t>
            </a:r>
            <a:r>
              <a:rPr lang="ko-KR" altLang="en-US" sz="1600" dirty="0"/>
              <a:t>에 </a:t>
            </a:r>
            <a:r>
              <a:rPr lang="en-US" altLang="ko-KR" sz="1600" dirty="0"/>
              <a:t>2</a:t>
            </a:r>
            <a:r>
              <a:rPr lang="ko-KR" altLang="en-US" sz="1600" dirty="0"/>
              <a:t>개의 리스트 쌍을 보낸다</a:t>
            </a:r>
            <a:r>
              <a:rPr lang="en-US" altLang="ko-KR" sz="1600" dirty="0"/>
              <a:t>. </a:t>
            </a:r>
          </a:p>
          <a:p>
            <a:pPr latinLnBrk="1"/>
            <a:r>
              <a:rPr lang="en-US" altLang="ko-KR" sz="1600" dirty="0" err="1"/>
              <a:t>plt.xlabel</a:t>
            </a:r>
            <a:r>
              <a:rPr lang="en-US" altLang="ko-KR" sz="1600" dirty="0"/>
              <a:t>("day")</a:t>
            </a:r>
          </a:p>
          <a:p>
            <a:pPr latinLnBrk="1"/>
            <a:r>
              <a:rPr lang="en-US" altLang="ko-KR" sz="1600" dirty="0" err="1"/>
              <a:t>plt.ylabel</a:t>
            </a:r>
            <a:r>
              <a:rPr lang="en-US" altLang="ko-KR" sz="1600" dirty="0"/>
              <a:t>("temperature")</a:t>
            </a:r>
          </a:p>
          <a:p>
            <a:pPr latinLnBrk="1"/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</a:p>
        </p:txBody>
      </p:sp>
      <p:pic>
        <p:nvPicPr>
          <p:cNvPr id="15361" name="_x418947216">
            <a:extLst>
              <a:ext uri="{FF2B5EF4-FFF2-40B4-BE49-F238E27FC236}">
                <a16:creationId xmlns:a16="http://schemas.microsoft.com/office/drawing/2014/main" id="{AFDDE8C5-CBD9-F435-1227-1A7954DE4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398" y="3825565"/>
            <a:ext cx="3541348" cy="265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88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3CD2B-A982-0EC7-D8FA-AD99F0DA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B38D6-0416-FD8E-7CA1-F222E0D017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이번에는 레전드</a:t>
            </a:r>
            <a:r>
              <a:rPr lang="en-US" altLang="ko-KR" dirty="0"/>
              <a:t>(legend)</a:t>
            </a:r>
            <a:r>
              <a:rPr lang="ko-KR" altLang="en-US" dirty="0"/>
              <a:t>와 제목을 붙여보자</a:t>
            </a:r>
            <a:r>
              <a:rPr lang="en-US" altLang="ko-KR" dirty="0"/>
              <a:t>. </a:t>
            </a:r>
            <a:r>
              <a:rPr lang="ko-KR" altLang="en-US" dirty="0"/>
              <a:t>레전드는 각 </a:t>
            </a:r>
            <a:r>
              <a:rPr lang="en-US" altLang="ko-KR" dirty="0"/>
              <a:t>y</a:t>
            </a:r>
            <a:r>
              <a:rPr lang="ko-KR" altLang="en-US" dirty="0" err="1"/>
              <a:t>축값이</a:t>
            </a:r>
            <a:r>
              <a:rPr lang="ko-KR" altLang="en-US" dirty="0"/>
              <a:t> 무엇을 나타내는지를 설명한다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D4AA0-55EE-F529-092F-3CD72B8CF7E9}"/>
              </a:ext>
            </a:extLst>
          </p:cNvPr>
          <p:cNvSpPr txBox="1"/>
          <p:nvPr/>
        </p:nvSpPr>
        <p:spPr>
          <a:xfrm>
            <a:off x="495299" y="2925661"/>
            <a:ext cx="8153401" cy="280076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X = [ "Mon", "Tue", "Wed", "</a:t>
            </a:r>
            <a:r>
              <a:rPr lang="en-US" altLang="ko-KR" sz="1600" dirty="0" err="1"/>
              <a:t>Thur</a:t>
            </a:r>
            <a:r>
              <a:rPr lang="en-US" altLang="ko-KR" sz="1600" dirty="0"/>
              <a:t>", "Fri",  "Sat", "Sun" ] </a:t>
            </a:r>
          </a:p>
          <a:p>
            <a:pPr latinLnBrk="1"/>
            <a:r>
              <a:rPr lang="en-US" altLang="ko-KR" sz="1600" dirty="0"/>
              <a:t>Y1 = [15.6, 14.2, 16.3, 18.2, 17.1, 20.2, 22.4]</a:t>
            </a:r>
          </a:p>
          <a:p>
            <a:pPr latinLnBrk="1"/>
            <a:r>
              <a:rPr lang="en-US" altLang="ko-KR" sz="1600" dirty="0"/>
              <a:t>Y2 = [20.1, 23.1, 23.8, 25.9, 23.4, 25.1, 26.3]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err="1"/>
              <a:t>plt.plot</a:t>
            </a:r>
            <a:r>
              <a:rPr lang="en-US" altLang="ko-KR" sz="1600" dirty="0"/>
              <a:t>(X, Y1, label="Seoul")		# </a:t>
            </a:r>
            <a:r>
              <a:rPr lang="ko-KR" altLang="en-US" sz="1600" dirty="0"/>
              <a:t>분리시켜서 그려도 됨</a:t>
            </a:r>
          </a:p>
          <a:p>
            <a:pPr latinLnBrk="1"/>
            <a:r>
              <a:rPr lang="en-US" altLang="ko-KR" sz="1600" dirty="0" err="1"/>
              <a:t>plt.plot</a:t>
            </a:r>
            <a:r>
              <a:rPr lang="en-US" altLang="ko-KR" sz="1600" dirty="0"/>
              <a:t>(X, Y2, label="Busan")		# </a:t>
            </a:r>
            <a:r>
              <a:rPr lang="ko-KR" altLang="en-US" sz="1600" dirty="0"/>
              <a:t>분리시켜서 그려도 됨</a:t>
            </a:r>
          </a:p>
          <a:p>
            <a:pPr latinLnBrk="1"/>
            <a:r>
              <a:rPr lang="en-US" altLang="ko-KR" sz="1600" dirty="0" err="1"/>
              <a:t>plt.xlabel</a:t>
            </a:r>
            <a:r>
              <a:rPr lang="en-US" altLang="ko-KR" sz="1600" dirty="0"/>
              <a:t>("day")</a:t>
            </a:r>
          </a:p>
          <a:p>
            <a:pPr latinLnBrk="1"/>
            <a:r>
              <a:rPr lang="en-US" altLang="ko-KR" sz="1600" dirty="0" err="1"/>
              <a:t>plt.ylabel</a:t>
            </a:r>
            <a:r>
              <a:rPr lang="en-US" altLang="ko-KR" sz="1600" dirty="0"/>
              <a:t>("temperature")</a:t>
            </a:r>
          </a:p>
          <a:p>
            <a:pPr latinLnBrk="1"/>
            <a:r>
              <a:rPr lang="en-US" altLang="ko-KR" sz="1600" dirty="0" err="1"/>
              <a:t>plt.legend</a:t>
            </a:r>
            <a:r>
              <a:rPr lang="en-US" altLang="ko-KR" sz="1600" dirty="0"/>
              <a:t>(loc="upper left")		# </a:t>
            </a:r>
            <a:r>
              <a:rPr lang="ko-KR" altLang="en-US" sz="1600" dirty="0"/>
              <a:t>레전드</a:t>
            </a:r>
          </a:p>
          <a:p>
            <a:pPr latinLnBrk="1"/>
            <a:r>
              <a:rPr lang="en-US" altLang="ko-KR" sz="1600" dirty="0" err="1"/>
              <a:t>plt.title</a:t>
            </a:r>
            <a:r>
              <a:rPr lang="en-US" altLang="ko-KR" sz="1600" dirty="0"/>
              <a:t>("Temperatures of Cities")	# </a:t>
            </a:r>
            <a:r>
              <a:rPr lang="ko-KR" altLang="en-US" sz="1600" dirty="0"/>
              <a:t>그래프의 제목</a:t>
            </a:r>
          </a:p>
          <a:p>
            <a:pPr latinLnBrk="1"/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</a:p>
        </p:txBody>
      </p:sp>
      <p:pic>
        <p:nvPicPr>
          <p:cNvPr id="16385" name="_x239212344">
            <a:extLst>
              <a:ext uri="{FF2B5EF4-FFF2-40B4-BE49-F238E27FC236}">
                <a16:creationId xmlns:a16="http://schemas.microsoft.com/office/drawing/2014/main" id="{70B12683-F23E-5188-58C6-2A4924122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510" y="4018327"/>
            <a:ext cx="3283887" cy="245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198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57048-537E-9667-0E22-6A1F0F79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산점도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97BD1-FBB0-4079-6B6B-C04E2040982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값만을</a:t>
            </a:r>
            <a:r>
              <a:rPr lang="ko-KR" altLang="en-US" dirty="0"/>
              <a:t> 기호로 표시하고자 한다면 별도의 형식문자열을 전달하면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3E88C-7744-776D-B43A-F5487827E8A8}"/>
              </a:ext>
            </a:extLst>
          </p:cNvPr>
          <p:cNvSpPr txBox="1"/>
          <p:nvPr/>
        </p:nvSpPr>
        <p:spPr>
          <a:xfrm>
            <a:off x="730191" y="3136612"/>
            <a:ext cx="8153401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err="1"/>
              <a:t>plt.plot</a:t>
            </a:r>
            <a:r>
              <a:rPr lang="en-US" altLang="ko-KR" sz="1600" dirty="0"/>
              <a:t>([15.6, 14.2, 16.3, 18.2, 17.1, 20.2, 22.4], "</a:t>
            </a:r>
            <a:r>
              <a:rPr lang="en-US" altLang="ko-KR" sz="1600" dirty="0" err="1"/>
              <a:t>sm</a:t>
            </a:r>
            <a:r>
              <a:rPr lang="en-US" altLang="ko-KR" sz="1600" dirty="0"/>
              <a:t>")</a:t>
            </a:r>
          </a:p>
          <a:p>
            <a:pPr latinLnBrk="1"/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</a:p>
        </p:txBody>
      </p:sp>
      <p:pic>
        <p:nvPicPr>
          <p:cNvPr id="17409" name="_x418961040">
            <a:extLst>
              <a:ext uri="{FF2B5EF4-FFF2-40B4-BE49-F238E27FC236}">
                <a16:creationId xmlns:a16="http://schemas.microsoft.com/office/drawing/2014/main" id="{9CFC5CDB-9CFC-68A8-0307-95E3EC6EB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41" y="3831014"/>
            <a:ext cx="3432292" cy="256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677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57048-537E-9667-0E22-6A1F0F79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막대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97BD1-FBB0-4079-6B6B-C04E2040982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막대 그래프는 </a:t>
            </a:r>
            <a:r>
              <a:rPr lang="en-US" altLang="ko-KR" dirty="0"/>
              <a:t>bar()</a:t>
            </a:r>
            <a:r>
              <a:rPr lang="ko-KR" altLang="en-US" dirty="0"/>
              <a:t>를 호출하여 그린다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3E88C-7744-776D-B43A-F5487827E8A8}"/>
              </a:ext>
            </a:extLst>
          </p:cNvPr>
          <p:cNvSpPr txBox="1"/>
          <p:nvPr/>
        </p:nvSpPr>
        <p:spPr>
          <a:xfrm>
            <a:off x="730191" y="2563296"/>
            <a:ext cx="8153401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X = [ "Mon", "Tue", "Wed", "</a:t>
            </a:r>
            <a:r>
              <a:rPr lang="en-US" altLang="ko-KR" sz="1600" dirty="0" err="1"/>
              <a:t>Thur</a:t>
            </a:r>
            <a:r>
              <a:rPr lang="en-US" altLang="ko-KR" sz="1600" dirty="0"/>
              <a:t>", "Fri",  "Sat", "Sun" ] </a:t>
            </a:r>
          </a:p>
          <a:p>
            <a:pPr latinLnBrk="1"/>
            <a:r>
              <a:rPr lang="en-US" altLang="ko-KR" sz="1600" dirty="0"/>
              <a:t>Y = [15.6, 14.2, 16.3, 18.2, 17.1, 20.2, 22.4]</a:t>
            </a:r>
          </a:p>
          <a:p>
            <a:pPr latinLnBrk="1"/>
            <a:r>
              <a:rPr lang="en-US" altLang="ko-KR" sz="1600" dirty="0" err="1"/>
              <a:t>plt.bar</a:t>
            </a:r>
            <a:r>
              <a:rPr lang="en-US" altLang="ko-KR" sz="1600" dirty="0"/>
              <a:t>(X, Y)			# </a:t>
            </a:r>
            <a:r>
              <a:rPr lang="ko-KR" altLang="en-US" sz="1600" dirty="0"/>
              <a:t>막대 그래프</a:t>
            </a:r>
          </a:p>
          <a:p>
            <a:pPr latinLnBrk="1"/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</a:p>
        </p:txBody>
      </p:sp>
      <p:pic>
        <p:nvPicPr>
          <p:cNvPr id="18433" name="_x238948952">
            <a:extLst>
              <a:ext uri="{FF2B5EF4-FFF2-40B4-BE49-F238E27FC236}">
                <a16:creationId xmlns:a16="http://schemas.microsoft.com/office/drawing/2014/main" id="{5E7F7A40-2A16-04F4-0153-54F17896F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953" y="3781142"/>
            <a:ext cx="3405532" cy="25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299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57048-537E-9667-0E22-6A1F0F79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파이챠트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97BD1-FBB0-4079-6B6B-C04E2040982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파이 </a:t>
            </a:r>
            <a:r>
              <a:rPr lang="ko-KR" altLang="en-US" dirty="0" err="1"/>
              <a:t>챠트는</a:t>
            </a:r>
            <a:r>
              <a:rPr lang="ko-KR" altLang="en-US" dirty="0"/>
              <a:t> </a:t>
            </a:r>
            <a:r>
              <a:rPr lang="en-US" altLang="ko-KR" dirty="0"/>
              <a:t>pie()</a:t>
            </a:r>
            <a:r>
              <a:rPr lang="ko-KR" altLang="en-US" dirty="0"/>
              <a:t>를 호출하여 그린다</a:t>
            </a:r>
            <a:r>
              <a:rPr lang="en-US" altLang="ko-KR" dirty="0"/>
              <a:t>. </a:t>
            </a:r>
            <a:r>
              <a:rPr lang="ko-KR" altLang="en-US" dirty="0"/>
              <a:t>파이 </a:t>
            </a:r>
            <a:r>
              <a:rPr lang="ko-KR" altLang="en-US" dirty="0" err="1"/>
              <a:t>챠트</a:t>
            </a:r>
            <a:r>
              <a:rPr lang="ko-KR" altLang="en-US" dirty="0"/>
              <a:t> 중에서 하나의 파이가 눈에 띄기를 원한다면 </a:t>
            </a:r>
            <a:r>
              <a:rPr lang="en-US" altLang="ko-KR" dirty="0"/>
              <a:t>explode </a:t>
            </a:r>
            <a:r>
              <a:rPr lang="ko-KR" altLang="en-US" dirty="0"/>
              <a:t>매개 변수</a:t>
            </a:r>
            <a:r>
              <a:rPr lang="en-US" altLang="ko-KR" dirty="0"/>
              <a:t>(</a:t>
            </a:r>
            <a:r>
              <a:rPr lang="ko-KR" altLang="en-US" dirty="0"/>
              <a:t>폭발처럼 떨어져 나가서 </a:t>
            </a:r>
            <a:r>
              <a:rPr lang="ko-KR" altLang="en-US" dirty="0" err="1"/>
              <a:t>그려짐</a:t>
            </a:r>
            <a:r>
              <a:rPr lang="en-US" altLang="ko-KR" dirty="0"/>
              <a:t>)</a:t>
            </a:r>
            <a:r>
              <a:rPr lang="ko-KR" altLang="en-US" dirty="0"/>
              <a:t>를 이용한다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3E88C-7744-776D-B43A-F5487827E8A8}"/>
              </a:ext>
            </a:extLst>
          </p:cNvPr>
          <p:cNvSpPr txBox="1"/>
          <p:nvPr/>
        </p:nvSpPr>
        <p:spPr>
          <a:xfrm>
            <a:off x="772136" y="3240135"/>
            <a:ext cx="8153401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Y = [38, 22, 15, 25]</a:t>
            </a:r>
          </a:p>
          <a:p>
            <a:pPr latinLnBrk="1"/>
            <a:r>
              <a:rPr lang="en-US" altLang="ko-KR" sz="1600" dirty="0"/>
              <a:t>labels = ["Apples", "Pear", "Strawberry", "Cherries"]</a:t>
            </a:r>
          </a:p>
          <a:p>
            <a:pPr latinLnBrk="1"/>
            <a:r>
              <a:rPr lang="en-US" altLang="ko-KR" sz="1600" dirty="0"/>
              <a:t>explode = [0.1, 0, 0, 0]				# </a:t>
            </a:r>
            <a:r>
              <a:rPr lang="ko-KR" altLang="en-US" sz="1600" dirty="0"/>
              <a:t>하나의 파이를 분리하여 표시한다</a:t>
            </a:r>
            <a:r>
              <a:rPr lang="en-US" altLang="ko-KR" sz="1600" dirty="0"/>
              <a:t>.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err="1"/>
              <a:t>plt.pie</a:t>
            </a:r>
            <a:r>
              <a:rPr lang="en-US" altLang="ko-KR" sz="1600" dirty="0"/>
              <a:t>(Y, labels = labels, explode = explode)	# </a:t>
            </a:r>
            <a:r>
              <a:rPr lang="ko-KR" altLang="en-US" sz="1600" dirty="0"/>
              <a:t>파이 </a:t>
            </a:r>
            <a:r>
              <a:rPr lang="ko-KR" altLang="en-US" sz="1600" dirty="0" err="1"/>
              <a:t>챠트</a:t>
            </a:r>
            <a:endParaRPr lang="ko-KR" altLang="en-US" sz="1600" dirty="0"/>
          </a:p>
          <a:p>
            <a:pPr latinLnBrk="1"/>
            <a:r>
              <a:rPr lang="en-US" altLang="ko-KR" sz="1600" dirty="0" err="1"/>
              <a:t>plt.show</a:t>
            </a:r>
            <a:r>
              <a:rPr lang="en-US" altLang="ko-KR" sz="1600" dirty="0"/>
              <a:t>() </a:t>
            </a:r>
          </a:p>
        </p:txBody>
      </p:sp>
      <p:pic>
        <p:nvPicPr>
          <p:cNvPr id="19457" name="_x418942032">
            <a:extLst>
              <a:ext uri="{FF2B5EF4-FFF2-40B4-BE49-F238E27FC236}">
                <a16:creationId xmlns:a16="http://schemas.microsoft.com/office/drawing/2014/main" id="{98896B36-A7FA-758F-47F1-16FA98B4E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125" y="3729868"/>
            <a:ext cx="3141279" cy="262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323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57048-537E-9667-0E22-6A1F0F79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차원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97BD1-FBB0-4079-6B6B-C04E2040982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차원 축은 </a:t>
            </a:r>
            <a:r>
              <a:rPr lang="en-US" altLang="ko-KR" dirty="0"/>
              <a:t>projection = '3d' </a:t>
            </a:r>
            <a:r>
              <a:rPr lang="ko-KR" altLang="en-US" dirty="0"/>
              <a:t>키워드를 전달하여 다음 코드와 같이 생성할 수 있다</a:t>
            </a:r>
            <a:r>
              <a:rPr lang="en-US" altLang="ko-KR" dirty="0"/>
              <a:t>. </a:t>
            </a:r>
            <a:r>
              <a:rPr lang="ko-KR" altLang="en-US" dirty="0"/>
              <a:t>배열 </a:t>
            </a:r>
            <a:r>
              <a:rPr lang="en-US" altLang="ko-KR" dirty="0"/>
              <a:t>X</a:t>
            </a:r>
            <a:r>
              <a:rPr lang="ko-KR" altLang="en-US" dirty="0"/>
              <a:t>에 </a:t>
            </a:r>
            <a:r>
              <a:rPr lang="en-US" altLang="ko-KR" dirty="0"/>
              <a:t>x</a:t>
            </a:r>
            <a:r>
              <a:rPr lang="ko-KR" altLang="en-US" dirty="0"/>
              <a:t>축 데이터가</a:t>
            </a:r>
            <a:r>
              <a:rPr lang="en-US" altLang="ko-KR" dirty="0"/>
              <a:t>, </a:t>
            </a:r>
            <a:r>
              <a:rPr lang="ko-KR" altLang="en-US" dirty="0"/>
              <a:t>배열 </a:t>
            </a:r>
            <a:r>
              <a:rPr lang="en-US" altLang="ko-KR" dirty="0"/>
              <a:t>Y</a:t>
            </a:r>
            <a:r>
              <a:rPr lang="ko-KR" altLang="en-US" dirty="0"/>
              <a:t>에 </a:t>
            </a:r>
            <a:r>
              <a:rPr lang="en-US" altLang="ko-KR" dirty="0"/>
              <a:t>y</a:t>
            </a:r>
            <a:r>
              <a:rPr lang="ko-KR" altLang="en-US" dirty="0"/>
              <a:t>축 데이터가</a:t>
            </a:r>
            <a:r>
              <a:rPr lang="en-US" altLang="ko-KR" dirty="0"/>
              <a:t>, </a:t>
            </a:r>
            <a:r>
              <a:rPr lang="ko-KR" altLang="en-US" dirty="0"/>
              <a:t>배열 </a:t>
            </a:r>
            <a:r>
              <a:rPr lang="en-US" altLang="ko-KR" dirty="0"/>
              <a:t>Z</a:t>
            </a:r>
            <a:r>
              <a:rPr lang="ko-KR" altLang="en-US" dirty="0"/>
              <a:t>에 </a:t>
            </a:r>
            <a:r>
              <a:rPr lang="en-US" altLang="ko-KR" dirty="0"/>
              <a:t>z</a:t>
            </a:r>
            <a:r>
              <a:rPr lang="ko-KR" altLang="en-US" dirty="0"/>
              <a:t>축 데이터가 저장된다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3E88C-7744-776D-B43A-F5487827E8A8}"/>
              </a:ext>
            </a:extLst>
          </p:cNvPr>
          <p:cNvSpPr txBox="1"/>
          <p:nvPr/>
        </p:nvSpPr>
        <p:spPr>
          <a:xfrm>
            <a:off x="612648" y="2770352"/>
            <a:ext cx="8153401" cy="37856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from </a:t>
            </a:r>
            <a:r>
              <a:rPr lang="en-US" altLang="ko-KR" sz="1600" dirty="0" err="1"/>
              <a:t>mpl_toolkits</a:t>
            </a:r>
            <a:r>
              <a:rPr lang="en-US" altLang="ko-KR" sz="1600" dirty="0"/>
              <a:t> import mplot3d</a:t>
            </a:r>
          </a:p>
          <a:p>
            <a:pPr latinLnBrk="1"/>
            <a:r>
              <a:rPr lang="en-US" altLang="ko-KR" sz="1600" dirty="0"/>
              <a:t>import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as np</a:t>
            </a:r>
          </a:p>
          <a:p>
            <a:pPr latinLnBrk="1"/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# 3</a:t>
            </a:r>
            <a:r>
              <a:rPr lang="ko-KR" altLang="en-US" sz="1600" dirty="0"/>
              <a:t>차원 축</a:t>
            </a:r>
            <a:r>
              <a:rPr lang="en-US" altLang="ko-KR" sz="1600" dirty="0"/>
              <a:t>(axis)</a:t>
            </a:r>
            <a:r>
              <a:rPr lang="ko-KR" altLang="en-US" sz="1600" dirty="0"/>
              <a:t>을 얻는다</a:t>
            </a:r>
            <a:r>
              <a:rPr lang="en-US" altLang="ko-KR" sz="1600" dirty="0"/>
              <a:t>. </a:t>
            </a:r>
          </a:p>
          <a:p>
            <a:pPr latinLnBrk="1"/>
            <a:r>
              <a:rPr lang="en-US" altLang="ko-KR" sz="1600" dirty="0"/>
              <a:t>axis = </a:t>
            </a:r>
            <a:r>
              <a:rPr lang="en-US" altLang="ko-KR" sz="1600" dirty="0" err="1"/>
              <a:t>plt.axes</a:t>
            </a:r>
            <a:r>
              <a:rPr lang="en-US" altLang="ko-KR" sz="1600" dirty="0"/>
              <a:t>(projection='3d')</a:t>
            </a:r>
          </a:p>
          <a:p>
            <a:pPr latinLnBrk="1"/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# 3</a:t>
            </a:r>
            <a:r>
              <a:rPr lang="ko-KR" altLang="en-US" sz="1600" dirty="0"/>
              <a:t>차원 데이터를 </a:t>
            </a:r>
            <a:r>
              <a:rPr lang="ko-KR" altLang="en-US" sz="1600" dirty="0" err="1"/>
              <a:t>넘파이</a:t>
            </a:r>
            <a:r>
              <a:rPr lang="ko-KR" altLang="en-US" sz="1600" dirty="0"/>
              <a:t> 배열로 생성한다</a:t>
            </a:r>
            <a:r>
              <a:rPr lang="en-US" altLang="ko-KR" sz="1600" dirty="0"/>
              <a:t>. </a:t>
            </a:r>
          </a:p>
          <a:p>
            <a:pPr latinLnBrk="1"/>
            <a:r>
              <a:rPr lang="en-US" altLang="ko-KR" sz="1600" dirty="0"/>
              <a:t>Z = </a:t>
            </a:r>
            <a:r>
              <a:rPr lang="en-US" altLang="ko-KR" sz="1600" dirty="0" err="1"/>
              <a:t>np.linspace</a:t>
            </a:r>
            <a:r>
              <a:rPr lang="en-US" altLang="ko-KR" sz="1600" dirty="0"/>
              <a:t>(0, 1, 100)		# 0</a:t>
            </a:r>
            <a:r>
              <a:rPr lang="ko-KR" altLang="en-US" sz="1600" dirty="0"/>
              <a:t>에서 </a:t>
            </a:r>
            <a:r>
              <a:rPr lang="en-US" altLang="ko-KR" sz="1600" dirty="0"/>
              <a:t>1</a:t>
            </a:r>
            <a:r>
              <a:rPr lang="ko-KR" altLang="en-US" sz="1600" dirty="0"/>
              <a:t>까지 </a:t>
            </a:r>
            <a:r>
              <a:rPr lang="en-US" altLang="ko-KR" sz="1600" dirty="0"/>
              <a:t>100</a:t>
            </a:r>
            <a:r>
              <a:rPr lang="ko-KR" altLang="en-US" sz="1600" dirty="0"/>
              <a:t>개의 순차 데이터 생성</a:t>
            </a:r>
          </a:p>
          <a:p>
            <a:pPr latinLnBrk="1"/>
            <a:r>
              <a:rPr lang="en-US" altLang="ko-KR" sz="1600" dirty="0"/>
              <a:t>X = Z * </a:t>
            </a:r>
            <a:r>
              <a:rPr lang="en-US" altLang="ko-KR" sz="1600" dirty="0" err="1"/>
              <a:t>np.sin</a:t>
            </a:r>
            <a:r>
              <a:rPr lang="en-US" altLang="ko-KR" sz="1600" dirty="0"/>
              <a:t>(30 * Z)			# sin() </a:t>
            </a:r>
            <a:r>
              <a:rPr lang="ko-KR" altLang="en-US" sz="1600" dirty="0"/>
              <a:t>함수 적용</a:t>
            </a:r>
          </a:p>
          <a:p>
            <a:pPr latinLnBrk="1"/>
            <a:r>
              <a:rPr lang="en-US" altLang="ko-KR" sz="1600" dirty="0"/>
              <a:t>Y = Z * </a:t>
            </a:r>
            <a:r>
              <a:rPr lang="en-US" altLang="ko-KR" sz="1600" dirty="0" err="1"/>
              <a:t>np.cos</a:t>
            </a:r>
            <a:r>
              <a:rPr lang="en-US" altLang="ko-KR" sz="1600" dirty="0"/>
              <a:t>(30 * Z)			# cos() </a:t>
            </a:r>
            <a:r>
              <a:rPr lang="ko-KR" altLang="en-US" sz="1600" dirty="0"/>
              <a:t>함수 적용	</a:t>
            </a:r>
          </a:p>
          <a:p>
            <a:pPr latinLnBrk="1"/>
            <a:endParaRPr lang="ko-KR" altLang="en-US" sz="1600" dirty="0"/>
          </a:p>
          <a:p>
            <a:pPr latinLnBrk="1"/>
            <a:r>
              <a:rPr lang="en-US" altLang="ko-KR" sz="1600" dirty="0"/>
              <a:t># 3</a:t>
            </a:r>
            <a:r>
              <a:rPr lang="ko-KR" altLang="en-US" sz="1600" dirty="0"/>
              <a:t>차원 그래프를 그린다</a:t>
            </a:r>
            <a:r>
              <a:rPr lang="en-US" altLang="ko-KR" sz="1600" dirty="0"/>
              <a:t>. </a:t>
            </a:r>
          </a:p>
          <a:p>
            <a:pPr latinLnBrk="1"/>
            <a:r>
              <a:rPr lang="en-US" altLang="ko-KR" sz="1600" dirty="0"/>
              <a:t>axis.plot3D(X, Y, Z)	</a:t>
            </a:r>
          </a:p>
        </p:txBody>
      </p:sp>
      <p:pic>
        <p:nvPicPr>
          <p:cNvPr id="20481" name="_x238949528">
            <a:extLst>
              <a:ext uri="{FF2B5EF4-FFF2-40B4-BE49-F238E27FC236}">
                <a16:creationId xmlns:a16="http://schemas.microsoft.com/office/drawing/2014/main" id="{4BCEBEE8-1988-6D11-9821-0AC902E46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450" y="3679971"/>
            <a:ext cx="3656712" cy="273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446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C6052-6B98-0316-FAF3-219294CF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ABEE7-DA53-907C-9CE6-B4AA5DEA2F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데이터 과학자는 전통적으로 테이블 형태의 데이터를 선호한다</a:t>
            </a:r>
            <a:r>
              <a:rPr lang="en-US" altLang="ko-KR" dirty="0"/>
              <a:t>. 2</a:t>
            </a:r>
            <a:r>
              <a:rPr lang="ko-KR" altLang="en-US" dirty="0"/>
              <a:t>차원적인 행렬</a:t>
            </a:r>
            <a:r>
              <a:rPr lang="en-US" altLang="ko-KR" dirty="0"/>
              <a:t>(matrix) </a:t>
            </a:r>
            <a:r>
              <a:rPr lang="ko-KR" altLang="en-US" dirty="0"/>
              <a:t>형태의 데이터는 개발자가 편리하게 각 요소나 행</a:t>
            </a:r>
            <a:r>
              <a:rPr lang="en-US" altLang="ko-KR" dirty="0"/>
              <a:t>, </a:t>
            </a:r>
            <a:r>
              <a:rPr lang="ko-KR" altLang="en-US" dirty="0"/>
              <a:t>열에 접근할 수 있기 때문이다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</a:p>
          <a:p>
            <a:r>
              <a:rPr lang="ko-KR" altLang="en-US" dirty="0" err="1"/>
              <a:t>판다스는</a:t>
            </a:r>
            <a:r>
              <a:rPr lang="ko-KR" altLang="en-US" dirty="0"/>
              <a:t> 데이터 프레임을 </a:t>
            </a:r>
            <a:r>
              <a:rPr lang="ko-KR" altLang="en-US" dirty="0" err="1"/>
              <a:t>파이썬에</a:t>
            </a:r>
            <a:r>
              <a:rPr lang="ko-KR" altLang="en-US" dirty="0"/>
              <a:t> 추가한다</a:t>
            </a:r>
            <a:r>
              <a:rPr lang="en-US" altLang="ko-KR" dirty="0"/>
              <a:t>. </a:t>
            </a:r>
            <a:r>
              <a:rPr lang="ko-KR" altLang="en-US" dirty="0"/>
              <a:t>데이터 프레임은 행과 열로 구성되어 있는 테이블로서 다양한 함수를 지원한다</a:t>
            </a:r>
            <a:r>
              <a:rPr lang="en-US" altLang="ko-KR" dirty="0"/>
              <a:t>. </a:t>
            </a:r>
            <a:r>
              <a:rPr lang="ko-KR" altLang="en-US" dirty="0"/>
              <a:t>행과 열에는 레이블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)</a:t>
            </a:r>
            <a:r>
              <a:rPr lang="ko-KR" altLang="en-US" dirty="0"/>
              <a:t>이 붙어 있어서 우리가 원하는 행과 열에 쉽게 접근할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58753B-EACE-F8DF-97C3-2ACFFB21B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523" y="4255315"/>
            <a:ext cx="4604829" cy="237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97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A76CD-3514-2D4A-5BB5-1E070F66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판다스로</a:t>
            </a:r>
            <a:r>
              <a:rPr lang="ko-KR" altLang="en-US" dirty="0"/>
              <a:t> 데이터 읽기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54D29-8E81-477F-C04B-C48F4CBFDFF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데이터가 저장된 외부 파일을 찾고</a:t>
            </a:r>
            <a:r>
              <a:rPr lang="en-US" altLang="ko-KR" dirty="0"/>
              <a:t>, </a:t>
            </a:r>
            <a:r>
              <a:rPr lang="ko-KR" altLang="en-US" dirty="0"/>
              <a:t>거기서 데이터를 불러온다</a:t>
            </a:r>
            <a:r>
              <a:rPr lang="en-US" altLang="ko-KR" dirty="0"/>
              <a:t>. </a:t>
            </a:r>
            <a:r>
              <a:rPr lang="ko-KR" altLang="en-US" dirty="0"/>
              <a:t>국가에 대한 정보가 저장된 파일 </a:t>
            </a:r>
            <a:r>
              <a:rPr lang="en-US" altLang="ko-KR" dirty="0"/>
              <a:t>countris.csv</a:t>
            </a:r>
            <a:r>
              <a:rPr lang="ko-KR" altLang="en-US" dirty="0"/>
              <a:t>가 있다고 하자</a:t>
            </a:r>
            <a:r>
              <a:rPr lang="en-US" altLang="ko-KR" dirty="0"/>
              <a:t>. </a:t>
            </a:r>
            <a:r>
              <a:rPr lang="ko-KR" altLang="en-US" dirty="0"/>
              <a:t>이 파일에는 몇 개 국가에 대한 정보가 저장되어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E8395-C8D8-EB16-6E5E-3493B6528744}"/>
              </a:ext>
            </a:extLst>
          </p:cNvPr>
          <p:cNvSpPr txBox="1"/>
          <p:nvPr/>
        </p:nvSpPr>
        <p:spPr>
          <a:xfrm>
            <a:off x="612648" y="2988466"/>
            <a:ext cx="8153401" cy="156966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err="1"/>
              <a:t>code,country,area,capital,population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KR,Korea,98480,Seoul,48422644</a:t>
            </a:r>
          </a:p>
          <a:p>
            <a:pPr latinLnBrk="1"/>
            <a:r>
              <a:rPr lang="en-US" altLang="ko-KR" sz="1600" dirty="0"/>
              <a:t>US,USA,9629091,Washington,310232863</a:t>
            </a:r>
          </a:p>
          <a:p>
            <a:pPr latinLnBrk="1"/>
            <a:r>
              <a:rPr lang="en-US" altLang="ko-KR" sz="1600" dirty="0"/>
              <a:t>JP,Japan,377835,Tokyo,127288000</a:t>
            </a:r>
          </a:p>
          <a:p>
            <a:pPr latinLnBrk="1"/>
            <a:r>
              <a:rPr lang="en-US" altLang="ko-KR" sz="1600" dirty="0"/>
              <a:t>CN,China,9596960,Beijing,1330044000</a:t>
            </a:r>
          </a:p>
          <a:p>
            <a:pPr latinLnBrk="1"/>
            <a:r>
              <a:rPr lang="en-US" altLang="ko-KR" sz="1600" dirty="0"/>
              <a:t>RU,Russia,17100000,Moscow,140702000</a:t>
            </a:r>
          </a:p>
        </p:txBody>
      </p:sp>
    </p:spTree>
    <p:extLst>
      <p:ext uri="{BB962C8B-B14F-4D97-AF65-F5344CB8AC3E}">
        <p14:creationId xmlns:p14="http://schemas.microsoft.com/office/powerpoint/2010/main" val="354451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07" y="4760259"/>
            <a:ext cx="2499012" cy="151825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외부 라이브러리를 설치할 수 있나요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자료를 </a:t>
            </a:r>
            <a:r>
              <a:rPr lang="ko-KR" altLang="en-US" dirty="0" err="1"/>
              <a:t>챠트로</a:t>
            </a:r>
            <a:r>
              <a:rPr lang="ko-KR" altLang="en-US" dirty="0"/>
              <a:t> 그리기 위하여 </a:t>
            </a:r>
            <a:r>
              <a:rPr lang="ko-KR" altLang="en-US" dirty="0" err="1"/>
              <a:t>맷플롯립을</a:t>
            </a:r>
            <a:r>
              <a:rPr lang="ko-KR" altLang="en-US" dirty="0"/>
              <a:t> 사용할 수 있나요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데이터 처리를 위한 </a:t>
            </a:r>
            <a:r>
              <a:rPr lang="ko-KR" altLang="en-US" dirty="0" err="1"/>
              <a:t>판다스를</a:t>
            </a:r>
            <a:r>
              <a:rPr lang="ko-KR" altLang="en-US" dirty="0"/>
              <a:t> 사용할 수 있나요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엑셀 파일을 읽어서 자료를 처리할 수 있나요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필요할 때 이메일을 보낼 수 있나요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데이터베이스를 </a:t>
            </a:r>
            <a:r>
              <a:rPr lang="en-US" altLang="ko-KR" dirty="0"/>
              <a:t>SQL</a:t>
            </a:r>
            <a:r>
              <a:rPr lang="ko-KR" altLang="en-US" dirty="0"/>
              <a:t>을 통하여 사용할 수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658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A76CD-3514-2D4A-5BB5-1E070F66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판다스로</a:t>
            </a:r>
            <a:r>
              <a:rPr lang="ko-KR" altLang="en-US" dirty="0"/>
              <a:t> 데이터 읽기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E8395-C8D8-EB16-6E5E-3493B6528744}"/>
              </a:ext>
            </a:extLst>
          </p:cNvPr>
          <p:cNvSpPr txBox="1"/>
          <p:nvPr/>
        </p:nvSpPr>
        <p:spPr>
          <a:xfrm>
            <a:off x="679759" y="1738506"/>
            <a:ext cx="8153401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&gt;&gt;&gt; import pandas as pd</a:t>
            </a:r>
          </a:p>
          <a:p>
            <a:pPr latinLnBrk="1"/>
            <a:r>
              <a:rPr lang="en-US" altLang="ko-KR" sz="1600" dirty="0"/>
              <a:t>&gt;&gt;&gt; 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pd.read_csv</a:t>
            </a:r>
            <a:r>
              <a:rPr lang="en-US" altLang="ko-KR" sz="1600" dirty="0"/>
              <a:t>('countries.csv')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&gt;&gt;&gt; </a:t>
            </a:r>
            <a:r>
              <a:rPr lang="en-US" altLang="ko-KR" sz="1600" dirty="0" err="1"/>
              <a:t>df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  Unnamed: code country      area     capital  population</a:t>
            </a:r>
          </a:p>
          <a:p>
            <a:pPr latinLnBrk="1"/>
            <a:r>
              <a:rPr lang="en-US" altLang="ko-KR" sz="1600" dirty="0"/>
              <a:t>0         KR   Korea     98480       Seoul    48422644</a:t>
            </a:r>
          </a:p>
          <a:p>
            <a:pPr latinLnBrk="1"/>
            <a:r>
              <a:rPr lang="en-US" altLang="ko-KR" sz="1600" dirty="0"/>
              <a:t>1         US     USA   9629091  Washington   310232863</a:t>
            </a:r>
          </a:p>
          <a:p>
            <a:pPr latinLnBrk="1"/>
            <a:r>
              <a:rPr lang="en-US" altLang="ko-KR" sz="1600" dirty="0"/>
              <a:t>2         JP   Japan    377835       Tokyo   127288000</a:t>
            </a:r>
          </a:p>
          <a:p>
            <a:pPr latinLnBrk="1"/>
            <a:r>
              <a:rPr lang="en-US" altLang="ko-KR" sz="1600" dirty="0"/>
              <a:t>3         CN   China   9596960     Beijing  1330044000</a:t>
            </a:r>
          </a:p>
          <a:p>
            <a:pPr latinLnBrk="1"/>
            <a:r>
              <a:rPr lang="en-US" altLang="ko-KR" sz="1600" dirty="0"/>
              <a:t>4         RU  Russia  17100000      Moscow   140702000</a:t>
            </a:r>
          </a:p>
        </p:txBody>
      </p:sp>
    </p:spTree>
    <p:extLst>
      <p:ext uri="{BB962C8B-B14F-4D97-AF65-F5344CB8AC3E}">
        <p14:creationId xmlns:p14="http://schemas.microsoft.com/office/powerpoint/2010/main" val="1203725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0E68A-09DC-0E5A-9FAC-B3BA4FDF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인덱스와 컬럼 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DBDE7-FFC8-87E7-C941-14ADE9B196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r>
              <a:rPr lang="ko-KR" altLang="en-US" dirty="0"/>
              <a:t>는 행들의 레이블</a:t>
            </a:r>
            <a:r>
              <a:rPr lang="en-US" altLang="ko-KR" dirty="0"/>
              <a:t>(label)</a:t>
            </a:r>
            <a:r>
              <a:rPr lang="ko-KR" altLang="en-US" dirty="0"/>
              <a:t>이고 </a:t>
            </a:r>
            <a:r>
              <a:rPr lang="en-US" altLang="ko-KR" dirty="0"/>
              <a:t>columns</a:t>
            </a:r>
            <a:r>
              <a:rPr lang="ko-KR" altLang="en-US" dirty="0"/>
              <a:t>는 열들의 레이블이다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FE1EDC-9CA2-59E7-966F-E1B2CCA6B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8" y="2469086"/>
            <a:ext cx="7524925" cy="207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13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02F76-E813-3E99-315C-48E8FF1C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9DDE1-86D2-2B3A-EE85-05345C0D9CC5}"/>
              </a:ext>
            </a:extLst>
          </p:cNvPr>
          <p:cNvSpPr txBox="1"/>
          <p:nvPr/>
        </p:nvSpPr>
        <p:spPr>
          <a:xfrm>
            <a:off x="679759" y="1738506"/>
            <a:ext cx="8153401" cy="30469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&gt;&gt;&gt; import pandas as pd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ko-KR" altLang="en-US" sz="1600" dirty="0"/>
              <a:t>컬럼 </a:t>
            </a:r>
            <a:r>
              <a:rPr lang="en-US" altLang="ko-KR" sz="1600" dirty="0"/>
              <a:t>0</a:t>
            </a:r>
            <a:r>
              <a:rPr lang="ko-KR" altLang="en-US" sz="1600" dirty="0"/>
              <a:t>를 인덱스로 하겠다는 의미이다</a:t>
            </a:r>
            <a:r>
              <a:rPr lang="en-US" altLang="ko-KR" sz="1600" dirty="0"/>
              <a:t>.  </a:t>
            </a:r>
          </a:p>
          <a:p>
            <a:pPr latinLnBrk="1"/>
            <a:r>
              <a:rPr lang="en-US" altLang="ko-KR" sz="1600" dirty="0"/>
              <a:t>&gt;&gt;&gt; 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pd.read_csv</a:t>
            </a:r>
            <a:r>
              <a:rPr lang="en-US" altLang="ko-KR" sz="1600" dirty="0"/>
              <a:t>('countries.csv', </a:t>
            </a:r>
            <a:r>
              <a:rPr lang="en-US" altLang="ko-KR" sz="1600" dirty="0" err="1"/>
              <a:t>index_col</a:t>
            </a:r>
            <a:r>
              <a:rPr lang="en-US" altLang="ko-KR" sz="1600" dirty="0"/>
              <a:t>=0)</a:t>
            </a:r>
          </a:p>
          <a:p>
            <a:pPr latinLnBrk="1"/>
            <a:r>
              <a:rPr lang="en-US" altLang="ko-KR" sz="1600" dirty="0"/>
              <a:t>&gt;&gt;&gt; </a:t>
            </a:r>
            <a:r>
              <a:rPr lang="en-US" altLang="ko-KR" sz="1600" dirty="0" err="1"/>
              <a:t>df</a:t>
            </a:r>
            <a:endParaRPr lang="en-US" altLang="ko-KR" sz="1600" dirty="0"/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   country      area     capital  population</a:t>
            </a:r>
          </a:p>
          <a:p>
            <a:pPr latinLnBrk="1"/>
            <a:r>
              <a:rPr lang="en-US" altLang="ko-KR" sz="1600" dirty="0"/>
              <a:t>KR   Korea     98480       Seoul    48422644</a:t>
            </a:r>
          </a:p>
          <a:p>
            <a:pPr latinLnBrk="1"/>
            <a:r>
              <a:rPr lang="en-US" altLang="ko-KR" sz="1600" dirty="0"/>
              <a:t>US     USA   9629091  Washington   310232863</a:t>
            </a:r>
          </a:p>
          <a:p>
            <a:pPr latinLnBrk="1"/>
            <a:r>
              <a:rPr lang="en-US" altLang="ko-KR" sz="1600" dirty="0"/>
              <a:t>JP   Japan    377835       Tokyo   127288000</a:t>
            </a:r>
          </a:p>
          <a:p>
            <a:pPr latinLnBrk="1"/>
            <a:r>
              <a:rPr lang="en-US" altLang="ko-KR" sz="1600" dirty="0"/>
              <a:t>CN   China   9596960     Beijing  1330044000</a:t>
            </a:r>
          </a:p>
          <a:p>
            <a:pPr latinLnBrk="1"/>
            <a:r>
              <a:rPr lang="en-US" altLang="ko-KR" sz="1600" dirty="0"/>
              <a:t>RU  Russia  17100000      Moscow   140702000</a:t>
            </a:r>
          </a:p>
        </p:txBody>
      </p:sp>
    </p:spTree>
    <p:extLst>
      <p:ext uri="{BB962C8B-B14F-4D97-AF65-F5344CB8AC3E}">
        <p14:creationId xmlns:p14="http://schemas.microsoft.com/office/powerpoint/2010/main" val="3646401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2221A-A343-FADA-5A13-F4268A8B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 선택하기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0EB34-2AF8-2BB9-CBD2-63289AA1092A}"/>
              </a:ext>
            </a:extLst>
          </p:cNvPr>
          <p:cNvSpPr txBox="1"/>
          <p:nvPr/>
        </p:nvSpPr>
        <p:spPr>
          <a:xfrm>
            <a:off x="679759" y="1738506"/>
            <a:ext cx="8153401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&gt;&gt;&gt; 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['population']</a:t>
            </a:r>
          </a:p>
          <a:p>
            <a:pPr latinLnBrk="1"/>
            <a:r>
              <a:rPr lang="en-US" altLang="ko-KR" sz="1600" dirty="0"/>
              <a:t>KR      48422644</a:t>
            </a:r>
          </a:p>
          <a:p>
            <a:pPr latinLnBrk="1"/>
            <a:r>
              <a:rPr lang="en-US" altLang="ko-KR" sz="1600" dirty="0"/>
              <a:t>US     310232863</a:t>
            </a:r>
          </a:p>
          <a:p>
            <a:pPr latinLnBrk="1"/>
            <a:r>
              <a:rPr lang="en-US" altLang="ko-KR" sz="1600" dirty="0"/>
              <a:t>JP     127288000</a:t>
            </a:r>
          </a:p>
          <a:p>
            <a:pPr latinLnBrk="1"/>
            <a:r>
              <a:rPr lang="en-US" altLang="ko-KR" sz="1600" dirty="0"/>
              <a:t>CN    1330044000</a:t>
            </a:r>
          </a:p>
          <a:p>
            <a:pPr latinLnBrk="1"/>
            <a:r>
              <a:rPr lang="en-US" altLang="ko-KR" sz="1600" dirty="0"/>
              <a:t>RU     140702000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8C556-CC8B-538B-7982-CE14564B53F4}"/>
              </a:ext>
            </a:extLst>
          </p:cNvPr>
          <p:cNvSpPr txBox="1"/>
          <p:nvPr/>
        </p:nvSpPr>
        <p:spPr>
          <a:xfrm>
            <a:off x="679759" y="3827472"/>
            <a:ext cx="8153401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&gt;&gt;&gt; 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[  ['area', 'population']  ]</a:t>
            </a:r>
          </a:p>
          <a:p>
            <a:pPr latinLnBrk="1"/>
            <a:r>
              <a:rPr lang="en-US" altLang="ko-KR" sz="1600" dirty="0"/>
              <a:t>        area  population</a:t>
            </a:r>
          </a:p>
          <a:p>
            <a:pPr latinLnBrk="1"/>
            <a:r>
              <a:rPr lang="en-US" altLang="ko-KR" sz="1600" dirty="0"/>
              <a:t>KR     98480    48422644</a:t>
            </a:r>
          </a:p>
          <a:p>
            <a:pPr latinLnBrk="1"/>
            <a:r>
              <a:rPr lang="en-US" altLang="ko-KR" sz="1600" dirty="0"/>
              <a:t>US   9629091   310232863</a:t>
            </a:r>
          </a:p>
          <a:p>
            <a:pPr latinLnBrk="1"/>
            <a:r>
              <a:rPr lang="en-US" altLang="ko-KR" sz="1600" dirty="0"/>
              <a:t>JP    377835   127288000</a:t>
            </a:r>
          </a:p>
          <a:p>
            <a:pPr latinLnBrk="1"/>
            <a:r>
              <a:rPr lang="en-US" altLang="ko-KR" sz="1600" dirty="0"/>
              <a:t>CN   9596960  1330044000</a:t>
            </a:r>
          </a:p>
          <a:p>
            <a:pPr latinLnBrk="1"/>
            <a:r>
              <a:rPr lang="en-US" altLang="ko-KR" sz="1600" dirty="0"/>
              <a:t>RU  17100000   140702000</a:t>
            </a:r>
          </a:p>
        </p:txBody>
      </p:sp>
    </p:spTree>
    <p:extLst>
      <p:ext uri="{BB962C8B-B14F-4D97-AF65-F5344CB8AC3E}">
        <p14:creationId xmlns:p14="http://schemas.microsoft.com/office/powerpoint/2010/main" val="1379204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8DAFA-05AF-F94E-249D-AE6CC7B6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 그래프로 그리기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8D3FF-28A8-B130-0089-ED73E5946215}"/>
              </a:ext>
            </a:extLst>
          </p:cNvPr>
          <p:cNvSpPr txBox="1"/>
          <p:nvPr/>
        </p:nvSpPr>
        <p:spPr>
          <a:xfrm>
            <a:off x="612647" y="1788947"/>
            <a:ext cx="8153401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&gt;&gt;&gt; 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['population'].plot(kind='bar')</a:t>
            </a:r>
          </a:p>
        </p:txBody>
      </p:sp>
      <p:pic>
        <p:nvPicPr>
          <p:cNvPr id="21505" name="_x417571976">
            <a:extLst>
              <a:ext uri="{FF2B5EF4-FFF2-40B4-BE49-F238E27FC236}">
                <a16:creationId xmlns:a16="http://schemas.microsoft.com/office/drawing/2014/main" id="{2779BC79-9DDC-85E1-A449-ADD5AF9E1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14" y="2697248"/>
            <a:ext cx="4389438" cy="306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885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20563-19B1-9A1A-2486-A2A10060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 선택하기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98832-B6FB-2E6A-3C87-68812AFA1C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슬라이싱</a:t>
            </a:r>
            <a:r>
              <a:rPr lang="ko-KR" altLang="en-US" dirty="0"/>
              <a:t> 표기법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FBD54-51DE-A23F-98DF-A5DF2EDA8A87}"/>
              </a:ext>
            </a:extLst>
          </p:cNvPr>
          <p:cNvSpPr txBox="1"/>
          <p:nvPr/>
        </p:nvSpPr>
        <p:spPr>
          <a:xfrm>
            <a:off x="612648" y="2216678"/>
            <a:ext cx="8153401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&gt;&gt;&gt; 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[:3]</a:t>
            </a:r>
          </a:p>
          <a:p>
            <a:pPr latinLnBrk="1"/>
            <a:r>
              <a:rPr lang="en-US" altLang="ko-KR" sz="1600" dirty="0"/>
              <a:t>   country     area     capital  population</a:t>
            </a:r>
          </a:p>
          <a:p>
            <a:pPr latinLnBrk="1"/>
            <a:r>
              <a:rPr lang="en-US" altLang="ko-KR" sz="1600" dirty="0"/>
              <a:t>KR   Korea    98480       Seoul    48422644</a:t>
            </a:r>
          </a:p>
          <a:p>
            <a:pPr latinLnBrk="1"/>
            <a:r>
              <a:rPr lang="en-US" altLang="ko-KR" sz="1600" dirty="0"/>
              <a:t>US     USA  9629091  Washington   310232863</a:t>
            </a:r>
          </a:p>
          <a:p>
            <a:pPr latinLnBrk="1"/>
            <a:r>
              <a:rPr lang="en-US" altLang="ko-KR" sz="1600" dirty="0"/>
              <a:t>JP   Japan   377835       Tokyo   127288000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01DAE-7CE8-7046-5751-1E844930289A}"/>
              </a:ext>
            </a:extLst>
          </p:cNvPr>
          <p:cNvSpPr txBox="1"/>
          <p:nvPr/>
        </p:nvSpPr>
        <p:spPr>
          <a:xfrm>
            <a:off x="612647" y="4156339"/>
            <a:ext cx="8153401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&gt;&gt;&gt; </a:t>
            </a:r>
            <a:r>
              <a:rPr lang="en-US" altLang="ko-KR" sz="1600" dirty="0" err="1"/>
              <a:t>df.loc</a:t>
            </a:r>
            <a:r>
              <a:rPr lang="en-US" altLang="ko-KR" sz="1600" dirty="0"/>
              <a:t>['KR']</a:t>
            </a:r>
          </a:p>
          <a:p>
            <a:pPr latinLnBrk="1"/>
            <a:r>
              <a:rPr lang="en-US" altLang="ko-KR" sz="1600" dirty="0"/>
              <a:t>country          Korea</a:t>
            </a:r>
          </a:p>
          <a:p>
            <a:pPr latinLnBrk="1"/>
            <a:r>
              <a:rPr lang="en-US" altLang="ko-KR" sz="1600" dirty="0"/>
              <a:t>area             98480</a:t>
            </a:r>
          </a:p>
          <a:p>
            <a:pPr latinLnBrk="1"/>
            <a:r>
              <a:rPr lang="en-US" altLang="ko-KR" sz="1600" dirty="0"/>
              <a:t>capital          Seoul</a:t>
            </a:r>
          </a:p>
          <a:p>
            <a:pPr latinLnBrk="1"/>
            <a:r>
              <a:rPr lang="en-US" altLang="ko-KR" sz="1600" dirty="0"/>
              <a:t>population    48422644</a:t>
            </a:r>
          </a:p>
        </p:txBody>
      </p:sp>
    </p:spTree>
    <p:extLst>
      <p:ext uri="{BB962C8B-B14F-4D97-AF65-F5344CB8AC3E}">
        <p14:creationId xmlns:p14="http://schemas.microsoft.com/office/powerpoint/2010/main" val="3363566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20563-19B1-9A1A-2486-A2A10060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 선택하기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98832-B6FB-2E6A-3C87-68812AFA1C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열 선택과 행 선택을 결합할 수도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FBD54-51DE-A23F-98DF-A5DF2EDA8A87}"/>
              </a:ext>
            </a:extLst>
          </p:cNvPr>
          <p:cNvSpPr txBox="1"/>
          <p:nvPr/>
        </p:nvSpPr>
        <p:spPr>
          <a:xfrm>
            <a:off x="612648" y="2216678"/>
            <a:ext cx="8153401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&gt;&gt;&gt; 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['population'][:3]</a:t>
            </a:r>
          </a:p>
          <a:p>
            <a:pPr latinLnBrk="1"/>
            <a:r>
              <a:rPr lang="en-US" altLang="ko-KR" sz="1600" dirty="0"/>
              <a:t>KR     48422644</a:t>
            </a:r>
          </a:p>
          <a:p>
            <a:pPr latinLnBrk="1"/>
            <a:r>
              <a:rPr lang="en-US" altLang="ko-KR" sz="1600" dirty="0"/>
              <a:t>US    310232863</a:t>
            </a:r>
          </a:p>
          <a:p>
            <a:pPr latinLnBrk="1"/>
            <a:r>
              <a:rPr lang="en-US" altLang="ko-KR" sz="1600" dirty="0"/>
              <a:t>JP    127288000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8810C-AAD0-39A6-B2BA-D3C38D66826D}"/>
              </a:ext>
            </a:extLst>
          </p:cNvPr>
          <p:cNvSpPr txBox="1"/>
          <p:nvPr/>
        </p:nvSpPr>
        <p:spPr>
          <a:xfrm>
            <a:off x="612647" y="3617730"/>
            <a:ext cx="8153401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&gt;&gt;&gt; </a:t>
            </a:r>
            <a:r>
              <a:rPr lang="en-US" altLang="ko-KR" sz="1600" dirty="0" err="1"/>
              <a:t>df.loc</a:t>
            </a:r>
            <a:r>
              <a:rPr lang="en-US" altLang="ko-KR" sz="1600" dirty="0"/>
              <a:t>['US', 'capital']</a:t>
            </a:r>
          </a:p>
          <a:p>
            <a:pPr latinLnBrk="1"/>
            <a:r>
              <a:rPr lang="en-US" altLang="ko-KR" sz="1600" dirty="0"/>
              <a:t>'Washington'</a:t>
            </a:r>
          </a:p>
        </p:txBody>
      </p:sp>
    </p:spTree>
    <p:extLst>
      <p:ext uri="{BB962C8B-B14F-4D97-AF65-F5344CB8AC3E}">
        <p14:creationId xmlns:p14="http://schemas.microsoft.com/office/powerpoint/2010/main" val="590271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20563-19B1-9A1A-2486-A2A10060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간단히 데이터 분석하기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FBD54-51DE-A23F-98DF-A5DF2EDA8A87}"/>
              </a:ext>
            </a:extLst>
          </p:cNvPr>
          <p:cNvSpPr txBox="1"/>
          <p:nvPr/>
        </p:nvSpPr>
        <p:spPr>
          <a:xfrm>
            <a:off x="495299" y="1872729"/>
            <a:ext cx="8153401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&gt;&gt;&gt; </a:t>
            </a:r>
            <a:r>
              <a:rPr lang="en-US" altLang="ko-KR" sz="1600" dirty="0" err="1"/>
              <a:t>df.describe</a:t>
            </a:r>
            <a:r>
              <a:rPr lang="en-US" altLang="ko-KR" sz="1600" dirty="0"/>
              <a:t>()</a:t>
            </a:r>
          </a:p>
          <a:p>
            <a:pPr latinLnBrk="1"/>
            <a:r>
              <a:rPr lang="en-US" altLang="ko-KR" sz="1600" dirty="0"/>
              <a:t>               area    population</a:t>
            </a:r>
          </a:p>
          <a:p>
            <a:pPr latinLnBrk="1"/>
            <a:r>
              <a:rPr lang="en-US" altLang="ko-KR" sz="1600" dirty="0"/>
              <a:t>count  5.000000e+00  </a:t>
            </a:r>
            <a:r>
              <a:rPr lang="en-US" altLang="ko-KR" sz="1600" dirty="0" err="1"/>
              <a:t>5.000000e+00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mean   7.360473e+06  3.913379e+08</a:t>
            </a:r>
          </a:p>
          <a:p>
            <a:pPr latinLnBrk="1"/>
            <a:r>
              <a:rPr lang="en-US" altLang="ko-KR" sz="1600" dirty="0"/>
              <a:t>std    7.185065e+06  5.333570e+08</a:t>
            </a:r>
          </a:p>
          <a:p>
            <a:pPr latinLnBrk="1"/>
            <a:r>
              <a:rPr lang="en-US" altLang="ko-KR" sz="1600" dirty="0"/>
              <a:t>min    9.848000e+04  4.842264e+07</a:t>
            </a:r>
          </a:p>
          <a:p>
            <a:pPr latinLnBrk="1"/>
            <a:r>
              <a:rPr lang="en-US" altLang="ko-KR" sz="1600" dirty="0"/>
              <a:t>25%    3.778350e+05  1.272880e+08</a:t>
            </a:r>
          </a:p>
          <a:p>
            <a:pPr latinLnBrk="1"/>
            <a:r>
              <a:rPr lang="en-US" altLang="ko-KR" sz="1600" dirty="0"/>
              <a:t>50%    9.596960e+06  1.407020e+08</a:t>
            </a:r>
          </a:p>
          <a:p>
            <a:pPr latinLnBrk="1"/>
            <a:r>
              <a:rPr lang="en-US" altLang="ko-KR" sz="1600" dirty="0"/>
              <a:t>75%    9.629091e+06  3.102329e+08</a:t>
            </a:r>
          </a:p>
          <a:p>
            <a:pPr latinLnBrk="1"/>
            <a:r>
              <a:rPr lang="en-US" altLang="ko-KR" sz="1600" dirty="0"/>
              <a:t>max    1.710000e+07  1.330044e+09</a:t>
            </a:r>
          </a:p>
        </p:txBody>
      </p:sp>
    </p:spTree>
    <p:extLst>
      <p:ext uri="{BB962C8B-B14F-4D97-AF65-F5344CB8AC3E}">
        <p14:creationId xmlns:p14="http://schemas.microsoft.com/office/powerpoint/2010/main" val="1963381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FB5D4-94FC-9228-B91D-403A2DF8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6B4A1-7040-4642-DAB4-B31805A2AA16}"/>
              </a:ext>
            </a:extLst>
          </p:cNvPr>
          <p:cNvSpPr txBox="1"/>
          <p:nvPr/>
        </p:nvSpPr>
        <p:spPr>
          <a:xfrm>
            <a:off x="495299" y="1872729"/>
            <a:ext cx="8153401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countries =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("countries.csv")</a:t>
            </a:r>
          </a:p>
          <a:p>
            <a:pPr latinLnBrk="1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countries["density"] = countries["population"]/countries["area"]</a:t>
            </a:r>
          </a:p>
          <a:p>
            <a:pPr latinLnBrk="1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countries</a:t>
            </a:r>
          </a:p>
          <a:p>
            <a:pPr latinLnBrk="1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code country      area     capital  population     density</a:t>
            </a:r>
          </a:p>
          <a:p>
            <a:pPr latinLnBrk="1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   KR   Korea     98480       Seoul    48422644  491.700284</a:t>
            </a:r>
          </a:p>
          <a:p>
            <a:pPr latinLnBrk="1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 US     USA   9629091  Washington   310232863   32.218292</a:t>
            </a:r>
          </a:p>
          <a:p>
            <a:pPr latinLnBrk="1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  JP   Japan    377835       Tokyo   127288000  336.887795</a:t>
            </a:r>
          </a:p>
          <a:p>
            <a:pPr latinLnBrk="1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 CN   China   9596960     Beijing  1330044000  138.590137</a:t>
            </a:r>
          </a:p>
          <a:p>
            <a:pPr latinLnBrk="1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  RU  Russia  17100000      Moscow   140702000    8.228187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84314F3-0DB2-8760-AD34-AE2CAF74F093}"/>
              </a:ext>
            </a:extLst>
          </p:cNvPr>
          <p:cNvSpPr/>
          <p:nvPr/>
        </p:nvSpPr>
        <p:spPr>
          <a:xfrm>
            <a:off x="6551802" y="2600587"/>
            <a:ext cx="1795244" cy="202174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6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6B473-9919-2793-501A-92B3BB99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99511-C13E-F71E-45F0-37C0738959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어떤 조건을 주어서 데이터 프레임을 필터링할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AE733-B3E0-426E-68CD-BC123B8BA779}"/>
              </a:ext>
            </a:extLst>
          </p:cNvPr>
          <p:cNvSpPr txBox="1"/>
          <p:nvPr/>
        </p:nvSpPr>
        <p:spPr>
          <a:xfrm>
            <a:off x="612648" y="2241845"/>
            <a:ext cx="8153401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['density']&gt;100]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country     area  capital  population     density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KR   Korea    98480    Seoul    48422644  491.700284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JP   Japan   377835    Tokyo   127288000  336.887795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CN   China  9596960  Beijing  1330044000  138.590137</a:t>
            </a:r>
          </a:p>
        </p:txBody>
      </p:sp>
    </p:spTree>
    <p:extLst>
      <p:ext uri="{BB962C8B-B14F-4D97-AF65-F5344CB8AC3E}">
        <p14:creationId xmlns:p14="http://schemas.microsoft.com/office/powerpoint/2010/main" val="250397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72D92-9964-9400-037D-F8CEC6C3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</a:t>
            </a:r>
            <a:r>
              <a:rPr lang="en-US" altLang="ko-KR" dirty="0"/>
              <a:t> </a:t>
            </a:r>
            <a:r>
              <a:rPr lang="ko-KR" altLang="en-US" dirty="0"/>
              <a:t>장에서 만들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17E5D-ABC3-CB7E-A258-594351DBAB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선그래프 그리기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워드 클라우드 만들기</a:t>
            </a:r>
          </a:p>
        </p:txBody>
      </p:sp>
      <p:pic>
        <p:nvPicPr>
          <p:cNvPr id="10241" name="_x418962840">
            <a:extLst>
              <a:ext uri="{FF2B5EF4-FFF2-40B4-BE49-F238E27FC236}">
                <a16:creationId xmlns:a16="http://schemas.microsoft.com/office/drawing/2014/main" id="{EE98A0F0-9659-14CD-C0B3-E9E3A1F65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64" y="1916884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_x418967160">
            <a:extLst>
              <a:ext uri="{FF2B5EF4-FFF2-40B4-BE49-F238E27FC236}">
                <a16:creationId xmlns:a16="http://schemas.microsoft.com/office/drawing/2014/main" id="{994749BF-31D2-E2A1-E82D-AB3BBB285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35" y="4760752"/>
            <a:ext cx="2908300" cy="193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813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8C566-32D5-2901-DD29-4CFCB4F8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결손값</a:t>
            </a:r>
            <a:r>
              <a:rPr lang="ko-KR" altLang="en-US" dirty="0"/>
              <a:t> 삭제하기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16FF9-00DF-20E9-727A-53456CBD7B3A}"/>
              </a:ext>
            </a:extLst>
          </p:cNvPr>
          <p:cNvSpPr txBox="1"/>
          <p:nvPr/>
        </p:nvSpPr>
        <p:spPr>
          <a:xfrm>
            <a:off x="612648" y="2069983"/>
            <a:ext cx="8153401" cy="255454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err="1"/>
              <a:t>code,country,area,capital,population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KR,Korea,98480,Seoul,48422644</a:t>
            </a:r>
          </a:p>
          <a:p>
            <a:pPr latinLnBrk="1"/>
            <a:r>
              <a:rPr lang="en-US" altLang="ko-KR" sz="1600" dirty="0"/>
              <a:t>US,USA,9629091,Washington,310232863</a:t>
            </a:r>
          </a:p>
          <a:p>
            <a:pPr latinLnBrk="1"/>
            <a:r>
              <a:rPr lang="en-US" altLang="ko-KR" sz="1600" dirty="0"/>
              <a:t>JP,Japan,377835,Tokyo,127288000</a:t>
            </a:r>
          </a:p>
          <a:p>
            <a:pPr latinLnBrk="1"/>
            <a:r>
              <a:rPr lang="en-US" altLang="ko-KR" sz="1600" dirty="0"/>
              <a:t>CN,China,9596960,Beijing,1330044000</a:t>
            </a:r>
          </a:p>
          <a:p>
            <a:pPr latinLnBrk="1"/>
            <a:r>
              <a:rPr lang="en-US" altLang="ko-KR" sz="1600" dirty="0"/>
              <a:t>RU,Russia,17100000,Moscow,140702000</a:t>
            </a:r>
          </a:p>
          <a:p>
            <a:pPr latinLnBrk="1"/>
            <a:r>
              <a:rPr lang="en-US" altLang="ko-KR" sz="1600" dirty="0"/>
              <a:t>RU,Russia,17100000,Moscow,140702000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ko-KR" altLang="en-US" sz="1600" dirty="0"/>
              <a:t>면적 데이터가 누락 되어 있다</a:t>
            </a:r>
            <a:r>
              <a:rPr lang="en-US" altLang="ko-KR" sz="1600" dirty="0"/>
              <a:t>!</a:t>
            </a:r>
          </a:p>
          <a:p>
            <a:pPr latinLnBrk="1"/>
            <a:r>
              <a:rPr lang="en-US" altLang="ko-KR" sz="1600" dirty="0" err="1"/>
              <a:t>IN,India,,New</a:t>
            </a:r>
            <a:r>
              <a:rPr lang="en-US" altLang="ko-KR" sz="1600" dirty="0"/>
              <a:t> Delhi,1368737513</a:t>
            </a:r>
          </a:p>
        </p:txBody>
      </p:sp>
    </p:spTree>
    <p:extLst>
      <p:ext uri="{BB962C8B-B14F-4D97-AF65-F5344CB8AC3E}">
        <p14:creationId xmlns:p14="http://schemas.microsoft.com/office/powerpoint/2010/main" val="932733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6B473-9919-2793-501A-92B3BB99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결손값</a:t>
            </a:r>
            <a:r>
              <a:rPr lang="ko-KR" altLang="en-US" dirty="0"/>
              <a:t> 삭제하기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99511-C13E-F71E-45F0-37C0738959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결손값을</a:t>
            </a:r>
            <a:r>
              <a:rPr lang="ko-KR" altLang="en-US" dirty="0"/>
              <a:t> 다루는 가장 간단한 방법은 </a:t>
            </a:r>
            <a:r>
              <a:rPr lang="ko-KR" altLang="en-US" dirty="0" err="1"/>
              <a:t>결손값을</a:t>
            </a:r>
            <a:r>
              <a:rPr lang="ko-KR" altLang="en-US" dirty="0"/>
              <a:t> 가진 행을 삭제하는 것이다</a:t>
            </a:r>
            <a:r>
              <a:rPr lang="en-US" altLang="ko-KR" dirty="0"/>
              <a:t>. </a:t>
            </a:r>
            <a:r>
              <a:rPr lang="ko-KR" altLang="en-US" dirty="0" err="1"/>
              <a:t>판다에서</a:t>
            </a:r>
            <a:r>
              <a:rPr lang="ko-KR" altLang="en-US" dirty="0"/>
              <a:t> </a:t>
            </a:r>
            <a:r>
              <a:rPr lang="en-US" altLang="ko-KR" dirty="0" err="1"/>
              <a:t>dropna</a:t>
            </a:r>
            <a:r>
              <a:rPr lang="en-US" altLang="ko-KR" dirty="0"/>
              <a:t>() </a:t>
            </a:r>
            <a:r>
              <a:rPr lang="ko-KR" altLang="en-US" dirty="0"/>
              <a:t>함수를 이용하여 삭제할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AE733-B3E0-426E-68CD-BC123B8BA779}"/>
              </a:ext>
            </a:extLst>
          </p:cNvPr>
          <p:cNvSpPr txBox="1"/>
          <p:nvPr/>
        </p:nvSpPr>
        <p:spPr>
          <a:xfrm>
            <a:off x="612648" y="2560627"/>
            <a:ext cx="8153401" cy="206210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df.dropna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(how="all")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country        area     capital  population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KR   Korea     98480.0       Seoul    48422644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US     USA   9629091.0  Washington   310232863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JP   Japan    377835.0       Tokyo   127288000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CN   China   9596960.0     Beijing  1330044000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RU  Russia  17100000.0      Moscow   140702000</a:t>
            </a:r>
          </a:p>
        </p:txBody>
      </p:sp>
    </p:spTree>
    <p:extLst>
      <p:ext uri="{BB962C8B-B14F-4D97-AF65-F5344CB8AC3E}">
        <p14:creationId xmlns:p14="http://schemas.microsoft.com/office/powerpoint/2010/main" val="703100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971ED-ABE5-9965-EF6B-7BFF8728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판매 데이터 시각화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1567E79-404D-55F9-A180-A8D6891800C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29" y="1672237"/>
            <a:ext cx="4953787" cy="2706816"/>
          </a:xfr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7618BA61-7997-D050-FD65-1769FA81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321" y="-2362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55" name="_x238944344">
            <a:extLst>
              <a:ext uri="{FF2B5EF4-FFF2-40B4-BE49-F238E27FC236}">
                <a16:creationId xmlns:a16="http://schemas.microsoft.com/office/drawing/2014/main" id="{386FE4A9-AF2F-7DCF-3780-AF60C52C1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934" y="3429000"/>
            <a:ext cx="3868737" cy="29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241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6B473-9919-2793-501A-92B3BB99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99511-C13E-F71E-45F0-37C0738959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AE733-B3E0-426E-68CD-BC123B8BA779}"/>
              </a:ext>
            </a:extLst>
          </p:cNvPr>
          <p:cNvSpPr txBox="1"/>
          <p:nvPr/>
        </p:nvSpPr>
        <p:spPr>
          <a:xfrm>
            <a:off x="612647" y="970389"/>
            <a:ext cx="8153401" cy="57554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pandas as pd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("sales_data.csv")		# CSV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파일을 읽는다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monthList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['month'].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tolist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		# ”month"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열을 추출하여서 리스트로 만든다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tvData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['tv'].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tolist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		# ”tv"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열을 추출하여서 리스트로 만든다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laptopData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['laptop'].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tolist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phoneData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['phone'].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tolist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각 리스트를 하나의 그래프에 중첩해서 그린다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마커도 사용한다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monthList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tvData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  label = 'tv sales', marker='o', linewidth=3)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monthList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laptopData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label = 'laptop sales',  marker='o', linewidth=3)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monthList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phoneData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label = 'phone sales', marker='o', linewidth=3)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그래프의 레이블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레전드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눈금을 설정한다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plt.xlabel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('month')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plt.ylabel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('unit')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plt.legend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(loc='upper left')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plt.xticks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monthList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plt.yticks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([1000, 2000])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('Sales Data')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38883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7AF8E-797E-65D8-E22F-93CAE07C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엑셀 파일 읽어서 마케팅 이메일 보내기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33B0E-7075-C12A-C691-9914CE8028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 절에서는 엑셀 파일에 저장된 구매 정보를 읽어서 마케팅 이메일 </a:t>
            </a:r>
            <a:r>
              <a:rPr lang="ko-KR" altLang="en-US" dirty="0" err="1"/>
              <a:t>보내보자</a:t>
            </a:r>
            <a:r>
              <a:rPr lang="en-US" altLang="ko-KR" dirty="0"/>
              <a:t>. </a:t>
            </a:r>
            <a:r>
              <a:rPr lang="ko-KR" altLang="en-US" dirty="0"/>
              <a:t>이메일을 보낼 수 있어야 하고 엑셀 파일도 읽을 수 있어야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A79D71-64D1-4DA0-4E9B-0CE35F930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33" y="2714625"/>
            <a:ext cx="42862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35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01718-979A-DA25-29D3-E87A0A09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SMTP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41BC7-411A-0647-C93C-6FCC303B22A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SMTP</a:t>
            </a:r>
            <a:r>
              <a:rPr lang="ko-KR" altLang="en-US" dirty="0"/>
              <a:t>는 </a:t>
            </a:r>
            <a:r>
              <a:rPr lang="en-US" altLang="ko-KR" dirty="0"/>
              <a:t>Simple Mail Transfer Protocol</a:t>
            </a:r>
            <a:r>
              <a:rPr lang="ko-KR" altLang="en-US" dirty="0"/>
              <a:t>의 약자이다</a:t>
            </a:r>
            <a:r>
              <a:rPr lang="en-US" altLang="ko-KR" dirty="0"/>
              <a:t>. SMTP</a:t>
            </a:r>
            <a:r>
              <a:rPr lang="ko-KR" altLang="en-US" dirty="0"/>
              <a:t>는 메일 서버에서 발신자와 수신자 간에 메일을 보내고</a:t>
            </a:r>
            <a:r>
              <a:rPr lang="en-US" altLang="ko-KR" dirty="0"/>
              <a:t>, </a:t>
            </a:r>
            <a:r>
              <a:rPr lang="ko-KR" altLang="en-US" dirty="0"/>
              <a:t>받고</a:t>
            </a:r>
            <a:r>
              <a:rPr lang="en-US" altLang="ko-KR" dirty="0"/>
              <a:t>, </a:t>
            </a:r>
            <a:r>
              <a:rPr lang="ko-KR" altLang="en-US" dirty="0"/>
              <a:t>중계하는 데 사용하는 프로토콜이다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5BDAA1-E846-FBDF-BC03-68915AC83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963" y="3056826"/>
            <a:ext cx="39624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82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4A03C-F553-7E1B-2A2A-621ED202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통신 프로토콜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3E850-9DB8-1A4F-585C-85E459F880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SMTP </a:t>
            </a:r>
            <a:r>
              <a:rPr lang="ko-KR" altLang="en-US" dirty="0"/>
              <a:t>서버의 암호화 방법에 따라 </a:t>
            </a:r>
            <a:r>
              <a:rPr lang="en-US" altLang="ko-KR" dirty="0"/>
              <a:t>TLS(Transport Layer Security)</a:t>
            </a:r>
            <a:r>
              <a:rPr lang="ko-KR" altLang="en-US" dirty="0"/>
              <a:t>와 </a:t>
            </a:r>
            <a:r>
              <a:rPr lang="en-US" altLang="ko-KR" dirty="0"/>
              <a:t>SSL(Secure Sockets Layer)</a:t>
            </a:r>
            <a:r>
              <a:rPr lang="ko-KR" altLang="en-US" dirty="0"/>
              <a:t>를 사용할 수 있다</a:t>
            </a:r>
            <a:r>
              <a:rPr lang="en-US" altLang="ko-KR" dirty="0"/>
              <a:t>. TLS</a:t>
            </a:r>
            <a:r>
              <a:rPr lang="ko-KR" altLang="en-US" dirty="0"/>
              <a:t>를 사용하면 </a:t>
            </a:r>
            <a:r>
              <a:rPr lang="en-US" altLang="ko-KR" dirty="0" err="1"/>
              <a:t>smtplib.SMTP</a:t>
            </a:r>
            <a:r>
              <a:rPr lang="en-US" altLang="ko-KR" dirty="0"/>
              <a:t>('</a:t>
            </a:r>
            <a:r>
              <a:rPr lang="ko-KR" altLang="en-US" dirty="0"/>
              <a:t>서버이름‘</a:t>
            </a:r>
            <a:r>
              <a:rPr lang="en-US" altLang="ko-KR" dirty="0"/>
              <a:t>, </a:t>
            </a:r>
            <a:r>
              <a:rPr lang="ko-KR" altLang="en-US" dirty="0"/>
              <a:t>포트번호</a:t>
            </a:r>
            <a:r>
              <a:rPr lang="en-US" altLang="ko-KR" dirty="0"/>
              <a:t>)</a:t>
            </a:r>
            <a:r>
              <a:rPr lang="ko-KR" altLang="en-US" dirty="0"/>
              <a:t>를 사용하고 </a:t>
            </a:r>
            <a:r>
              <a:rPr lang="en-US" altLang="ko-KR" dirty="0"/>
              <a:t>SSL</a:t>
            </a:r>
            <a:r>
              <a:rPr lang="ko-KR" altLang="en-US" dirty="0"/>
              <a:t>을 사용하는 경우에는 </a:t>
            </a:r>
            <a:r>
              <a:rPr lang="en-US" altLang="ko-KR" dirty="0" err="1"/>
              <a:t>smtplib.SMTP_SSL</a:t>
            </a:r>
            <a:r>
              <a:rPr lang="en-US" altLang="ko-KR" dirty="0"/>
              <a:t>('</a:t>
            </a:r>
            <a:r>
              <a:rPr lang="ko-KR" altLang="en-US" dirty="0"/>
              <a:t>서버이름‘</a:t>
            </a:r>
            <a:r>
              <a:rPr lang="en-US" altLang="ko-KR" dirty="0"/>
              <a:t>, </a:t>
            </a:r>
            <a:r>
              <a:rPr lang="ko-KR" altLang="en-US" dirty="0"/>
              <a:t>포트번호</a:t>
            </a:r>
            <a:r>
              <a:rPr lang="en-US" altLang="ko-KR" dirty="0"/>
              <a:t>)</a:t>
            </a:r>
            <a:r>
              <a:rPr lang="ko-KR" altLang="en-US" dirty="0"/>
              <a:t>을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A589F7-E888-B861-F408-4F63AC9FD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98" y="3429000"/>
            <a:ext cx="69246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64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EED23-1B0E-5E29-2B2F-73B7F868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MIME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D1447-D5A5-07BC-87A4-A0B7F630DD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MIME ( Multipurpose Internet Mail Extensions )</a:t>
            </a:r>
            <a:r>
              <a:rPr lang="ko-KR" altLang="en-US" dirty="0"/>
              <a:t>은 </a:t>
            </a:r>
            <a:r>
              <a:rPr lang="en-US" altLang="ko-KR" dirty="0"/>
              <a:t>ASCII </a:t>
            </a:r>
            <a:r>
              <a:rPr lang="ko-KR" altLang="en-US" dirty="0"/>
              <a:t>이외의 문자 집합의 텍스트와 오디오</a:t>
            </a:r>
            <a:r>
              <a:rPr lang="en-US" altLang="ko-KR" dirty="0"/>
              <a:t>, </a:t>
            </a:r>
            <a:r>
              <a:rPr lang="ko-KR" altLang="en-US" dirty="0"/>
              <a:t>비디오</a:t>
            </a:r>
            <a:r>
              <a:rPr lang="en-US" altLang="ko-KR" dirty="0"/>
              <a:t>, </a:t>
            </a:r>
            <a:r>
              <a:rPr lang="ko-KR" altLang="en-US" dirty="0"/>
              <a:t>이미지 및 응용 프로그램의 첨부 파일을 지원하도록 전자 메일 메시지 형식을 확장하는 인터넷 표준이다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C69380-5087-A995-E96D-4F945BDCE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23" y="3545746"/>
            <a:ext cx="79438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09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3FFFB-7DAF-ACA4-A309-40141432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엑셀 파일 읽고 쓰기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F7376-19E0-2659-0403-0D2092B67627}"/>
              </a:ext>
            </a:extLst>
          </p:cNvPr>
          <p:cNvSpPr txBox="1"/>
          <p:nvPr/>
        </p:nvSpPr>
        <p:spPr>
          <a:xfrm>
            <a:off x="612648" y="1843481"/>
            <a:ext cx="8153401" cy="37856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&gt;&gt;&gt; 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openpyxl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Workbook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&gt;&gt;&gt; workbook = Workbook()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통합 문서는 하나 이상의 워크시트로 생성된다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Workbook.active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속성을 사용하여 얻을 수 있다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&gt;&gt;&gt; sheet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workbook.active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우리는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Workbook.create_sheet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메소드를 사용하여 새 워크시트를 생성할 수 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&gt;&gt;&gt; sheet2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workbook.create_sheet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('Sheet1’)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&gt;&gt;&gt; sheet['A1'] = 123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Worksheet.cell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메소드를 사용하여도 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이렇게 하면 행 및 열 표기법을 사용하여 셀에 액세스할 수 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sheet.cell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(row=4, column=2, value=10)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통합 문서를 저장하는 가장 간단하고 안전한 방법은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Workbook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개체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Workbook.save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메서드를 사용하는 것이다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workbook.save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("test.xlsx")</a:t>
            </a:r>
          </a:p>
        </p:txBody>
      </p:sp>
    </p:spTree>
    <p:extLst>
      <p:ext uri="{BB962C8B-B14F-4D97-AF65-F5344CB8AC3E}">
        <p14:creationId xmlns:p14="http://schemas.microsoft.com/office/powerpoint/2010/main" val="3872857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C458B-B616-ABCB-E4A0-79624829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구매 홍보 이메일 보내기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DC757-9568-D388-CCF5-C3EF7F7169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인터넷 쇼핑몰을 운영한다고 하자</a:t>
            </a:r>
            <a:r>
              <a:rPr lang="en-US" altLang="ko-KR" dirty="0"/>
              <a:t>. </a:t>
            </a:r>
            <a:r>
              <a:rPr lang="ko-KR" altLang="en-US" dirty="0"/>
              <a:t>엑셀 파일에 회원들의 구매 여부가 저장되어 있다</a:t>
            </a:r>
            <a:r>
              <a:rPr lang="en-US" altLang="ko-KR" dirty="0"/>
              <a:t>. 2022</a:t>
            </a:r>
            <a:r>
              <a:rPr lang="ko-KR" altLang="en-US" dirty="0"/>
              <a:t>년도에 한 번도 구매하지 않은 회원을 찾아서 </a:t>
            </a:r>
            <a:r>
              <a:rPr lang="en-US" altLang="ko-KR" dirty="0"/>
              <a:t>30% </a:t>
            </a:r>
            <a:r>
              <a:rPr lang="ko-KR" altLang="en-US" dirty="0"/>
              <a:t>할인 쿠폰을 보낸다고 하자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25601" name="_x611870736">
            <a:extLst>
              <a:ext uri="{FF2B5EF4-FFF2-40B4-BE49-F238E27FC236}">
                <a16:creationId xmlns:a16="http://schemas.microsoft.com/office/drawing/2014/main" id="{617A6933-C6EB-C1F2-783C-BF0364E45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24" y="2931952"/>
            <a:ext cx="7371746" cy="280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09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69777-DBC7-D389-8811-2F8D2C41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E4EB5-75E3-91AA-DD6D-70EF996FEEB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방대한 외부 라이브러리를 자랑한다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/>
              <a:t>137,000</a:t>
            </a:r>
            <a:r>
              <a:rPr lang="ko-KR" altLang="en-US" dirty="0"/>
              <a:t>개가 넘는 파이썬 라이브러리가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321881-27E5-45DD-6D25-CE585C28B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2371768"/>
            <a:ext cx="42195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47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3F47-7D8B-2E1D-2CCC-34A862DB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D1B40-8F35-31C5-DB33-5B9F4D4A60A3}"/>
              </a:ext>
            </a:extLst>
          </p:cNvPr>
          <p:cNvSpPr txBox="1"/>
          <p:nvPr/>
        </p:nvSpPr>
        <p:spPr>
          <a:xfrm>
            <a:off x="612648" y="1843481"/>
            <a:ext cx="8153401" cy="403187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openpyxl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smtplib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sys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email.mime.text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MIMEText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workbook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openpyxl.load_workbook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구매현황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.xlsx')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sheet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workbook.get_sheet_by_name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('Sheet1')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members = {}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for r in range(2,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sheet.max_row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+ 1):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pay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sheet.cell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(row=r, column=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sheet.max_column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).value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if pay != 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구매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name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sheet.cell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(row=r, column=1).value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email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sheet.cell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(row=r, column=2).value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members[name] = email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291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3F47-7D8B-2E1D-2CCC-34A862DB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F29CD-CE32-B734-D493-A80BAB6A82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D1B40-8F35-31C5-DB33-5B9F4D4A60A3}"/>
              </a:ext>
            </a:extLst>
          </p:cNvPr>
          <p:cNvSpPr txBox="1"/>
          <p:nvPr/>
        </p:nvSpPr>
        <p:spPr>
          <a:xfrm>
            <a:off x="612647" y="1600200"/>
            <a:ext cx="8153401" cy="477053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네이버 메일 서버에 로그인한다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이부분은 자신의 아이디로 변경하여야 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session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smtplib.SMTP_SSL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('smtp.naver.com', 465)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session.ehlo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session.login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('abc@naver.com', 'password')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딕셔너리에서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이름과 이메일을 꺼내서 메일을 작성하고 발송한다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for name, email in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members.items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msg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MIMEText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(f'{name}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회원님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30%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할인쿠폰이 발행되었습니다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\n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기간 내에 방문해주세요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.\n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감사합니다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.')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msg['Subject']='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할인쿠폰 증정 행사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msg['From']='abc@naver.com'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msg['To']=email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print(f'{email}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에게 이메일을 보내는 중입니다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.')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status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session.sendmail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('abc@naver.com', email,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msg.as_string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if status != {}: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print(f'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이메일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{email}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전송에서 문제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{status}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가 발생하였습니다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.' 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session.quit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310222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1D28C-9301-A72D-3496-88876249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</a:t>
            </a:r>
            <a:r>
              <a:rPr lang="ko-KR" altLang="en-US" dirty="0"/>
              <a:t>와 </a:t>
            </a:r>
            <a:r>
              <a:rPr lang="en-US" altLang="ko-KR" dirty="0" err="1"/>
              <a:t>BeautifulSoup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798FF-16EA-75D6-6543-3932EA9159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파이썬을</a:t>
            </a:r>
            <a:r>
              <a:rPr lang="ko-KR" altLang="en-US" dirty="0"/>
              <a:t> 이용하면 웹페이지에서 데이터를 수집할 수 있다</a:t>
            </a:r>
            <a:r>
              <a:rPr lang="en-US" altLang="ko-KR" dirty="0"/>
              <a:t>. </a:t>
            </a:r>
            <a:r>
              <a:rPr lang="ko-KR" altLang="en-US" dirty="0"/>
              <a:t>이것을 웹 </a:t>
            </a:r>
            <a:r>
              <a:rPr lang="ko-KR" altLang="en-US" dirty="0" err="1"/>
              <a:t>크롤링</a:t>
            </a:r>
            <a:r>
              <a:rPr lang="en-US" altLang="ko-KR" dirty="0"/>
              <a:t>(web crawling) </a:t>
            </a:r>
            <a:r>
              <a:rPr lang="ko-KR" altLang="en-US" dirty="0"/>
              <a:t>또는 웹 </a:t>
            </a:r>
            <a:r>
              <a:rPr lang="ko-KR" altLang="en-US" dirty="0" err="1"/>
              <a:t>스크레이핑</a:t>
            </a:r>
            <a:r>
              <a:rPr lang="en-US" altLang="ko-KR" dirty="0"/>
              <a:t>(Web Scraping)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F84D43-DDE4-C388-55FE-5E0B626BB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924175"/>
            <a:ext cx="62103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770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E46C8-5B35-25E5-2F1D-7472E5E4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모듈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13CEA-7CE5-6C30-46A5-1FDE6146A384}"/>
              </a:ext>
            </a:extLst>
          </p:cNvPr>
          <p:cNvSpPr txBox="1"/>
          <p:nvPr/>
        </p:nvSpPr>
        <p:spPr>
          <a:xfrm>
            <a:off x="612647" y="1600200"/>
            <a:ext cx="8153401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requests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response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requests.get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('https://www.naver.com/')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response.status_code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response.text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1340A-24CC-08F1-4EFE-58FE61FF5A7E}"/>
              </a:ext>
            </a:extLst>
          </p:cNvPr>
          <p:cNvSpPr txBox="1"/>
          <p:nvPr/>
        </p:nvSpPr>
        <p:spPr>
          <a:xfrm>
            <a:off x="612647" y="3304639"/>
            <a:ext cx="8153401" cy="156966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&lt;!doctype html&gt;                          &lt;html lang="ko" data-dark="false"&gt; &lt;head&gt; &lt;meta charset="utf-8"&gt; &lt;title&gt;NAVER&lt;/title&gt; &lt;meta http-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equiv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="X-UA-Compatible" content="IE=edge"&gt; &lt;meta name="viewport" content="width=1190"&gt; &lt;meta name="apple-mobile-web-app-title" content="NAVER"/&gt; ...</a:t>
            </a:r>
          </a:p>
        </p:txBody>
      </p:sp>
    </p:spTree>
    <p:extLst>
      <p:ext uri="{BB962C8B-B14F-4D97-AF65-F5344CB8AC3E}">
        <p14:creationId xmlns:p14="http://schemas.microsoft.com/office/powerpoint/2010/main" val="563059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36BA0-1C9B-A385-F821-3784C539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1B208-132A-4843-3888-66AE5675DF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 err="1"/>
              <a:t>모듈는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/>
              <a:t>XML </a:t>
            </a:r>
            <a:r>
              <a:rPr lang="ko-KR" altLang="en-US" dirty="0"/>
              <a:t>파일로부터 데이터를 </a:t>
            </a:r>
            <a:r>
              <a:rPr lang="ko-KR" altLang="en-US" dirty="0" err="1"/>
              <a:t>뽑아내기</a:t>
            </a:r>
            <a:r>
              <a:rPr lang="ko-KR" altLang="en-US" dirty="0"/>
              <a:t> 위한 파이썬 라이브러리이다</a:t>
            </a:r>
            <a:r>
              <a:rPr lang="en-US" altLang="ko-KR" dirty="0"/>
              <a:t>. HTML  </a:t>
            </a:r>
            <a:r>
              <a:rPr lang="ko-KR" altLang="en-US" dirty="0"/>
              <a:t>코드를 </a:t>
            </a:r>
            <a:r>
              <a:rPr lang="ko-KR" altLang="en-US" dirty="0" err="1"/>
              <a:t>파싱하여서</a:t>
            </a:r>
            <a:r>
              <a:rPr lang="ko-KR" altLang="en-US" dirty="0"/>
              <a:t> 트리 형태로 만들어준다</a:t>
            </a:r>
            <a:r>
              <a:rPr lang="en-US" altLang="ko-KR" dirty="0"/>
              <a:t>. </a:t>
            </a:r>
            <a:r>
              <a:rPr lang="ko-KR" altLang="en-US" dirty="0"/>
              <a:t>우리는 이 트리에서 우리가 원하는 </a:t>
            </a:r>
            <a:r>
              <a:rPr lang="en-US" altLang="ko-KR" dirty="0"/>
              <a:t>HTML </a:t>
            </a:r>
            <a:r>
              <a:rPr lang="ko-KR" altLang="en-US" dirty="0"/>
              <a:t>요소를 쉽게 추출할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23C4E4-0E79-EFE3-9B34-E74ACA7A8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32" y="3083304"/>
            <a:ext cx="5181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370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E46C8-5B35-25E5-2F1D-7472E5E4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13CEA-7CE5-6C30-46A5-1FDE6146A384}"/>
              </a:ext>
            </a:extLst>
          </p:cNvPr>
          <p:cNvSpPr txBox="1"/>
          <p:nvPr/>
        </p:nvSpPr>
        <p:spPr>
          <a:xfrm>
            <a:off x="612645" y="1849772"/>
            <a:ext cx="8153401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bs4 import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requests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response 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requests.get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("http://www.kma.go.kr/weather/forecast/mid-term-rss3.jsp?stnId=109")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response.text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1340A-24CC-08F1-4EFE-58FE61FF5A7E}"/>
              </a:ext>
            </a:extLst>
          </p:cNvPr>
          <p:cNvSpPr txBox="1"/>
          <p:nvPr/>
        </p:nvSpPr>
        <p:spPr>
          <a:xfrm>
            <a:off x="612646" y="4168705"/>
            <a:ext cx="8153401" cy="132343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&lt;?xml version="1.0" encoding="utf-8" ?&gt;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version="2.0"&gt;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&lt;channel&gt;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&lt;title&gt;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기상청 육상 중기예보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&lt;/title&gt;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814835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E46C8-5B35-25E5-2F1D-7472E5E4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13CEA-7CE5-6C30-46A5-1FDE6146A384}"/>
              </a:ext>
            </a:extLst>
          </p:cNvPr>
          <p:cNvSpPr txBox="1"/>
          <p:nvPr/>
        </p:nvSpPr>
        <p:spPr>
          <a:xfrm>
            <a:off x="612645" y="1849772"/>
            <a:ext cx="8153401" cy="30469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bs4 import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requests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response 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requests.get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("http://www.kma.go.kr/weather/forecast/mid-term-rss3.jsp?stnId=109")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soup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response.content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'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html.parser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for data in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soup.select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("location"):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print(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data.select_one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("city").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get_text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print(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data.select_one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").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get_text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print(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data.select_one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tmn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").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get_text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print(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data.select_one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tmx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").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get_text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08754-D6C1-B11F-67ED-1D1D5F105FDC}"/>
              </a:ext>
            </a:extLst>
          </p:cNvPr>
          <p:cNvSpPr txBox="1"/>
          <p:nvPr/>
        </p:nvSpPr>
        <p:spPr>
          <a:xfrm>
            <a:off x="5335398" y="4202261"/>
            <a:ext cx="3305263" cy="230832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서울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맑음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인천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맑음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17629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75C4A-8B69-3379-ACFD-8B2831D0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</a:t>
            </a:r>
            <a:r>
              <a:rPr lang="ko-KR" altLang="en-US" dirty="0"/>
              <a:t>우산 준비 이메일 보내기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D5062-D50C-7042-32E4-016805AA02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 실습에서는 웹 </a:t>
            </a:r>
            <a:r>
              <a:rPr lang="ko-KR" altLang="en-US" dirty="0" err="1"/>
              <a:t>크롤링과</a:t>
            </a:r>
            <a:r>
              <a:rPr lang="ko-KR" altLang="en-US" dirty="0"/>
              <a:t> 이메일 자동화를 합쳐보자</a:t>
            </a:r>
            <a:r>
              <a:rPr lang="en-US" altLang="ko-KR" dirty="0"/>
              <a:t>. </a:t>
            </a:r>
            <a:r>
              <a:rPr lang="ko-KR" altLang="en-US" dirty="0"/>
              <a:t>어떤 지역의 날씨가 비가 오는 것으로 예보되면</a:t>
            </a:r>
            <a:r>
              <a:rPr lang="en-US" altLang="ko-KR" dirty="0"/>
              <a:t>, </a:t>
            </a:r>
            <a:r>
              <a:rPr lang="ko-KR" altLang="en-US" dirty="0"/>
              <a:t>사용자한테 </a:t>
            </a:r>
            <a:r>
              <a:rPr lang="en-US" altLang="ko-KR" dirty="0"/>
              <a:t>"</a:t>
            </a:r>
            <a:r>
              <a:rPr lang="ko-KR" altLang="en-US" dirty="0"/>
              <a:t>우산 준비</a:t>
            </a:r>
            <a:r>
              <a:rPr lang="en-US" altLang="ko-KR" dirty="0"/>
              <a:t>" </a:t>
            </a:r>
            <a:r>
              <a:rPr lang="ko-KR" altLang="en-US" dirty="0"/>
              <a:t>이메일을 보낸다</a:t>
            </a:r>
            <a:r>
              <a:rPr lang="en-US" altLang="ko-KR" dirty="0"/>
              <a:t>. </a:t>
            </a:r>
            <a:r>
              <a:rPr lang="ko-KR" altLang="en-US" dirty="0"/>
              <a:t>우리는 기상청에서 서울 동작구 신대방동의 날씨 정보를 가져오자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95928AF-5960-61CC-202B-6E0CD9161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45" y="333881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625" name="_x611879304">
            <a:extLst>
              <a:ext uri="{FF2B5EF4-FFF2-40B4-BE49-F238E27FC236}">
                <a16:creationId xmlns:a16="http://schemas.microsoft.com/office/drawing/2014/main" id="{A6D2F326-DFD4-3C63-7997-F706A9882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08" y="3303164"/>
            <a:ext cx="6870583" cy="24154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381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3F47-7D8B-2E1D-2CCC-34A862DB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D1B40-8F35-31C5-DB33-5B9F4D4A60A3}"/>
              </a:ext>
            </a:extLst>
          </p:cNvPr>
          <p:cNvSpPr txBox="1"/>
          <p:nvPr/>
        </p:nvSpPr>
        <p:spPr>
          <a:xfrm>
            <a:off x="612648" y="1890757"/>
            <a:ext cx="8153401" cy="35394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bs4 import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requests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openpyxl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smtplib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sys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email.mime.text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MIMEText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response 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requests.get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("http://www.kma.go.kr/wid/queryDFSRSS.jsp?zone=1159068000")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soup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response.content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'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html.parser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weather = 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soup.select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wfEn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')[0]).text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temperature = 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soup.select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('temp')[0]).text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print(weather)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print(temperature)</a:t>
            </a:r>
          </a:p>
        </p:txBody>
      </p:sp>
    </p:spTree>
    <p:extLst>
      <p:ext uri="{BB962C8B-B14F-4D97-AF65-F5344CB8AC3E}">
        <p14:creationId xmlns:p14="http://schemas.microsoft.com/office/powerpoint/2010/main" val="26439177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3F47-7D8B-2E1D-2CCC-34A862DB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D1B40-8F35-31C5-DB33-5B9F4D4A60A3}"/>
              </a:ext>
            </a:extLst>
          </p:cNvPr>
          <p:cNvSpPr txBox="1"/>
          <p:nvPr/>
        </p:nvSpPr>
        <p:spPr>
          <a:xfrm>
            <a:off x="612647" y="1600200"/>
            <a:ext cx="8153401" cy="403187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if weather == "Rain" or  weather == "Snow":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session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smtplib.SMTP_SSL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('smtp.naver.com', 465)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session.ehlo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session.login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('abc@naver.com', 'password')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msg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MIMEText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비가 온다고 합니다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.\n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우산을 준비하세요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!\n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감사합니다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.')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msg['Subject']='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우산 준비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!'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msg['From']='abc@naver.com'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변경하여야 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msg['To']='abc@naver.com'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print('abc@naver.com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에게 이메일을 보내는 중입니다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.')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status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session.sendmail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('abc@naver.com', 'abc@naver.com',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msg.as_string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if status != {}: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print(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f'abc@naver.com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이메일 전송에서 문제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{status}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가 발생하였습니다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.' 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session.quit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5220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D2389-7B41-B02E-034B-86D6ECE3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78FD17-3A3F-29EB-2E8A-5DCC3C7292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 err="1"/>
              <a:t>맷플롯립</a:t>
            </a:r>
            <a:r>
              <a:rPr lang="en-US" altLang="ko-KR" dirty="0"/>
              <a:t>(Matplotlib): </a:t>
            </a:r>
            <a:r>
              <a:rPr lang="ko-KR" altLang="en-US" dirty="0"/>
              <a:t>몇 줄의 코드로 차트</a:t>
            </a:r>
            <a:r>
              <a:rPr lang="en-US" altLang="ko-KR" dirty="0"/>
              <a:t>, </a:t>
            </a:r>
            <a:r>
              <a:rPr lang="ko-KR" altLang="en-US" dirty="0"/>
              <a:t>그래프</a:t>
            </a:r>
            <a:r>
              <a:rPr lang="en-US" altLang="ko-KR" dirty="0"/>
              <a:t>, </a:t>
            </a:r>
            <a:r>
              <a:rPr lang="ko-KR" altLang="en-US" dirty="0"/>
              <a:t>파이 차트</a:t>
            </a:r>
            <a:r>
              <a:rPr lang="en-US" altLang="ko-KR" dirty="0"/>
              <a:t>, </a:t>
            </a:r>
            <a:r>
              <a:rPr lang="ko-KR" altLang="en-US" dirty="0" err="1"/>
              <a:t>산점도</a:t>
            </a:r>
            <a:r>
              <a:rPr lang="en-US" altLang="ko-KR" dirty="0"/>
              <a:t>, </a:t>
            </a:r>
            <a:r>
              <a:rPr lang="ko-KR" altLang="en-US" dirty="0"/>
              <a:t>히스토그램</a:t>
            </a:r>
            <a:r>
              <a:rPr lang="en-US" altLang="ko-KR" dirty="0"/>
              <a:t>, </a:t>
            </a:r>
            <a:r>
              <a:rPr lang="ko-KR" altLang="en-US" dirty="0"/>
              <a:t>오류 차트 등을 그릴 수 있다</a:t>
            </a:r>
            <a:r>
              <a:rPr lang="en-US" altLang="ko-KR" dirty="0"/>
              <a:t>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Seaborn: </a:t>
            </a:r>
            <a:r>
              <a:rPr lang="ko-KR" altLang="en-US" dirty="0"/>
              <a:t>히트 </a:t>
            </a:r>
            <a:r>
              <a:rPr lang="ko-KR" altLang="en-US" dirty="0" err="1"/>
              <a:t>맵과</a:t>
            </a:r>
            <a:r>
              <a:rPr lang="ko-KR" altLang="en-US" dirty="0"/>
              <a:t> 같은 통계 모델의 시각화와 관련하여 </a:t>
            </a:r>
            <a:r>
              <a:rPr lang="en-US" altLang="ko-KR" dirty="0"/>
              <a:t>Seaborn</a:t>
            </a:r>
            <a:r>
              <a:rPr lang="ko-KR" altLang="en-US" dirty="0"/>
              <a:t>은 신뢰할 수 있는 소스 중 하나이다</a:t>
            </a:r>
            <a:r>
              <a:rPr lang="en-US" altLang="ko-KR" dirty="0"/>
              <a:t>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err="1"/>
              <a:t>판다스</a:t>
            </a:r>
            <a:r>
              <a:rPr lang="en-US" altLang="ko-KR" dirty="0"/>
              <a:t>(Pandas): </a:t>
            </a:r>
            <a:r>
              <a:rPr lang="ko-KR" altLang="en-US" dirty="0"/>
              <a:t>데이터 분석 및 모델링과 같은 작업에 사용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Requests: </a:t>
            </a:r>
            <a:r>
              <a:rPr lang="ko-KR" altLang="en-US" dirty="0"/>
              <a:t>웹에서 데이터를 가져올 때 사용하는 라이브러리이다</a:t>
            </a:r>
            <a:r>
              <a:rPr lang="en-US" altLang="ko-KR" dirty="0"/>
              <a:t>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err="1"/>
              <a:t>BeautifileSoup</a:t>
            </a:r>
            <a:r>
              <a:rPr lang="en-US" altLang="ko-KR" dirty="0"/>
              <a:t>: HTML</a:t>
            </a:r>
            <a:r>
              <a:rPr lang="ko-KR" altLang="en-US" dirty="0"/>
              <a:t>과 </a:t>
            </a:r>
            <a:r>
              <a:rPr lang="en-US" altLang="ko-KR" dirty="0"/>
              <a:t>XML</a:t>
            </a:r>
            <a:r>
              <a:rPr lang="ko-KR" altLang="en-US" dirty="0"/>
              <a:t>의 </a:t>
            </a:r>
            <a:r>
              <a:rPr lang="ko-KR" altLang="en-US" dirty="0" err="1"/>
              <a:t>파서를</a:t>
            </a:r>
            <a:r>
              <a:rPr lang="ko-KR" altLang="en-US" dirty="0"/>
              <a:t> 제공한다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06946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03FB4-137D-F927-095F-450FD347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워드 클라우드 </a:t>
            </a:r>
            <a:r>
              <a:rPr lang="ko-KR" altLang="en-US" dirty="0" err="1"/>
              <a:t>만들어보기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1253-1C6B-2649-E40A-78FF4F45C1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워드 클라우드</a:t>
            </a:r>
            <a:r>
              <a:rPr lang="en-US" altLang="ko-KR" dirty="0"/>
              <a:t>(Word Cloud)</a:t>
            </a:r>
            <a:r>
              <a:rPr lang="ko-KR" altLang="en-US" dirty="0"/>
              <a:t>는 패턴과 진화하는 추세를 이해하고 결정하기 위한 시각화 기술로 등장했다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7649" name="_x611853744">
            <a:extLst>
              <a:ext uri="{FF2B5EF4-FFF2-40B4-BE49-F238E27FC236}">
                <a16:creationId xmlns:a16="http://schemas.microsoft.com/office/drawing/2014/main" id="{CDF3B669-3F2A-1D35-A516-841FE793A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802" y="2747395"/>
            <a:ext cx="4580389" cy="31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8831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B0518-1CA2-ECF8-528D-02E84BA2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워드 클라우드를 만드는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4368C-1BE8-C8E8-F694-755E563E3D2E}"/>
              </a:ext>
            </a:extLst>
          </p:cNvPr>
          <p:cNvSpPr txBox="1"/>
          <p:nvPr/>
        </p:nvSpPr>
        <p:spPr>
          <a:xfrm>
            <a:off x="612647" y="1600200"/>
            <a:ext cx="8153401" cy="427809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wordcloud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WordCloud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text=""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with open("mobydick.txt", "r", encoding="utf-8") as f: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lines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f.readlines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for line in lines: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text += line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wc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WordCloud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(width=600, height=400)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wc.generate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(text)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wc.to_file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("wc.png")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plt.figure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figsize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=(30, 10))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plt.imshow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wc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</p:txBody>
      </p:sp>
      <p:pic>
        <p:nvPicPr>
          <p:cNvPr id="28673" name="_x611826096">
            <a:extLst>
              <a:ext uri="{FF2B5EF4-FFF2-40B4-BE49-F238E27FC236}">
                <a16:creationId xmlns:a16="http://schemas.microsoft.com/office/drawing/2014/main" id="{899602F3-86B2-342A-05BA-45C0E00B5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38294"/>
            <a:ext cx="43815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086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C4CE6-39B3-2019-92E7-48757DE4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SQLite </a:t>
            </a:r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20A65-4D5B-B008-7012-57AE56FEB3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r>
              <a:rPr lang="ko-KR" altLang="en-US" dirty="0"/>
              <a:t>는 이름에서도 알 수 있듯이 </a:t>
            </a:r>
            <a:r>
              <a:rPr lang="ko-KR" altLang="en-US" dirty="0" err="1"/>
              <a:t>초경량급의</a:t>
            </a:r>
            <a:r>
              <a:rPr lang="ko-KR" altLang="en-US" dirty="0"/>
              <a:t> 데이터베이스이다</a:t>
            </a:r>
            <a:r>
              <a:rPr lang="en-US" altLang="ko-KR" dirty="0"/>
              <a:t>. </a:t>
            </a:r>
            <a:r>
              <a:rPr lang="ko-KR" altLang="en-US" dirty="0"/>
              <a:t>자세한 정보는 </a:t>
            </a:r>
            <a:r>
              <a:rPr lang="en-US" altLang="ko-KR" dirty="0"/>
              <a:t>www.sqlite.org</a:t>
            </a:r>
            <a:r>
              <a:rPr lang="ko-KR" altLang="en-US" dirty="0"/>
              <a:t>에서 얻을 수 있다</a:t>
            </a:r>
            <a:r>
              <a:rPr lang="en-US" altLang="ko-KR" dirty="0"/>
              <a:t>. SQLite</a:t>
            </a:r>
            <a:r>
              <a:rPr lang="ko-KR" altLang="en-US" dirty="0"/>
              <a:t>는 </a:t>
            </a:r>
            <a:r>
              <a:rPr lang="en-US" altLang="ko-KR" dirty="0"/>
              <a:t>C</a:t>
            </a:r>
            <a:r>
              <a:rPr lang="ko-KR" altLang="en-US" dirty="0"/>
              <a:t>언어로 작성된 효율적인 </a:t>
            </a:r>
            <a:r>
              <a:rPr lang="en-US" altLang="ko-KR" dirty="0"/>
              <a:t>SQL </a:t>
            </a:r>
            <a:r>
              <a:rPr lang="ko-KR" altLang="en-US" dirty="0"/>
              <a:t>데이터베이스 엔진을 가지고 있다</a:t>
            </a:r>
            <a:r>
              <a:rPr lang="en-US" altLang="ko-KR" dirty="0"/>
              <a:t>. SQLite</a:t>
            </a:r>
            <a:r>
              <a:rPr lang="ko-KR" altLang="en-US" dirty="0"/>
              <a:t>는 별도의 서버 컴퓨터가 필요 없고 </a:t>
            </a:r>
            <a:r>
              <a:rPr lang="en-US" altLang="ko-KR" dirty="0"/>
              <a:t>SQL </a:t>
            </a:r>
            <a:r>
              <a:rPr lang="ko-KR" altLang="en-US" dirty="0"/>
              <a:t>언어를 사용하여서 데이터베이스에 액세스할 수 있는 경량 데이터베이스이다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29697" name="_x611830272">
            <a:extLst>
              <a:ext uri="{FF2B5EF4-FFF2-40B4-BE49-F238E27FC236}">
                <a16:creationId xmlns:a16="http://schemas.microsoft.com/office/drawing/2014/main" id="{06CCAC30-57DE-A961-DB9D-DB95ABFB5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33" y="3730654"/>
            <a:ext cx="7105548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6307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7E884-549C-DA58-EDAA-42DE906D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FE7ACAA-E0A6-428E-9B35-D9A3C9170AD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18477" y="1675701"/>
            <a:ext cx="6638657" cy="4495800"/>
          </a:xfrm>
        </p:spPr>
      </p:pic>
    </p:spTree>
    <p:extLst>
      <p:ext uri="{BB962C8B-B14F-4D97-AF65-F5344CB8AC3E}">
        <p14:creationId xmlns:p14="http://schemas.microsoft.com/office/powerpoint/2010/main" val="5377162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A2FE9-F422-C938-6A89-47C2E9BF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사용하여 데이터 저장하기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F07230-5A9F-A45D-8ACC-9D7FA5F14F1D}"/>
              </a:ext>
            </a:extLst>
          </p:cNvPr>
          <p:cNvSpPr txBox="1"/>
          <p:nvPr/>
        </p:nvSpPr>
        <p:spPr>
          <a:xfrm>
            <a:off x="612647" y="1616978"/>
            <a:ext cx="8153401" cy="37856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sqlite3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con = sqlite3.connect('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test.db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cur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con.cursor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cur.execute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('''CREATE TABLE product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(id INTEGER, name TEXT, price INTEGER, qty INTEGER)''')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cur.execute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("INSERT INTO product VALUES (1, 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노트북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', 1200000, 9) 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cur.execute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("INSERT INTO product VALUES (2, 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데스크탑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', 1600000, 6) 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cur.execute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("INSERT INTO product VALUES (3, 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마우스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', 20000, 100) 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cur.execute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("INSERT INTO product VALUES (4, 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키보드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', 50000, 65) 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cur.execute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("INSERT INTO product VALUES (5, 'CPU', 600000, 12) ")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con.commit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con.close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D994238-12EF-02F8-54EE-17669F4AD8C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98636" y="4671269"/>
            <a:ext cx="6793373" cy="1958131"/>
          </a:xfrm>
        </p:spPr>
      </p:pic>
    </p:spTree>
    <p:extLst>
      <p:ext uri="{BB962C8B-B14F-4D97-AF65-F5344CB8AC3E}">
        <p14:creationId xmlns:p14="http://schemas.microsoft.com/office/powerpoint/2010/main" val="35868548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EF779-3A84-A092-5F71-A4CFF3AF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428F5-E59F-7913-136D-52C73932A877}"/>
              </a:ext>
            </a:extLst>
          </p:cNvPr>
          <p:cNvSpPr txBox="1"/>
          <p:nvPr/>
        </p:nvSpPr>
        <p:spPr>
          <a:xfrm>
            <a:off x="612647" y="1616978"/>
            <a:ext cx="8153401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sqlite3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con = sqlite3.connect('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test.db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cur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con.cursor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for row in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cur.execute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('SELECT * FROM product ORDER BY price'):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print(row)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521B4-5282-E9E8-D85C-3E8F1F0751A3}"/>
              </a:ext>
            </a:extLst>
          </p:cNvPr>
          <p:cNvSpPr txBox="1"/>
          <p:nvPr/>
        </p:nvSpPr>
        <p:spPr>
          <a:xfrm>
            <a:off x="612647" y="3584416"/>
            <a:ext cx="8153401" cy="132343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(3, 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마우스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', 20000, 100)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(4, 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키보드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', 50000, 65)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(5, 'CPU', 600000, 12)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(1, 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노트북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', 1200000, 9)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(2, 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데스크탑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', 1600000, 6)</a:t>
            </a:r>
          </a:p>
        </p:txBody>
      </p:sp>
    </p:spTree>
    <p:extLst>
      <p:ext uri="{BB962C8B-B14F-4D97-AF65-F5344CB8AC3E}">
        <p14:creationId xmlns:p14="http://schemas.microsoft.com/office/powerpoint/2010/main" val="40636404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EF779-3A84-A092-5F71-A4CFF3AF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업데이트 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428F5-E59F-7913-136D-52C73932A877}"/>
              </a:ext>
            </a:extLst>
          </p:cNvPr>
          <p:cNvSpPr txBox="1"/>
          <p:nvPr/>
        </p:nvSpPr>
        <p:spPr>
          <a:xfrm>
            <a:off x="612647" y="1616978"/>
            <a:ext cx="8153401" cy="23083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sqlite3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con = sqlite3.connect('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test.db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cur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con.cursor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cur.execute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("UPDATE product set price = 2000000 where id = 1")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con.commit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for row in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cur.execute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('SELECT * FROM product'):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print(row)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con.close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521B4-5282-E9E8-D85C-3E8F1F0751A3}"/>
              </a:ext>
            </a:extLst>
          </p:cNvPr>
          <p:cNvSpPr txBox="1"/>
          <p:nvPr/>
        </p:nvSpPr>
        <p:spPr>
          <a:xfrm>
            <a:off x="612646" y="4247146"/>
            <a:ext cx="8153401" cy="132343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(1, 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노트북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', 2000000, 9)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(2, 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데스크탑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', 1600000, 6)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(3, 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마우스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', 20000, 100)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(4, 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키보드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', 50000, 65)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(5, 'CPU', 600000, 12)</a:t>
            </a:r>
          </a:p>
        </p:txBody>
      </p:sp>
    </p:spTree>
    <p:extLst>
      <p:ext uri="{BB962C8B-B14F-4D97-AF65-F5344CB8AC3E}">
        <p14:creationId xmlns:p14="http://schemas.microsoft.com/office/powerpoint/2010/main" val="23521179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EF779-3A84-A092-5F71-A4CFF3AF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삭제 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428F5-E59F-7913-136D-52C73932A877}"/>
              </a:ext>
            </a:extLst>
          </p:cNvPr>
          <p:cNvSpPr txBox="1"/>
          <p:nvPr/>
        </p:nvSpPr>
        <p:spPr>
          <a:xfrm>
            <a:off x="612647" y="1616978"/>
            <a:ext cx="8153401" cy="23083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sqlite3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con = sqlite3.connect('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test.db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cur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con.cursor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cur.execute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("DELETE from product where id = 2")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con.commit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for row in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cur.execute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('SELECT * FROM product'):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print(row)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con.close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521B4-5282-E9E8-D85C-3E8F1F0751A3}"/>
              </a:ext>
            </a:extLst>
          </p:cNvPr>
          <p:cNvSpPr txBox="1"/>
          <p:nvPr/>
        </p:nvSpPr>
        <p:spPr>
          <a:xfrm>
            <a:off x="612646" y="4247146"/>
            <a:ext cx="8153401" cy="107721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(1, 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노트북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', 2000000, 9)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(3, 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마우스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', 20000, 100)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(4, '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키보드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', 50000, 65)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(5, 'CPU', 600000, 12)</a:t>
            </a:r>
          </a:p>
        </p:txBody>
      </p:sp>
    </p:spTree>
    <p:extLst>
      <p:ext uri="{BB962C8B-B14F-4D97-AF65-F5344CB8AC3E}">
        <p14:creationId xmlns:p14="http://schemas.microsoft.com/office/powerpoint/2010/main" val="39905229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36219-8276-BDFA-055D-792CB162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데이터베이스</a:t>
            </a:r>
            <a:r>
              <a:rPr lang="en-US" altLang="ko-KR" dirty="0"/>
              <a:t>-&gt; </a:t>
            </a:r>
            <a:r>
              <a:rPr lang="ko-KR" altLang="en-US" dirty="0"/>
              <a:t>웹페이지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FCDD7D-DB84-351C-139A-57BF685B56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데이터베이스에 저장된 데이터를 꺼내서 웹페이지로 만들어보자</a:t>
            </a:r>
            <a:r>
              <a:rPr lang="en-US" altLang="ko-KR" dirty="0"/>
              <a:t>. </a:t>
            </a:r>
            <a:r>
              <a:rPr lang="ko-KR" altLang="en-US" dirty="0"/>
              <a:t>편의점의 현재의 재고를 데이터베이스로 저장하고 이것을 꺼내서 웹 페이지로 보여준다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2E3F9F-18CD-3750-ED70-CCDD1CA6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376" y="2944754"/>
            <a:ext cx="64008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538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2CF4A-FECF-E486-D895-38AF2BD8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2E1FDE-625D-1711-60EE-C31DF5463EB1}"/>
              </a:ext>
            </a:extLst>
          </p:cNvPr>
          <p:cNvSpPr txBox="1"/>
          <p:nvPr/>
        </p:nvSpPr>
        <p:spPr>
          <a:xfrm>
            <a:off x="612647" y="1616978"/>
            <a:ext cx="8153401" cy="30469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sqlite3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con = sqlite3.connect('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inventory.db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cur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con.cursor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cur.execute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("CREATE TABLE stock (item char(100), number INTEGER, id INTEGER PRIMARY KEY )")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cur.execute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("INSERT INTO stock (item, number) VALUES ('eggs', 100)")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cur.execute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("INSERT INTO stock (item, number) VALUES ('milk', 30)")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cur.execute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("INSERT INTO stock (item, number) VALUES ('bread', 70)")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con.commit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con.close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데이터베이스가 생성되었습니다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234822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D2389-7B41-B02E-034B-86D6ECE3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78FD17-3A3F-29EB-2E8A-5DCC3C7292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 err="1"/>
              <a:t>넘파이</a:t>
            </a:r>
            <a:r>
              <a:rPr lang="en-US" altLang="ko-KR" dirty="0"/>
              <a:t>(NumPy): </a:t>
            </a:r>
            <a:r>
              <a:rPr lang="ko-KR" altLang="en-US" dirty="0"/>
              <a:t>대규모 다차원 배열 및 행렬에 대한 지원을 제공하는 </a:t>
            </a:r>
            <a:r>
              <a:rPr lang="ko-KR" altLang="en-US" dirty="0" err="1"/>
              <a:t>파이썬의</a:t>
            </a:r>
            <a:r>
              <a:rPr lang="ko-KR" altLang="en-US" dirty="0"/>
              <a:t> 기본 패키지 중 하나이다</a:t>
            </a:r>
            <a:r>
              <a:rPr lang="en-US" altLang="ko-KR" dirty="0"/>
              <a:t>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err="1"/>
              <a:t>필로우</a:t>
            </a:r>
            <a:r>
              <a:rPr lang="en-US" altLang="ko-KR" dirty="0"/>
              <a:t>(Pillow): PIL(Python Imaging Library)</a:t>
            </a:r>
            <a:r>
              <a:rPr lang="ko-KR" altLang="en-US" dirty="0"/>
              <a:t>와 호환성을 유지하면서 쉽게 사용할 수 있도록 한 라이브러리이다</a:t>
            </a:r>
            <a:r>
              <a:rPr lang="en-US" altLang="ko-KR" dirty="0"/>
              <a:t>.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모듈과의 호환성도 가지고 있다</a:t>
            </a:r>
            <a:r>
              <a:rPr lang="en-US" altLang="ko-KR" dirty="0"/>
              <a:t>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Scikit-learn: </a:t>
            </a:r>
            <a:r>
              <a:rPr lang="ko-KR" altLang="en-US" dirty="0" err="1"/>
              <a:t>머신러닝</a:t>
            </a:r>
            <a:r>
              <a:rPr lang="en-US" altLang="ko-KR" dirty="0"/>
              <a:t>(</a:t>
            </a:r>
            <a:r>
              <a:rPr lang="ko-KR" altLang="en-US" dirty="0"/>
              <a:t>기계 학습</a:t>
            </a:r>
            <a:r>
              <a:rPr lang="en-US" altLang="ko-KR" dirty="0"/>
              <a:t>) </a:t>
            </a:r>
            <a:r>
              <a:rPr lang="ko-KR" altLang="en-US" dirty="0"/>
              <a:t>라이브러리이며 분류</a:t>
            </a:r>
            <a:r>
              <a:rPr lang="en-US" altLang="ko-KR" dirty="0"/>
              <a:t>, </a:t>
            </a:r>
            <a:r>
              <a:rPr lang="ko-KR" altLang="en-US" dirty="0"/>
              <a:t>회귀</a:t>
            </a:r>
            <a:r>
              <a:rPr lang="en-US" altLang="ko-KR" dirty="0"/>
              <a:t>, </a:t>
            </a:r>
            <a:r>
              <a:rPr lang="ko-KR" altLang="en-US" dirty="0"/>
              <a:t>클러스터링</a:t>
            </a:r>
            <a:r>
              <a:rPr lang="en-US" altLang="ko-KR" dirty="0"/>
              <a:t>, </a:t>
            </a: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en-US" altLang="ko-KR" dirty="0"/>
              <a:t>, K-Means clustering </a:t>
            </a:r>
            <a:r>
              <a:rPr lang="ko-KR" altLang="en-US" dirty="0"/>
              <a:t>등의 다양한 응용 프로그램에 효과적으로 사용할 수 있다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err="1"/>
              <a:t>Tensorflow</a:t>
            </a:r>
            <a:r>
              <a:rPr lang="en-US" altLang="ko-KR" dirty="0"/>
              <a:t>: </a:t>
            </a:r>
            <a:r>
              <a:rPr lang="ko-KR" altLang="en-US" dirty="0"/>
              <a:t>가장 인기 있는 딥러닝 프레임워크인 </a:t>
            </a:r>
            <a:r>
              <a:rPr lang="en-US" altLang="ko-KR" dirty="0"/>
              <a:t>TensorFlow</a:t>
            </a:r>
            <a:r>
              <a:rPr lang="ko-KR" altLang="en-US" dirty="0"/>
              <a:t>는 고성능 수치 계산을 위한 오픈 소스 소프트웨어 라이브러리이다</a:t>
            </a:r>
            <a:r>
              <a:rPr lang="en-US" altLang="ko-KR" dirty="0"/>
              <a:t>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err="1"/>
              <a:t>Keras</a:t>
            </a:r>
            <a:r>
              <a:rPr lang="en-US" altLang="ko-KR" dirty="0"/>
              <a:t>: </a:t>
            </a:r>
            <a:r>
              <a:rPr lang="ko-KR" altLang="en-US" dirty="0"/>
              <a:t>심층 신경망을 빠르게 구현할 수 있도록 설계된 오픈 소스 신경망 라이브러리이다</a:t>
            </a:r>
            <a:r>
              <a:rPr lang="en-US" altLang="ko-KR" dirty="0"/>
              <a:t>. </a:t>
            </a:r>
            <a:r>
              <a:rPr lang="en-US" altLang="ko-KR" dirty="0" err="1"/>
              <a:t>Tensowflow</a:t>
            </a:r>
            <a:r>
              <a:rPr lang="ko-KR" altLang="en-US" dirty="0"/>
              <a:t>를 </a:t>
            </a:r>
            <a:r>
              <a:rPr lang="ko-KR" altLang="en-US" dirty="0" err="1"/>
              <a:t>백엔드로</a:t>
            </a:r>
            <a:r>
              <a:rPr lang="ko-KR" altLang="en-US" dirty="0"/>
              <a:t> 사용할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619373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2CF4A-FECF-E486-D895-38AF2BD8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2E1FDE-625D-1711-60EE-C31DF5463EB1}"/>
              </a:ext>
            </a:extLst>
          </p:cNvPr>
          <p:cNvSpPr txBox="1"/>
          <p:nvPr/>
        </p:nvSpPr>
        <p:spPr>
          <a:xfrm>
            <a:off x="612647" y="1616978"/>
            <a:ext cx="8153401" cy="477053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sqlite3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bottle import route, run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@route('/')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():	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웹 메인 페이지를 반환한다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con = sqlite3.connect('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inventory.db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cur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con.cursor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html = "&lt;h1&gt;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재고 리스트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&lt;/h1&gt;"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cur.execute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("SELECT * FROM stock")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result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cur.fetchall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for row in result: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html += "&lt;li&gt;"+ row[0] + ": " + str(row[1]) + 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&lt;/li&gt;\n"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con.close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return html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run()		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웹서버 실행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530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2CF4A-FECF-E486-D895-38AF2BD8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pic>
        <p:nvPicPr>
          <p:cNvPr id="31745" name="_x611819760">
            <a:extLst>
              <a:ext uri="{FF2B5EF4-FFF2-40B4-BE49-F238E27FC236}">
                <a16:creationId xmlns:a16="http://schemas.microsoft.com/office/drawing/2014/main" id="{60119405-8CC4-8AD0-E8E4-D36FC9007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42" y="1925273"/>
            <a:ext cx="7523055" cy="300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7045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389" y="2417955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48" y="1788893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7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EEAEB-CEAF-BD53-13BE-166D9A80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라이브러리 설치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62C38-4CA1-5875-3CEF-A068F79B10E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파이썬 패키지를 설치할 때 가장 많이 사용하는 도구가 바로 </a:t>
            </a:r>
            <a:r>
              <a:rPr lang="en-US" altLang="ko-KR" dirty="0"/>
              <a:t>pip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31867C-5E1C-68BA-D18F-A21FFFF0A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828" y="2340529"/>
            <a:ext cx="3083301" cy="1576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B97E16-005B-8734-12B3-E6DEAFF95B46}"/>
              </a:ext>
            </a:extLst>
          </p:cNvPr>
          <p:cNvSpPr txBox="1"/>
          <p:nvPr/>
        </p:nvSpPr>
        <p:spPr>
          <a:xfrm>
            <a:off x="704927" y="4090465"/>
            <a:ext cx="8229600" cy="206210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>
                <a:solidFill>
                  <a:srgbClr val="FF0000"/>
                </a:solidFill>
              </a:rPr>
              <a:t>d:\&gt;pip install Pillow</a:t>
            </a:r>
          </a:p>
          <a:p>
            <a:r>
              <a:rPr lang="en-US" altLang="ko-KR" sz="1600" dirty="0"/>
              <a:t>Collecting Pillow</a:t>
            </a:r>
          </a:p>
          <a:p>
            <a:r>
              <a:rPr lang="en-US" altLang="ko-KR" sz="1600" dirty="0"/>
              <a:t>  Downloading Pillow-3.3.0-cp35-cp35m-win32.whl (1.3MB)</a:t>
            </a:r>
          </a:p>
          <a:p>
            <a:r>
              <a:rPr lang="en-US" altLang="ko-KR" sz="1600" dirty="0"/>
              <a:t>    100% |################################| 1.3MB 867kB/s</a:t>
            </a:r>
          </a:p>
          <a:p>
            <a:r>
              <a:rPr lang="en-US" altLang="ko-KR" sz="1600" dirty="0"/>
              <a:t>Installing collected packages: Pillow</a:t>
            </a:r>
          </a:p>
          <a:p>
            <a:r>
              <a:rPr lang="en-US" altLang="ko-KR" sz="1600" dirty="0"/>
              <a:t>Successfully installed Pillow-3.3.0</a:t>
            </a:r>
          </a:p>
          <a:p>
            <a:r>
              <a:rPr lang="en-US" altLang="ko-KR" sz="1600" dirty="0"/>
              <a:t>You are using pip version 8.1.1, however version 8.1.2 is available.</a:t>
            </a:r>
          </a:p>
          <a:p>
            <a:r>
              <a:rPr lang="en-US" altLang="ko-KR" sz="1600" dirty="0"/>
              <a:t>You should consider upgrading via the 'python -m pip install --upgrade pip' comm</a:t>
            </a:r>
          </a:p>
        </p:txBody>
      </p:sp>
    </p:spTree>
    <p:extLst>
      <p:ext uri="{BB962C8B-B14F-4D97-AF65-F5344CB8AC3E}">
        <p14:creationId xmlns:p14="http://schemas.microsoft.com/office/powerpoint/2010/main" val="352076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E0069-A25C-B60D-1FAA-42F052BF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</a:t>
            </a:r>
            <a:r>
              <a:rPr lang="ko-KR" altLang="en-US" dirty="0"/>
              <a:t>로 그래프를 그려보자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F8B35-BDD9-974F-59DA-6263C41E18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Matplotlib</a:t>
            </a:r>
            <a:r>
              <a:rPr lang="ko-KR" altLang="en-US" dirty="0"/>
              <a:t>은 </a:t>
            </a:r>
            <a:r>
              <a:rPr lang="en-US" altLang="ko-KR" dirty="0" err="1"/>
              <a:t>GNUplot</a:t>
            </a:r>
            <a:r>
              <a:rPr lang="ko-KR" altLang="en-US" dirty="0"/>
              <a:t>처럼 그래프를 그리는 라이브러리이다</a:t>
            </a:r>
            <a:r>
              <a:rPr lang="en-US" altLang="ko-KR" dirty="0"/>
              <a:t>. </a:t>
            </a:r>
            <a:r>
              <a:rPr lang="ko-KR" altLang="en-US" dirty="0"/>
              <a:t>최근에 </a:t>
            </a:r>
            <a:r>
              <a:rPr lang="ko-KR" altLang="en-US" dirty="0" err="1"/>
              <a:t>파이썬의</a:t>
            </a:r>
            <a:r>
              <a:rPr lang="ko-KR" altLang="en-US" dirty="0"/>
              <a:t> 인기가 아주 높기 때문에 </a:t>
            </a:r>
            <a:r>
              <a:rPr lang="en-US" altLang="ko-KR" dirty="0"/>
              <a:t>Matplotlib</a:t>
            </a:r>
            <a:r>
              <a:rPr lang="ko-KR" altLang="en-US" dirty="0"/>
              <a:t>도 많이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265" name="_x239209392">
            <a:extLst>
              <a:ext uri="{FF2B5EF4-FFF2-40B4-BE49-F238E27FC236}">
                <a16:creationId xmlns:a16="http://schemas.microsoft.com/office/drawing/2014/main" id="{CA8B0F04-18D4-0A7A-7E10-8F4A7C1E5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962" y="2685876"/>
            <a:ext cx="6006279" cy="341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07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3CD2B-A982-0EC7-D8FA-AD99F0DA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B38D6-0416-FD8E-7CA1-F222E0D017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우리는 </a:t>
            </a:r>
            <a:r>
              <a:rPr lang="en-US" altLang="ko-KR" dirty="0"/>
              <a:t>matplotlib</a:t>
            </a:r>
            <a:r>
              <a:rPr lang="ko-KR" altLang="en-US" dirty="0"/>
              <a:t>의 하위 모듈인 </a:t>
            </a:r>
            <a:r>
              <a:rPr lang="en-US" altLang="ko-KR" dirty="0" err="1"/>
              <a:t>pyplot</a:t>
            </a:r>
            <a:r>
              <a:rPr lang="ko-KR" altLang="en-US" dirty="0"/>
              <a:t>을 사용한다</a:t>
            </a:r>
            <a:r>
              <a:rPr lang="en-US" altLang="ko-KR" dirty="0"/>
              <a:t>. </a:t>
            </a:r>
            <a:r>
              <a:rPr lang="en-US" altLang="ko-KR" dirty="0" err="1"/>
              <a:t>pyplot</a:t>
            </a:r>
            <a:r>
              <a:rPr lang="ko-KR" altLang="en-US" dirty="0"/>
              <a:t>은 객체 지향적인 인터페이스를 제공한다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값과 </a:t>
            </a:r>
            <a:r>
              <a:rPr lang="en-US" altLang="ko-KR" dirty="0"/>
              <a:t>y</a:t>
            </a:r>
            <a:r>
              <a:rPr lang="ko-KR" altLang="en-US" dirty="0"/>
              <a:t>값을 리스트 형태로 </a:t>
            </a:r>
            <a:r>
              <a:rPr lang="en-US" altLang="ko-KR" dirty="0"/>
              <a:t>plot() </a:t>
            </a:r>
            <a:r>
              <a:rPr lang="ko-KR" altLang="en-US" dirty="0"/>
              <a:t>함수로 전달하면</a:t>
            </a:r>
            <a:r>
              <a:rPr lang="en-US" altLang="ko-KR" dirty="0"/>
              <a:t>, plot() </a:t>
            </a:r>
            <a:r>
              <a:rPr lang="ko-KR" altLang="en-US" dirty="0"/>
              <a:t>함수는 이것으로 선 그래프를 그린다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D4AA0-55EE-F529-092F-3CD72B8CF7E9}"/>
              </a:ext>
            </a:extLst>
          </p:cNvPr>
          <p:cNvSpPr txBox="1"/>
          <p:nvPr/>
        </p:nvSpPr>
        <p:spPr>
          <a:xfrm>
            <a:off x="612647" y="3429000"/>
            <a:ext cx="8153401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X = [ 1, 2, 3, 4, 5, 6, 7]</a:t>
            </a:r>
          </a:p>
          <a:p>
            <a:pPr latinLnBrk="1"/>
            <a:r>
              <a:rPr lang="en-US" altLang="ko-KR" sz="1600" dirty="0"/>
              <a:t>Y = [15.6, 14.2, 16.3, 18.2, 17.1, 20.2, 22.4]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err="1"/>
              <a:t>plt.plot</a:t>
            </a:r>
            <a:r>
              <a:rPr lang="en-US" altLang="ko-KR" sz="1600" dirty="0"/>
              <a:t>(X, Y)		# </a:t>
            </a:r>
            <a:r>
              <a:rPr lang="ko-KR" altLang="en-US" sz="1600" dirty="0"/>
              <a:t>선그래프를 그린다</a:t>
            </a:r>
            <a:r>
              <a:rPr lang="en-US" altLang="ko-KR" sz="1600" dirty="0"/>
              <a:t>.</a:t>
            </a:r>
          </a:p>
          <a:p>
            <a:pPr latinLnBrk="1"/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pic>
        <p:nvPicPr>
          <p:cNvPr id="12289" name="_x238943624">
            <a:extLst>
              <a:ext uri="{FF2B5EF4-FFF2-40B4-BE49-F238E27FC236}">
                <a16:creationId xmlns:a16="http://schemas.microsoft.com/office/drawing/2014/main" id="{B278F68F-EBE5-D21B-FFE0-30669A778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18" y="3540155"/>
            <a:ext cx="3413541" cy="255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953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3588</TotalTime>
  <Words>4400</Words>
  <Application>Microsoft Office PowerPoint</Application>
  <PresentationFormat>화면 슬라이드 쇼(4:3)</PresentationFormat>
  <Paragraphs>533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9" baseType="lpstr">
      <vt:lpstr>굴림</vt:lpstr>
      <vt:lpstr>Arial</vt:lpstr>
      <vt:lpstr>Courier New</vt:lpstr>
      <vt:lpstr>Tw Cen MT</vt:lpstr>
      <vt:lpstr>Wingdings</vt:lpstr>
      <vt:lpstr>Wingdings 2</vt:lpstr>
      <vt:lpstr>가을</vt:lpstr>
      <vt:lpstr>14장 라이브러리를 이용한 실전 프로젝트 I</vt:lpstr>
      <vt:lpstr>학습 목표</vt:lpstr>
      <vt:lpstr>이번 장에서 만들 프로그램</vt:lpstr>
      <vt:lpstr>파이썬 라이브러리</vt:lpstr>
      <vt:lpstr>파이썬 라이브러리</vt:lpstr>
      <vt:lpstr>파이썬 라이브러리</vt:lpstr>
      <vt:lpstr>외부 라이브러리 설치 방법</vt:lpstr>
      <vt:lpstr>Matplotlib로 그래프를 그려보자.</vt:lpstr>
      <vt:lpstr>선 그래프</vt:lpstr>
      <vt:lpstr>선 그래프</vt:lpstr>
      <vt:lpstr>선 그래프</vt:lpstr>
      <vt:lpstr>선 그래프</vt:lpstr>
      <vt:lpstr>선 그래프</vt:lpstr>
      <vt:lpstr>산점도</vt:lpstr>
      <vt:lpstr>막대 그래프</vt:lpstr>
      <vt:lpstr>파이챠트</vt:lpstr>
      <vt:lpstr>3차원 그래프</vt:lpstr>
      <vt:lpstr>판다스</vt:lpstr>
      <vt:lpstr>판다스로 데이터 읽기</vt:lpstr>
      <vt:lpstr>판다스로 데이터 읽기</vt:lpstr>
      <vt:lpstr>인덱스와 컬럼 객체</vt:lpstr>
      <vt:lpstr>인덱스 변경</vt:lpstr>
      <vt:lpstr>열 선택하기</vt:lpstr>
      <vt:lpstr>열 그래프로 그리기</vt:lpstr>
      <vt:lpstr>행 선택하기</vt:lpstr>
      <vt:lpstr>요소 선택하기</vt:lpstr>
      <vt:lpstr>간단히 데이터 분석하기</vt:lpstr>
      <vt:lpstr>열 추가</vt:lpstr>
      <vt:lpstr>필터링</vt:lpstr>
      <vt:lpstr>결손값 삭제하기</vt:lpstr>
      <vt:lpstr>결손값 삭제하기</vt:lpstr>
      <vt:lpstr>Lab: 판매 데이터 시각화</vt:lpstr>
      <vt:lpstr>Sol:</vt:lpstr>
      <vt:lpstr>엑셀 파일 읽어서 마케팅 이메일 보내기</vt:lpstr>
      <vt:lpstr>SMTP</vt:lpstr>
      <vt:lpstr>암호화 통신 프로토콜</vt:lpstr>
      <vt:lpstr>MIME </vt:lpstr>
      <vt:lpstr>엑셀 파일 읽고 쓰기</vt:lpstr>
      <vt:lpstr>Lab: 구매 홍보 이메일 보내기</vt:lpstr>
      <vt:lpstr>Sol.</vt:lpstr>
      <vt:lpstr>Sol.</vt:lpstr>
      <vt:lpstr>Request와 BeautifulSoup</vt:lpstr>
      <vt:lpstr>request 모듈 </vt:lpstr>
      <vt:lpstr>BeautifulSoup 모듈 </vt:lpstr>
      <vt:lpstr>BeautifulSoup 모듈 </vt:lpstr>
      <vt:lpstr>BeautifulSoup 모듈 </vt:lpstr>
      <vt:lpstr>Lab: 우산 준비 이메일 보내기</vt:lpstr>
      <vt:lpstr>Sol.</vt:lpstr>
      <vt:lpstr>Sol.</vt:lpstr>
      <vt:lpstr>워드 클라우드 만들어보기</vt:lpstr>
      <vt:lpstr>파이썬에서 워드 클라우드를 만드는 방법</vt:lpstr>
      <vt:lpstr>SQLite 데이터베이스</vt:lpstr>
      <vt:lpstr>SQL</vt:lpstr>
      <vt:lpstr>SQL 사용하여 데이터 저장하기</vt:lpstr>
      <vt:lpstr>검색하기 </vt:lpstr>
      <vt:lpstr>업데이트 하기</vt:lpstr>
      <vt:lpstr>삭제 하기</vt:lpstr>
      <vt:lpstr>Lab: 데이터베이스-&gt; 웹페이지 </vt:lpstr>
      <vt:lpstr>Sol:</vt:lpstr>
      <vt:lpstr>Sol:</vt:lpstr>
      <vt:lpstr>Sol:</vt:lpstr>
      <vt:lpstr>Q &amp; A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천 인국</cp:lastModifiedBy>
  <cp:revision>1141</cp:revision>
  <dcterms:created xsi:type="dcterms:W3CDTF">2007-06-29T06:43:39Z</dcterms:created>
  <dcterms:modified xsi:type="dcterms:W3CDTF">2022-07-20T04:13:42Z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