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0"/>
  </p:notesMasterIdLst>
  <p:sldIdLst>
    <p:sldId id="256" r:id="rId5"/>
    <p:sldId id="278" r:id="rId6"/>
    <p:sldId id="274" r:id="rId7"/>
    <p:sldId id="279" r:id="rId8"/>
    <p:sldId id="296" r:id="rId9"/>
    <p:sldId id="275" r:id="rId10"/>
    <p:sldId id="276" r:id="rId11"/>
    <p:sldId id="280" r:id="rId12"/>
    <p:sldId id="277"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7" r:id="rId29"/>
  </p:sldIdLst>
  <p:sldSz cx="12193588" cy="6858000"/>
  <p:notesSz cx="6858000" cy="9144000"/>
  <p:defaultTextStyle>
    <a:defPPr>
      <a:defRPr lang="en-US"/>
    </a:defPPr>
    <a:lvl1pPr marL="0" algn="l" defTabSz="609630" rtl="0" eaLnBrk="1" latinLnBrk="0" hangingPunct="1">
      <a:defRPr sz="2400" kern="1200">
        <a:solidFill>
          <a:schemeClr val="tx1"/>
        </a:solidFill>
        <a:latin typeface="+mn-lt"/>
        <a:ea typeface="+mn-ea"/>
        <a:cs typeface="+mn-cs"/>
      </a:defRPr>
    </a:lvl1pPr>
    <a:lvl2pPr marL="609630" algn="l" defTabSz="609630" rtl="0" eaLnBrk="1" latinLnBrk="0" hangingPunct="1">
      <a:defRPr sz="2400" kern="1200">
        <a:solidFill>
          <a:schemeClr val="tx1"/>
        </a:solidFill>
        <a:latin typeface="+mn-lt"/>
        <a:ea typeface="+mn-ea"/>
        <a:cs typeface="+mn-cs"/>
      </a:defRPr>
    </a:lvl2pPr>
    <a:lvl3pPr marL="1219261" algn="l" defTabSz="609630" rtl="0" eaLnBrk="1" latinLnBrk="0" hangingPunct="1">
      <a:defRPr sz="2400" kern="1200">
        <a:solidFill>
          <a:schemeClr val="tx1"/>
        </a:solidFill>
        <a:latin typeface="+mn-lt"/>
        <a:ea typeface="+mn-ea"/>
        <a:cs typeface="+mn-cs"/>
      </a:defRPr>
    </a:lvl3pPr>
    <a:lvl4pPr marL="1828891" algn="l" defTabSz="609630" rtl="0" eaLnBrk="1" latinLnBrk="0" hangingPunct="1">
      <a:defRPr sz="2400" kern="1200">
        <a:solidFill>
          <a:schemeClr val="tx1"/>
        </a:solidFill>
        <a:latin typeface="+mn-lt"/>
        <a:ea typeface="+mn-ea"/>
        <a:cs typeface="+mn-cs"/>
      </a:defRPr>
    </a:lvl4pPr>
    <a:lvl5pPr marL="2438522" algn="l" defTabSz="609630" rtl="0" eaLnBrk="1" latinLnBrk="0" hangingPunct="1">
      <a:defRPr sz="2400" kern="1200">
        <a:solidFill>
          <a:schemeClr val="tx1"/>
        </a:solidFill>
        <a:latin typeface="+mn-lt"/>
        <a:ea typeface="+mn-ea"/>
        <a:cs typeface="+mn-cs"/>
      </a:defRPr>
    </a:lvl5pPr>
    <a:lvl6pPr marL="3048152" algn="l" defTabSz="609630" rtl="0" eaLnBrk="1" latinLnBrk="0" hangingPunct="1">
      <a:defRPr sz="2400" kern="1200">
        <a:solidFill>
          <a:schemeClr val="tx1"/>
        </a:solidFill>
        <a:latin typeface="+mn-lt"/>
        <a:ea typeface="+mn-ea"/>
        <a:cs typeface="+mn-cs"/>
      </a:defRPr>
    </a:lvl6pPr>
    <a:lvl7pPr marL="3657783" algn="l" defTabSz="609630" rtl="0" eaLnBrk="1" latinLnBrk="0" hangingPunct="1">
      <a:defRPr sz="2400" kern="1200">
        <a:solidFill>
          <a:schemeClr val="tx1"/>
        </a:solidFill>
        <a:latin typeface="+mn-lt"/>
        <a:ea typeface="+mn-ea"/>
        <a:cs typeface="+mn-cs"/>
      </a:defRPr>
    </a:lvl7pPr>
    <a:lvl8pPr marL="4267413" algn="l" defTabSz="609630" rtl="0" eaLnBrk="1" latinLnBrk="0" hangingPunct="1">
      <a:defRPr sz="2400" kern="1200">
        <a:solidFill>
          <a:schemeClr val="tx1"/>
        </a:solidFill>
        <a:latin typeface="+mn-lt"/>
        <a:ea typeface="+mn-ea"/>
        <a:cs typeface="+mn-cs"/>
      </a:defRPr>
    </a:lvl8pPr>
    <a:lvl9pPr marL="4877044" algn="l" defTabSz="60963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111111"/>
    <a:srgbClr val="110F0E"/>
    <a:srgbClr val="0F0F0F"/>
    <a:srgbClr val="D92A40"/>
    <a:srgbClr val="49161A"/>
    <a:srgbClr val="D928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20" autoAdjust="0"/>
    <p:restoredTop sz="83867" autoAdjust="0"/>
  </p:normalViewPr>
  <p:slideViewPr>
    <p:cSldViewPr snapToGrid="0" snapToObjects="1">
      <p:cViewPr varScale="1">
        <p:scale>
          <a:sx n="95" d="100"/>
          <a:sy n="95" d="100"/>
        </p:scale>
        <p:origin x="492" y="72"/>
      </p:cViewPr>
      <p:guideLst>
        <p:guide orient="horz" pos="2160"/>
        <p:guide pos="3841"/>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5E1A1-5B26-4C34-8CA6-22E5829B7455}" type="datetimeFigureOut">
              <a:rPr lang="zh-CN" altLang="en-US" smtClean="0"/>
              <a:t>2022/3/23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DCD61-2E1A-468B-987C-3A36A0954236}" type="slidenum">
              <a:rPr lang="zh-CN" altLang="en-US" smtClean="0"/>
              <a:t>‹#›</a:t>
            </a:fld>
            <a:endParaRPr lang="zh-CN" altLang="en-US"/>
          </a:p>
        </p:txBody>
      </p:sp>
    </p:spTree>
    <p:extLst>
      <p:ext uri="{BB962C8B-B14F-4D97-AF65-F5344CB8AC3E}">
        <p14:creationId xmlns:p14="http://schemas.microsoft.com/office/powerpoint/2010/main" val="244531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先理解一种设计模式</a:t>
            </a:r>
            <a:endParaRPr lang="en-US" altLang="zh-CN" dirty="0"/>
          </a:p>
          <a:p>
            <a:r>
              <a:rPr lang="zh-CN" altLang="en-US" dirty="0"/>
              <a:t>最核心的就是无论你后端换了什么语言，换了什么人去编写，换了什么样的服务器，只要你们定义的一个接口规则不变，然后不会影响到用户的使用，数据的一个展示。</a:t>
            </a:r>
            <a:endParaRPr lang="en-US" altLang="zh-CN" dirty="0"/>
          </a:p>
          <a:p>
            <a:endParaRPr lang="en-US" altLang="zh-CN" dirty="0"/>
          </a:p>
          <a:p>
            <a:r>
              <a:rPr lang="zh-CN" altLang="en-US" sz="1200" b="0" i="0" kern="1200" dirty="0">
                <a:solidFill>
                  <a:schemeClr val="tx1"/>
                </a:solidFill>
                <a:effectLst/>
                <a:latin typeface="+mn-lt"/>
                <a:ea typeface="+mn-ea"/>
                <a:cs typeface="+mn-cs"/>
              </a:rPr>
              <a:t>前后端分离，应该是分离业务、分离开发、分离部署，前后端之间只有</a:t>
            </a:r>
            <a:r>
              <a:rPr lang="en-US" altLang="zh-CN" sz="1200" b="0" i="0" kern="1200" dirty="0">
                <a:solidFill>
                  <a:schemeClr val="tx1"/>
                </a:solidFill>
                <a:effectLst/>
                <a:latin typeface="+mn-lt"/>
                <a:ea typeface="+mn-ea"/>
                <a:cs typeface="+mn-cs"/>
              </a:rPr>
              <a:t>HTTP(S)</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通信，做到松耦合。后台只需</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向前端提供服务。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在前后端分离的应用模式中，后端仅返回前端所需的数据，不再渲染</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页面，不再控制前端的效果。至于前端用户看到什么效果，从后端请求的数据如何加载到前端中，都由前端自己决定，网页有网页的处理方式，</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的处理方式，但无论哪种前端，所需的数据基本相同，后端仅需开发一套逻辑对外提供数据即可。</a:t>
            </a:r>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3</a:t>
            </a:fld>
            <a:endParaRPr lang="zh-CN" altLang="en-US"/>
          </a:p>
        </p:txBody>
      </p:sp>
    </p:spTree>
    <p:extLst>
      <p:ext uri="{BB962C8B-B14F-4D97-AF65-F5344CB8AC3E}">
        <p14:creationId xmlns:p14="http://schemas.microsoft.com/office/powerpoint/2010/main" val="3667523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17</a:t>
            </a:fld>
            <a:endParaRPr lang="zh-CN" altLang="en-US"/>
          </a:p>
        </p:txBody>
      </p:sp>
    </p:spTree>
    <p:extLst>
      <p:ext uri="{BB962C8B-B14F-4D97-AF65-F5344CB8AC3E}">
        <p14:creationId xmlns:p14="http://schemas.microsoft.com/office/powerpoint/2010/main" val="554154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科学营网站中的注册信息功能的前后端的代码，通过</a:t>
            </a:r>
            <a:r>
              <a:rPr lang="en-US" altLang="zh-CN" dirty="0"/>
              <a:t>ajax</a:t>
            </a:r>
            <a:r>
              <a:rPr lang="zh-CN" altLang="en-US" dirty="0"/>
              <a:t>实现数据传输，以</a:t>
            </a:r>
            <a:r>
              <a:rPr lang="en-US" altLang="zh-CN" dirty="0"/>
              <a:t>get</a:t>
            </a:r>
            <a:r>
              <a:rPr lang="zh-CN" altLang="en-US" dirty="0"/>
              <a:t>形式发起请求，</a:t>
            </a:r>
            <a:r>
              <a:rPr lang="en-US" altLang="zh-CN" dirty="0"/>
              <a:t>flask</a:t>
            </a:r>
            <a:r>
              <a:rPr lang="zh-CN" altLang="en-US" dirty="0"/>
              <a:t>使用</a:t>
            </a:r>
            <a:r>
              <a:rPr lang="en-US" altLang="zh-CN" dirty="0" err="1"/>
              <a:t>request.args</a:t>
            </a:r>
            <a:r>
              <a:rPr lang="zh-CN" altLang="en-US" dirty="0"/>
              <a:t>对象接受参数</a:t>
            </a:r>
          </a:p>
        </p:txBody>
      </p:sp>
      <p:sp>
        <p:nvSpPr>
          <p:cNvPr id="4" name="灯片编号占位符 3"/>
          <p:cNvSpPr>
            <a:spLocks noGrp="1"/>
          </p:cNvSpPr>
          <p:nvPr>
            <p:ph type="sldNum" sz="quarter" idx="5"/>
          </p:nvPr>
        </p:nvSpPr>
        <p:spPr/>
        <p:txBody>
          <a:bodyPr/>
          <a:lstStyle/>
          <a:p>
            <a:fld id="{496DCD61-2E1A-468B-987C-3A36A0954236}" type="slidenum">
              <a:rPr lang="zh-CN" altLang="en-US" smtClean="0"/>
              <a:t>19</a:t>
            </a:fld>
            <a:endParaRPr lang="zh-CN" altLang="en-US"/>
          </a:p>
        </p:txBody>
      </p:sp>
    </p:spTree>
    <p:extLst>
      <p:ext uri="{BB962C8B-B14F-4D97-AF65-F5344CB8AC3E}">
        <p14:creationId xmlns:p14="http://schemas.microsoft.com/office/powerpoint/2010/main" val="332552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20</a:t>
            </a:fld>
            <a:endParaRPr lang="zh-CN" altLang="en-US"/>
          </a:p>
        </p:txBody>
      </p:sp>
    </p:spTree>
    <p:extLst>
      <p:ext uri="{BB962C8B-B14F-4D97-AF65-F5344CB8AC3E}">
        <p14:creationId xmlns:p14="http://schemas.microsoft.com/office/powerpoint/2010/main" val="397230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22</a:t>
            </a:fld>
            <a:endParaRPr lang="zh-CN" altLang="en-US"/>
          </a:p>
        </p:txBody>
      </p:sp>
    </p:spTree>
    <p:extLst>
      <p:ext uri="{BB962C8B-B14F-4D97-AF65-F5344CB8AC3E}">
        <p14:creationId xmlns:p14="http://schemas.microsoft.com/office/powerpoint/2010/main" val="2041819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Nginx</a:t>
            </a:r>
            <a:r>
              <a:rPr lang="zh-CN" altLang="en-US" dirty="0"/>
              <a:t>作用：</a:t>
            </a:r>
            <a:r>
              <a:rPr lang="zh-CN" altLang="en-US" sz="1200" b="0" i="0" kern="1200" dirty="0">
                <a:solidFill>
                  <a:schemeClr val="tx1"/>
                </a:solidFill>
                <a:effectLst/>
                <a:latin typeface="+mn-lt"/>
                <a:ea typeface="+mn-ea"/>
                <a:cs typeface="+mn-cs"/>
              </a:rPr>
              <a:t>反向代理，负载均衡，</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服务器（动静分离），正向代理</a:t>
            </a:r>
            <a:endParaRPr lang="en-US" altLang="zh-CN" sz="1200" b="0" i="0" kern="1200" dirty="0">
              <a:solidFill>
                <a:schemeClr val="tx1"/>
              </a:solidFill>
              <a:effectLst/>
              <a:latin typeface="+mn-lt"/>
              <a:ea typeface="+mn-ea"/>
              <a:cs typeface="+mn-cs"/>
            </a:endParaRPr>
          </a:p>
          <a:p>
            <a:pPr marL="228600" indent="-228600">
              <a:buFont typeface="+mj-lt"/>
              <a:buAutoNum type="arabicPeriod"/>
            </a:pPr>
            <a:r>
              <a:rPr lang="zh-CN" altLang="en-US" sz="1200" b="1" i="0" kern="1200" dirty="0">
                <a:solidFill>
                  <a:schemeClr val="tx1"/>
                </a:solidFill>
                <a:effectLst/>
                <a:latin typeface="+mn-lt"/>
                <a:ea typeface="+mn-ea"/>
                <a:cs typeface="+mn-cs"/>
              </a:rPr>
              <a:t>反向代理</a:t>
            </a:r>
            <a:r>
              <a:rPr lang="zh-CN" altLang="en-US" sz="1200" b="0" i="0" kern="1200" dirty="0">
                <a:solidFill>
                  <a:schemeClr val="tx1"/>
                </a:solidFill>
                <a:effectLst/>
                <a:latin typeface="+mn-lt"/>
                <a:ea typeface="+mn-ea"/>
                <a:cs typeface="+mn-cs"/>
              </a:rPr>
              <a:t>应该是</a:t>
            </a:r>
            <a:r>
              <a:rPr lang="en-US" altLang="zh-CN" sz="1200" b="0" i="0" kern="1200" dirty="0">
                <a:solidFill>
                  <a:schemeClr val="tx1"/>
                </a:solidFill>
                <a:effectLst/>
                <a:latin typeface="+mn-lt"/>
                <a:ea typeface="+mn-ea"/>
                <a:cs typeface="+mn-cs"/>
              </a:rPr>
              <a:t>Nginx</a:t>
            </a:r>
            <a:r>
              <a:rPr lang="zh-CN" altLang="en-US" sz="1200" b="0" i="0" kern="1200" dirty="0">
                <a:solidFill>
                  <a:schemeClr val="tx1"/>
                </a:solidFill>
                <a:effectLst/>
                <a:latin typeface="+mn-lt"/>
                <a:ea typeface="+mn-ea"/>
                <a:cs typeface="+mn-cs"/>
              </a:rPr>
              <a:t>做的最多的一件事了。反向代理（</a:t>
            </a:r>
            <a:r>
              <a:rPr lang="en-US" altLang="zh-CN" sz="1200" b="0" i="0" kern="1200" dirty="0">
                <a:solidFill>
                  <a:schemeClr val="tx1"/>
                </a:solidFill>
                <a:effectLst/>
                <a:latin typeface="+mn-lt"/>
                <a:ea typeface="+mn-ea"/>
                <a:cs typeface="+mn-cs"/>
              </a:rPr>
              <a:t>Reverse Proxy</a:t>
            </a:r>
            <a:r>
              <a:rPr lang="zh-CN" altLang="en-US" sz="1200" b="0" i="0" kern="1200" dirty="0">
                <a:solidFill>
                  <a:schemeClr val="tx1"/>
                </a:solidFill>
                <a:effectLst/>
                <a:latin typeface="+mn-lt"/>
                <a:ea typeface="+mn-ea"/>
                <a:cs typeface="+mn-cs"/>
              </a:rPr>
              <a:t>）方式是指以代理服务器来接受</a:t>
            </a:r>
            <a:r>
              <a:rPr lang="en-US" altLang="zh-CN" sz="1200" b="0" i="0" kern="1200" dirty="0">
                <a:solidFill>
                  <a:schemeClr val="tx1"/>
                </a:solidFill>
                <a:effectLst/>
                <a:latin typeface="+mn-lt"/>
                <a:ea typeface="+mn-ea"/>
                <a:cs typeface="+mn-cs"/>
              </a:rPr>
              <a:t>internet</a:t>
            </a:r>
            <a:r>
              <a:rPr lang="zh-CN" altLang="en-US" sz="1200" b="0" i="0" kern="1200" dirty="0">
                <a:solidFill>
                  <a:schemeClr val="tx1"/>
                </a:solidFill>
                <a:effectLst/>
                <a:latin typeface="+mn-lt"/>
                <a:ea typeface="+mn-ea"/>
                <a:cs typeface="+mn-cs"/>
              </a:rPr>
              <a:t>上的连接请求，然后将请求转发给内部网络上的服务器，并将从服务器上得到的结果返回给</a:t>
            </a:r>
            <a:r>
              <a:rPr lang="en-US" altLang="zh-CN" sz="1200" b="0" i="0" kern="1200" dirty="0">
                <a:solidFill>
                  <a:schemeClr val="tx1"/>
                </a:solidFill>
                <a:effectLst/>
                <a:latin typeface="+mn-lt"/>
                <a:ea typeface="+mn-ea"/>
                <a:cs typeface="+mn-cs"/>
              </a:rPr>
              <a:t>internet</a:t>
            </a:r>
            <a:r>
              <a:rPr lang="zh-CN" altLang="en-US" sz="1200" b="0" i="0" kern="1200" dirty="0">
                <a:solidFill>
                  <a:schemeClr val="tx1"/>
                </a:solidFill>
                <a:effectLst/>
                <a:latin typeface="+mn-lt"/>
                <a:ea typeface="+mn-ea"/>
                <a:cs typeface="+mn-cs"/>
              </a:rPr>
              <a:t>上请求连接的客户端，此时代理服务器对外就表现为一个反向代理服务器。简单来说就是真实的服务器不能直接被外部网络访问，所以需要一台代理服务器，而代理服务器能被外部网络访问的同时又跟真实服务器在同一个网络环境，当然也可能是同一台服务器，端口不同而已。</a:t>
            </a:r>
            <a:endParaRPr lang="en-US" altLang="zh-CN" sz="1200" b="0" i="0" kern="1200" dirty="0">
              <a:solidFill>
                <a:schemeClr val="tx1"/>
              </a:solidFill>
              <a:effectLst/>
              <a:latin typeface="+mn-lt"/>
              <a:ea typeface="+mn-ea"/>
              <a:cs typeface="+mn-cs"/>
            </a:endParaRPr>
          </a:p>
          <a:p>
            <a:pPr marL="228600" indent="-228600">
              <a:buFont typeface="+mj-lt"/>
              <a:buAutoNum type="arabicPeriod"/>
            </a:pPr>
            <a:r>
              <a:rPr lang="zh-CN" altLang="en-US" sz="1200" b="1" i="0" kern="1200" dirty="0">
                <a:solidFill>
                  <a:schemeClr val="tx1"/>
                </a:solidFill>
                <a:effectLst/>
                <a:latin typeface="+mn-lt"/>
                <a:ea typeface="+mn-ea"/>
                <a:cs typeface="+mn-cs"/>
              </a:rPr>
              <a:t>负载均衡</a:t>
            </a:r>
            <a:r>
              <a:rPr lang="zh-CN" altLang="en-US" sz="1200" b="0" i="0" kern="1200" dirty="0">
                <a:solidFill>
                  <a:schemeClr val="tx1"/>
                </a:solidFill>
                <a:effectLst/>
                <a:latin typeface="+mn-lt"/>
                <a:ea typeface="+mn-ea"/>
                <a:cs typeface="+mn-cs"/>
              </a:rPr>
              <a:t>其意思就是分摊到多个操作单元上进行执行，例如</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服务器、</a:t>
            </a:r>
            <a:r>
              <a:rPr lang="en-US" altLang="zh-CN" sz="1200" b="0" i="0" kern="1200" dirty="0">
                <a:solidFill>
                  <a:schemeClr val="tx1"/>
                </a:solidFill>
                <a:effectLst/>
                <a:latin typeface="+mn-lt"/>
                <a:ea typeface="+mn-ea"/>
                <a:cs typeface="+mn-cs"/>
              </a:rPr>
              <a:t>FTP</a:t>
            </a:r>
            <a:r>
              <a:rPr lang="zh-CN" altLang="en-US" sz="1200" b="0" i="0" kern="1200" dirty="0">
                <a:solidFill>
                  <a:schemeClr val="tx1"/>
                </a:solidFill>
                <a:effectLst/>
                <a:latin typeface="+mn-lt"/>
                <a:ea typeface="+mn-ea"/>
                <a:cs typeface="+mn-cs"/>
              </a:rPr>
              <a:t>服务器、企业关键应用服务器和其它关键任务服务器等，从而共同完成工作任务。简单而言就是当有</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台或以上服务器时，根据规则随机的将请求分发到指定的服务器上处理，</a:t>
            </a:r>
            <a:r>
              <a:rPr lang="zh-CN" altLang="en-US" sz="1200" b="1" i="0" kern="1200" dirty="0">
                <a:solidFill>
                  <a:schemeClr val="tx1"/>
                </a:solidFill>
                <a:effectLst/>
                <a:latin typeface="+mn-lt"/>
                <a:ea typeface="+mn-ea"/>
                <a:cs typeface="+mn-cs"/>
              </a:rPr>
              <a:t>负载均衡配置一般都需要同时配置反向代理，通过反向代理跳转到负载均衡</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228600" indent="-228600">
              <a:buFont typeface="+mj-lt"/>
              <a:buAutoNum type="arabicPeriod"/>
            </a:pPr>
            <a:r>
              <a:rPr lang="en-US" altLang="zh-CN" sz="1200" b="0" i="0" kern="1200" dirty="0">
                <a:solidFill>
                  <a:schemeClr val="tx1"/>
                </a:solidFill>
                <a:effectLst/>
                <a:latin typeface="+mn-lt"/>
                <a:ea typeface="+mn-ea"/>
                <a:cs typeface="+mn-cs"/>
              </a:rPr>
              <a:t>Nginx</a:t>
            </a:r>
            <a:r>
              <a:rPr lang="zh-CN" altLang="en-US" sz="1200" b="0" i="0" kern="1200" dirty="0">
                <a:solidFill>
                  <a:schemeClr val="tx1"/>
                </a:solidFill>
                <a:effectLst/>
                <a:latin typeface="+mn-lt"/>
                <a:ea typeface="+mn-ea"/>
                <a:cs typeface="+mn-cs"/>
              </a:rPr>
              <a:t>本身也是一个静态资源的服务器，当只有静态资源的时候，就可以使用</a:t>
            </a:r>
            <a:r>
              <a:rPr lang="en-US" altLang="zh-CN" sz="1200" b="0" i="0" kern="1200" dirty="0">
                <a:solidFill>
                  <a:schemeClr val="tx1"/>
                </a:solidFill>
                <a:effectLst/>
                <a:latin typeface="+mn-lt"/>
                <a:ea typeface="+mn-ea"/>
                <a:cs typeface="+mn-cs"/>
              </a:rPr>
              <a:t>Nginx</a:t>
            </a:r>
            <a:r>
              <a:rPr lang="zh-CN" altLang="en-US" sz="1200" b="0" i="0" kern="1200" dirty="0">
                <a:solidFill>
                  <a:schemeClr val="tx1"/>
                </a:solidFill>
                <a:effectLst/>
                <a:latin typeface="+mn-lt"/>
                <a:ea typeface="+mn-ea"/>
                <a:cs typeface="+mn-cs"/>
              </a:rPr>
              <a:t>来做服务器，同时现在也很流行动静分离，就可以通过</a:t>
            </a:r>
            <a:r>
              <a:rPr lang="en-US" altLang="zh-CN" sz="1200" b="0" i="0" kern="1200" dirty="0">
                <a:solidFill>
                  <a:schemeClr val="tx1"/>
                </a:solidFill>
                <a:effectLst/>
                <a:latin typeface="+mn-lt"/>
                <a:ea typeface="+mn-ea"/>
                <a:cs typeface="+mn-cs"/>
              </a:rPr>
              <a:t>Nginx</a:t>
            </a:r>
            <a:r>
              <a:rPr lang="zh-CN" altLang="en-US" sz="1200" b="0" i="0" kern="1200" dirty="0">
                <a:solidFill>
                  <a:schemeClr val="tx1"/>
                </a:solidFill>
                <a:effectLst/>
                <a:latin typeface="+mn-lt"/>
                <a:ea typeface="+mn-ea"/>
                <a:cs typeface="+mn-cs"/>
              </a:rPr>
              <a:t>来实现，首先看看</a:t>
            </a:r>
            <a:r>
              <a:rPr lang="en-US" altLang="zh-CN" sz="1200" b="0" i="0" kern="1200" dirty="0">
                <a:solidFill>
                  <a:schemeClr val="tx1"/>
                </a:solidFill>
                <a:effectLst/>
                <a:latin typeface="+mn-lt"/>
                <a:ea typeface="+mn-ea"/>
                <a:cs typeface="+mn-cs"/>
              </a:rPr>
              <a:t>Nginx</a:t>
            </a:r>
            <a:r>
              <a:rPr lang="zh-CN" altLang="en-US" sz="1200" b="0" i="0" kern="1200" dirty="0">
                <a:solidFill>
                  <a:schemeClr val="tx1"/>
                </a:solidFill>
                <a:effectLst/>
                <a:latin typeface="+mn-lt"/>
                <a:ea typeface="+mn-ea"/>
                <a:cs typeface="+mn-cs"/>
              </a:rPr>
              <a:t>做静态资源服务器。动静分离是让动态网站里的动态网页根据一定规则把不变的资源和经常变的资源区分开来，动静资源做好了拆分以后，我们就可以根据静态资源的特点将其做缓存操作，这就是网站静态化处理的核心思路。</a:t>
            </a:r>
            <a:endParaRPr lang="en-US" altLang="zh-CN" sz="1200" b="0" i="0" kern="1200" dirty="0">
              <a:solidFill>
                <a:schemeClr val="tx1"/>
              </a:solidFill>
              <a:effectLst/>
              <a:latin typeface="+mn-lt"/>
              <a:ea typeface="+mn-ea"/>
              <a:cs typeface="+mn-cs"/>
            </a:endParaRPr>
          </a:p>
          <a:p>
            <a:pPr marL="228600" indent="-228600">
              <a:buFont typeface="+mj-lt"/>
              <a:buAutoNum type="arabicPeriod"/>
            </a:pPr>
            <a:r>
              <a:rPr lang="zh-CN" altLang="en-US" sz="1200" b="1" i="0" kern="1200" dirty="0">
                <a:solidFill>
                  <a:schemeClr val="tx1"/>
                </a:solidFill>
                <a:effectLst/>
                <a:latin typeface="+mn-lt"/>
                <a:ea typeface="+mn-ea"/>
                <a:cs typeface="+mn-cs"/>
              </a:rPr>
              <a:t>正向代理</a:t>
            </a:r>
            <a:r>
              <a:rPr lang="zh-CN" altLang="en-US" sz="1200" b="0" i="0" kern="1200" dirty="0">
                <a:solidFill>
                  <a:schemeClr val="tx1"/>
                </a:solidFill>
                <a:effectLst/>
                <a:latin typeface="+mn-lt"/>
                <a:ea typeface="+mn-ea"/>
                <a:cs typeface="+mn-cs"/>
              </a:rPr>
              <a:t>，意思是一个位于客户端和原始服务器</a:t>
            </a:r>
            <a:r>
              <a:rPr lang="en-US" altLang="zh-CN" sz="1200" b="0" i="0" kern="1200" dirty="0">
                <a:solidFill>
                  <a:schemeClr val="tx1"/>
                </a:solidFill>
                <a:effectLst/>
                <a:latin typeface="+mn-lt"/>
                <a:ea typeface="+mn-ea"/>
                <a:cs typeface="+mn-cs"/>
              </a:rPr>
              <a:t>(origin server)</a:t>
            </a:r>
            <a:r>
              <a:rPr lang="zh-CN" altLang="en-US" sz="1200" b="0" i="0" kern="1200" dirty="0">
                <a:solidFill>
                  <a:schemeClr val="tx1"/>
                </a:solidFill>
                <a:effectLst/>
                <a:latin typeface="+mn-lt"/>
                <a:ea typeface="+mn-ea"/>
                <a:cs typeface="+mn-cs"/>
              </a:rPr>
              <a:t>之间的服务器，为了从原始服务器取得内容，客户端向代理发送一个请求并指定目标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原始服务器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，然后代理向原始服务器转交请求并将获得的内容返回给客户端。客户端才能使用正向代理。当你需要把你的服务器作为代理服务器的时候，可以用</a:t>
            </a:r>
            <a:r>
              <a:rPr lang="en-US" altLang="zh-CN" sz="1200" b="0" i="0" kern="1200" dirty="0">
                <a:solidFill>
                  <a:schemeClr val="tx1"/>
                </a:solidFill>
                <a:effectLst/>
                <a:latin typeface="+mn-lt"/>
                <a:ea typeface="+mn-ea"/>
                <a:cs typeface="+mn-cs"/>
              </a:rPr>
              <a:t>Nginx</a:t>
            </a:r>
            <a:r>
              <a:rPr lang="zh-CN" altLang="en-US" sz="1200" b="0" i="0" kern="1200" dirty="0">
                <a:solidFill>
                  <a:schemeClr val="tx1"/>
                </a:solidFill>
                <a:effectLst/>
                <a:latin typeface="+mn-lt"/>
                <a:ea typeface="+mn-ea"/>
                <a:cs typeface="+mn-cs"/>
              </a:rPr>
              <a:t>来实现正向代理，但是目前</a:t>
            </a:r>
            <a:r>
              <a:rPr lang="en-US" altLang="zh-CN" sz="1200" b="0" i="0" kern="1200" dirty="0">
                <a:solidFill>
                  <a:schemeClr val="tx1"/>
                </a:solidFill>
                <a:effectLst/>
                <a:latin typeface="+mn-lt"/>
                <a:ea typeface="+mn-ea"/>
                <a:cs typeface="+mn-cs"/>
              </a:rPr>
              <a:t>Nginx</a:t>
            </a:r>
            <a:r>
              <a:rPr lang="zh-CN" altLang="en-US" sz="1200" b="0" i="0" kern="1200" dirty="0">
                <a:solidFill>
                  <a:schemeClr val="tx1"/>
                </a:solidFill>
                <a:effectLst/>
                <a:latin typeface="+mn-lt"/>
                <a:ea typeface="+mn-ea"/>
                <a:cs typeface="+mn-cs"/>
              </a:rPr>
              <a:t>有一个问题，那么就是不支持</a:t>
            </a:r>
            <a:r>
              <a:rPr lang="en-US" altLang="zh-CN" sz="1200" b="0" i="0" kern="1200" dirty="0">
                <a:solidFill>
                  <a:schemeClr val="tx1"/>
                </a:solidFill>
                <a:effectLst/>
                <a:latin typeface="+mn-lt"/>
                <a:ea typeface="+mn-ea"/>
                <a:cs typeface="+mn-cs"/>
              </a:rPr>
              <a:t>HTTPS</a:t>
            </a:r>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23</a:t>
            </a:fld>
            <a:endParaRPr lang="zh-CN" altLang="en-US"/>
          </a:p>
        </p:txBody>
      </p:sp>
    </p:spTree>
    <p:extLst>
      <p:ext uri="{BB962C8B-B14F-4D97-AF65-F5344CB8AC3E}">
        <p14:creationId xmlns:p14="http://schemas.microsoft.com/office/powerpoint/2010/main" val="379388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25</a:t>
            </a:fld>
            <a:endParaRPr lang="zh-CN" altLang="en-US"/>
          </a:p>
        </p:txBody>
      </p:sp>
    </p:spTree>
    <p:extLst>
      <p:ext uri="{BB962C8B-B14F-4D97-AF65-F5344CB8AC3E}">
        <p14:creationId xmlns:p14="http://schemas.microsoft.com/office/powerpoint/2010/main" val="271239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rPr>
              <a:t>这里的</a:t>
            </a:r>
            <a:r>
              <a:rPr lang="en-US" altLang="zh-CN" sz="1200" dirty="0">
                <a:solidFill>
                  <a:schemeClr val="bg1"/>
                </a:solidFill>
              </a:rPr>
              <a:t>Web</a:t>
            </a:r>
            <a:r>
              <a:rPr lang="zh-CN" altLang="en-US" sz="1200" dirty="0">
                <a:solidFill>
                  <a:schemeClr val="bg1"/>
                </a:solidFill>
              </a:rPr>
              <a:t>框架是指的在后端运行的应用程序框架</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4</a:t>
            </a:fld>
            <a:endParaRPr lang="zh-CN" altLang="en-US"/>
          </a:p>
        </p:txBody>
      </p:sp>
    </p:spTree>
    <p:extLst>
      <p:ext uri="{BB962C8B-B14F-4D97-AF65-F5344CB8AC3E}">
        <p14:creationId xmlns:p14="http://schemas.microsoft.com/office/powerpoint/2010/main" val="3319818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5</a:t>
            </a:fld>
            <a:endParaRPr lang="zh-CN" altLang="en-US"/>
          </a:p>
        </p:txBody>
      </p:sp>
    </p:spTree>
    <p:extLst>
      <p:ext uri="{BB962C8B-B14F-4D97-AF65-F5344CB8AC3E}">
        <p14:creationId xmlns:p14="http://schemas.microsoft.com/office/powerpoint/2010/main" val="125341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solidFill>
              </a:rPr>
              <a:t>这里的</a:t>
            </a:r>
            <a:r>
              <a:rPr lang="en-US" altLang="zh-CN" sz="1200" dirty="0">
                <a:solidFill>
                  <a:schemeClr val="bg1"/>
                </a:solidFill>
              </a:rPr>
              <a:t>Web</a:t>
            </a:r>
            <a:r>
              <a:rPr lang="zh-CN" altLang="en-US" sz="1200" dirty="0">
                <a:solidFill>
                  <a:schemeClr val="bg1"/>
                </a:solidFill>
              </a:rPr>
              <a:t>框架是指的在后端运行的应用程序框架</a:t>
            </a:r>
            <a:endParaRPr lang="en-US" altLang="zh-CN" dirty="0"/>
          </a:p>
          <a:p>
            <a:r>
              <a:rPr lang="zh-CN" altLang="en-US" dirty="0"/>
              <a:t>后端应用程序可以通过</a:t>
            </a:r>
            <a:r>
              <a:rPr lang="en-US" altLang="zh-CN" dirty="0"/>
              <a:t>Python</a:t>
            </a:r>
            <a:r>
              <a:rPr lang="zh-CN" altLang="en-US" dirty="0"/>
              <a:t>、</a:t>
            </a:r>
            <a:r>
              <a:rPr lang="en-US" altLang="zh-CN" dirty="0"/>
              <a:t>java</a:t>
            </a:r>
            <a:r>
              <a:rPr lang="zh-CN" altLang="en-US" dirty="0"/>
              <a:t>、</a:t>
            </a:r>
            <a:r>
              <a:rPr lang="en-US" altLang="zh-CN" dirty="0"/>
              <a:t>php</a:t>
            </a:r>
            <a:r>
              <a:rPr lang="zh-CN" altLang="en-US" dirty="0"/>
              <a:t>甚至是</a:t>
            </a:r>
            <a:r>
              <a:rPr lang="en-US" altLang="zh-CN" dirty="0"/>
              <a:t>C++</a:t>
            </a:r>
            <a:r>
              <a:rPr lang="zh-CN" altLang="en-US" dirty="0"/>
              <a:t>等进行编写，他们分别由各自的设计模式和编写框架</a:t>
            </a:r>
            <a:endParaRPr lang="en-US" altLang="zh-CN" dirty="0"/>
          </a:p>
          <a:p>
            <a:r>
              <a:rPr lang="zh-CN" altLang="en-US" dirty="0"/>
              <a:t>流行的</a:t>
            </a:r>
            <a:r>
              <a:rPr lang="en-US" altLang="zh-CN" dirty="0"/>
              <a:t>Python</a:t>
            </a:r>
            <a:r>
              <a:rPr lang="zh-CN" altLang="en-US" dirty="0"/>
              <a:t>的</a:t>
            </a:r>
            <a:r>
              <a:rPr lang="en-US" altLang="zh-CN" dirty="0"/>
              <a:t>web</a:t>
            </a:r>
            <a:r>
              <a:rPr lang="zh-CN" altLang="en-US" dirty="0"/>
              <a:t>框架有</a:t>
            </a:r>
            <a:r>
              <a:rPr lang="en-US" altLang="zh-CN" dirty="0"/>
              <a:t>Django flask tornado</a:t>
            </a:r>
          </a:p>
          <a:p>
            <a:r>
              <a:rPr lang="en-US" altLang="zh-CN" sz="1200" b="0" i="0" kern="1200" dirty="0">
                <a:solidFill>
                  <a:schemeClr val="tx1"/>
                </a:solidFill>
                <a:effectLst/>
                <a:latin typeface="+mn-lt"/>
                <a:ea typeface="+mn-ea"/>
                <a:cs typeface="+mn-cs"/>
              </a:rPr>
              <a:t>Django</a:t>
            </a:r>
            <a:r>
              <a:rPr lang="zh-CN" altLang="en-US" sz="1200" b="0" i="0" kern="1200" dirty="0">
                <a:solidFill>
                  <a:schemeClr val="tx1"/>
                </a:solidFill>
                <a:effectLst/>
                <a:latin typeface="+mn-lt"/>
                <a:ea typeface="+mn-ea"/>
                <a:cs typeface="+mn-cs"/>
              </a:rPr>
              <a:t>大而全、</a:t>
            </a:r>
            <a:r>
              <a:rPr lang="en-US" altLang="zh-CN" sz="1200" b="0" i="0" kern="1200" dirty="0">
                <a:solidFill>
                  <a:schemeClr val="tx1"/>
                </a:solidFill>
                <a:effectLst/>
                <a:latin typeface="+mn-lt"/>
                <a:ea typeface="+mn-ea"/>
                <a:cs typeface="+mn-cs"/>
              </a:rPr>
              <a:t>flask</a:t>
            </a:r>
            <a:r>
              <a:rPr lang="zh-CN" altLang="en-US" sz="1200" b="0" i="0" kern="1200" dirty="0">
                <a:solidFill>
                  <a:schemeClr val="tx1"/>
                </a:solidFill>
                <a:effectLst/>
                <a:latin typeface="+mn-lt"/>
                <a:ea typeface="+mn-ea"/>
                <a:cs typeface="+mn-cs"/>
              </a:rPr>
              <a:t>小而精、</a:t>
            </a:r>
            <a:r>
              <a:rPr lang="en-US" altLang="zh-CN" sz="1200" b="0" i="0" kern="1200" dirty="0">
                <a:solidFill>
                  <a:schemeClr val="tx1"/>
                </a:solidFill>
                <a:effectLst/>
                <a:latin typeface="+mn-lt"/>
                <a:ea typeface="+mn-ea"/>
                <a:cs typeface="+mn-cs"/>
              </a:rPr>
              <a:t>Tornado</a:t>
            </a:r>
            <a:r>
              <a:rPr lang="zh-CN" altLang="en-US" sz="1200" b="0" i="0" kern="1200" dirty="0">
                <a:solidFill>
                  <a:schemeClr val="tx1"/>
                </a:solidFill>
                <a:effectLst/>
                <a:latin typeface="+mn-lt"/>
                <a:ea typeface="+mn-ea"/>
                <a:cs typeface="+mn-cs"/>
              </a:rPr>
              <a:t>性能高</a:t>
            </a:r>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6</a:t>
            </a:fld>
            <a:endParaRPr lang="zh-CN" altLang="en-US"/>
          </a:p>
        </p:txBody>
      </p:sp>
    </p:spTree>
    <p:extLst>
      <p:ext uri="{BB962C8B-B14F-4D97-AF65-F5344CB8AC3E}">
        <p14:creationId xmlns:p14="http://schemas.microsoft.com/office/powerpoint/2010/main" val="270864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Tornado</a:t>
            </a:r>
            <a:r>
              <a:rPr lang="zh-CN" altLang="en-US" dirty="0"/>
              <a:t>不仅仅是一个后端框架，它还可以是服务器，之后会讲到</a:t>
            </a:r>
          </a:p>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7</a:t>
            </a:fld>
            <a:endParaRPr lang="zh-CN" altLang="en-US"/>
          </a:p>
        </p:txBody>
      </p:sp>
    </p:spTree>
    <p:extLst>
      <p:ext uri="{BB962C8B-B14F-4D97-AF65-F5344CB8AC3E}">
        <p14:creationId xmlns:p14="http://schemas.microsoft.com/office/powerpoint/2010/main" val="341504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9</a:t>
            </a:fld>
            <a:endParaRPr lang="zh-CN" altLang="en-US"/>
          </a:p>
        </p:txBody>
      </p:sp>
    </p:spTree>
    <p:extLst>
      <p:ext uri="{BB962C8B-B14F-4D97-AF65-F5344CB8AC3E}">
        <p14:creationId xmlns:p14="http://schemas.microsoft.com/office/powerpoint/2010/main" val="2410828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区分</a:t>
            </a:r>
            <a:r>
              <a:rPr lang="en-US" altLang="zh-CN" dirty="0" err="1"/>
              <a:t>uWSGI</a:t>
            </a:r>
            <a:r>
              <a:rPr lang="zh-CN" altLang="en-US" dirty="0"/>
              <a:t>，</a:t>
            </a:r>
            <a:r>
              <a:rPr lang="en-US" altLang="zh-CN" dirty="0" err="1"/>
              <a:t>uwsgi</a:t>
            </a:r>
            <a:r>
              <a:rPr lang="zh-CN" altLang="en-US" dirty="0"/>
              <a:t>和</a:t>
            </a:r>
            <a:r>
              <a:rPr lang="en-US" altLang="zh-CN" dirty="0" err="1"/>
              <a:t>wsgi</a:t>
            </a:r>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10</a:t>
            </a:fld>
            <a:endParaRPr lang="zh-CN" altLang="en-US"/>
          </a:p>
        </p:txBody>
      </p:sp>
    </p:spTree>
    <p:extLst>
      <p:ext uri="{BB962C8B-B14F-4D97-AF65-F5344CB8AC3E}">
        <p14:creationId xmlns:p14="http://schemas.microsoft.com/office/powerpoint/2010/main" val="43661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11</a:t>
            </a:fld>
            <a:endParaRPr lang="zh-CN" altLang="en-US"/>
          </a:p>
        </p:txBody>
      </p:sp>
    </p:spTree>
    <p:extLst>
      <p:ext uri="{BB962C8B-B14F-4D97-AF65-F5344CB8AC3E}">
        <p14:creationId xmlns:p14="http://schemas.microsoft.com/office/powerpoint/2010/main" val="957574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CD61-2E1A-468B-987C-3A36A0954236}" type="slidenum">
              <a:rPr lang="zh-CN" altLang="en-US" smtClean="0"/>
              <a:t>16</a:t>
            </a:fld>
            <a:endParaRPr lang="zh-CN" altLang="en-US"/>
          </a:p>
        </p:txBody>
      </p:sp>
    </p:spTree>
    <p:extLst>
      <p:ext uri="{BB962C8B-B14F-4D97-AF65-F5344CB8AC3E}">
        <p14:creationId xmlns:p14="http://schemas.microsoft.com/office/powerpoint/2010/main" val="265123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466382"/>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图片 1" descr="polygon-1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4" y="0"/>
            <a:ext cx="12192000" cy="6858000"/>
          </a:xfrm>
          <a:prstGeom prst="rect">
            <a:avLst/>
          </a:prstGeom>
        </p:spPr>
      </p:pic>
    </p:spTree>
    <p:extLst>
      <p:ext uri="{BB962C8B-B14F-4D97-AF65-F5344CB8AC3E}">
        <p14:creationId xmlns:p14="http://schemas.microsoft.com/office/powerpoint/2010/main" val="172835148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图片 1" descr="polygon-1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4" y="0"/>
            <a:ext cx="12192000" cy="6858000"/>
          </a:xfrm>
          <a:prstGeom prst="rect">
            <a:avLst/>
          </a:prstGeom>
        </p:spPr>
      </p:pic>
    </p:spTree>
    <p:extLst>
      <p:ext uri="{BB962C8B-B14F-4D97-AF65-F5344CB8AC3E}">
        <p14:creationId xmlns:p14="http://schemas.microsoft.com/office/powerpoint/2010/main" val="1249224671"/>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77" r:id="rId1"/>
    <p:sldLayoutId id="2147493456" r:id="rId2"/>
    <p:sldLayoutId id="2147493462" r:id="rId3"/>
  </p:sldLayoutIdLst>
  <p:transition spd="slow">
    <p:push/>
  </p:transition>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79AF1B-F2AC-47D9-BF5F-F86F4B6D5E1C}"/>
              </a:ext>
            </a:extLst>
          </p:cNvPr>
          <p:cNvSpPr txBox="1"/>
          <p:nvPr/>
        </p:nvSpPr>
        <p:spPr>
          <a:xfrm>
            <a:off x="1859599" y="2782669"/>
            <a:ext cx="8474388" cy="646331"/>
          </a:xfrm>
          <a:prstGeom prst="rect">
            <a:avLst/>
          </a:prstGeom>
          <a:noFill/>
        </p:spPr>
        <p:txBody>
          <a:bodyPr wrap="square" rtlCol="0">
            <a:spAutoFit/>
          </a:bodyPr>
          <a:lstStyle/>
          <a:p>
            <a:r>
              <a:rPr lang="en-US" altLang="zh-CN" sz="3600" dirty="0">
                <a:solidFill>
                  <a:schemeClr val="bg1"/>
                </a:solidFill>
                <a:latin typeface="+mn-ea"/>
              </a:rPr>
              <a:t>Web</a:t>
            </a:r>
            <a:r>
              <a:rPr lang="zh-CN" altLang="en-US" sz="3600" dirty="0">
                <a:solidFill>
                  <a:schemeClr val="bg1"/>
                </a:solidFill>
                <a:latin typeface="+mn-ea"/>
              </a:rPr>
              <a:t>后端开发</a:t>
            </a:r>
            <a:r>
              <a:rPr lang="en-US" altLang="zh-CN" sz="3600" dirty="0">
                <a:solidFill>
                  <a:schemeClr val="bg1"/>
                </a:solidFill>
                <a:latin typeface="+mn-ea"/>
              </a:rPr>
              <a:t>——</a:t>
            </a:r>
            <a:r>
              <a:rPr lang="zh-CN" altLang="en-US" sz="3600" dirty="0">
                <a:solidFill>
                  <a:schemeClr val="bg1"/>
                </a:solidFill>
                <a:latin typeface="+mn-ea"/>
              </a:rPr>
              <a:t>基于</a:t>
            </a:r>
            <a:r>
              <a:rPr lang="en-US" altLang="zh-CN" sz="3600" dirty="0">
                <a:solidFill>
                  <a:schemeClr val="bg1"/>
                </a:solidFill>
                <a:latin typeface="+mn-ea"/>
              </a:rPr>
              <a:t>Python</a:t>
            </a:r>
            <a:r>
              <a:rPr lang="zh-CN" altLang="en-US" sz="3600" dirty="0">
                <a:solidFill>
                  <a:schemeClr val="bg1"/>
                </a:solidFill>
                <a:latin typeface="+mn-ea"/>
              </a:rPr>
              <a:t>的</a:t>
            </a:r>
            <a:r>
              <a:rPr lang="en-US" altLang="zh-CN" sz="3600" dirty="0">
                <a:solidFill>
                  <a:schemeClr val="bg1"/>
                </a:solidFill>
                <a:latin typeface="+mn-ea"/>
              </a:rPr>
              <a:t>Flask</a:t>
            </a:r>
            <a:endParaRPr lang="zh-CN" altLang="en-US" sz="3600" dirty="0">
              <a:solidFill>
                <a:schemeClr val="bg1"/>
              </a:solidFill>
              <a:latin typeface="+mn-ea"/>
            </a:endParaRPr>
          </a:p>
        </p:txBody>
      </p:sp>
      <p:pic>
        <p:nvPicPr>
          <p:cNvPr id="5" name="图片 4">
            <a:extLst>
              <a:ext uri="{FF2B5EF4-FFF2-40B4-BE49-F238E27FC236}">
                <a16:creationId xmlns:a16="http://schemas.microsoft.com/office/drawing/2014/main" id="{FA0E3A82-77BF-456A-976A-A67FB594349E}"/>
              </a:ext>
            </a:extLst>
          </p:cNvPr>
          <p:cNvPicPr>
            <a:picLocks noChangeAspect="1"/>
          </p:cNvPicPr>
          <p:nvPr/>
        </p:nvPicPr>
        <p:blipFill>
          <a:blip r:embed="rId2">
            <a:duotone>
              <a:schemeClr val="bg2">
                <a:shade val="45000"/>
                <a:satMod val="135000"/>
              </a:schemeClr>
              <a:prstClr val="white"/>
            </a:duotone>
          </a:blip>
          <a:stretch>
            <a:fillRect/>
          </a:stretch>
        </p:blipFill>
        <p:spPr>
          <a:xfrm>
            <a:off x="4781754" y="4423973"/>
            <a:ext cx="2630079" cy="1029434"/>
          </a:xfrm>
          <a:prstGeom prst="rect">
            <a:avLst/>
          </a:prstGeom>
        </p:spPr>
      </p:pic>
    </p:spTree>
    <p:extLst>
      <p:ext uri="{BB962C8B-B14F-4D97-AF65-F5344CB8AC3E}">
        <p14:creationId xmlns:p14="http://schemas.microsoft.com/office/powerpoint/2010/main" val="3424570884"/>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69E6AE-87A8-45F8-A68C-E04AE6CDE79B}"/>
              </a:ext>
            </a:extLst>
          </p:cNvPr>
          <p:cNvPicPr>
            <a:picLocks noChangeAspect="1"/>
          </p:cNvPicPr>
          <p:nvPr/>
        </p:nvPicPr>
        <p:blipFill>
          <a:blip r:embed="rId3"/>
          <a:stretch>
            <a:fillRect/>
          </a:stretch>
        </p:blipFill>
        <p:spPr>
          <a:xfrm>
            <a:off x="1324769" y="1778074"/>
            <a:ext cx="9544050" cy="1962150"/>
          </a:xfrm>
          <a:prstGeom prst="rect">
            <a:avLst/>
          </a:prstGeom>
        </p:spPr>
      </p:pic>
      <p:sp>
        <p:nvSpPr>
          <p:cNvPr id="3" name="文本框 2">
            <a:extLst>
              <a:ext uri="{FF2B5EF4-FFF2-40B4-BE49-F238E27FC236}">
                <a16:creationId xmlns:a16="http://schemas.microsoft.com/office/drawing/2014/main" id="{4A2FAF8E-1306-4B7B-8B5E-025E6952FFDB}"/>
              </a:ext>
            </a:extLst>
          </p:cNvPr>
          <p:cNvSpPr txBox="1"/>
          <p:nvPr/>
        </p:nvSpPr>
        <p:spPr>
          <a:xfrm>
            <a:off x="967563" y="797442"/>
            <a:ext cx="1620957" cy="523220"/>
          </a:xfrm>
          <a:prstGeom prst="rect">
            <a:avLst/>
          </a:prstGeom>
          <a:noFill/>
        </p:spPr>
        <p:txBody>
          <a:bodyPr wrap="none" rtlCol="0">
            <a:spAutoFit/>
          </a:bodyPr>
          <a:lstStyle/>
          <a:p>
            <a:r>
              <a:rPr lang="zh-CN" altLang="en-US" sz="2800" dirty="0">
                <a:solidFill>
                  <a:schemeClr val="bg1"/>
                </a:solidFill>
              </a:rPr>
              <a:t>一些概念</a:t>
            </a:r>
          </a:p>
        </p:txBody>
      </p:sp>
      <p:sp>
        <p:nvSpPr>
          <p:cNvPr id="4" name="矩形 3">
            <a:extLst>
              <a:ext uri="{FF2B5EF4-FFF2-40B4-BE49-F238E27FC236}">
                <a16:creationId xmlns:a16="http://schemas.microsoft.com/office/drawing/2014/main" id="{23408FBD-DF72-44F4-8B56-81C6F8F7A95A}"/>
              </a:ext>
            </a:extLst>
          </p:cNvPr>
          <p:cNvSpPr/>
          <p:nvPr/>
        </p:nvSpPr>
        <p:spPr>
          <a:xfrm>
            <a:off x="1324769" y="3965786"/>
            <a:ext cx="8966791" cy="2308324"/>
          </a:xfrm>
          <a:prstGeom prst="rect">
            <a:avLst/>
          </a:prstGeom>
        </p:spPr>
        <p:txBody>
          <a:bodyPr wrap="square">
            <a:spAutoFit/>
          </a:bodyPr>
          <a:lstStyle/>
          <a:p>
            <a:pPr marL="342900" indent="-342900">
              <a:buFont typeface="Arial" panose="020B0604020202020204" pitchFamily="34" charset="0"/>
              <a:buChar char="•"/>
            </a:pPr>
            <a:r>
              <a:rPr lang="en-US" altLang="zh-CN" dirty="0">
                <a:solidFill>
                  <a:schemeClr val="bg1"/>
                </a:solidFill>
                <a:latin typeface="-apple-system"/>
              </a:rPr>
              <a:t>web server</a:t>
            </a:r>
            <a:r>
              <a:rPr lang="zh-CN" altLang="en-US" dirty="0">
                <a:solidFill>
                  <a:schemeClr val="bg1"/>
                </a:solidFill>
                <a:latin typeface="-apple-system"/>
              </a:rPr>
              <a:t>（也叫</a:t>
            </a:r>
            <a:r>
              <a:rPr lang="en-US" altLang="zh-CN" dirty="0">
                <a:solidFill>
                  <a:schemeClr val="bg1"/>
                </a:solidFill>
                <a:latin typeface="-apple-system"/>
              </a:rPr>
              <a:t>gateway</a:t>
            </a:r>
            <a:r>
              <a:rPr lang="zh-CN" altLang="en-US" dirty="0">
                <a:solidFill>
                  <a:schemeClr val="bg1"/>
                </a:solidFill>
                <a:latin typeface="-apple-system"/>
              </a:rPr>
              <a:t>）有很多框架，包括但不限于</a:t>
            </a:r>
            <a:r>
              <a:rPr lang="en-US" altLang="zh-CN" dirty="0" err="1">
                <a:solidFill>
                  <a:schemeClr val="bg1"/>
                </a:solidFill>
                <a:latin typeface="-apple-system"/>
              </a:rPr>
              <a:t>uWSGI</a:t>
            </a:r>
            <a:r>
              <a:rPr lang="zh-CN" altLang="en-US" dirty="0">
                <a:solidFill>
                  <a:schemeClr val="bg1"/>
                </a:solidFill>
                <a:latin typeface="-apple-system"/>
              </a:rPr>
              <a:t>、</a:t>
            </a:r>
            <a:r>
              <a:rPr lang="en-US" altLang="zh-CN" dirty="0">
                <a:solidFill>
                  <a:schemeClr val="bg1"/>
                </a:solidFill>
                <a:latin typeface="-apple-system"/>
              </a:rPr>
              <a:t>Nginx</a:t>
            </a:r>
            <a:r>
              <a:rPr lang="zh-CN" altLang="en-US" dirty="0">
                <a:solidFill>
                  <a:schemeClr val="bg1"/>
                </a:solidFill>
                <a:latin typeface="-apple-system"/>
              </a:rPr>
              <a:t>等。因为</a:t>
            </a:r>
            <a:r>
              <a:rPr lang="en-US" altLang="zh-CN" dirty="0" err="1">
                <a:solidFill>
                  <a:schemeClr val="bg1"/>
                </a:solidFill>
                <a:latin typeface="-apple-system"/>
              </a:rPr>
              <a:t>nginx</a:t>
            </a:r>
            <a:r>
              <a:rPr lang="zh-CN" altLang="en-US" dirty="0">
                <a:solidFill>
                  <a:schemeClr val="bg1"/>
                </a:solidFill>
                <a:latin typeface="-apple-system"/>
              </a:rPr>
              <a:t>处理静态资源效率非常高，且并发性能也极高，故一般会搭配</a:t>
            </a:r>
            <a:r>
              <a:rPr lang="en-US" altLang="zh-CN" dirty="0" err="1">
                <a:solidFill>
                  <a:schemeClr val="bg1"/>
                </a:solidFill>
                <a:latin typeface="-apple-system"/>
              </a:rPr>
              <a:t>uWSGI</a:t>
            </a:r>
            <a:r>
              <a:rPr lang="zh-CN" altLang="en-US" dirty="0">
                <a:solidFill>
                  <a:schemeClr val="bg1"/>
                </a:solidFill>
                <a:latin typeface="-apple-system"/>
              </a:rPr>
              <a:t>使用。静态资源</a:t>
            </a:r>
            <a:r>
              <a:rPr lang="en-US" altLang="zh-CN" dirty="0" err="1">
                <a:solidFill>
                  <a:schemeClr val="bg1"/>
                </a:solidFill>
                <a:latin typeface="-apple-system"/>
              </a:rPr>
              <a:t>nginx</a:t>
            </a:r>
            <a:r>
              <a:rPr lang="zh-CN" altLang="en-US" dirty="0">
                <a:solidFill>
                  <a:schemeClr val="bg1"/>
                </a:solidFill>
                <a:latin typeface="-apple-system"/>
              </a:rPr>
              <a:t>处理，动态资源则交由</a:t>
            </a:r>
            <a:r>
              <a:rPr lang="en-US" altLang="zh-CN" dirty="0" err="1">
                <a:solidFill>
                  <a:schemeClr val="bg1"/>
                </a:solidFill>
                <a:latin typeface="-apple-system"/>
              </a:rPr>
              <a:t>uWSGI</a:t>
            </a:r>
            <a:r>
              <a:rPr lang="zh-CN" altLang="en-US" dirty="0">
                <a:solidFill>
                  <a:schemeClr val="bg1"/>
                </a:solidFill>
                <a:latin typeface="-apple-system"/>
              </a:rPr>
              <a:t>来处理。</a:t>
            </a:r>
            <a:endParaRPr lang="en-US" altLang="zh-CN" dirty="0">
              <a:solidFill>
                <a:schemeClr val="bg1"/>
              </a:solidFill>
              <a:latin typeface="-apple-system"/>
            </a:endParaRPr>
          </a:p>
          <a:p>
            <a:pPr marL="342900" indent="-342900">
              <a:buFont typeface="Arial" panose="020B0604020202020204" pitchFamily="34" charset="0"/>
              <a:buChar char="•"/>
            </a:pPr>
            <a:r>
              <a:rPr lang="en-US" altLang="zh-CN" dirty="0">
                <a:solidFill>
                  <a:schemeClr val="bg1"/>
                </a:solidFill>
                <a:latin typeface="-apple-system"/>
              </a:rPr>
              <a:t>Django</a:t>
            </a:r>
            <a:r>
              <a:rPr lang="zh-CN" altLang="en-US" dirty="0">
                <a:solidFill>
                  <a:schemeClr val="bg1"/>
                </a:solidFill>
                <a:latin typeface="-apple-system"/>
              </a:rPr>
              <a:t>、</a:t>
            </a:r>
            <a:r>
              <a:rPr lang="en-US" altLang="zh-CN" dirty="0">
                <a:solidFill>
                  <a:schemeClr val="bg1"/>
                </a:solidFill>
                <a:latin typeface="-apple-system"/>
              </a:rPr>
              <a:t>Flask</a:t>
            </a:r>
            <a:r>
              <a:rPr lang="zh-CN" altLang="en-US" dirty="0">
                <a:solidFill>
                  <a:schemeClr val="bg1"/>
                </a:solidFill>
                <a:latin typeface="-apple-system"/>
              </a:rPr>
              <a:t>等框架内部自带了支持</a:t>
            </a:r>
            <a:r>
              <a:rPr lang="en-US" altLang="zh-CN" dirty="0" err="1">
                <a:solidFill>
                  <a:schemeClr val="bg1"/>
                </a:solidFill>
                <a:latin typeface="-apple-system"/>
              </a:rPr>
              <a:t>wsgi</a:t>
            </a:r>
            <a:r>
              <a:rPr lang="en-US" altLang="zh-CN" dirty="0">
                <a:solidFill>
                  <a:schemeClr val="bg1"/>
                </a:solidFill>
                <a:latin typeface="-apple-system"/>
              </a:rPr>
              <a:t> server</a:t>
            </a:r>
            <a:r>
              <a:rPr lang="zh-CN" altLang="en-US" dirty="0">
                <a:solidFill>
                  <a:schemeClr val="bg1"/>
                </a:solidFill>
                <a:latin typeface="-apple-system"/>
              </a:rPr>
              <a:t>，所以可以直接启动提供服务。但是性能比较差，一般不建议部署到生产环境。</a:t>
            </a:r>
            <a:endParaRPr lang="zh-CN" altLang="en-US" dirty="0">
              <a:solidFill>
                <a:schemeClr val="bg1"/>
              </a:solidFill>
            </a:endParaRPr>
          </a:p>
        </p:txBody>
      </p:sp>
    </p:spTree>
    <p:extLst>
      <p:ext uri="{BB962C8B-B14F-4D97-AF65-F5344CB8AC3E}">
        <p14:creationId xmlns:p14="http://schemas.microsoft.com/office/powerpoint/2010/main" val="2440679808"/>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23A5B8-E40E-45E2-AB82-614DB91A67DB}"/>
              </a:ext>
            </a:extLst>
          </p:cNvPr>
          <p:cNvSpPr txBox="1"/>
          <p:nvPr/>
        </p:nvSpPr>
        <p:spPr>
          <a:xfrm>
            <a:off x="967563" y="797442"/>
            <a:ext cx="1813317"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环境</a:t>
            </a:r>
          </a:p>
        </p:txBody>
      </p:sp>
      <p:sp>
        <p:nvSpPr>
          <p:cNvPr id="3" name="矩形 2">
            <a:extLst>
              <a:ext uri="{FF2B5EF4-FFF2-40B4-BE49-F238E27FC236}">
                <a16:creationId xmlns:a16="http://schemas.microsoft.com/office/drawing/2014/main" id="{965EDBEB-CA07-4E0D-9E2A-00B75D4AA1D0}"/>
              </a:ext>
            </a:extLst>
          </p:cNvPr>
          <p:cNvSpPr/>
          <p:nvPr/>
        </p:nvSpPr>
        <p:spPr>
          <a:xfrm>
            <a:off x="1336157" y="6389056"/>
            <a:ext cx="8626549" cy="307777"/>
          </a:xfrm>
          <a:prstGeom prst="rect">
            <a:avLst/>
          </a:prstGeom>
        </p:spPr>
        <p:txBody>
          <a:bodyPr wrap="square">
            <a:spAutoFit/>
          </a:bodyPr>
          <a:lstStyle/>
          <a:p>
            <a:r>
              <a:rPr lang="zh-CN" altLang="en-US" sz="1400" dirty="0">
                <a:solidFill>
                  <a:schemeClr val="bg1"/>
                </a:solidFill>
              </a:rPr>
              <a:t>https://www.w3cschool.cn/flask/flask_environment.html</a:t>
            </a:r>
          </a:p>
        </p:txBody>
      </p:sp>
      <p:sp>
        <p:nvSpPr>
          <p:cNvPr id="4" name="文本框 3">
            <a:extLst>
              <a:ext uri="{FF2B5EF4-FFF2-40B4-BE49-F238E27FC236}">
                <a16:creationId xmlns:a16="http://schemas.microsoft.com/office/drawing/2014/main" id="{56B0B4EE-71DA-4BCC-A8BF-5AE2FFE89B01}"/>
              </a:ext>
            </a:extLst>
          </p:cNvPr>
          <p:cNvSpPr txBox="1"/>
          <p:nvPr/>
        </p:nvSpPr>
        <p:spPr>
          <a:xfrm>
            <a:off x="1151426" y="1775635"/>
            <a:ext cx="4653951"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chemeClr val="bg1"/>
                </a:solidFill>
              </a:rPr>
              <a:t>通过</a:t>
            </a:r>
            <a:r>
              <a:rPr lang="en-US" altLang="zh-CN" dirty="0" err="1">
                <a:solidFill>
                  <a:schemeClr val="bg1"/>
                </a:solidFill>
              </a:rPr>
              <a:t>virtualenv</a:t>
            </a:r>
            <a:r>
              <a:rPr lang="zh-CN" altLang="en-US" dirty="0">
                <a:solidFill>
                  <a:schemeClr val="bg1"/>
                </a:solidFill>
              </a:rPr>
              <a:t>包新建环境，在环境中安装</a:t>
            </a:r>
            <a:r>
              <a:rPr lang="en-US" altLang="zh-CN" dirty="0">
                <a:solidFill>
                  <a:schemeClr val="bg1"/>
                </a:solidFill>
              </a:rPr>
              <a:t>flask</a:t>
            </a:r>
            <a:r>
              <a:rPr lang="zh-CN" altLang="en-US" dirty="0">
                <a:solidFill>
                  <a:schemeClr val="bg1"/>
                </a:solidFill>
              </a:rPr>
              <a:t>及其他项目依赖的包运行。</a:t>
            </a:r>
            <a:endParaRPr lang="en-US" altLang="zh-CN" dirty="0">
              <a:solidFill>
                <a:schemeClr val="bg1"/>
              </a:solidFill>
            </a:endParaRPr>
          </a:p>
          <a:p>
            <a:pPr marL="342900" indent="-342900">
              <a:buFont typeface="Arial" panose="020B0604020202020204" pitchFamily="34" charset="0"/>
              <a:buChar char="•"/>
            </a:pPr>
            <a:endParaRPr lang="en-US" altLang="zh-CN" dirty="0">
              <a:solidFill>
                <a:schemeClr val="bg1"/>
              </a:solidFill>
            </a:endParaRPr>
          </a:p>
          <a:p>
            <a:pPr marL="342900" indent="-342900">
              <a:buFont typeface="Arial" panose="020B0604020202020204" pitchFamily="34" charset="0"/>
              <a:buChar char="•"/>
            </a:pPr>
            <a:r>
              <a:rPr lang="zh-CN" altLang="en-US" dirty="0">
                <a:solidFill>
                  <a:schemeClr val="bg1"/>
                </a:solidFill>
              </a:rPr>
              <a:t>直接在</a:t>
            </a:r>
            <a:r>
              <a:rPr lang="en-US" altLang="zh-CN" dirty="0">
                <a:solidFill>
                  <a:schemeClr val="bg1"/>
                </a:solidFill>
              </a:rPr>
              <a:t>anaconda</a:t>
            </a:r>
            <a:r>
              <a:rPr lang="zh-CN" altLang="en-US" dirty="0">
                <a:solidFill>
                  <a:schemeClr val="bg1"/>
                </a:solidFill>
              </a:rPr>
              <a:t>的</a:t>
            </a:r>
            <a:r>
              <a:rPr lang="en-US" altLang="zh-CN" dirty="0" err="1">
                <a:solidFill>
                  <a:schemeClr val="bg1"/>
                </a:solidFill>
              </a:rPr>
              <a:t>conda</a:t>
            </a:r>
            <a:r>
              <a:rPr lang="zh-CN" altLang="en-US" dirty="0">
                <a:solidFill>
                  <a:schemeClr val="bg1"/>
                </a:solidFill>
              </a:rPr>
              <a:t>环境中运行也可。</a:t>
            </a:r>
          </a:p>
        </p:txBody>
      </p:sp>
      <p:pic>
        <p:nvPicPr>
          <p:cNvPr id="5" name="图片 4">
            <a:extLst>
              <a:ext uri="{FF2B5EF4-FFF2-40B4-BE49-F238E27FC236}">
                <a16:creationId xmlns:a16="http://schemas.microsoft.com/office/drawing/2014/main" id="{DD79327E-E3D3-4962-BF00-AF9F81874F28}"/>
              </a:ext>
            </a:extLst>
          </p:cNvPr>
          <p:cNvPicPr>
            <a:picLocks noChangeAspect="1"/>
          </p:cNvPicPr>
          <p:nvPr/>
        </p:nvPicPr>
        <p:blipFill>
          <a:blip r:embed="rId3"/>
          <a:stretch>
            <a:fillRect/>
          </a:stretch>
        </p:blipFill>
        <p:spPr>
          <a:xfrm>
            <a:off x="6096794" y="1403496"/>
            <a:ext cx="5856399" cy="4529471"/>
          </a:xfrm>
          <a:prstGeom prst="rect">
            <a:avLst/>
          </a:prstGeom>
        </p:spPr>
      </p:pic>
    </p:spTree>
    <p:extLst>
      <p:ext uri="{BB962C8B-B14F-4D97-AF65-F5344CB8AC3E}">
        <p14:creationId xmlns:p14="http://schemas.microsoft.com/office/powerpoint/2010/main" val="377840968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9DE960F-2F39-46C4-9517-8389A7150B21}"/>
              </a:ext>
            </a:extLst>
          </p:cNvPr>
          <p:cNvPicPr>
            <a:picLocks noChangeAspect="1"/>
          </p:cNvPicPr>
          <p:nvPr/>
        </p:nvPicPr>
        <p:blipFill>
          <a:blip r:embed="rId2"/>
          <a:stretch>
            <a:fillRect/>
          </a:stretch>
        </p:blipFill>
        <p:spPr>
          <a:xfrm>
            <a:off x="1296794" y="3964753"/>
            <a:ext cx="9600000" cy="2457143"/>
          </a:xfrm>
          <a:prstGeom prst="rect">
            <a:avLst/>
          </a:prstGeom>
        </p:spPr>
      </p:pic>
      <p:sp>
        <p:nvSpPr>
          <p:cNvPr id="5" name="文本框 4">
            <a:extLst>
              <a:ext uri="{FF2B5EF4-FFF2-40B4-BE49-F238E27FC236}">
                <a16:creationId xmlns:a16="http://schemas.microsoft.com/office/drawing/2014/main" id="{A9CCADE0-06DE-4868-9A5C-B4480EDC6981}"/>
              </a:ext>
            </a:extLst>
          </p:cNvPr>
          <p:cNvSpPr txBox="1"/>
          <p:nvPr/>
        </p:nvSpPr>
        <p:spPr>
          <a:xfrm>
            <a:off x="967563" y="797442"/>
            <a:ext cx="4426212" cy="523220"/>
          </a:xfrm>
          <a:prstGeom prst="rect">
            <a:avLst/>
          </a:prstGeom>
          <a:noFill/>
        </p:spPr>
        <p:txBody>
          <a:bodyPr wrap="none" rtlCol="0">
            <a:spAutoFit/>
          </a:bodyPr>
          <a:lstStyle/>
          <a:p>
            <a:r>
              <a:rPr lang="zh-CN" altLang="en-US" sz="2800" dirty="0">
                <a:solidFill>
                  <a:schemeClr val="bg1"/>
                </a:solidFill>
              </a:rPr>
              <a:t>第一个</a:t>
            </a:r>
            <a:r>
              <a:rPr lang="en-US" altLang="zh-CN" sz="2800" dirty="0">
                <a:solidFill>
                  <a:schemeClr val="bg1"/>
                </a:solidFill>
              </a:rPr>
              <a:t>Flask </a:t>
            </a:r>
            <a:r>
              <a:rPr lang="zh-CN" altLang="en-US" sz="2800" dirty="0">
                <a:solidFill>
                  <a:schemeClr val="bg1"/>
                </a:solidFill>
              </a:rPr>
              <a:t>应用程序</a:t>
            </a:r>
            <a:r>
              <a:rPr lang="en-US" altLang="zh-CN" sz="2800" dirty="0">
                <a:solidFill>
                  <a:schemeClr val="bg1"/>
                </a:solidFill>
              </a:rPr>
              <a:t>:</a:t>
            </a:r>
            <a:r>
              <a:rPr lang="zh-CN" altLang="en-US" sz="2800" dirty="0">
                <a:solidFill>
                  <a:schemeClr val="bg1"/>
                </a:solidFill>
              </a:rPr>
              <a:t>路由</a:t>
            </a:r>
          </a:p>
        </p:txBody>
      </p:sp>
      <p:sp>
        <p:nvSpPr>
          <p:cNvPr id="6" name="矩形 5">
            <a:extLst>
              <a:ext uri="{FF2B5EF4-FFF2-40B4-BE49-F238E27FC236}">
                <a16:creationId xmlns:a16="http://schemas.microsoft.com/office/drawing/2014/main" id="{C99B9034-46EF-4BD2-8D3F-7D6124E5AC1A}"/>
              </a:ext>
            </a:extLst>
          </p:cNvPr>
          <p:cNvSpPr/>
          <p:nvPr/>
        </p:nvSpPr>
        <p:spPr>
          <a:xfrm>
            <a:off x="1463749" y="1717984"/>
            <a:ext cx="8839200" cy="2246769"/>
          </a:xfrm>
          <a:prstGeom prst="rect">
            <a:avLst/>
          </a:prstGeom>
        </p:spPr>
        <p:txBody>
          <a:bodyPr wrap="square">
            <a:spAutoFit/>
          </a:bodyPr>
          <a:lstStyle/>
          <a:p>
            <a:r>
              <a:rPr lang="en-US" altLang="zh-CN" sz="2000" dirty="0">
                <a:solidFill>
                  <a:schemeClr val="bg1"/>
                </a:solidFill>
                <a:latin typeface="-apple-system"/>
              </a:rPr>
              <a:t>Flask</a:t>
            </a:r>
            <a:r>
              <a:rPr lang="zh-CN" altLang="en-US" sz="2000" dirty="0">
                <a:solidFill>
                  <a:schemeClr val="bg1"/>
                </a:solidFill>
                <a:latin typeface="-apple-system"/>
              </a:rPr>
              <a:t>类的一个对象是我们的</a:t>
            </a:r>
            <a:r>
              <a:rPr lang="en-US" altLang="zh-CN" sz="2000" b="1" dirty="0">
                <a:solidFill>
                  <a:schemeClr val="bg1"/>
                </a:solidFill>
                <a:latin typeface="-apple-system"/>
              </a:rPr>
              <a:t>WSGI</a:t>
            </a:r>
            <a:r>
              <a:rPr lang="zh-CN" altLang="en-US" sz="2000" dirty="0">
                <a:solidFill>
                  <a:schemeClr val="bg1"/>
                </a:solidFill>
                <a:latin typeface="-apple-system"/>
              </a:rPr>
              <a:t>应用程序。</a:t>
            </a:r>
          </a:p>
          <a:p>
            <a:r>
              <a:rPr lang="en-US" altLang="zh-CN" sz="2000" dirty="0">
                <a:solidFill>
                  <a:schemeClr val="bg1"/>
                </a:solidFill>
                <a:latin typeface="-apple-system"/>
              </a:rPr>
              <a:t>Flask</a:t>
            </a:r>
            <a:r>
              <a:rPr lang="zh-CN" altLang="en-US" sz="2000" dirty="0">
                <a:solidFill>
                  <a:schemeClr val="bg1"/>
                </a:solidFill>
                <a:latin typeface="-apple-system"/>
              </a:rPr>
              <a:t>构造函数使用</a:t>
            </a:r>
            <a:r>
              <a:rPr lang="zh-CN" altLang="en-US" sz="2000" b="1" dirty="0">
                <a:solidFill>
                  <a:schemeClr val="bg1"/>
                </a:solidFill>
                <a:latin typeface="-apple-system"/>
              </a:rPr>
              <a:t>当前模块（</a:t>
            </a:r>
            <a:r>
              <a:rPr lang="en-US" altLang="zh-CN" sz="2000" b="1" dirty="0">
                <a:solidFill>
                  <a:schemeClr val="bg1"/>
                </a:solidFill>
                <a:latin typeface="-apple-system"/>
              </a:rPr>
              <a:t>__name __</a:t>
            </a:r>
            <a:r>
              <a:rPr lang="zh-CN" altLang="en-US" sz="2000" b="1" dirty="0">
                <a:solidFill>
                  <a:schemeClr val="bg1"/>
                </a:solidFill>
                <a:latin typeface="-apple-system"/>
              </a:rPr>
              <a:t>）</a:t>
            </a:r>
            <a:r>
              <a:rPr lang="zh-CN" altLang="en-US" sz="2000" dirty="0">
                <a:solidFill>
                  <a:schemeClr val="bg1"/>
                </a:solidFill>
                <a:latin typeface="-apple-system"/>
              </a:rPr>
              <a:t>的名称作为参数。</a:t>
            </a:r>
          </a:p>
          <a:p>
            <a:r>
              <a:rPr lang="en-US" altLang="zh-CN" sz="2000" dirty="0">
                <a:solidFill>
                  <a:schemeClr val="bg1"/>
                </a:solidFill>
                <a:latin typeface="-apple-system"/>
              </a:rPr>
              <a:t>Flask</a:t>
            </a:r>
            <a:r>
              <a:rPr lang="zh-CN" altLang="en-US" sz="2000" dirty="0">
                <a:solidFill>
                  <a:schemeClr val="bg1"/>
                </a:solidFill>
                <a:latin typeface="-apple-system"/>
              </a:rPr>
              <a:t>类的</a:t>
            </a:r>
            <a:r>
              <a:rPr lang="en-US" altLang="zh-CN" sz="2000" b="1" dirty="0">
                <a:solidFill>
                  <a:schemeClr val="bg1"/>
                </a:solidFill>
                <a:latin typeface="-apple-system"/>
              </a:rPr>
              <a:t>route()</a:t>
            </a:r>
            <a:r>
              <a:rPr lang="zh-CN" altLang="en-US" sz="2000" dirty="0">
                <a:solidFill>
                  <a:schemeClr val="bg1"/>
                </a:solidFill>
                <a:latin typeface="-apple-system"/>
              </a:rPr>
              <a:t>函数是一个装饰器，它告诉应用程序哪个</a:t>
            </a:r>
            <a:r>
              <a:rPr lang="en-US" altLang="zh-CN" sz="2000" dirty="0">
                <a:solidFill>
                  <a:schemeClr val="bg1"/>
                </a:solidFill>
                <a:latin typeface="-apple-system"/>
              </a:rPr>
              <a:t>URL</a:t>
            </a:r>
            <a:r>
              <a:rPr lang="zh-CN" altLang="en-US" sz="2000" dirty="0">
                <a:solidFill>
                  <a:schemeClr val="bg1"/>
                </a:solidFill>
                <a:latin typeface="-apple-system"/>
              </a:rPr>
              <a:t>应该调用相关的函数。</a:t>
            </a:r>
            <a:endParaRPr lang="en-US" altLang="zh-CN" sz="2000" dirty="0">
              <a:solidFill>
                <a:schemeClr val="bg1"/>
              </a:solidFill>
              <a:latin typeface="-apple-system"/>
            </a:endParaRPr>
          </a:p>
          <a:p>
            <a:r>
              <a:rPr lang="zh-CN" altLang="en-US" sz="2000" b="1" dirty="0">
                <a:solidFill>
                  <a:schemeClr val="bg1"/>
                </a:solidFill>
                <a:latin typeface="-apple-system"/>
              </a:rPr>
              <a:t>在示例中，</a:t>
            </a:r>
            <a:r>
              <a:rPr lang="en-US" altLang="zh-CN" sz="2000" b="1" dirty="0">
                <a:solidFill>
                  <a:schemeClr val="bg1"/>
                </a:solidFill>
                <a:latin typeface="-apple-system"/>
              </a:rPr>
              <a:t>'/ ' URL</a:t>
            </a:r>
            <a:r>
              <a:rPr lang="zh-CN" altLang="en-US" sz="2000" b="1" dirty="0">
                <a:solidFill>
                  <a:schemeClr val="bg1"/>
                </a:solidFill>
                <a:latin typeface="-apple-system"/>
              </a:rPr>
              <a:t>与</a:t>
            </a:r>
            <a:r>
              <a:rPr lang="en-US" altLang="zh-CN" sz="2000" b="1" dirty="0" err="1">
                <a:solidFill>
                  <a:schemeClr val="bg1"/>
                </a:solidFill>
                <a:latin typeface="-apple-system"/>
              </a:rPr>
              <a:t>hello_world</a:t>
            </a:r>
            <a:r>
              <a:rPr lang="en-US" altLang="zh-CN" sz="2000" b="1" dirty="0">
                <a:solidFill>
                  <a:schemeClr val="bg1"/>
                </a:solidFill>
                <a:latin typeface="-apple-system"/>
              </a:rPr>
              <a:t>()</a:t>
            </a:r>
            <a:r>
              <a:rPr lang="zh-CN" altLang="en-US" sz="2000" b="1" dirty="0">
                <a:solidFill>
                  <a:schemeClr val="bg1"/>
                </a:solidFill>
                <a:latin typeface="-apple-system"/>
              </a:rPr>
              <a:t>函数绑定。</a:t>
            </a:r>
          </a:p>
          <a:p>
            <a:r>
              <a:rPr lang="zh-CN" altLang="en-US" sz="2000" dirty="0">
                <a:solidFill>
                  <a:schemeClr val="bg1"/>
                </a:solidFill>
                <a:latin typeface="-apple-system"/>
              </a:rPr>
              <a:t>因此，当在浏览器中打开</a:t>
            </a:r>
            <a:r>
              <a:rPr lang="en-US" altLang="zh-CN" sz="2000" dirty="0">
                <a:solidFill>
                  <a:schemeClr val="bg1"/>
                </a:solidFill>
                <a:latin typeface="-apple-system"/>
              </a:rPr>
              <a:t>web</a:t>
            </a:r>
            <a:r>
              <a:rPr lang="zh-CN" altLang="en-US" sz="2000" dirty="0">
                <a:solidFill>
                  <a:schemeClr val="bg1"/>
                </a:solidFill>
                <a:latin typeface="-apple-system"/>
              </a:rPr>
              <a:t>服务器的主页时，将呈现该函数的输出。</a:t>
            </a:r>
          </a:p>
          <a:p>
            <a:r>
              <a:rPr lang="zh-CN" altLang="en-US" sz="2000" dirty="0">
                <a:solidFill>
                  <a:schemeClr val="bg1"/>
                </a:solidFill>
                <a:latin typeface="-apple-system"/>
              </a:rPr>
              <a:t>最后，</a:t>
            </a:r>
            <a:r>
              <a:rPr lang="en-US" altLang="zh-CN" sz="2000" dirty="0">
                <a:solidFill>
                  <a:schemeClr val="bg1"/>
                </a:solidFill>
                <a:latin typeface="-apple-system"/>
              </a:rPr>
              <a:t>Flask</a:t>
            </a:r>
            <a:r>
              <a:rPr lang="zh-CN" altLang="en-US" sz="2000" dirty="0">
                <a:solidFill>
                  <a:schemeClr val="bg1"/>
                </a:solidFill>
                <a:latin typeface="-apple-system"/>
              </a:rPr>
              <a:t>类的</a:t>
            </a:r>
            <a:r>
              <a:rPr lang="en-US" altLang="zh-CN" sz="2000" dirty="0">
                <a:solidFill>
                  <a:schemeClr val="bg1"/>
                </a:solidFill>
                <a:latin typeface="-apple-system"/>
              </a:rPr>
              <a:t>run()</a:t>
            </a:r>
            <a:r>
              <a:rPr lang="zh-CN" altLang="en-US" sz="2000" dirty="0">
                <a:solidFill>
                  <a:schemeClr val="bg1"/>
                </a:solidFill>
                <a:latin typeface="-apple-system"/>
              </a:rPr>
              <a:t>方法在本地开发服务器上运行应用程序。</a:t>
            </a:r>
            <a:endParaRPr lang="zh-CN" altLang="en-US" sz="2000" b="0" i="0" dirty="0">
              <a:solidFill>
                <a:schemeClr val="bg1"/>
              </a:solidFill>
              <a:effectLst/>
              <a:latin typeface="-apple-system"/>
            </a:endParaRPr>
          </a:p>
        </p:txBody>
      </p:sp>
    </p:spTree>
    <p:extLst>
      <p:ext uri="{BB962C8B-B14F-4D97-AF65-F5344CB8AC3E}">
        <p14:creationId xmlns:p14="http://schemas.microsoft.com/office/powerpoint/2010/main" val="384049715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9CCADE0-06DE-4868-9A5C-B4480EDC6981}"/>
              </a:ext>
            </a:extLst>
          </p:cNvPr>
          <p:cNvSpPr txBox="1"/>
          <p:nvPr/>
        </p:nvSpPr>
        <p:spPr>
          <a:xfrm>
            <a:off x="967563" y="797442"/>
            <a:ext cx="4426212" cy="523220"/>
          </a:xfrm>
          <a:prstGeom prst="rect">
            <a:avLst/>
          </a:prstGeom>
          <a:noFill/>
        </p:spPr>
        <p:txBody>
          <a:bodyPr wrap="none" rtlCol="0">
            <a:spAutoFit/>
          </a:bodyPr>
          <a:lstStyle/>
          <a:p>
            <a:r>
              <a:rPr lang="zh-CN" altLang="en-US" sz="2800" dirty="0">
                <a:solidFill>
                  <a:schemeClr val="bg1"/>
                </a:solidFill>
              </a:rPr>
              <a:t>第一个</a:t>
            </a:r>
            <a:r>
              <a:rPr lang="en-US" altLang="zh-CN" sz="2800" dirty="0">
                <a:solidFill>
                  <a:schemeClr val="bg1"/>
                </a:solidFill>
              </a:rPr>
              <a:t>Flask </a:t>
            </a:r>
            <a:r>
              <a:rPr lang="zh-CN" altLang="en-US" sz="2800" dirty="0">
                <a:solidFill>
                  <a:schemeClr val="bg1"/>
                </a:solidFill>
              </a:rPr>
              <a:t>应用程序</a:t>
            </a:r>
            <a:r>
              <a:rPr lang="en-US" altLang="zh-CN" sz="2800" dirty="0">
                <a:solidFill>
                  <a:schemeClr val="bg1"/>
                </a:solidFill>
              </a:rPr>
              <a:t>:</a:t>
            </a:r>
            <a:r>
              <a:rPr lang="zh-CN" altLang="en-US" sz="2800" dirty="0">
                <a:solidFill>
                  <a:schemeClr val="bg1"/>
                </a:solidFill>
              </a:rPr>
              <a:t>路由</a:t>
            </a:r>
          </a:p>
        </p:txBody>
      </p:sp>
      <p:pic>
        <p:nvPicPr>
          <p:cNvPr id="3" name="图片 2">
            <a:extLst>
              <a:ext uri="{FF2B5EF4-FFF2-40B4-BE49-F238E27FC236}">
                <a16:creationId xmlns:a16="http://schemas.microsoft.com/office/drawing/2014/main" id="{AADC9B8A-F99C-4CBA-9FC5-1DDD5B833E60}"/>
              </a:ext>
            </a:extLst>
          </p:cNvPr>
          <p:cNvPicPr>
            <a:picLocks noChangeAspect="1"/>
          </p:cNvPicPr>
          <p:nvPr/>
        </p:nvPicPr>
        <p:blipFill>
          <a:blip r:embed="rId2"/>
          <a:stretch>
            <a:fillRect/>
          </a:stretch>
        </p:blipFill>
        <p:spPr>
          <a:xfrm>
            <a:off x="2204207" y="1772630"/>
            <a:ext cx="7785174" cy="4287928"/>
          </a:xfrm>
          <a:prstGeom prst="rect">
            <a:avLst/>
          </a:prstGeom>
        </p:spPr>
      </p:pic>
    </p:spTree>
    <p:extLst>
      <p:ext uri="{BB962C8B-B14F-4D97-AF65-F5344CB8AC3E}">
        <p14:creationId xmlns:p14="http://schemas.microsoft.com/office/powerpoint/2010/main" val="181506479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3D1EA6-8CB5-4627-9492-70681E693E5A}"/>
              </a:ext>
            </a:extLst>
          </p:cNvPr>
          <p:cNvSpPr txBox="1"/>
          <p:nvPr/>
        </p:nvSpPr>
        <p:spPr>
          <a:xfrm>
            <a:off x="967563" y="797442"/>
            <a:ext cx="2531462"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变量规则</a:t>
            </a:r>
          </a:p>
        </p:txBody>
      </p:sp>
      <p:sp>
        <p:nvSpPr>
          <p:cNvPr id="6" name="矩形 5">
            <a:extLst>
              <a:ext uri="{FF2B5EF4-FFF2-40B4-BE49-F238E27FC236}">
                <a16:creationId xmlns:a16="http://schemas.microsoft.com/office/drawing/2014/main" id="{91545A69-4669-4AAE-BEAD-79F44F8BDC15}"/>
              </a:ext>
            </a:extLst>
          </p:cNvPr>
          <p:cNvSpPr/>
          <p:nvPr/>
        </p:nvSpPr>
        <p:spPr>
          <a:xfrm>
            <a:off x="1261730" y="1399072"/>
            <a:ext cx="10083210" cy="2554545"/>
          </a:xfrm>
          <a:prstGeom prst="rect">
            <a:avLst/>
          </a:prstGeom>
        </p:spPr>
        <p:txBody>
          <a:bodyPr wrap="square">
            <a:spAutoFit/>
          </a:bodyPr>
          <a:lstStyle/>
          <a:p>
            <a:r>
              <a:rPr lang="zh-CN" altLang="en-US" sz="2000" dirty="0">
                <a:solidFill>
                  <a:schemeClr val="bg1"/>
                </a:solidFill>
                <a:latin typeface="-apple-system"/>
              </a:rPr>
              <a:t>通过向规则参数添加变量部分，可以动态构建</a:t>
            </a:r>
            <a:r>
              <a:rPr lang="en-US" altLang="zh-CN" sz="2000" dirty="0">
                <a:solidFill>
                  <a:schemeClr val="bg1"/>
                </a:solidFill>
                <a:latin typeface="-apple-system"/>
              </a:rPr>
              <a:t>URL</a:t>
            </a:r>
            <a:r>
              <a:rPr lang="zh-CN" altLang="en-US" sz="2000" dirty="0">
                <a:solidFill>
                  <a:schemeClr val="bg1"/>
                </a:solidFill>
                <a:latin typeface="-apple-system"/>
              </a:rPr>
              <a:t>。</a:t>
            </a:r>
          </a:p>
          <a:p>
            <a:r>
              <a:rPr lang="zh-CN" altLang="en-US" sz="2000" dirty="0">
                <a:solidFill>
                  <a:schemeClr val="bg1"/>
                </a:solidFill>
                <a:latin typeface="-apple-system"/>
              </a:rPr>
              <a:t>此变量部分标记为</a:t>
            </a:r>
            <a:r>
              <a:rPr lang="en-US" altLang="zh-CN" sz="2000" b="1" dirty="0">
                <a:solidFill>
                  <a:schemeClr val="bg1"/>
                </a:solidFill>
                <a:latin typeface="-apple-system"/>
              </a:rPr>
              <a:t>&lt;variable-name&gt; </a:t>
            </a:r>
            <a:r>
              <a:rPr lang="zh-CN" altLang="en-US" sz="2000" dirty="0">
                <a:solidFill>
                  <a:schemeClr val="bg1"/>
                </a:solidFill>
                <a:latin typeface="-apple-system"/>
              </a:rPr>
              <a:t>。</a:t>
            </a:r>
          </a:p>
          <a:p>
            <a:r>
              <a:rPr lang="zh-CN" altLang="en-US" sz="2000" dirty="0">
                <a:solidFill>
                  <a:schemeClr val="bg1"/>
                </a:solidFill>
                <a:latin typeface="-apple-system"/>
              </a:rPr>
              <a:t>它作为关键字参数传递给与规则相关联的函数。</a:t>
            </a:r>
          </a:p>
          <a:p>
            <a:br>
              <a:rPr lang="zh-CN" altLang="en-US" sz="2000" dirty="0">
                <a:solidFill>
                  <a:schemeClr val="bg1"/>
                </a:solidFill>
                <a:latin typeface="-apple-system"/>
              </a:rPr>
            </a:br>
            <a:endParaRPr lang="zh-CN" altLang="en-US" sz="2000" dirty="0">
              <a:solidFill>
                <a:schemeClr val="bg1"/>
              </a:solidFill>
              <a:latin typeface="-apple-system"/>
            </a:endParaRPr>
          </a:p>
          <a:p>
            <a:r>
              <a:rPr lang="zh-CN" altLang="en-US" sz="2000" dirty="0">
                <a:solidFill>
                  <a:schemeClr val="bg1"/>
                </a:solidFill>
                <a:latin typeface="-apple-system"/>
              </a:rPr>
              <a:t>在以下示例中，</a:t>
            </a:r>
            <a:r>
              <a:rPr lang="en-US" altLang="zh-CN" sz="2000" b="1" dirty="0">
                <a:solidFill>
                  <a:schemeClr val="bg1"/>
                </a:solidFill>
                <a:latin typeface="-apple-system"/>
              </a:rPr>
              <a:t>route()</a:t>
            </a:r>
            <a:r>
              <a:rPr lang="zh-CN" altLang="en-US" sz="2000" dirty="0">
                <a:solidFill>
                  <a:schemeClr val="bg1"/>
                </a:solidFill>
                <a:latin typeface="-apple-system"/>
              </a:rPr>
              <a:t>装饰器的规则参数包含附加到</a:t>
            </a:r>
            <a:r>
              <a:rPr lang="en-US" altLang="zh-CN" sz="2000" dirty="0">
                <a:solidFill>
                  <a:schemeClr val="bg1"/>
                </a:solidFill>
                <a:latin typeface="-apple-system"/>
              </a:rPr>
              <a:t>URL </a:t>
            </a:r>
            <a:r>
              <a:rPr lang="en-US" altLang="zh-CN" sz="2000" b="1" dirty="0">
                <a:solidFill>
                  <a:schemeClr val="bg1"/>
                </a:solidFill>
                <a:latin typeface="-apple-system"/>
              </a:rPr>
              <a:t>'/hello' </a:t>
            </a:r>
            <a:r>
              <a:rPr lang="zh-CN" altLang="en-US" sz="2000" dirty="0">
                <a:solidFill>
                  <a:schemeClr val="bg1"/>
                </a:solidFill>
                <a:latin typeface="-apple-system"/>
              </a:rPr>
              <a:t>的</a:t>
            </a:r>
            <a:r>
              <a:rPr lang="en-US" altLang="zh-CN" sz="2000" b="1" dirty="0">
                <a:solidFill>
                  <a:schemeClr val="bg1"/>
                </a:solidFill>
                <a:latin typeface="-apple-system"/>
              </a:rPr>
              <a:t>&lt;name&gt;</a:t>
            </a:r>
            <a:r>
              <a:rPr lang="zh-CN" altLang="en-US" sz="2000" b="1" dirty="0">
                <a:solidFill>
                  <a:schemeClr val="bg1"/>
                </a:solidFill>
                <a:latin typeface="-apple-system"/>
              </a:rPr>
              <a:t>。</a:t>
            </a:r>
            <a:r>
              <a:rPr lang="en-US" altLang="zh-CN" sz="2000" dirty="0">
                <a:solidFill>
                  <a:schemeClr val="bg1"/>
                </a:solidFill>
                <a:latin typeface="-apple-system"/>
              </a:rPr>
              <a:t> </a:t>
            </a:r>
          </a:p>
          <a:p>
            <a:r>
              <a:rPr lang="zh-CN" altLang="en-US" sz="2000" dirty="0">
                <a:solidFill>
                  <a:schemeClr val="bg1"/>
                </a:solidFill>
                <a:latin typeface="-apple-system"/>
              </a:rPr>
              <a:t>因此，如果在浏览器中输入</a:t>
            </a:r>
            <a:r>
              <a:rPr lang="en-US" altLang="zh-CN" sz="2000" b="1" dirty="0">
                <a:solidFill>
                  <a:schemeClr val="bg1"/>
                </a:solidFill>
                <a:latin typeface="-apple-system"/>
              </a:rPr>
              <a:t>http://localhost:5000/hello/</a:t>
            </a:r>
            <a:r>
              <a:rPr lang="zh-CN" altLang="en-US" sz="2000" b="1" dirty="0">
                <a:solidFill>
                  <a:schemeClr val="bg1"/>
                </a:solidFill>
                <a:latin typeface="-apple-system"/>
              </a:rPr>
              <a:t>科科</a:t>
            </a:r>
            <a:r>
              <a:rPr lang="zh-CN" altLang="en-US" sz="2000" dirty="0">
                <a:solidFill>
                  <a:schemeClr val="bg1"/>
                </a:solidFill>
                <a:latin typeface="-apple-system"/>
              </a:rPr>
              <a:t>作为</a:t>
            </a:r>
            <a:r>
              <a:rPr lang="en-US" altLang="zh-CN" sz="2000" b="1" dirty="0">
                <a:solidFill>
                  <a:schemeClr val="bg1"/>
                </a:solidFill>
                <a:latin typeface="-apple-system"/>
              </a:rPr>
              <a:t>URL</a:t>
            </a:r>
            <a:r>
              <a:rPr lang="zh-CN" altLang="en-US" sz="2000" dirty="0">
                <a:solidFill>
                  <a:schemeClr val="bg1"/>
                </a:solidFill>
                <a:latin typeface="-apple-system"/>
              </a:rPr>
              <a:t>，则</a:t>
            </a:r>
            <a:r>
              <a:rPr lang="en-US" altLang="zh-CN" sz="2000" b="1" dirty="0">
                <a:solidFill>
                  <a:schemeClr val="bg1"/>
                </a:solidFill>
                <a:latin typeface="-apple-system"/>
              </a:rPr>
              <a:t>'</a:t>
            </a:r>
            <a:r>
              <a:rPr lang="zh-CN" altLang="en-US" sz="2000" b="1" dirty="0">
                <a:solidFill>
                  <a:schemeClr val="bg1"/>
                </a:solidFill>
                <a:latin typeface="-apple-system"/>
              </a:rPr>
              <a:t>科科</a:t>
            </a:r>
            <a:r>
              <a:rPr lang="en-US" altLang="zh-CN" sz="2000" b="1" dirty="0">
                <a:solidFill>
                  <a:schemeClr val="bg1"/>
                </a:solidFill>
                <a:latin typeface="-apple-system"/>
              </a:rPr>
              <a:t>'</a:t>
            </a:r>
            <a:r>
              <a:rPr lang="zh-CN" altLang="en-US" sz="2000" dirty="0">
                <a:solidFill>
                  <a:schemeClr val="bg1"/>
                </a:solidFill>
                <a:latin typeface="-apple-system"/>
              </a:rPr>
              <a:t>将作为参数提供给 </a:t>
            </a:r>
            <a:r>
              <a:rPr lang="en-US" altLang="zh-CN" sz="2000" b="1" dirty="0">
                <a:solidFill>
                  <a:schemeClr val="bg1"/>
                </a:solidFill>
                <a:latin typeface="-apple-system"/>
              </a:rPr>
              <a:t>hello_world3()</a:t>
            </a:r>
            <a:r>
              <a:rPr lang="zh-CN" altLang="en-US" sz="2000" dirty="0">
                <a:solidFill>
                  <a:schemeClr val="bg1"/>
                </a:solidFill>
                <a:latin typeface="-apple-system"/>
              </a:rPr>
              <a:t>函数。</a:t>
            </a:r>
            <a:endParaRPr lang="zh-CN" altLang="en-US" sz="2000" b="0" i="0" dirty="0">
              <a:solidFill>
                <a:schemeClr val="bg1"/>
              </a:solidFill>
              <a:effectLst/>
              <a:latin typeface="-apple-system"/>
            </a:endParaRPr>
          </a:p>
        </p:txBody>
      </p:sp>
      <p:pic>
        <p:nvPicPr>
          <p:cNvPr id="7" name="图片 6">
            <a:extLst>
              <a:ext uri="{FF2B5EF4-FFF2-40B4-BE49-F238E27FC236}">
                <a16:creationId xmlns:a16="http://schemas.microsoft.com/office/drawing/2014/main" id="{AC753048-0B6A-4F6D-A19C-2B4CDC8B1D5D}"/>
              </a:ext>
            </a:extLst>
          </p:cNvPr>
          <p:cNvPicPr>
            <a:picLocks noChangeAspect="1"/>
          </p:cNvPicPr>
          <p:nvPr/>
        </p:nvPicPr>
        <p:blipFill>
          <a:blip r:embed="rId2"/>
          <a:stretch>
            <a:fillRect/>
          </a:stretch>
        </p:blipFill>
        <p:spPr>
          <a:xfrm>
            <a:off x="3405757" y="4099680"/>
            <a:ext cx="5382073" cy="1359248"/>
          </a:xfrm>
          <a:prstGeom prst="rect">
            <a:avLst/>
          </a:prstGeom>
        </p:spPr>
      </p:pic>
    </p:spTree>
    <p:extLst>
      <p:ext uri="{BB962C8B-B14F-4D97-AF65-F5344CB8AC3E}">
        <p14:creationId xmlns:p14="http://schemas.microsoft.com/office/powerpoint/2010/main" val="3114219078"/>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B2446B-07DC-4072-8431-2D693826D902}"/>
              </a:ext>
            </a:extLst>
          </p:cNvPr>
          <p:cNvSpPr txBox="1"/>
          <p:nvPr/>
        </p:nvSpPr>
        <p:spPr>
          <a:xfrm>
            <a:off x="967563" y="797442"/>
            <a:ext cx="3563796"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模板</a:t>
            </a:r>
            <a:r>
              <a:rPr lang="en-US" altLang="zh-CN" sz="2800" dirty="0">
                <a:solidFill>
                  <a:schemeClr val="bg1"/>
                </a:solidFill>
              </a:rPr>
              <a:t>templates</a:t>
            </a:r>
            <a:endParaRPr lang="zh-CN" altLang="en-US" sz="2800" dirty="0">
              <a:solidFill>
                <a:schemeClr val="bg1"/>
              </a:solidFill>
            </a:endParaRPr>
          </a:p>
        </p:txBody>
      </p:sp>
      <p:pic>
        <p:nvPicPr>
          <p:cNvPr id="3" name="图片 2">
            <a:extLst>
              <a:ext uri="{FF2B5EF4-FFF2-40B4-BE49-F238E27FC236}">
                <a16:creationId xmlns:a16="http://schemas.microsoft.com/office/drawing/2014/main" id="{9A7D3A44-7399-4F24-BC74-6167A20E8CC4}"/>
              </a:ext>
            </a:extLst>
          </p:cNvPr>
          <p:cNvPicPr>
            <a:picLocks noChangeAspect="1"/>
          </p:cNvPicPr>
          <p:nvPr/>
        </p:nvPicPr>
        <p:blipFill>
          <a:blip r:embed="rId2"/>
          <a:stretch>
            <a:fillRect/>
          </a:stretch>
        </p:blipFill>
        <p:spPr>
          <a:xfrm>
            <a:off x="1734889" y="1678638"/>
            <a:ext cx="8723809" cy="3904762"/>
          </a:xfrm>
          <a:prstGeom prst="rect">
            <a:avLst/>
          </a:prstGeom>
        </p:spPr>
      </p:pic>
    </p:spTree>
    <p:extLst>
      <p:ext uri="{BB962C8B-B14F-4D97-AF65-F5344CB8AC3E}">
        <p14:creationId xmlns:p14="http://schemas.microsoft.com/office/powerpoint/2010/main" val="394380113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B2446B-07DC-4072-8431-2D693826D902}"/>
              </a:ext>
            </a:extLst>
          </p:cNvPr>
          <p:cNvSpPr txBox="1"/>
          <p:nvPr/>
        </p:nvSpPr>
        <p:spPr>
          <a:xfrm>
            <a:off x="967563" y="797442"/>
            <a:ext cx="3563796"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模板</a:t>
            </a:r>
            <a:r>
              <a:rPr lang="en-US" altLang="zh-CN" sz="2800" dirty="0">
                <a:solidFill>
                  <a:schemeClr val="bg1"/>
                </a:solidFill>
              </a:rPr>
              <a:t>templates</a:t>
            </a:r>
            <a:endParaRPr lang="zh-CN" altLang="en-US" sz="2800" dirty="0">
              <a:solidFill>
                <a:schemeClr val="bg1"/>
              </a:solidFill>
            </a:endParaRPr>
          </a:p>
        </p:txBody>
      </p:sp>
      <p:pic>
        <p:nvPicPr>
          <p:cNvPr id="4" name="图片 3">
            <a:extLst>
              <a:ext uri="{FF2B5EF4-FFF2-40B4-BE49-F238E27FC236}">
                <a16:creationId xmlns:a16="http://schemas.microsoft.com/office/drawing/2014/main" id="{FA977FFB-9487-4F1B-B766-E8D910FA422C}"/>
              </a:ext>
            </a:extLst>
          </p:cNvPr>
          <p:cNvPicPr>
            <a:picLocks noChangeAspect="1"/>
          </p:cNvPicPr>
          <p:nvPr/>
        </p:nvPicPr>
        <p:blipFill>
          <a:blip r:embed="rId3"/>
          <a:stretch>
            <a:fillRect/>
          </a:stretch>
        </p:blipFill>
        <p:spPr>
          <a:xfrm>
            <a:off x="2353227" y="2481586"/>
            <a:ext cx="6689763" cy="3968613"/>
          </a:xfrm>
          <a:prstGeom prst="rect">
            <a:avLst/>
          </a:prstGeom>
        </p:spPr>
      </p:pic>
      <p:sp>
        <p:nvSpPr>
          <p:cNvPr id="3" name="文本框 2">
            <a:extLst>
              <a:ext uri="{FF2B5EF4-FFF2-40B4-BE49-F238E27FC236}">
                <a16:creationId xmlns:a16="http://schemas.microsoft.com/office/drawing/2014/main" id="{C2784BB3-DAF4-4EE2-A880-A8663F8C6DD5}"/>
              </a:ext>
            </a:extLst>
          </p:cNvPr>
          <p:cNvSpPr txBox="1"/>
          <p:nvPr/>
        </p:nvSpPr>
        <p:spPr>
          <a:xfrm>
            <a:off x="2353227" y="1573906"/>
            <a:ext cx="6870516" cy="707886"/>
          </a:xfrm>
          <a:prstGeom prst="rect">
            <a:avLst/>
          </a:prstGeom>
          <a:noFill/>
        </p:spPr>
        <p:txBody>
          <a:bodyPr wrap="square" rtlCol="0">
            <a:spAutoFit/>
          </a:bodyPr>
          <a:lstStyle/>
          <a:p>
            <a:r>
              <a:rPr lang="zh-CN" altLang="en-US" sz="2000" dirty="0">
                <a:solidFill>
                  <a:schemeClr val="bg1"/>
                </a:solidFill>
              </a:rPr>
              <a:t>通过</a:t>
            </a:r>
            <a:r>
              <a:rPr lang="en-US" altLang="zh-CN" sz="2000" dirty="0" err="1">
                <a:solidFill>
                  <a:schemeClr val="bg1"/>
                </a:solidFill>
              </a:rPr>
              <a:t>render_template</a:t>
            </a:r>
            <a:r>
              <a:rPr lang="en-US" altLang="zh-CN" sz="2000" dirty="0">
                <a:solidFill>
                  <a:schemeClr val="bg1"/>
                </a:solidFill>
              </a:rPr>
              <a:t>()</a:t>
            </a:r>
            <a:r>
              <a:rPr lang="zh-CN" altLang="en-US" sz="2000" dirty="0">
                <a:solidFill>
                  <a:schemeClr val="bg1"/>
                </a:solidFill>
              </a:rPr>
              <a:t>函数指定</a:t>
            </a:r>
            <a:r>
              <a:rPr lang="en-US" altLang="zh-CN" sz="2000" dirty="0" err="1">
                <a:solidFill>
                  <a:schemeClr val="bg1"/>
                </a:solidFill>
              </a:rPr>
              <a:t>url</a:t>
            </a:r>
            <a:r>
              <a:rPr lang="zh-CN" altLang="en-US" sz="2000" dirty="0">
                <a:solidFill>
                  <a:schemeClr val="bg1"/>
                </a:solidFill>
              </a:rPr>
              <a:t>返回到一个预设的</a:t>
            </a:r>
            <a:r>
              <a:rPr lang="en-US" altLang="zh-CN" sz="2000" dirty="0">
                <a:solidFill>
                  <a:schemeClr val="bg1"/>
                </a:solidFill>
              </a:rPr>
              <a:t>html</a:t>
            </a:r>
            <a:r>
              <a:rPr lang="zh-CN" altLang="en-US" sz="2000" dirty="0">
                <a:solidFill>
                  <a:schemeClr val="bg1"/>
                </a:solidFill>
              </a:rPr>
              <a:t>文件。</a:t>
            </a:r>
          </a:p>
        </p:txBody>
      </p:sp>
    </p:spTree>
    <p:extLst>
      <p:ext uri="{BB962C8B-B14F-4D97-AF65-F5344CB8AC3E}">
        <p14:creationId xmlns:p14="http://schemas.microsoft.com/office/powerpoint/2010/main" val="213121335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441266-3B36-4DF9-87E0-F119E5802969}"/>
              </a:ext>
            </a:extLst>
          </p:cNvPr>
          <p:cNvSpPr txBox="1"/>
          <p:nvPr/>
        </p:nvSpPr>
        <p:spPr>
          <a:xfrm>
            <a:off x="967563" y="797442"/>
            <a:ext cx="3223959" cy="523220"/>
          </a:xfrm>
          <a:prstGeom prst="rect">
            <a:avLst/>
          </a:prstGeom>
          <a:noFill/>
        </p:spPr>
        <p:txBody>
          <a:bodyPr wrap="none" rtlCol="0">
            <a:spAutoFit/>
          </a:bodyPr>
          <a:lstStyle/>
          <a:p>
            <a:r>
              <a:rPr lang="en-US" altLang="zh-CN" sz="2800" dirty="0">
                <a:solidFill>
                  <a:schemeClr val="bg1"/>
                </a:solidFill>
              </a:rPr>
              <a:t>Flask Request</a:t>
            </a:r>
            <a:r>
              <a:rPr lang="zh-CN" altLang="en-US" sz="2800" dirty="0">
                <a:solidFill>
                  <a:schemeClr val="bg1"/>
                </a:solidFill>
              </a:rPr>
              <a:t>对象</a:t>
            </a:r>
          </a:p>
        </p:txBody>
      </p:sp>
      <p:sp>
        <p:nvSpPr>
          <p:cNvPr id="3" name="矩形 2">
            <a:extLst>
              <a:ext uri="{FF2B5EF4-FFF2-40B4-BE49-F238E27FC236}">
                <a16:creationId xmlns:a16="http://schemas.microsoft.com/office/drawing/2014/main" id="{BDE398F3-9890-4850-8AD4-693AA6E17F5A}"/>
              </a:ext>
            </a:extLst>
          </p:cNvPr>
          <p:cNvSpPr/>
          <p:nvPr/>
        </p:nvSpPr>
        <p:spPr>
          <a:xfrm>
            <a:off x="1527543" y="1659353"/>
            <a:ext cx="7935433" cy="4401205"/>
          </a:xfrm>
          <a:prstGeom prst="rect">
            <a:avLst/>
          </a:prstGeom>
        </p:spPr>
        <p:txBody>
          <a:bodyPr wrap="square">
            <a:spAutoFit/>
          </a:bodyPr>
          <a:lstStyle/>
          <a:p>
            <a:r>
              <a:rPr lang="zh-CN" altLang="en-US" sz="2000" dirty="0">
                <a:solidFill>
                  <a:schemeClr val="bg1"/>
                </a:solidFill>
                <a:latin typeface="-apple-system"/>
              </a:rPr>
              <a:t>来自客户端网页的数据作为全局请求对象发送到服务器。为了处理请求数据，应该从</a:t>
            </a:r>
            <a:r>
              <a:rPr lang="en-US" altLang="zh-CN" sz="2000" dirty="0">
                <a:solidFill>
                  <a:schemeClr val="bg1"/>
                </a:solidFill>
                <a:latin typeface="-apple-system"/>
              </a:rPr>
              <a:t>Flask</a:t>
            </a:r>
            <a:r>
              <a:rPr lang="zh-CN" altLang="en-US" sz="2000" dirty="0">
                <a:solidFill>
                  <a:schemeClr val="bg1"/>
                </a:solidFill>
                <a:latin typeface="-apple-system"/>
              </a:rPr>
              <a:t>模块导入。</a:t>
            </a:r>
          </a:p>
          <a:p>
            <a:r>
              <a:rPr lang="en-US" altLang="zh-CN" sz="2000" dirty="0">
                <a:solidFill>
                  <a:schemeClr val="bg1"/>
                </a:solidFill>
                <a:latin typeface="-apple-system"/>
              </a:rPr>
              <a:t>Request</a:t>
            </a:r>
            <a:r>
              <a:rPr lang="zh-CN" altLang="en-US" sz="2000" dirty="0">
                <a:solidFill>
                  <a:schemeClr val="bg1"/>
                </a:solidFill>
                <a:latin typeface="-apple-system"/>
              </a:rPr>
              <a:t>对象的重要属性如下所列：</a:t>
            </a:r>
          </a:p>
          <a:p>
            <a:pPr marL="342900" indent="-342900">
              <a:buFont typeface="Arial" panose="020B0604020202020204" pitchFamily="34" charset="0"/>
              <a:buChar char="•"/>
            </a:pPr>
            <a:r>
              <a:rPr lang="en-US" altLang="zh-CN" sz="2000" b="1" dirty="0">
                <a:solidFill>
                  <a:schemeClr val="bg1"/>
                </a:solidFill>
                <a:latin typeface="-apple-system"/>
              </a:rPr>
              <a:t>Form</a:t>
            </a:r>
            <a:r>
              <a:rPr lang="zh-CN" altLang="en-US" sz="2000" dirty="0">
                <a:solidFill>
                  <a:schemeClr val="bg1"/>
                </a:solidFill>
                <a:latin typeface="-apple-system"/>
              </a:rPr>
              <a:t> </a:t>
            </a:r>
            <a:r>
              <a:rPr lang="en-US" altLang="zh-CN" sz="2000" dirty="0">
                <a:solidFill>
                  <a:schemeClr val="bg1"/>
                </a:solidFill>
                <a:latin typeface="-apple-system"/>
              </a:rPr>
              <a:t>- </a:t>
            </a:r>
            <a:r>
              <a:rPr lang="zh-CN" altLang="en-US" sz="2000" dirty="0">
                <a:solidFill>
                  <a:schemeClr val="bg1"/>
                </a:solidFill>
                <a:latin typeface="-apple-system"/>
              </a:rPr>
              <a:t>它是一个字典对象，包含表单参数及其值的键和值对。</a:t>
            </a:r>
            <a:endParaRPr lang="en-US" altLang="zh-CN" sz="2000" dirty="0">
              <a:solidFill>
                <a:schemeClr val="bg1"/>
              </a:solidFill>
              <a:latin typeface="-apple-system"/>
            </a:endParaRPr>
          </a:p>
          <a:p>
            <a:r>
              <a:rPr lang="en-US" altLang="zh-CN" sz="2000" dirty="0">
                <a:solidFill>
                  <a:schemeClr val="bg1"/>
                </a:solidFill>
                <a:latin typeface="-apple-system"/>
              </a:rPr>
              <a:t>e.g.</a:t>
            </a:r>
            <a:r>
              <a:rPr lang="zh-CN" altLang="en-US" sz="2000" dirty="0">
                <a:solidFill>
                  <a:schemeClr val="bg1"/>
                </a:solidFill>
                <a:latin typeface="-apple-system"/>
              </a:rPr>
              <a:t> 前端表单信息传输到</a:t>
            </a:r>
            <a:r>
              <a:rPr lang="en-US" altLang="zh-CN" sz="2000" dirty="0">
                <a:solidFill>
                  <a:schemeClr val="bg1"/>
                </a:solidFill>
                <a:latin typeface="-apple-system"/>
              </a:rPr>
              <a:t>Flask</a:t>
            </a:r>
            <a:r>
              <a:rPr lang="zh-CN" altLang="en-US" sz="2000" dirty="0">
                <a:solidFill>
                  <a:schemeClr val="bg1"/>
                </a:solidFill>
                <a:latin typeface="-apple-system"/>
              </a:rPr>
              <a:t>，可通过</a:t>
            </a:r>
            <a:r>
              <a:rPr lang="en-US" altLang="zh-CN" sz="2000" dirty="0" err="1">
                <a:solidFill>
                  <a:schemeClr val="bg1"/>
                </a:solidFill>
                <a:latin typeface="-apple-system"/>
              </a:rPr>
              <a:t>Request.form</a:t>
            </a:r>
            <a:r>
              <a:rPr lang="zh-CN" altLang="en-US" sz="2000" dirty="0">
                <a:solidFill>
                  <a:schemeClr val="bg1"/>
                </a:solidFill>
                <a:latin typeface="-apple-system"/>
              </a:rPr>
              <a:t>进行接收</a:t>
            </a:r>
            <a:endParaRPr lang="en-US" altLang="zh-CN" sz="2000" dirty="0">
              <a:solidFill>
                <a:schemeClr val="bg1"/>
              </a:solidFill>
              <a:latin typeface="-apple-system"/>
            </a:endParaRPr>
          </a:p>
          <a:p>
            <a:endParaRPr lang="zh-CN" altLang="en-US" sz="2000" dirty="0">
              <a:solidFill>
                <a:schemeClr val="bg1"/>
              </a:solidFill>
              <a:latin typeface="-apple-system"/>
            </a:endParaRPr>
          </a:p>
          <a:p>
            <a:pPr marL="342900" indent="-342900">
              <a:buFont typeface="Arial" panose="020B0604020202020204" pitchFamily="34" charset="0"/>
              <a:buChar char="•"/>
            </a:pPr>
            <a:r>
              <a:rPr lang="en-US" altLang="zh-CN" sz="2000" b="1" dirty="0" err="1">
                <a:solidFill>
                  <a:schemeClr val="bg1"/>
                </a:solidFill>
                <a:latin typeface="-apple-system"/>
              </a:rPr>
              <a:t>args</a:t>
            </a:r>
            <a:r>
              <a:rPr lang="en-US" altLang="zh-CN" sz="2000" b="1" dirty="0">
                <a:solidFill>
                  <a:schemeClr val="bg1"/>
                </a:solidFill>
                <a:latin typeface="-apple-system"/>
              </a:rPr>
              <a:t> </a:t>
            </a:r>
            <a:r>
              <a:rPr lang="en-US" altLang="zh-CN" sz="2000" dirty="0">
                <a:solidFill>
                  <a:schemeClr val="bg1"/>
                </a:solidFill>
                <a:latin typeface="-apple-system"/>
              </a:rPr>
              <a:t>- </a:t>
            </a:r>
            <a:r>
              <a:rPr lang="zh-CN" altLang="en-US" sz="2000" dirty="0">
                <a:solidFill>
                  <a:schemeClr val="bg1"/>
                </a:solidFill>
                <a:latin typeface="-apple-system"/>
              </a:rPr>
              <a:t>解析查询字符串的内容，它是问号（？）之后的</a:t>
            </a:r>
            <a:r>
              <a:rPr lang="en-US" altLang="zh-CN" sz="2000" dirty="0">
                <a:solidFill>
                  <a:schemeClr val="bg1"/>
                </a:solidFill>
                <a:latin typeface="-apple-system"/>
              </a:rPr>
              <a:t>URL</a:t>
            </a:r>
            <a:r>
              <a:rPr lang="zh-CN" altLang="en-US" sz="2000" dirty="0">
                <a:solidFill>
                  <a:schemeClr val="bg1"/>
                </a:solidFill>
                <a:latin typeface="-apple-system"/>
              </a:rPr>
              <a:t>的一部分。</a:t>
            </a:r>
            <a:endParaRPr lang="en-US" altLang="zh-CN" sz="2000" dirty="0">
              <a:solidFill>
                <a:schemeClr val="bg1"/>
              </a:solidFill>
              <a:latin typeface="-apple-system"/>
            </a:endParaRPr>
          </a:p>
          <a:p>
            <a:r>
              <a:rPr lang="en-US" altLang="zh-CN" sz="2000" dirty="0">
                <a:solidFill>
                  <a:schemeClr val="bg1"/>
                </a:solidFill>
                <a:latin typeface="-apple-system"/>
              </a:rPr>
              <a:t>e.g.</a:t>
            </a:r>
            <a:r>
              <a:rPr lang="zh-CN" altLang="en-US" sz="2000" dirty="0">
                <a:solidFill>
                  <a:schemeClr val="bg1"/>
                </a:solidFill>
                <a:latin typeface="-apple-system"/>
              </a:rPr>
              <a:t> 前端信息以</a:t>
            </a:r>
            <a:r>
              <a:rPr lang="en-US" altLang="zh-CN" sz="2000" dirty="0">
                <a:solidFill>
                  <a:schemeClr val="bg1"/>
                </a:solidFill>
                <a:latin typeface="-apple-system"/>
              </a:rPr>
              <a:t>get</a:t>
            </a:r>
            <a:r>
              <a:rPr lang="zh-CN" altLang="en-US" sz="2000" dirty="0">
                <a:solidFill>
                  <a:schemeClr val="bg1"/>
                </a:solidFill>
                <a:latin typeface="-apple-system"/>
              </a:rPr>
              <a:t>请求方法传输到</a:t>
            </a:r>
            <a:r>
              <a:rPr lang="en-US" altLang="zh-CN" sz="2000" dirty="0">
                <a:solidFill>
                  <a:schemeClr val="bg1"/>
                </a:solidFill>
                <a:latin typeface="-apple-system"/>
              </a:rPr>
              <a:t>Flask</a:t>
            </a:r>
            <a:r>
              <a:rPr lang="zh-CN" altLang="en-US" sz="2000" dirty="0">
                <a:solidFill>
                  <a:schemeClr val="bg1"/>
                </a:solidFill>
                <a:latin typeface="-apple-system"/>
              </a:rPr>
              <a:t> ，可通过</a:t>
            </a:r>
            <a:r>
              <a:rPr lang="en-US" altLang="zh-CN" sz="2000" dirty="0" err="1">
                <a:solidFill>
                  <a:schemeClr val="bg1"/>
                </a:solidFill>
                <a:latin typeface="-apple-system"/>
              </a:rPr>
              <a:t>Request.args</a:t>
            </a:r>
            <a:r>
              <a:rPr lang="zh-CN" altLang="en-US" sz="2000" dirty="0">
                <a:solidFill>
                  <a:schemeClr val="bg1"/>
                </a:solidFill>
                <a:latin typeface="-apple-system"/>
              </a:rPr>
              <a:t>进行接收</a:t>
            </a:r>
            <a:endParaRPr lang="en-US" altLang="zh-CN" sz="2000" dirty="0">
              <a:solidFill>
                <a:schemeClr val="bg1"/>
              </a:solidFill>
              <a:latin typeface="-apple-system"/>
            </a:endParaRPr>
          </a:p>
          <a:p>
            <a:endParaRPr lang="en-US" altLang="zh-CN" sz="2000" dirty="0">
              <a:solidFill>
                <a:schemeClr val="bg1"/>
              </a:solidFill>
              <a:latin typeface="-apple-system"/>
            </a:endParaRPr>
          </a:p>
          <a:p>
            <a:pPr marL="342900" indent="-342900">
              <a:buFont typeface="Arial" panose="020B0604020202020204" pitchFamily="34" charset="0"/>
              <a:buChar char="•"/>
            </a:pPr>
            <a:r>
              <a:rPr lang="en-US" altLang="zh-CN" sz="2000" b="1" dirty="0">
                <a:solidFill>
                  <a:schemeClr val="bg1"/>
                </a:solidFill>
                <a:latin typeface="-apple-system"/>
              </a:rPr>
              <a:t>Cookies </a:t>
            </a:r>
            <a:r>
              <a:rPr lang="zh-CN" altLang="en-US" sz="2000" dirty="0">
                <a:solidFill>
                  <a:schemeClr val="bg1"/>
                </a:solidFill>
                <a:latin typeface="-apple-system"/>
              </a:rPr>
              <a:t> </a:t>
            </a:r>
            <a:r>
              <a:rPr lang="en-US" altLang="zh-CN" sz="2000" dirty="0">
                <a:solidFill>
                  <a:schemeClr val="bg1"/>
                </a:solidFill>
                <a:latin typeface="-apple-system"/>
              </a:rPr>
              <a:t>- </a:t>
            </a:r>
            <a:r>
              <a:rPr lang="zh-CN" altLang="en-US" sz="2000" dirty="0">
                <a:solidFill>
                  <a:schemeClr val="bg1"/>
                </a:solidFill>
                <a:latin typeface="-apple-system"/>
              </a:rPr>
              <a:t>保存</a:t>
            </a:r>
            <a:r>
              <a:rPr lang="en-US" altLang="zh-CN" sz="2000" dirty="0">
                <a:solidFill>
                  <a:schemeClr val="bg1"/>
                </a:solidFill>
                <a:latin typeface="-apple-system"/>
              </a:rPr>
              <a:t>Cookie</a:t>
            </a:r>
            <a:r>
              <a:rPr lang="zh-CN" altLang="en-US" sz="2000" dirty="0">
                <a:solidFill>
                  <a:schemeClr val="bg1"/>
                </a:solidFill>
                <a:latin typeface="-apple-system"/>
              </a:rPr>
              <a:t>名称和值的字典对象。</a:t>
            </a:r>
            <a:endParaRPr lang="en-US" altLang="zh-CN" sz="2000" dirty="0">
              <a:solidFill>
                <a:schemeClr val="bg1"/>
              </a:solidFill>
              <a:latin typeface="-apple-system"/>
            </a:endParaRPr>
          </a:p>
          <a:p>
            <a:pPr marL="342900" indent="-342900">
              <a:buFont typeface="Arial" panose="020B0604020202020204" pitchFamily="34" charset="0"/>
              <a:buChar char="•"/>
            </a:pPr>
            <a:endParaRPr lang="zh-CN" altLang="en-US" sz="2000" dirty="0">
              <a:solidFill>
                <a:schemeClr val="bg1"/>
              </a:solidFill>
              <a:latin typeface="-apple-system"/>
            </a:endParaRPr>
          </a:p>
          <a:p>
            <a:pPr marL="342900" indent="-342900">
              <a:buFont typeface="Arial" panose="020B0604020202020204" pitchFamily="34" charset="0"/>
              <a:buChar char="•"/>
            </a:pPr>
            <a:r>
              <a:rPr lang="en-US" altLang="zh-CN" sz="2000" b="1" dirty="0">
                <a:solidFill>
                  <a:schemeClr val="bg1"/>
                </a:solidFill>
                <a:latin typeface="-apple-system"/>
              </a:rPr>
              <a:t>files</a:t>
            </a:r>
            <a:r>
              <a:rPr lang="zh-CN" altLang="en-US" sz="2000" dirty="0">
                <a:solidFill>
                  <a:schemeClr val="bg1"/>
                </a:solidFill>
                <a:latin typeface="-apple-system"/>
              </a:rPr>
              <a:t> </a:t>
            </a:r>
            <a:r>
              <a:rPr lang="en-US" altLang="zh-CN" sz="2000" dirty="0">
                <a:solidFill>
                  <a:schemeClr val="bg1"/>
                </a:solidFill>
                <a:latin typeface="-apple-system"/>
              </a:rPr>
              <a:t>- </a:t>
            </a:r>
            <a:r>
              <a:rPr lang="zh-CN" altLang="en-US" sz="2000" dirty="0">
                <a:solidFill>
                  <a:schemeClr val="bg1"/>
                </a:solidFill>
                <a:latin typeface="-apple-system"/>
              </a:rPr>
              <a:t>与上传文件有关的数据。</a:t>
            </a:r>
            <a:endParaRPr lang="en-US" altLang="zh-CN" sz="2000" dirty="0">
              <a:solidFill>
                <a:schemeClr val="bg1"/>
              </a:solidFill>
              <a:latin typeface="-apple-system"/>
            </a:endParaRPr>
          </a:p>
          <a:p>
            <a:pPr marL="342900" indent="-342900">
              <a:buFont typeface="Arial" panose="020B0604020202020204" pitchFamily="34" charset="0"/>
              <a:buChar char="•"/>
            </a:pPr>
            <a:endParaRPr lang="zh-CN" altLang="en-US" sz="2000" dirty="0">
              <a:solidFill>
                <a:schemeClr val="bg1"/>
              </a:solidFill>
              <a:latin typeface="-apple-system"/>
            </a:endParaRPr>
          </a:p>
          <a:p>
            <a:pPr marL="342900" indent="-342900">
              <a:buFont typeface="Arial" panose="020B0604020202020204" pitchFamily="34" charset="0"/>
              <a:buChar char="•"/>
            </a:pPr>
            <a:r>
              <a:rPr lang="en-US" altLang="zh-CN" sz="2000" b="1" dirty="0">
                <a:solidFill>
                  <a:schemeClr val="bg1"/>
                </a:solidFill>
                <a:latin typeface="-apple-system"/>
              </a:rPr>
              <a:t>method</a:t>
            </a:r>
            <a:r>
              <a:rPr lang="zh-CN" altLang="en-US" sz="2000" dirty="0">
                <a:solidFill>
                  <a:schemeClr val="bg1"/>
                </a:solidFill>
                <a:latin typeface="-apple-system"/>
              </a:rPr>
              <a:t> </a:t>
            </a:r>
            <a:r>
              <a:rPr lang="en-US" altLang="zh-CN" sz="2000" dirty="0">
                <a:solidFill>
                  <a:schemeClr val="bg1"/>
                </a:solidFill>
                <a:latin typeface="-apple-system"/>
              </a:rPr>
              <a:t>- </a:t>
            </a:r>
            <a:r>
              <a:rPr lang="zh-CN" altLang="en-US" sz="2000" dirty="0">
                <a:solidFill>
                  <a:schemeClr val="bg1"/>
                </a:solidFill>
                <a:latin typeface="-apple-system"/>
              </a:rPr>
              <a:t>当前请求方法。</a:t>
            </a:r>
            <a:endParaRPr lang="zh-CN" altLang="en-US" sz="2000" b="0" i="0" dirty="0">
              <a:solidFill>
                <a:schemeClr val="bg1"/>
              </a:solidFill>
              <a:effectLst/>
              <a:latin typeface="-apple-system"/>
            </a:endParaRPr>
          </a:p>
        </p:txBody>
      </p:sp>
    </p:spTree>
    <p:extLst>
      <p:ext uri="{BB962C8B-B14F-4D97-AF65-F5344CB8AC3E}">
        <p14:creationId xmlns:p14="http://schemas.microsoft.com/office/powerpoint/2010/main" val="57550120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42A269-4E78-4F47-8EE2-ACFB48FE6092}"/>
              </a:ext>
            </a:extLst>
          </p:cNvPr>
          <p:cNvSpPr txBox="1"/>
          <p:nvPr/>
        </p:nvSpPr>
        <p:spPr>
          <a:xfrm>
            <a:off x="967563" y="797442"/>
            <a:ext cx="3223959" cy="523220"/>
          </a:xfrm>
          <a:prstGeom prst="rect">
            <a:avLst/>
          </a:prstGeom>
          <a:noFill/>
        </p:spPr>
        <p:txBody>
          <a:bodyPr wrap="none" rtlCol="0">
            <a:spAutoFit/>
          </a:bodyPr>
          <a:lstStyle/>
          <a:p>
            <a:r>
              <a:rPr lang="en-US" altLang="zh-CN" sz="2800" dirty="0">
                <a:solidFill>
                  <a:schemeClr val="bg1"/>
                </a:solidFill>
              </a:rPr>
              <a:t>Flask Request</a:t>
            </a:r>
            <a:r>
              <a:rPr lang="zh-CN" altLang="en-US" sz="2800" dirty="0">
                <a:solidFill>
                  <a:schemeClr val="bg1"/>
                </a:solidFill>
              </a:rPr>
              <a:t>对象</a:t>
            </a:r>
          </a:p>
        </p:txBody>
      </p:sp>
      <p:sp>
        <p:nvSpPr>
          <p:cNvPr id="3" name="矩形 2">
            <a:extLst>
              <a:ext uri="{FF2B5EF4-FFF2-40B4-BE49-F238E27FC236}">
                <a16:creationId xmlns:a16="http://schemas.microsoft.com/office/drawing/2014/main" id="{770E4317-D8F1-47BC-8E10-2CFE65E810D0}"/>
              </a:ext>
            </a:extLst>
          </p:cNvPr>
          <p:cNvSpPr/>
          <p:nvPr/>
        </p:nvSpPr>
        <p:spPr>
          <a:xfrm>
            <a:off x="1410585" y="1446605"/>
            <a:ext cx="9275135" cy="400110"/>
          </a:xfrm>
          <a:prstGeom prst="rect">
            <a:avLst/>
          </a:prstGeom>
        </p:spPr>
        <p:txBody>
          <a:bodyPr wrap="square">
            <a:spAutoFit/>
          </a:bodyPr>
          <a:lstStyle/>
          <a:p>
            <a:r>
              <a:rPr lang="zh-CN" altLang="en-US" sz="2000" dirty="0">
                <a:solidFill>
                  <a:schemeClr val="bg1"/>
                </a:solidFill>
                <a:latin typeface="-apple-system"/>
              </a:rPr>
              <a:t>通过</a:t>
            </a:r>
            <a:r>
              <a:rPr lang="en-US" altLang="zh-CN" sz="2000" dirty="0">
                <a:solidFill>
                  <a:schemeClr val="bg1"/>
                </a:solidFill>
              </a:rPr>
              <a:t>Request</a:t>
            </a:r>
            <a:r>
              <a:rPr lang="zh-CN" altLang="en-US" sz="2000" dirty="0">
                <a:solidFill>
                  <a:schemeClr val="bg1"/>
                </a:solidFill>
              </a:rPr>
              <a:t>对象获取前端传输来的数据</a:t>
            </a:r>
            <a:endParaRPr lang="zh-CN" altLang="en-US" sz="2000" dirty="0">
              <a:solidFill>
                <a:schemeClr val="bg1"/>
              </a:solidFill>
              <a:latin typeface="-apple-system"/>
            </a:endParaRPr>
          </a:p>
        </p:txBody>
      </p:sp>
      <p:sp>
        <p:nvSpPr>
          <p:cNvPr id="4" name="矩形 3">
            <a:extLst>
              <a:ext uri="{FF2B5EF4-FFF2-40B4-BE49-F238E27FC236}">
                <a16:creationId xmlns:a16="http://schemas.microsoft.com/office/drawing/2014/main" id="{59CFD273-01A6-458F-9CCA-3038C8EA973F}"/>
              </a:ext>
            </a:extLst>
          </p:cNvPr>
          <p:cNvSpPr/>
          <p:nvPr/>
        </p:nvSpPr>
        <p:spPr>
          <a:xfrm>
            <a:off x="1343244" y="1967660"/>
            <a:ext cx="10423451" cy="3477875"/>
          </a:xfrm>
          <a:prstGeom prst="rect">
            <a:avLst/>
          </a:prstGeom>
        </p:spPr>
        <p:txBody>
          <a:bodyPr wrap="square">
            <a:spAutoFit/>
          </a:bodyPr>
          <a:lstStyle/>
          <a:p>
            <a:r>
              <a:rPr lang="en-US" altLang="zh-CN" sz="2000" b="1" dirty="0">
                <a:solidFill>
                  <a:schemeClr val="bg1"/>
                </a:solidFill>
              </a:rPr>
              <a:t>request</a:t>
            </a:r>
            <a:r>
              <a:rPr lang="zh-CN" altLang="en-US" sz="2000" b="1" dirty="0">
                <a:solidFill>
                  <a:schemeClr val="bg1"/>
                </a:solidFill>
              </a:rPr>
              <a:t>请求总体分为两类</a:t>
            </a:r>
            <a:r>
              <a:rPr lang="zh-CN" altLang="en-US" sz="2000" dirty="0">
                <a:solidFill>
                  <a:schemeClr val="bg1"/>
                </a:solidFill>
              </a:rPr>
              <a:t>：</a:t>
            </a:r>
            <a:endParaRPr lang="en-US" altLang="zh-CN" sz="2000" dirty="0">
              <a:solidFill>
                <a:schemeClr val="bg1"/>
              </a:solidFill>
            </a:endParaRPr>
          </a:p>
          <a:p>
            <a:r>
              <a:rPr lang="en-US" altLang="zh-CN" sz="2000" dirty="0">
                <a:solidFill>
                  <a:schemeClr val="bg1"/>
                </a:solidFill>
              </a:rPr>
              <a:t>1.get</a:t>
            </a:r>
            <a:r>
              <a:rPr lang="zh-CN" altLang="en-US" sz="2000" dirty="0">
                <a:solidFill>
                  <a:schemeClr val="bg1"/>
                </a:solidFill>
              </a:rPr>
              <a:t>请求 </a:t>
            </a:r>
          </a:p>
          <a:p>
            <a:r>
              <a:rPr lang="zh-CN" altLang="en-US" sz="2000" dirty="0">
                <a:solidFill>
                  <a:schemeClr val="bg1"/>
                </a:solidFill>
              </a:rPr>
              <a:t>访问时会在地址栏直接显示参数不安全，且参数大小比较小。</a:t>
            </a:r>
          </a:p>
          <a:p>
            <a:r>
              <a:rPr lang="en-US" altLang="zh-CN" sz="2000" dirty="0">
                <a:solidFill>
                  <a:schemeClr val="bg1"/>
                </a:solidFill>
              </a:rPr>
              <a:t>2.post</a:t>
            </a:r>
            <a:r>
              <a:rPr lang="zh-CN" altLang="en-US" sz="2000" dirty="0">
                <a:solidFill>
                  <a:schemeClr val="bg1"/>
                </a:solidFill>
              </a:rPr>
              <a:t>请求 </a:t>
            </a:r>
          </a:p>
          <a:p>
            <a:r>
              <a:rPr lang="zh-CN" altLang="en-US" sz="2000" dirty="0">
                <a:solidFill>
                  <a:schemeClr val="bg1"/>
                </a:solidFill>
              </a:rPr>
              <a:t>参数不显示在地址栏，一般用户注册、登录都通过</a:t>
            </a:r>
            <a:r>
              <a:rPr lang="en-US" altLang="zh-CN" sz="2000" dirty="0">
                <a:solidFill>
                  <a:schemeClr val="bg1"/>
                </a:solidFill>
              </a:rPr>
              <a:t>post</a:t>
            </a:r>
            <a:r>
              <a:rPr lang="zh-CN" altLang="en-US" sz="2000" dirty="0">
                <a:solidFill>
                  <a:schemeClr val="bg1"/>
                </a:solidFill>
              </a:rPr>
              <a:t>请求完成。</a:t>
            </a:r>
            <a:endParaRPr lang="en-US" altLang="zh-CN" sz="2000" dirty="0">
              <a:solidFill>
                <a:schemeClr val="bg1"/>
              </a:solidFill>
            </a:endParaRPr>
          </a:p>
          <a:p>
            <a:endParaRPr lang="en-US" altLang="zh-CN" sz="2000" dirty="0">
              <a:solidFill>
                <a:schemeClr val="bg1"/>
              </a:solidFill>
            </a:endParaRPr>
          </a:p>
          <a:p>
            <a:r>
              <a:rPr lang="en-US" altLang="zh-CN" sz="2000" b="1" dirty="0">
                <a:solidFill>
                  <a:schemeClr val="bg1"/>
                </a:solidFill>
              </a:rPr>
              <a:t>flask</a:t>
            </a:r>
            <a:r>
              <a:rPr lang="zh-CN" altLang="en-US" sz="2000" b="1" dirty="0">
                <a:solidFill>
                  <a:schemeClr val="bg1"/>
                </a:solidFill>
              </a:rPr>
              <a:t>获取参数方式</a:t>
            </a:r>
            <a:r>
              <a:rPr lang="zh-CN" altLang="en-US" sz="2000" dirty="0">
                <a:solidFill>
                  <a:schemeClr val="bg1"/>
                </a:solidFill>
              </a:rPr>
              <a:t>：</a:t>
            </a:r>
          </a:p>
          <a:p>
            <a:r>
              <a:rPr lang="en-US" altLang="zh-CN" sz="2000" dirty="0" err="1">
                <a:solidFill>
                  <a:schemeClr val="bg1"/>
                </a:solidFill>
              </a:rPr>
              <a:t>request.form.get</a:t>
            </a:r>
            <a:r>
              <a:rPr lang="en-US" altLang="zh-CN" sz="2000" dirty="0">
                <a:solidFill>
                  <a:schemeClr val="bg1"/>
                </a:solidFill>
              </a:rPr>
              <a:t>("key", type=str, default=None) </a:t>
            </a:r>
            <a:r>
              <a:rPr lang="zh-CN" altLang="en-US" sz="2000" dirty="0">
                <a:solidFill>
                  <a:schemeClr val="bg1"/>
                </a:solidFill>
              </a:rPr>
              <a:t>获取表单数据</a:t>
            </a:r>
          </a:p>
          <a:p>
            <a:r>
              <a:rPr lang="en-US" altLang="zh-CN" sz="2000" dirty="0" err="1">
                <a:solidFill>
                  <a:schemeClr val="bg1"/>
                </a:solidFill>
              </a:rPr>
              <a:t>request.args.get</a:t>
            </a:r>
            <a:r>
              <a:rPr lang="en-US" altLang="zh-CN" sz="2000" dirty="0">
                <a:solidFill>
                  <a:schemeClr val="bg1"/>
                </a:solidFill>
              </a:rPr>
              <a:t>("key") </a:t>
            </a:r>
            <a:r>
              <a:rPr lang="zh-CN" altLang="en-US" sz="2000" dirty="0">
                <a:solidFill>
                  <a:schemeClr val="bg1"/>
                </a:solidFill>
              </a:rPr>
              <a:t>获取</a:t>
            </a:r>
            <a:r>
              <a:rPr lang="en-US" altLang="zh-CN" sz="2000" dirty="0">
                <a:solidFill>
                  <a:schemeClr val="bg1"/>
                </a:solidFill>
              </a:rPr>
              <a:t>get</a:t>
            </a:r>
            <a:r>
              <a:rPr lang="zh-CN" altLang="en-US" sz="2000" dirty="0">
                <a:solidFill>
                  <a:schemeClr val="bg1"/>
                </a:solidFill>
              </a:rPr>
              <a:t>请求参数</a:t>
            </a:r>
          </a:p>
          <a:p>
            <a:r>
              <a:rPr lang="en-US" altLang="zh-CN" sz="2000" dirty="0" err="1">
                <a:solidFill>
                  <a:schemeClr val="bg1"/>
                </a:solidFill>
              </a:rPr>
              <a:t>request.values.get</a:t>
            </a:r>
            <a:r>
              <a:rPr lang="en-US" altLang="zh-CN" sz="2000" dirty="0">
                <a:solidFill>
                  <a:schemeClr val="bg1"/>
                </a:solidFill>
              </a:rPr>
              <a:t>("key") </a:t>
            </a:r>
            <a:r>
              <a:rPr lang="zh-CN" altLang="en-US" sz="2000" dirty="0">
                <a:solidFill>
                  <a:schemeClr val="bg1"/>
                </a:solidFill>
              </a:rPr>
              <a:t>获取所有参数</a:t>
            </a:r>
            <a:endParaRPr lang="en-US" altLang="zh-CN" sz="2000" dirty="0">
              <a:solidFill>
                <a:schemeClr val="bg1"/>
              </a:solidFill>
            </a:endParaRPr>
          </a:p>
          <a:p>
            <a:r>
              <a:rPr lang="en-US" altLang="zh-CN" sz="2000" dirty="0" err="1">
                <a:solidFill>
                  <a:schemeClr val="bg1"/>
                </a:solidFill>
              </a:rPr>
              <a:t>request.get_json</a:t>
            </a:r>
            <a:r>
              <a:rPr lang="en-US" altLang="zh-CN" sz="2000" dirty="0">
                <a:solidFill>
                  <a:schemeClr val="bg1"/>
                </a:solidFill>
              </a:rPr>
              <a:t>()</a:t>
            </a:r>
            <a:r>
              <a:rPr lang="zh-CN" altLang="en-US" sz="2000" dirty="0">
                <a:solidFill>
                  <a:schemeClr val="bg1"/>
                </a:solidFill>
              </a:rPr>
              <a:t>获取</a:t>
            </a:r>
            <a:r>
              <a:rPr lang="en-US" altLang="zh-CN" sz="2000" dirty="0">
                <a:solidFill>
                  <a:schemeClr val="bg1"/>
                </a:solidFill>
              </a:rPr>
              <a:t>json</a:t>
            </a:r>
            <a:r>
              <a:rPr lang="zh-CN" altLang="en-US" sz="2000" dirty="0">
                <a:solidFill>
                  <a:schemeClr val="bg1"/>
                </a:solidFill>
              </a:rPr>
              <a:t>格式的数据</a:t>
            </a:r>
          </a:p>
        </p:txBody>
      </p:sp>
    </p:spTree>
    <p:extLst>
      <p:ext uri="{BB962C8B-B14F-4D97-AF65-F5344CB8AC3E}">
        <p14:creationId xmlns:p14="http://schemas.microsoft.com/office/powerpoint/2010/main" val="3686609098"/>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8D2F7BB-0584-4A16-82C0-B2F22174BA6D}"/>
              </a:ext>
            </a:extLst>
          </p:cNvPr>
          <p:cNvPicPr>
            <a:picLocks noChangeAspect="1"/>
          </p:cNvPicPr>
          <p:nvPr/>
        </p:nvPicPr>
        <p:blipFill>
          <a:blip r:embed="rId3"/>
          <a:stretch>
            <a:fillRect/>
          </a:stretch>
        </p:blipFill>
        <p:spPr>
          <a:xfrm>
            <a:off x="6096794" y="2335205"/>
            <a:ext cx="4609524" cy="3076190"/>
          </a:xfrm>
          <a:prstGeom prst="rect">
            <a:avLst/>
          </a:prstGeom>
        </p:spPr>
      </p:pic>
      <p:sp>
        <p:nvSpPr>
          <p:cNvPr id="4" name="文本框 3">
            <a:extLst>
              <a:ext uri="{FF2B5EF4-FFF2-40B4-BE49-F238E27FC236}">
                <a16:creationId xmlns:a16="http://schemas.microsoft.com/office/drawing/2014/main" id="{EDDD5D05-5366-4641-8443-21AF037A5B13}"/>
              </a:ext>
            </a:extLst>
          </p:cNvPr>
          <p:cNvSpPr txBox="1"/>
          <p:nvPr/>
        </p:nvSpPr>
        <p:spPr>
          <a:xfrm>
            <a:off x="967563" y="797442"/>
            <a:ext cx="3223959" cy="523220"/>
          </a:xfrm>
          <a:prstGeom prst="rect">
            <a:avLst/>
          </a:prstGeom>
          <a:noFill/>
        </p:spPr>
        <p:txBody>
          <a:bodyPr wrap="none" rtlCol="0">
            <a:spAutoFit/>
          </a:bodyPr>
          <a:lstStyle/>
          <a:p>
            <a:r>
              <a:rPr lang="en-US" altLang="zh-CN" sz="2800" dirty="0">
                <a:solidFill>
                  <a:schemeClr val="bg1"/>
                </a:solidFill>
              </a:rPr>
              <a:t>Flask Request</a:t>
            </a:r>
            <a:r>
              <a:rPr lang="zh-CN" altLang="en-US" sz="2800" dirty="0">
                <a:solidFill>
                  <a:schemeClr val="bg1"/>
                </a:solidFill>
              </a:rPr>
              <a:t>对象</a:t>
            </a:r>
          </a:p>
        </p:txBody>
      </p:sp>
      <p:sp>
        <p:nvSpPr>
          <p:cNvPr id="5" name="矩形 4">
            <a:extLst>
              <a:ext uri="{FF2B5EF4-FFF2-40B4-BE49-F238E27FC236}">
                <a16:creationId xmlns:a16="http://schemas.microsoft.com/office/drawing/2014/main" id="{58EB3ED0-CC83-42B1-A4B2-AFA74B167435}"/>
              </a:ext>
            </a:extLst>
          </p:cNvPr>
          <p:cNvSpPr/>
          <p:nvPr/>
        </p:nvSpPr>
        <p:spPr>
          <a:xfrm>
            <a:off x="1410585" y="1446605"/>
            <a:ext cx="9275135" cy="400110"/>
          </a:xfrm>
          <a:prstGeom prst="rect">
            <a:avLst/>
          </a:prstGeom>
        </p:spPr>
        <p:txBody>
          <a:bodyPr wrap="square">
            <a:spAutoFit/>
          </a:bodyPr>
          <a:lstStyle/>
          <a:p>
            <a:r>
              <a:rPr lang="zh-CN" altLang="en-US" sz="2000" dirty="0">
                <a:solidFill>
                  <a:schemeClr val="bg1"/>
                </a:solidFill>
                <a:latin typeface="-apple-system"/>
              </a:rPr>
              <a:t>一个通过获取</a:t>
            </a:r>
            <a:r>
              <a:rPr lang="en-US" altLang="zh-CN" sz="2000" dirty="0">
                <a:solidFill>
                  <a:schemeClr val="bg1"/>
                </a:solidFill>
                <a:latin typeface="-apple-system"/>
              </a:rPr>
              <a:t>get</a:t>
            </a:r>
            <a:r>
              <a:rPr lang="zh-CN" altLang="en-US" sz="2000" dirty="0">
                <a:solidFill>
                  <a:schemeClr val="bg1"/>
                </a:solidFill>
                <a:latin typeface="-apple-system"/>
              </a:rPr>
              <a:t>请求参数的实例</a:t>
            </a:r>
          </a:p>
        </p:txBody>
      </p:sp>
      <p:pic>
        <p:nvPicPr>
          <p:cNvPr id="6" name="图片 5">
            <a:extLst>
              <a:ext uri="{FF2B5EF4-FFF2-40B4-BE49-F238E27FC236}">
                <a16:creationId xmlns:a16="http://schemas.microsoft.com/office/drawing/2014/main" id="{906D875E-B820-465F-A9F6-B024C045194A}"/>
              </a:ext>
            </a:extLst>
          </p:cNvPr>
          <p:cNvPicPr>
            <a:picLocks noChangeAspect="1"/>
          </p:cNvPicPr>
          <p:nvPr/>
        </p:nvPicPr>
        <p:blipFill>
          <a:blip r:embed="rId4"/>
          <a:stretch>
            <a:fillRect/>
          </a:stretch>
        </p:blipFill>
        <p:spPr>
          <a:xfrm>
            <a:off x="2213665" y="3378062"/>
            <a:ext cx="3066667" cy="990476"/>
          </a:xfrm>
          <a:prstGeom prst="rect">
            <a:avLst/>
          </a:prstGeom>
        </p:spPr>
      </p:pic>
    </p:spTree>
    <p:extLst>
      <p:ext uri="{BB962C8B-B14F-4D97-AF65-F5344CB8AC3E}">
        <p14:creationId xmlns:p14="http://schemas.microsoft.com/office/powerpoint/2010/main" val="202264813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79AF1B-F2AC-47D9-BF5F-F86F4B6D5E1C}"/>
              </a:ext>
            </a:extLst>
          </p:cNvPr>
          <p:cNvSpPr txBox="1"/>
          <p:nvPr/>
        </p:nvSpPr>
        <p:spPr>
          <a:xfrm>
            <a:off x="4546335" y="3136612"/>
            <a:ext cx="3100918" cy="584775"/>
          </a:xfrm>
          <a:prstGeom prst="rect">
            <a:avLst/>
          </a:prstGeom>
          <a:noFill/>
        </p:spPr>
        <p:txBody>
          <a:bodyPr wrap="square" rtlCol="0">
            <a:spAutoFit/>
          </a:bodyPr>
          <a:lstStyle/>
          <a:p>
            <a:pPr algn="ctr"/>
            <a:r>
              <a:rPr lang="en-US" altLang="zh-CN" sz="3200" dirty="0">
                <a:solidFill>
                  <a:schemeClr val="bg1"/>
                </a:solidFill>
                <a:latin typeface="+mn-ea"/>
              </a:rPr>
              <a:t>Web</a:t>
            </a:r>
            <a:r>
              <a:rPr lang="zh-CN" altLang="en-US" sz="3200" dirty="0">
                <a:solidFill>
                  <a:schemeClr val="bg1"/>
                </a:solidFill>
                <a:latin typeface="+mn-ea"/>
              </a:rPr>
              <a:t>后端开发</a:t>
            </a:r>
          </a:p>
        </p:txBody>
      </p:sp>
    </p:spTree>
    <p:extLst>
      <p:ext uri="{BB962C8B-B14F-4D97-AF65-F5344CB8AC3E}">
        <p14:creationId xmlns:p14="http://schemas.microsoft.com/office/powerpoint/2010/main" val="2272723662"/>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F10E1C-FE34-425A-8A97-2BD86F326440}"/>
              </a:ext>
            </a:extLst>
          </p:cNvPr>
          <p:cNvSpPr txBox="1"/>
          <p:nvPr/>
        </p:nvSpPr>
        <p:spPr>
          <a:xfrm>
            <a:off x="967563" y="797442"/>
            <a:ext cx="2531462"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文件上传</a:t>
            </a:r>
          </a:p>
        </p:txBody>
      </p:sp>
      <p:sp>
        <p:nvSpPr>
          <p:cNvPr id="6" name="矩形 5">
            <a:extLst>
              <a:ext uri="{FF2B5EF4-FFF2-40B4-BE49-F238E27FC236}">
                <a16:creationId xmlns:a16="http://schemas.microsoft.com/office/drawing/2014/main" id="{CBC213E0-CCEF-42E0-B095-8D2CFC849B22}"/>
              </a:ext>
            </a:extLst>
          </p:cNvPr>
          <p:cNvSpPr/>
          <p:nvPr/>
        </p:nvSpPr>
        <p:spPr>
          <a:xfrm>
            <a:off x="1410585" y="1446605"/>
            <a:ext cx="9275135" cy="2862322"/>
          </a:xfrm>
          <a:prstGeom prst="rect">
            <a:avLst/>
          </a:prstGeom>
        </p:spPr>
        <p:txBody>
          <a:bodyPr wrap="square">
            <a:spAutoFit/>
          </a:bodyPr>
          <a:lstStyle/>
          <a:p>
            <a:r>
              <a:rPr lang="zh-CN" altLang="en-US" sz="2000" dirty="0">
                <a:solidFill>
                  <a:schemeClr val="bg1"/>
                </a:solidFill>
                <a:latin typeface="-apple-system"/>
              </a:rPr>
              <a:t>在 </a:t>
            </a:r>
            <a:r>
              <a:rPr lang="en-US" altLang="zh-CN" sz="2000" dirty="0">
                <a:solidFill>
                  <a:schemeClr val="bg1"/>
                </a:solidFill>
                <a:latin typeface="-apple-system"/>
              </a:rPr>
              <a:t>Flask </a:t>
            </a:r>
            <a:r>
              <a:rPr lang="zh-CN" altLang="en-US" sz="2000" dirty="0">
                <a:solidFill>
                  <a:schemeClr val="bg1"/>
                </a:solidFill>
                <a:latin typeface="-apple-system"/>
              </a:rPr>
              <a:t>中处理文件上传非常简单。它需要一个 </a:t>
            </a:r>
            <a:r>
              <a:rPr lang="en-US" altLang="zh-CN" sz="2000" dirty="0">
                <a:solidFill>
                  <a:schemeClr val="bg1"/>
                </a:solidFill>
                <a:latin typeface="-apple-system"/>
              </a:rPr>
              <a:t>HTML </a:t>
            </a:r>
            <a:r>
              <a:rPr lang="zh-CN" altLang="en-US" sz="2000" dirty="0">
                <a:solidFill>
                  <a:schemeClr val="bg1"/>
                </a:solidFill>
                <a:latin typeface="-apple-system"/>
              </a:rPr>
              <a:t>表单，其 ​</a:t>
            </a:r>
            <a:r>
              <a:rPr lang="en-US" altLang="zh-CN" sz="2000" dirty="0" err="1">
                <a:solidFill>
                  <a:schemeClr val="bg1"/>
                </a:solidFill>
                <a:latin typeface="-apple-system"/>
              </a:rPr>
              <a:t>enctype</a:t>
            </a:r>
            <a:r>
              <a:rPr lang="en-US" altLang="zh-CN" sz="2000" dirty="0">
                <a:solidFill>
                  <a:schemeClr val="bg1"/>
                </a:solidFill>
                <a:latin typeface="-apple-system"/>
              </a:rPr>
              <a:t>​ </a:t>
            </a:r>
            <a:r>
              <a:rPr lang="zh-CN" altLang="en-US" sz="2000" dirty="0">
                <a:solidFill>
                  <a:schemeClr val="bg1"/>
                </a:solidFill>
                <a:latin typeface="-apple-system"/>
              </a:rPr>
              <a:t>属性设置为“​</a:t>
            </a:r>
            <a:r>
              <a:rPr lang="en-US" altLang="zh-CN" sz="2000" dirty="0">
                <a:solidFill>
                  <a:schemeClr val="bg1"/>
                </a:solidFill>
                <a:latin typeface="-apple-system"/>
              </a:rPr>
              <a:t>multipart/form-data”​</a:t>
            </a:r>
            <a:r>
              <a:rPr lang="zh-CN" altLang="en-US" sz="2000" dirty="0">
                <a:solidFill>
                  <a:schemeClr val="bg1"/>
                </a:solidFill>
                <a:latin typeface="-apple-system"/>
              </a:rPr>
              <a:t>，将文件发布到 </a:t>
            </a:r>
            <a:r>
              <a:rPr lang="en-US" altLang="zh-CN" sz="2000" dirty="0">
                <a:solidFill>
                  <a:schemeClr val="bg1"/>
                </a:solidFill>
                <a:latin typeface="-apple-system"/>
              </a:rPr>
              <a:t>URL</a:t>
            </a:r>
            <a:r>
              <a:rPr lang="zh-CN" altLang="en-US" sz="2000" dirty="0">
                <a:solidFill>
                  <a:schemeClr val="bg1"/>
                </a:solidFill>
                <a:latin typeface="-apple-system"/>
              </a:rPr>
              <a:t>。</a:t>
            </a:r>
          </a:p>
          <a:p>
            <a:r>
              <a:rPr lang="en-US" altLang="zh-CN" sz="2000" dirty="0">
                <a:solidFill>
                  <a:schemeClr val="bg1"/>
                </a:solidFill>
                <a:latin typeface="-apple-system"/>
              </a:rPr>
              <a:t>URL </a:t>
            </a:r>
            <a:r>
              <a:rPr lang="zh-CN" altLang="en-US" sz="2000" dirty="0">
                <a:solidFill>
                  <a:schemeClr val="bg1"/>
                </a:solidFill>
                <a:latin typeface="-apple-system"/>
              </a:rPr>
              <a:t>处理程序从 ​</a:t>
            </a:r>
            <a:r>
              <a:rPr lang="en-US" altLang="zh-CN" sz="2000" dirty="0" err="1">
                <a:solidFill>
                  <a:schemeClr val="bg1"/>
                </a:solidFill>
                <a:latin typeface="-apple-system"/>
              </a:rPr>
              <a:t>request.files</a:t>
            </a:r>
            <a:r>
              <a:rPr lang="en-US" altLang="zh-CN" sz="2000" dirty="0">
                <a:solidFill>
                  <a:schemeClr val="bg1"/>
                </a:solidFill>
                <a:latin typeface="-apple-system"/>
              </a:rPr>
              <a:t>[]​ </a:t>
            </a:r>
            <a:r>
              <a:rPr lang="zh-CN" altLang="en-US" sz="2000" dirty="0">
                <a:solidFill>
                  <a:schemeClr val="bg1"/>
                </a:solidFill>
                <a:latin typeface="-apple-system"/>
              </a:rPr>
              <a:t>对象中提取文件，并将其保存到所需的位置。</a:t>
            </a:r>
          </a:p>
          <a:p>
            <a:endParaRPr lang="zh-CN" altLang="en-US" sz="2000" dirty="0">
              <a:solidFill>
                <a:schemeClr val="bg1"/>
              </a:solidFill>
              <a:latin typeface="-apple-system"/>
            </a:endParaRPr>
          </a:p>
          <a:p>
            <a:r>
              <a:rPr lang="zh-CN" altLang="en-US" sz="2000" dirty="0">
                <a:solidFill>
                  <a:schemeClr val="bg1"/>
                </a:solidFill>
                <a:latin typeface="-apple-system"/>
              </a:rPr>
              <a:t>每个上传的文件首先会保存在服务器上的临时位置，然后将其实际保存到它的最终位置。</a:t>
            </a:r>
          </a:p>
          <a:p>
            <a:r>
              <a:rPr lang="zh-CN" altLang="en-US" sz="2000" dirty="0">
                <a:solidFill>
                  <a:schemeClr val="bg1"/>
                </a:solidFill>
                <a:latin typeface="-apple-system"/>
              </a:rPr>
              <a:t>目标文件的名称可以是硬编码的，也可以从 ​</a:t>
            </a:r>
            <a:r>
              <a:rPr lang="en-US" altLang="zh-CN" sz="2000" dirty="0" err="1">
                <a:solidFill>
                  <a:schemeClr val="bg1"/>
                </a:solidFill>
                <a:latin typeface="-apple-system"/>
              </a:rPr>
              <a:t>request.files</a:t>
            </a:r>
            <a:r>
              <a:rPr lang="en-US" altLang="zh-CN" sz="2000" dirty="0">
                <a:solidFill>
                  <a:schemeClr val="bg1"/>
                </a:solidFill>
                <a:latin typeface="-apple-system"/>
              </a:rPr>
              <a:t>[file] ​</a:t>
            </a:r>
            <a:r>
              <a:rPr lang="zh-CN" altLang="en-US" sz="2000" dirty="0">
                <a:solidFill>
                  <a:schemeClr val="bg1"/>
                </a:solidFill>
                <a:latin typeface="-apple-system"/>
              </a:rPr>
              <a:t>对象的​ </a:t>
            </a:r>
            <a:r>
              <a:rPr lang="en-US" altLang="zh-CN" sz="2000" dirty="0">
                <a:solidFill>
                  <a:schemeClr val="bg1"/>
                </a:solidFill>
                <a:latin typeface="-apple-system"/>
              </a:rPr>
              <a:t>filename ​</a:t>
            </a:r>
            <a:r>
              <a:rPr lang="zh-CN" altLang="en-US" sz="2000" dirty="0">
                <a:solidFill>
                  <a:schemeClr val="bg1"/>
                </a:solidFill>
                <a:latin typeface="-apple-system"/>
              </a:rPr>
              <a:t>属性中获取。</a:t>
            </a:r>
          </a:p>
          <a:p>
            <a:r>
              <a:rPr lang="zh-CN" altLang="en-US" sz="2000" dirty="0">
                <a:solidFill>
                  <a:schemeClr val="bg1"/>
                </a:solidFill>
                <a:latin typeface="-apple-system"/>
              </a:rPr>
              <a:t>但是，建议使用 ​</a:t>
            </a:r>
            <a:r>
              <a:rPr lang="en-US" altLang="zh-CN" sz="2000" dirty="0" err="1">
                <a:solidFill>
                  <a:schemeClr val="bg1"/>
                </a:solidFill>
                <a:latin typeface="-apple-system"/>
              </a:rPr>
              <a:t>secure_filename</a:t>
            </a:r>
            <a:r>
              <a:rPr lang="en-US" altLang="zh-CN" sz="2000" dirty="0">
                <a:solidFill>
                  <a:schemeClr val="bg1"/>
                </a:solidFill>
                <a:latin typeface="-apple-system"/>
              </a:rPr>
              <a:t>()​ </a:t>
            </a:r>
            <a:r>
              <a:rPr lang="zh-CN" altLang="en-US" sz="2000" dirty="0">
                <a:solidFill>
                  <a:schemeClr val="bg1"/>
                </a:solidFill>
                <a:latin typeface="-apple-system"/>
              </a:rPr>
              <a:t>函数获取它的安全版本。</a:t>
            </a:r>
          </a:p>
        </p:txBody>
      </p:sp>
      <p:sp>
        <p:nvSpPr>
          <p:cNvPr id="7" name="矩形 6">
            <a:extLst>
              <a:ext uri="{FF2B5EF4-FFF2-40B4-BE49-F238E27FC236}">
                <a16:creationId xmlns:a16="http://schemas.microsoft.com/office/drawing/2014/main" id="{E102A18A-BC7E-48C2-842D-42758ED0BC82}"/>
              </a:ext>
            </a:extLst>
          </p:cNvPr>
          <p:cNvSpPr/>
          <p:nvPr/>
        </p:nvSpPr>
        <p:spPr>
          <a:xfrm>
            <a:off x="1410584" y="4428726"/>
            <a:ext cx="9105015" cy="400110"/>
          </a:xfrm>
          <a:prstGeom prst="rect">
            <a:avLst/>
          </a:prstGeom>
        </p:spPr>
        <p:txBody>
          <a:bodyPr wrap="square">
            <a:spAutoFit/>
          </a:bodyPr>
          <a:lstStyle/>
          <a:p>
            <a:r>
              <a:rPr lang="en-US" altLang="zh-CN" sz="2000" dirty="0" err="1">
                <a:solidFill>
                  <a:schemeClr val="bg1"/>
                </a:solidFill>
                <a:latin typeface="-apple-system"/>
              </a:rPr>
              <a:t>app.config</a:t>
            </a:r>
            <a:r>
              <a:rPr lang="en-US" altLang="zh-CN" sz="2000" dirty="0">
                <a:solidFill>
                  <a:schemeClr val="bg1"/>
                </a:solidFill>
                <a:latin typeface="-apple-system"/>
              </a:rPr>
              <a:t>['UPLOAD_FOLDER'] </a:t>
            </a:r>
            <a:r>
              <a:rPr lang="zh-CN" altLang="en-US" sz="2000" dirty="0">
                <a:solidFill>
                  <a:schemeClr val="bg1"/>
                </a:solidFill>
                <a:latin typeface="-apple-system"/>
              </a:rPr>
              <a:t>定义上传文件夹的路径 </a:t>
            </a:r>
            <a:endParaRPr lang="zh-CN" altLang="en-US" sz="2000" dirty="0">
              <a:solidFill>
                <a:schemeClr val="bg1"/>
              </a:solidFill>
            </a:endParaRPr>
          </a:p>
        </p:txBody>
      </p:sp>
      <p:sp>
        <p:nvSpPr>
          <p:cNvPr id="8" name="矩形 7">
            <a:extLst>
              <a:ext uri="{FF2B5EF4-FFF2-40B4-BE49-F238E27FC236}">
                <a16:creationId xmlns:a16="http://schemas.microsoft.com/office/drawing/2014/main" id="{F8A5443B-3EC1-4633-AC23-7B3A21767290}"/>
              </a:ext>
            </a:extLst>
          </p:cNvPr>
          <p:cNvSpPr/>
          <p:nvPr/>
        </p:nvSpPr>
        <p:spPr>
          <a:xfrm>
            <a:off x="1410583" y="4969097"/>
            <a:ext cx="9105015" cy="707886"/>
          </a:xfrm>
          <a:prstGeom prst="rect">
            <a:avLst/>
          </a:prstGeom>
        </p:spPr>
        <p:txBody>
          <a:bodyPr wrap="square">
            <a:spAutoFit/>
          </a:bodyPr>
          <a:lstStyle/>
          <a:p>
            <a:r>
              <a:rPr lang="en-US" altLang="zh-CN" sz="2000" dirty="0" err="1">
                <a:solidFill>
                  <a:schemeClr val="bg1"/>
                </a:solidFill>
                <a:latin typeface="-apple-system"/>
              </a:rPr>
              <a:t>app.config</a:t>
            </a:r>
            <a:r>
              <a:rPr lang="en-US" altLang="zh-CN" sz="2000" dirty="0">
                <a:solidFill>
                  <a:schemeClr val="bg1"/>
                </a:solidFill>
                <a:latin typeface="-apple-system"/>
              </a:rPr>
              <a:t>['MAX_CONTENT_LENGTH'] </a:t>
            </a:r>
            <a:r>
              <a:rPr lang="zh-CN" altLang="en-US" sz="2000" dirty="0">
                <a:solidFill>
                  <a:schemeClr val="bg1"/>
                </a:solidFill>
                <a:latin typeface="-apple-system"/>
              </a:rPr>
              <a:t>指定要上传的文件的最大大小（以字节为单位）</a:t>
            </a:r>
            <a:endParaRPr lang="zh-CN" altLang="en-US" sz="2000" dirty="0">
              <a:solidFill>
                <a:schemeClr val="bg1"/>
              </a:solidFill>
            </a:endParaRPr>
          </a:p>
        </p:txBody>
      </p:sp>
    </p:spTree>
    <p:extLst>
      <p:ext uri="{BB962C8B-B14F-4D97-AF65-F5344CB8AC3E}">
        <p14:creationId xmlns:p14="http://schemas.microsoft.com/office/powerpoint/2010/main" val="349821128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A236E-9F6B-430B-90E3-60793A2BE24B}"/>
              </a:ext>
            </a:extLst>
          </p:cNvPr>
          <p:cNvSpPr txBox="1"/>
          <p:nvPr/>
        </p:nvSpPr>
        <p:spPr>
          <a:xfrm>
            <a:off x="967563" y="797442"/>
            <a:ext cx="2531462"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文件上传</a:t>
            </a:r>
          </a:p>
        </p:txBody>
      </p:sp>
      <p:sp>
        <p:nvSpPr>
          <p:cNvPr id="3" name="矩形 2">
            <a:extLst>
              <a:ext uri="{FF2B5EF4-FFF2-40B4-BE49-F238E27FC236}">
                <a16:creationId xmlns:a16="http://schemas.microsoft.com/office/drawing/2014/main" id="{5F082725-37E2-4004-AF6E-5B33D0CDEF9E}"/>
              </a:ext>
            </a:extLst>
          </p:cNvPr>
          <p:cNvSpPr/>
          <p:nvPr/>
        </p:nvSpPr>
        <p:spPr>
          <a:xfrm>
            <a:off x="1410585" y="1446605"/>
            <a:ext cx="9275135" cy="400110"/>
          </a:xfrm>
          <a:prstGeom prst="rect">
            <a:avLst/>
          </a:prstGeom>
        </p:spPr>
        <p:txBody>
          <a:bodyPr wrap="square">
            <a:spAutoFit/>
          </a:bodyPr>
          <a:lstStyle/>
          <a:p>
            <a:r>
              <a:rPr lang="zh-CN" altLang="en-US" sz="2000" dirty="0">
                <a:solidFill>
                  <a:schemeClr val="bg1"/>
                </a:solidFill>
                <a:latin typeface="-apple-system"/>
              </a:rPr>
              <a:t>一个文件上传实例</a:t>
            </a:r>
          </a:p>
        </p:txBody>
      </p:sp>
      <p:pic>
        <p:nvPicPr>
          <p:cNvPr id="4" name="图片 3">
            <a:extLst>
              <a:ext uri="{FF2B5EF4-FFF2-40B4-BE49-F238E27FC236}">
                <a16:creationId xmlns:a16="http://schemas.microsoft.com/office/drawing/2014/main" id="{D6019C25-1DE2-4851-A2AF-C2612444A640}"/>
              </a:ext>
            </a:extLst>
          </p:cNvPr>
          <p:cNvPicPr>
            <a:picLocks noChangeAspect="1"/>
          </p:cNvPicPr>
          <p:nvPr/>
        </p:nvPicPr>
        <p:blipFill>
          <a:blip r:embed="rId2"/>
          <a:stretch>
            <a:fillRect/>
          </a:stretch>
        </p:blipFill>
        <p:spPr>
          <a:xfrm>
            <a:off x="967563" y="2129981"/>
            <a:ext cx="6941534" cy="4352617"/>
          </a:xfrm>
          <a:prstGeom prst="rect">
            <a:avLst/>
          </a:prstGeom>
        </p:spPr>
      </p:pic>
      <p:pic>
        <p:nvPicPr>
          <p:cNvPr id="5" name="图片 4">
            <a:extLst>
              <a:ext uri="{FF2B5EF4-FFF2-40B4-BE49-F238E27FC236}">
                <a16:creationId xmlns:a16="http://schemas.microsoft.com/office/drawing/2014/main" id="{AEC0946B-9D4A-4598-A2DE-CF163817B799}"/>
              </a:ext>
            </a:extLst>
          </p:cNvPr>
          <p:cNvPicPr>
            <a:picLocks noChangeAspect="1"/>
          </p:cNvPicPr>
          <p:nvPr/>
        </p:nvPicPr>
        <p:blipFill>
          <a:blip r:embed="rId3"/>
          <a:stretch>
            <a:fillRect/>
          </a:stretch>
        </p:blipFill>
        <p:spPr>
          <a:xfrm>
            <a:off x="4976631" y="2129981"/>
            <a:ext cx="6091861" cy="1825332"/>
          </a:xfrm>
          <a:prstGeom prst="rect">
            <a:avLst/>
          </a:prstGeom>
        </p:spPr>
      </p:pic>
    </p:spTree>
    <p:extLst>
      <p:ext uri="{BB962C8B-B14F-4D97-AF65-F5344CB8AC3E}">
        <p14:creationId xmlns:p14="http://schemas.microsoft.com/office/powerpoint/2010/main" val="171542025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9FEA7C-408B-4A17-86DE-BF93912F3AF1}"/>
              </a:ext>
            </a:extLst>
          </p:cNvPr>
          <p:cNvSpPr txBox="1"/>
          <p:nvPr/>
        </p:nvSpPr>
        <p:spPr>
          <a:xfrm>
            <a:off x="967563" y="797442"/>
            <a:ext cx="5404043"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数据库操作及返回前端操作</a:t>
            </a:r>
          </a:p>
        </p:txBody>
      </p:sp>
      <p:sp>
        <p:nvSpPr>
          <p:cNvPr id="3" name="矩形 2">
            <a:extLst>
              <a:ext uri="{FF2B5EF4-FFF2-40B4-BE49-F238E27FC236}">
                <a16:creationId xmlns:a16="http://schemas.microsoft.com/office/drawing/2014/main" id="{EAA75720-3CA8-41A0-8BDB-38C19E08E3E6}"/>
              </a:ext>
            </a:extLst>
          </p:cNvPr>
          <p:cNvSpPr/>
          <p:nvPr/>
        </p:nvSpPr>
        <p:spPr>
          <a:xfrm>
            <a:off x="1410585" y="1446605"/>
            <a:ext cx="9275135" cy="707886"/>
          </a:xfrm>
          <a:prstGeom prst="rect">
            <a:avLst/>
          </a:prstGeom>
        </p:spPr>
        <p:txBody>
          <a:bodyPr wrap="square">
            <a:spAutoFit/>
          </a:bodyPr>
          <a:lstStyle/>
          <a:p>
            <a:r>
              <a:rPr lang="zh-CN" altLang="en-US" sz="2000" dirty="0">
                <a:solidFill>
                  <a:schemeClr val="bg1"/>
                </a:solidFill>
                <a:latin typeface="-apple-system"/>
              </a:rPr>
              <a:t>后端参数获取、数据库查询操作以及返回的实例</a:t>
            </a:r>
            <a:endParaRPr lang="en-US" altLang="zh-CN" sz="2000" dirty="0">
              <a:solidFill>
                <a:schemeClr val="bg1"/>
              </a:solidFill>
              <a:latin typeface="-apple-system"/>
            </a:endParaRPr>
          </a:p>
          <a:p>
            <a:r>
              <a:rPr lang="zh-CN" altLang="en-US" sz="2000" dirty="0">
                <a:solidFill>
                  <a:schemeClr val="bg1"/>
                </a:solidFill>
                <a:latin typeface="-apple-system"/>
              </a:rPr>
              <a:t>返回</a:t>
            </a:r>
            <a:r>
              <a:rPr lang="en-US" altLang="zh-CN" sz="2000" dirty="0">
                <a:solidFill>
                  <a:schemeClr val="bg1"/>
                </a:solidFill>
                <a:latin typeface="-apple-system"/>
              </a:rPr>
              <a:t>json</a:t>
            </a:r>
            <a:r>
              <a:rPr lang="zh-CN" altLang="en-US" sz="2000" dirty="0">
                <a:solidFill>
                  <a:schemeClr val="bg1"/>
                </a:solidFill>
                <a:latin typeface="-apple-system"/>
              </a:rPr>
              <a:t>数据时通过</a:t>
            </a:r>
            <a:r>
              <a:rPr lang="en-US" altLang="zh-CN" sz="2000" dirty="0" err="1">
                <a:solidFill>
                  <a:schemeClr val="bg1"/>
                </a:solidFill>
                <a:latin typeface="-apple-system"/>
              </a:rPr>
              <a:t>json.dumps</a:t>
            </a:r>
            <a:r>
              <a:rPr lang="en-US" altLang="zh-CN" sz="2000" dirty="0">
                <a:solidFill>
                  <a:schemeClr val="bg1"/>
                </a:solidFill>
                <a:latin typeface="-apple-system"/>
              </a:rPr>
              <a:t>()</a:t>
            </a:r>
            <a:r>
              <a:rPr lang="zh-CN" altLang="en-US" sz="2000" dirty="0">
                <a:solidFill>
                  <a:schemeClr val="bg1"/>
                </a:solidFill>
                <a:latin typeface="-apple-system"/>
              </a:rPr>
              <a:t>函数对字典进行打包</a:t>
            </a:r>
          </a:p>
        </p:txBody>
      </p:sp>
      <p:pic>
        <p:nvPicPr>
          <p:cNvPr id="5" name="图片 4">
            <a:extLst>
              <a:ext uri="{FF2B5EF4-FFF2-40B4-BE49-F238E27FC236}">
                <a16:creationId xmlns:a16="http://schemas.microsoft.com/office/drawing/2014/main" id="{117643AF-9B4E-4FCE-86FD-6AB00623487B}"/>
              </a:ext>
            </a:extLst>
          </p:cNvPr>
          <p:cNvPicPr>
            <a:picLocks noChangeAspect="1"/>
          </p:cNvPicPr>
          <p:nvPr/>
        </p:nvPicPr>
        <p:blipFill>
          <a:blip r:embed="rId3"/>
          <a:stretch>
            <a:fillRect/>
          </a:stretch>
        </p:blipFill>
        <p:spPr>
          <a:xfrm>
            <a:off x="2849524" y="2280434"/>
            <a:ext cx="5486401" cy="4207520"/>
          </a:xfrm>
          <a:prstGeom prst="rect">
            <a:avLst/>
          </a:prstGeom>
        </p:spPr>
      </p:pic>
    </p:spTree>
    <p:extLst>
      <p:ext uri="{BB962C8B-B14F-4D97-AF65-F5344CB8AC3E}">
        <p14:creationId xmlns:p14="http://schemas.microsoft.com/office/powerpoint/2010/main" val="722138975"/>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2B491A0-F76A-4C50-9635-7FED1D566A1B}"/>
              </a:ext>
            </a:extLst>
          </p:cNvPr>
          <p:cNvPicPr>
            <a:picLocks noChangeAspect="1"/>
          </p:cNvPicPr>
          <p:nvPr/>
        </p:nvPicPr>
        <p:blipFill>
          <a:blip r:embed="rId3"/>
          <a:stretch>
            <a:fillRect/>
          </a:stretch>
        </p:blipFill>
        <p:spPr>
          <a:xfrm>
            <a:off x="4551023" y="2802578"/>
            <a:ext cx="6858000" cy="1743075"/>
          </a:xfrm>
          <a:prstGeom prst="rect">
            <a:avLst/>
          </a:prstGeom>
        </p:spPr>
      </p:pic>
      <p:sp>
        <p:nvSpPr>
          <p:cNvPr id="3" name="矩形 2">
            <a:extLst>
              <a:ext uri="{FF2B5EF4-FFF2-40B4-BE49-F238E27FC236}">
                <a16:creationId xmlns:a16="http://schemas.microsoft.com/office/drawing/2014/main" id="{7DC81133-6D72-4423-B616-BCCCC9064A6A}"/>
              </a:ext>
            </a:extLst>
          </p:cNvPr>
          <p:cNvSpPr/>
          <p:nvPr/>
        </p:nvSpPr>
        <p:spPr>
          <a:xfrm>
            <a:off x="1447799" y="1627402"/>
            <a:ext cx="9046029" cy="4708981"/>
          </a:xfrm>
          <a:prstGeom prst="rect">
            <a:avLst/>
          </a:prstGeom>
        </p:spPr>
        <p:txBody>
          <a:bodyPr wrap="square">
            <a:spAutoFit/>
          </a:bodyPr>
          <a:lstStyle/>
          <a:p>
            <a:r>
              <a:rPr lang="zh-CN" altLang="en-US" sz="2000" dirty="0">
                <a:solidFill>
                  <a:schemeClr val="bg1"/>
                </a:solidFill>
              </a:rPr>
              <a:t>根据</a:t>
            </a:r>
            <a:r>
              <a:rPr lang="en-US" altLang="zh-CN" sz="2000" dirty="0">
                <a:solidFill>
                  <a:schemeClr val="bg1"/>
                </a:solidFill>
              </a:rPr>
              <a:t>Flask</a:t>
            </a:r>
            <a:r>
              <a:rPr lang="zh-CN" altLang="en-US" sz="2000" dirty="0">
                <a:solidFill>
                  <a:schemeClr val="bg1"/>
                </a:solidFill>
              </a:rPr>
              <a:t>官网介绍，由于</a:t>
            </a:r>
            <a:r>
              <a:rPr lang="en-US" altLang="zh-CN" sz="2000" dirty="0">
                <a:solidFill>
                  <a:schemeClr val="bg1"/>
                </a:solidFill>
              </a:rPr>
              <a:t>Flask</a:t>
            </a:r>
            <a:r>
              <a:rPr lang="zh-CN" altLang="en-US" sz="2000" dirty="0">
                <a:solidFill>
                  <a:schemeClr val="bg1"/>
                </a:solidFill>
              </a:rPr>
              <a:t>内置的服务器性能不佳，推荐的主要的部署方式有如下几种：</a:t>
            </a:r>
          </a:p>
          <a:p>
            <a:pPr marL="342900" indent="-342900">
              <a:buFont typeface="Arial" panose="020B0604020202020204" pitchFamily="34" charset="0"/>
              <a:buChar char="•"/>
            </a:pPr>
            <a:r>
              <a:rPr lang="en-US" altLang="zh-CN" sz="2000" dirty="0" err="1">
                <a:solidFill>
                  <a:schemeClr val="bg1"/>
                </a:solidFill>
              </a:rPr>
              <a:t>FastCGI</a:t>
            </a:r>
            <a:endParaRPr lang="en-US" altLang="zh-CN" sz="2000" dirty="0">
              <a:solidFill>
                <a:schemeClr val="bg1"/>
              </a:solidFill>
            </a:endParaRPr>
          </a:p>
          <a:p>
            <a:pPr marL="342900" indent="-342900">
              <a:buFont typeface="Arial" panose="020B0604020202020204" pitchFamily="34" charset="0"/>
              <a:buChar char="•"/>
            </a:pPr>
            <a:r>
              <a:rPr lang="en-US" altLang="zh-CN" sz="2000" dirty="0">
                <a:solidFill>
                  <a:schemeClr val="bg1"/>
                </a:solidFill>
              </a:rPr>
              <a:t>CGI</a:t>
            </a:r>
          </a:p>
          <a:p>
            <a:pPr marL="342900" indent="-342900">
              <a:buFont typeface="Arial" panose="020B0604020202020204" pitchFamily="34" charset="0"/>
              <a:buChar char="•"/>
            </a:pPr>
            <a:r>
              <a:rPr lang="en-US" altLang="zh-CN" sz="2000" dirty="0" err="1">
                <a:solidFill>
                  <a:schemeClr val="bg1"/>
                </a:solidFill>
              </a:rPr>
              <a:t>mod_wsgi</a:t>
            </a:r>
            <a:r>
              <a:rPr lang="en-US" altLang="zh-CN" sz="2000" dirty="0">
                <a:solidFill>
                  <a:schemeClr val="bg1"/>
                </a:solidFill>
              </a:rPr>
              <a:t> (Apache)</a:t>
            </a:r>
          </a:p>
          <a:p>
            <a:pPr marL="342900" indent="-342900">
              <a:buFont typeface="Arial" panose="020B0604020202020204" pitchFamily="34" charset="0"/>
              <a:buChar char="•"/>
            </a:pPr>
            <a:r>
              <a:rPr lang="en-US" altLang="zh-CN" sz="2000" dirty="0" err="1">
                <a:solidFill>
                  <a:schemeClr val="bg1"/>
                </a:solidFill>
              </a:rPr>
              <a:t>uWSGI</a:t>
            </a:r>
            <a:endParaRPr lang="en-US" altLang="zh-CN" sz="2000" dirty="0">
              <a:solidFill>
                <a:schemeClr val="bg1"/>
              </a:solidFill>
            </a:endParaRPr>
          </a:p>
          <a:p>
            <a:pPr marL="342900" indent="-342900">
              <a:buFont typeface="Arial" panose="020B0604020202020204" pitchFamily="34" charset="0"/>
              <a:buChar char="•"/>
            </a:pPr>
            <a:r>
              <a:rPr lang="zh-CN" altLang="en-US" sz="2000" dirty="0">
                <a:solidFill>
                  <a:schemeClr val="bg1"/>
                </a:solidFill>
              </a:rPr>
              <a:t>独立 </a:t>
            </a:r>
            <a:r>
              <a:rPr lang="en-US" altLang="zh-CN" sz="2000" dirty="0">
                <a:solidFill>
                  <a:schemeClr val="bg1"/>
                </a:solidFill>
              </a:rPr>
              <a:t>WSGI </a:t>
            </a:r>
            <a:r>
              <a:rPr lang="zh-CN" altLang="en-US" sz="2000" dirty="0">
                <a:solidFill>
                  <a:schemeClr val="bg1"/>
                </a:solidFill>
              </a:rPr>
              <a:t>容器</a:t>
            </a:r>
            <a:r>
              <a:rPr lang="en-US" altLang="zh-CN" sz="2000" dirty="0">
                <a:solidFill>
                  <a:schemeClr val="bg1"/>
                </a:solidFill>
              </a:rPr>
              <a:t>:</a:t>
            </a:r>
            <a:endParaRPr lang="zh-CN" altLang="en-US" sz="2000" dirty="0">
              <a:solidFill>
                <a:schemeClr val="bg1"/>
              </a:solidFill>
            </a:endParaRPr>
          </a:p>
          <a:p>
            <a:pPr marL="342900" indent="-342900">
              <a:buFont typeface="Wingdings" panose="05000000000000000000" pitchFamily="2" charset="2"/>
              <a:buChar char="Ø"/>
            </a:pPr>
            <a:r>
              <a:rPr lang="en-US" altLang="zh-CN" sz="2000" dirty="0" err="1">
                <a:solidFill>
                  <a:schemeClr val="bg1"/>
                </a:solidFill>
              </a:rPr>
              <a:t>Gunicorn</a:t>
            </a:r>
            <a:endParaRPr lang="en-US" altLang="zh-CN" sz="2000" dirty="0">
              <a:solidFill>
                <a:schemeClr val="bg1"/>
              </a:solidFill>
            </a:endParaRPr>
          </a:p>
          <a:p>
            <a:pPr marL="342900" indent="-342900">
              <a:buFont typeface="Wingdings" panose="05000000000000000000" pitchFamily="2" charset="2"/>
              <a:buChar char="Ø"/>
            </a:pPr>
            <a:r>
              <a:rPr lang="en-US" altLang="zh-CN" sz="2000" dirty="0">
                <a:solidFill>
                  <a:srgbClr val="FFFF00"/>
                </a:solidFill>
              </a:rPr>
              <a:t>Tornado</a:t>
            </a:r>
          </a:p>
          <a:p>
            <a:pPr marL="342900" indent="-342900">
              <a:buFont typeface="Wingdings" panose="05000000000000000000" pitchFamily="2" charset="2"/>
              <a:buChar char="Ø"/>
            </a:pPr>
            <a:r>
              <a:rPr lang="en-US" altLang="zh-CN" sz="2000" dirty="0" err="1">
                <a:solidFill>
                  <a:schemeClr val="bg1"/>
                </a:solidFill>
              </a:rPr>
              <a:t>Gevent</a:t>
            </a:r>
            <a:endParaRPr lang="en-US" altLang="zh-CN" sz="2000" dirty="0">
              <a:solidFill>
                <a:schemeClr val="bg1"/>
              </a:solidFill>
            </a:endParaRPr>
          </a:p>
          <a:p>
            <a:pPr marL="342900" indent="-342900">
              <a:buFont typeface="Wingdings" panose="05000000000000000000" pitchFamily="2" charset="2"/>
              <a:buChar char="Ø"/>
            </a:pPr>
            <a:r>
              <a:rPr lang="en-US" altLang="zh-CN" sz="2000" dirty="0">
                <a:solidFill>
                  <a:schemeClr val="bg1"/>
                </a:solidFill>
              </a:rPr>
              <a:t>Twisted Web</a:t>
            </a:r>
          </a:p>
          <a:p>
            <a:endParaRPr lang="en-US" altLang="zh-CN" sz="2000" dirty="0">
              <a:solidFill>
                <a:schemeClr val="bg1"/>
              </a:solidFill>
            </a:endParaRPr>
          </a:p>
          <a:p>
            <a:r>
              <a:rPr lang="zh-CN" altLang="en-US" sz="2000" dirty="0">
                <a:solidFill>
                  <a:schemeClr val="bg1"/>
                </a:solidFill>
              </a:rPr>
              <a:t>上述这些部署方式，仅</a:t>
            </a:r>
            <a:r>
              <a:rPr lang="en-US" altLang="zh-CN" sz="2000" dirty="0">
                <a:solidFill>
                  <a:schemeClr val="bg1"/>
                </a:solidFill>
              </a:rPr>
              <a:t>Tornado</a:t>
            </a:r>
            <a:r>
              <a:rPr lang="zh-CN" altLang="en-US" sz="2000" dirty="0">
                <a:solidFill>
                  <a:schemeClr val="bg1"/>
                </a:solidFill>
              </a:rPr>
              <a:t>是支持在</a:t>
            </a:r>
            <a:r>
              <a:rPr lang="en-US" altLang="zh-CN" sz="2000" dirty="0">
                <a:solidFill>
                  <a:schemeClr val="bg1"/>
                </a:solidFill>
              </a:rPr>
              <a:t>windows</a:t>
            </a:r>
            <a:r>
              <a:rPr lang="zh-CN" altLang="en-US" sz="2000" dirty="0">
                <a:solidFill>
                  <a:schemeClr val="bg1"/>
                </a:solidFill>
              </a:rPr>
              <a:t>情况下部署的，配合上</a:t>
            </a:r>
            <a:r>
              <a:rPr lang="en-US" altLang="zh-CN" sz="2000" dirty="0">
                <a:solidFill>
                  <a:schemeClr val="bg1"/>
                </a:solidFill>
              </a:rPr>
              <a:t>Nginx</a:t>
            </a:r>
            <a:r>
              <a:rPr lang="zh-CN" altLang="en-US" sz="2000" dirty="0">
                <a:solidFill>
                  <a:schemeClr val="bg1"/>
                </a:solidFill>
              </a:rPr>
              <a:t>可以达到比较好的效果。</a:t>
            </a:r>
            <a:endParaRPr lang="en-US" altLang="zh-CN" sz="2000" dirty="0">
              <a:solidFill>
                <a:schemeClr val="bg1"/>
              </a:solidFill>
            </a:endParaRPr>
          </a:p>
          <a:p>
            <a:pPr marL="342900" indent="-342900">
              <a:buFont typeface="Arial" panose="020B0604020202020204" pitchFamily="34" charset="0"/>
              <a:buChar char="•"/>
            </a:pPr>
            <a:endParaRPr lang="en-US" altLang="zh-CN" sz="2000" dirty="0">
              <a:solidFill>
                <a:schemeClr val="bg1"/>
              </a:solidFill>
            </a:endParaRPr>
          </a:p>
        </p:txBody>
      </p:sp>
      <p:sp>
        <p:nvSpPr>
          <p:cNvPr id="4" name="文本框 3">
            <a:extLst>
              <a:ext uri="{FF2B5EF4-FFF2-40B4-BE49-F238E27FC236}">
                <a16:creationId xmlns:a16="http://schemas.microsoft.com/office/drawing/2014/main" id="{91AD67AE-21D1-409A-AC7B-0FD9742919CA}"/>
              </a:ext>
            </a:extLst>
          </p:cNvPr>
          <p:cNvSpPr txBox="1"/>
          <p:nvPr/>
        </p:nvSpPr>
        <p:spPr>
          <a:xfrm>
            <a:off x="967563" y="797442"/>
            <a:ext cx="3249608"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应用程序部署</a:t>
            </a:r>
          </a:p>
        </p:txBody>
      </p:sp>
    </p:spTree>
    <p:extLst>
      <p:ext uri="{BB962C8B-B14F-4D97-AF65-F5344CB8AC3E}">
        <p14:creationId xmlns:p14="http://schemas.microsoft.com/office/powerpoint/2010/main" val="265323509"/>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C51B99-7FE5-4C80-B79A-465603BE215E}"/>
              </a:ext>
            </a:extLst>
          </p:cNvPr>
          <p:cNvSpPr txBox="1"/>
          <p:nvPr/>
        </p:nvSpPr>
        <p:spPr>
          <a:xfrm>
            <a:off x="967563" y="797442"/>
            <a:ext cx="3249608"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应用程序部署</a:t>
            </a:r>
          </a:p>
        </p:txBody>
      </p:sp>
      <p:sp>
        <p:nvSpPr>
          <p:cNvPr id="3" name="矩形 2">
            <a:extLst>
              <a:ext uri="{FF2B5EF4-FFF2-40B4-BE49-F238E27FC236}">
                <a16:creationId xmlns:a16="http://schemas.microsoft.com/office/drawing/2014/main" id="{3CAAC2DC-9AE8-4B03-8E08-AF360F136965}"/>
              </a:ext>
            </a:extLst>
          </p:cNvPr>
          <p:cNvSpPr/>
          <p:nvPr/>
        </p:nvSpPr>
        <p:spPr>
          <a:xfrm>
            <a:off x="1637256" y="1768916"/>
            <a:ext cx="8350102" cy="1015663"/>
          </a:xfrm>
          <a:prstGeom prst="rect">
            <a:avLst/>
          </a:prstGeom>
        </p:spPr>
        <p:txBody>
          <a:bodyPr wrap="square">
            <a:spAutoFit/>
          </a:bodyPr>
          <a:lstStyle/>
          <a:p>
            <a:r>
              <a:rPr lang="zh-CN" altLang="en-US" sz="2000" dirty="0">
                <a:solidFill>
                  <a:schemeClr val="bg1"/>
                </a:solidFill>
              </a:rPr>
              <a:t>使用</a:t>
            </a:r>
            <a:r>
              <a:rPr lang="en-US" altLang="zh-CN" sz="2000" dirty="0">
                <a:solidFill>
                  <a:schemeClr val="bg1"/>
                </a:solidFill>
              </a:rPr>
              <a:t>Tornado</a:t>
            </a:r>
            <a:r>
              <a:rPr lang="zh-CN" altLang="en-US" sz="2000" dirty="0">
                <a:solidFill>
                  <a:schemeClr val="bg1"/>
                </a:solidFill>
              </a:rPr>
              <a:t>挂载</a:t>
            </a:r>
            <a:r>
              <a:rPr lang="en-US" altLang="zh-CN" sz="2000" dirty="0">
                <a:solidFill>
                  <a:schemeClr val="bg1"/>
                </a:solidFill>
              </a:rPr>
              <a:t>Flask</a:t>
            </a:r>
            <a:r>
              <a:rPr lang="zh-CN" altLang="en-US" sz="2000" dirty="0">
                <a:solidFill>
                  <a:schemeClr val="bg1"/>
                </a:solidFill>
              </a:rPr>
              <a:t>应用</a:t>
            </a:r>
            <a:r>
              <a:rPr lang="en-US" altLang="zh-CN" sz="2000" dirty="0">
                <a:solidFill>
                  <a:schemeClr val="bg1"/>
                </a:solidFill>
              </a:rPr>
              <a:t>:</a:t>
            </a:r>
          </a:p>
          <a:p>
            <a:r>
              <a:rPr lang="zh-CN" altLang="en-US" sz="2000" dirty="0">
                <a:solidFill>
                  <a:schemeClr val="bg1"/>
                </a:solidFill>
              </a:rPr>
              <a:t>借助</a:t>
            </a:r>
            <a:r>
              <a:rPr lang="en-US" altLang="zh-CN" sz="2000" dirty="0">
                <a:solidFill>
                  <a:schemeClr val="bg1"/>
                </a:solidFill>
              </a:rPr>
              <a:t>Tornado</a:t>
            </a:r>
            <a:r>
              <a:rPr lang="zh-CN" altLang="en-US" sz="2000" dirty="0">
                <a:solidFill>
                  <a:schemeClr val="bg1"/>
                </a:solidFill>
              </a:rPr>
              <a:t>的</a:t>
            </a:r>
            <a:r>
              <a:rPr lang="en-US" altLang="zh-CN" sz="2000" dirty="0" err="1">
                <a:solidFill>
                  <a:schemeClr val="bg1"/>
                </a:solidFill>
              </a:rPr>
              <a:t>WSGIContainer</a:t>
            </a:r>
            <a:r>
              <a:rPr lang="zh-CN" altLang="en-US" sz="2000" dirty="0">
                <a:solidFill>
                  <a:schemeClr val="bg1"/>
                </a:solidFill>
              </a:rPr>
              <a:t>和</a:t>
            </a:r>
            <a:r>
              <a:rPr lang="en-US" altLang="zh-CN" sz="2000" dirty="0" err="1">
                <a:solidFill>
                  <a:schemeClr val="bg1"/>
                </a:solidFill>
              </a:rPr>
              <a:t>HTTPServer</a:t>
            </a:r>
            <a:r>
              <a:rPr lang="zh-CN" altLang="en-US" sz="2000" dirty="0">
                <a:solidFill>
                  <a:schemeClr val="bg1"/>
                </a:solidFill>
              </a:rPr>
              <a:t>对象，将</a:t>
            </a:r>
            <a:r>
              <a:rPr lang="en-US" altLang="zh-CN" sz="2000" dirty="0" err="1">
                <a:solidFill>
                  <a:schemeClr val="bg1"/>
                </a:solidFill>
              </a:rPr>
              <a:t>runserver</a:t>
            </a:r>
            <a:r>
              <a:rPr lang="zh-CN" altLang="en-US" sz="2000" dirty="0">
                <a:solidFill>
                  <a:schemeClr val="bg1"/>
                </a:solidFill>
              </a:rPr>
              <a:t>中的</a:t>
            </a:r>
            <a:r>
              <a:rPr lang="en-US" altLang="zh-CN" sz="2000" dirty="0">
                <a:solidFill>
                  <a:schemeClr val="bg1"/>
                </a:solidFill>
              </a:rPr>
              <a:t>app</a:t>
            </a:r>
            <a:r>
              <a:rPr lang="zh-CN" altLang="en-US" sz="2000" dirty="0">
                <a:solidFill>
                  <a:schemeClr val="bg1"/>
                </a:solidFill>
              </a:rPr>
              <a:t>应用部署于</a:t>
            </a:r>
            <a:r>
              <a:rPr lang="en-US" altLang="zh-CN" sz="2000" dirty="0">
                <a:solidFill>
                  <a:schemeClr val="bg1"/>
                </a:solidFill>
              </a:rPr>
              <a:t>Tornado</a:t>
            </a:r>
            <a:r>
              <a:rPr lang="zh-CN" altLang="en-US" sz="2000" dirty="0">
                <a:solidFill>
                  <a:schemeClr val="bg1"/>
                </a:solidFill>
              </a:rPr>
              <a:t>服务器上，并设置相应端口。</a:t>
            </a:r>
            <a:endParaRPr lang="en-US" altLang="zh-CN" sz="2000" dirty="0">
              <a:solidFill>
                <a:schemeClr val="bg1"/>
              </a:solidFill>
            </a:endParaRPr>
          </a:p>
        </p:txBody>
      </p:sp>
      <p:sp>
        <p:nvSpPr>
          <p:cNvPr id="5" name="矩形 4">
            <a:extLst>
              <a:ext uri="{FF2B5EF4-FFF2-40B4-BE49-F238E27FC236}">
                <a16:creationId xmlns:a16="http://schemas.microsoft.com/office/drawing/2014/main" id="{ABDF83EB-B069-48CF-BA2C-1EFE2EB8B118}"/>
              </a:ext>
            </a:extLst>
          </p:cNvPr>
          <p:cNvSpPr/>
          <p:nvPr/>
        </p:nvSpPr>
        <p:spPr>
          <a:xfrm>
            <a:off x="1600199" y="3112647"/>
            <a:ext cx="7979229" cy="2554545"/>
          </a:xfrm>
          <a:prstGeom prst="rect">
            <a:avLst/>
          </a:prstGeom>
        </p:spPr>
        <p:txBody>
          <a:bodyPr wrap="square">
            <a:spAutoFit/>
          </a:bodyPr>
          <a:lstStyle/>
          <a:p>
            <a:r>
              <a:rPr lang="en-US" altLang="zh-CN" sz="2000" dirty="0">
                <a:solidFill>
                  <a:schemeClr val="bg1"/>
                </a:solidFill>
              </a:rPr>
              <a:t>from </a:t>
            </a:r>
            <a:r>
              <a:rPr lang="en-US" altLang="zh-CN" sz="2000" dirty="0" err="1">
                <a:solidFill>
                  <a:schemeClr val="bg1"/>
                </a:solidFill>
              </a:rPr>
              <a:t>tornado.wsgi</a:t>
            </a:r>
            <a:r>
              <a:rPr lang="en-US" altLang="zh-CN" sz="2000" dirty="0">
                <a:solidFill>
                  <a:schemeClr val="bg1"/>
                </a:solidFill>
              </a:rPr>
              <a:t> import </a:t>
            </a:r>
            <a:r>
              <a:rPr lang="en-US" altLang="zh-CN" sz="2000" dirty="0" err="1">
                <a:solidFill>
                  <a:schemeClr val="bg1"/>
                </a:solidFill>
              </a:rPr>
              <a:t>WSGIContainer</a:t>
            </a:r>
            <a:endParaRPr lang="en-US" altLang="zh-CN" sz="2000" dirty="0">
              <a:solidFill>
                <a:schemeClr val="bg1"/>
              </a:solidFill>
            </a:endParaRPr>
          </a:p>
          <a:p>
            <a:r>
              <a:rPr lang="en-US" altLang="zh-CN" sz="2000" dirty="0">
                <a:solidFill>
                  <a:schemeClr val="bg1"/>
                </a:solidFill>
              </a:rPr>
              <a:t>from </a:t>
            </a:r>
            <a:r>
              <a:rPr lang="en-US" altLang="zh-CN" sz="2000" dirty="0" err="1">
                <a:solidFill>
                  <a:schemeClr val="bg1"/>
                </a:solidFill>
              </a:rPr>
              <a:t>tornado.httpserver</a:t>
            </a:r>
            <a:r>
              <a:rPr lang="en-US" altLang="zh-CN" sz="2000" dirty="0">
                <a:solidFill>
                  <a:schemeClr val="bg1"/>
                </a:solidFill>
              </a:rPr>
              <a:t> import </a:t>
            </a:r>
            <a:r>
              <a:rPr lang="en-US" altLang="zh-CN" sz="2000" dirty="0" err="1">
                <a:solidFill>
                  <a:schemeClr val="bg1"/>
                </a:solidFill>
              </a:rPr>
              <a:t>HTTPServer</a:t>
            </a:r>
            <a:endParaRPr lang="en-US" altLang="zh-CN" sz="2000" dirty="0">
              <a:solidFill>
                <a:schemeClr val="bg1"/>
              </a:solidFill>
            </a:endParaRPr>
          </a:p>
          <a:p>
            <a:r>
              <a:rPr lang="en-US" altLang="zh-CN" sz="2000" dirty="0">
                <a:solidFill>
                  <a:schemeClr val="bg1"/>
                </a:solidFill>
              </a:rPr>
              <a:t>from </a:t>
            </a:r>
            <a:r>
              <a:rPr lang="en-US" altLang="zh-CN" sz="2000" dirty="0" err="1">
                <a:solidFill>
                  <a:schemeClr val="bg1"/>
                </a:solidFill>
              </a:rPr>
              <a:t>tornado.ioloop</a:t>
            </a:r>
            <a:r>
              <a:rPr lang="en-US" altLang="zh-CN" sz="2000" dirty="0">
                <a:solidFill>
                  <a:schemeClr val="bg1"/>
                </a:solidFill>
              </a:rPr>
              <a:t> import </a:t>
            </a:r>
            <a:r>
              <a:rPr lang="en-US" altLang="zh-CN" sz="2000" dirty="0" err="1">
                <a:solidFill>
                  <a:schemeClr val="bg1"/>
                </a:solidFill>
              </a:rPr>
              <a:t>IOLoop</a:t>
            </a:r>
            <a:endParaRPr lang="en-US" altLang="zh-CN" sz="2000" dirty="0">
              <a:solidFill>
                <a:schemeClr val="bg1"/>
              </a:solidFill>
            </a:endParaRPr>
          </a:p>
          <a:p>
            <a:r>
              <a:rPr lang="en-US" altLang="zh-CN" sz="2000" dirty="0">
                <a:solidFill>
                  <a:schemeClr val="bg1"/>
                </a:solidFill>
              </a:rPr>
              <a:t>from </a:t>
            </a:r>
            <a:r>
              <a:rPr lang="en-US" altLang="zh-CN" sz="2000" dirty="0" err="1">
                <a:solidFill>
                  <a:schemeClr val="bg1"/>
                </a:solidFill>
              </a:rPr>
              <a:t>runserver</a:t>
            </a:r>
            <a:r>
              <a:rPr lang="en-US" altLang="zh-CN" sz="2000" dirty="0">
                <a:solidFill>
                  <a:schemeClr val="bg1"/>
                </a:solidFill>
              </a:rPr>
              <a:t> import app</a:t>
            </a:r>
          </a:p>
          <a:p>
            <a:endParaRPr lang="en-US" altLang="zh-CN" sz="2000" dirty="0">
              <a:solidFill>
                <a:schemeClr val="bg1"/>
              </a:solidFill>
            </a:endParaRPr>
          </a:p>
          <a:p>
            <a:r>
              <a:rPr lang="en-US" altLang="zh-CN" sz="2000" dirty="0" err="1">
                <a:solidFill>
                  <a:schemeClr val="bg1"/>
                </a:solidFill>
              </a:rPr>
              <a:t>http_server</a:t>
            </a:r>
            <a:r>
              <a:rPr lang="en-US" altLang="zh-CN" sz="2000" dirty="0">
                <a:solidFill>
                  <a:schemeClr val="bg1"/>
                </a:solidFill>
              </a:rPr>
              <a:t> = </a:t>
            </a:r>
            <a:r>
              <a:rPr lang="en-US" altLang="zh-CN" sz="2000" dirty="0" err="1">
                <a:solidFill>
                  <a:schemeClr val="bg1"/>
                </a:solidFill>
              </a:rPr>
              <a:t>HTTPServer</a:t>
            </a:r>
            <a:r>
              <a:rPr lang="en-US" altLang="zh-CN" sz="2000" dirty="0">
                <a:solidFill>
                  <a:schemeClr val="bg1"/>
                </a:solidFill>
              </a:rPr>
              <a:t>(</a:t>
            </a:r>
            <a:r>
              <a:rPr lang="en-US" altLang="zh-CN" sz="2000" dirty="0" err="1">
                <a:solidFill>
                  <a:schemeClr val="bg1"/>
                </a:solidFill>
              </a:rPr>
              <a:t>WSGIContainer</a:t>
            </a:r>
            <a:r>
              <a:rPr lang="en-US" altLang="zh-CN" sz="2000" dirty="0">
                <a:solidFill>
                  <a:schemeClr val="bg1"/>
                </a:solidFill>
              </a:rPr>
              <a:t>(app))</a:t>
            </a:r>
          </a:p>
          <a:p>
            <a:r>
              <a:rPr lang="en-US" altLang="zh-CN" sz="2000" dirty="0" err="1">
                <a:solidFill>
                  <a:schemeClr val="bg1"/>
                </a:solidFill>
              </a:rPr>
              <a:t>http_server.listen</a:t>
            </a:r>
            <a:r>
              <a:rPr lang="en-US" altLang="zh-CN" sz="2000" dirty="0">
                <a:solidFill>
                  <a:schemeClr val="bg1"/>
                </a:solidFill>
              </a:rPr>
              <a:t>(5122)</a:t>
            </a:r>
          </a:p>
          <a:p>
            <a:r>
              <a:rPr lang="en-US" altLang="zh-CN" sz="2000" dirty="0" err="1">
                <a:solidFill>
                  <a:schemeClr val="bg1"/>
                </a:solidFill>
              </a:rPr>
              <a:t>IOLoop.instance</a:t>
            </a:r>
            <a:r>
              <a:rPr lang="en-US" altLang="zh-CN" sz="2000" dirty="0">
                <a:solidFill>
                  <a:schemeClr val="bg1"/>
                </a:solidFill>
              </a:rPr>
              <a:t>().start()</a:t>
            </a:r>
            <a:endParaRPr lang="zh-CN" altLang="en-US" sz="2000" dirty="0">
              <a:solidFill>
                <a:schemeClr val="bg1"/>
              </a:solidFill>
            </a:endParaRPr>
          </a:p>
        </p:txBody>
      </p:sp>
    </p:spTree>
    <p:extLst>
      <p:ext uri="{BB962C8B-B14F-4D97-AF65-F5344CB8AC3E}">
        <p14:creationId xmlns:p14="http://schemas.microsoft.com/office/powerpoint/2010/main" val="165665840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B48095B-1E80-444A-8B03-FA3334EE279C}"/>
              </a:ext>
            </a:extLst>
          </p:cNvPr>
          <p:cNvSpPr txBox="1"/>
          <p:nvPr/>
        </p:nvSpPr>
        <p:spPr>
          <a:xfrm>
            <a:off x="967563" y="797442"/>
            <a:ext cx="3249608" cy="523220"/>
          </a:xfrm>
          <a:prstGeom prst="rect">
            <a:avLst/>
          </a:prstGeom>
          <a:noFill/>
        </p:spPr>
        <p:txBody>
          <a:bodyPr wrap="none" rtlCol="0">
            <a:spAutoFit/>
          </a:bodyPr>
          <a:lstStyle/>
          <a:p>
            <a:r>
              <a:rPr lang="en-US" altLang="zh-CN" sz="2800" dirty="0">
                <a:solidFill>
                  <a:schemeClr val="bg1"/>
                </a:solidFill>
              </a:rPr>
              <a:t>Flask </a:t>
            </a:r>
            <a:r>
              <a:rPr lang="zh-CN" altLang="en-US" sz="2800" dirty="0">
                <a:solidFill>
                  <a:schemeClr val="bg1"/>
                </a:solidFill>
              </a:rPr>
              <a:t>应用程序部署</a:t>
            </a:r>
          </a:p>
        </p:txBody>
      </p:sp>
      <p:pic>
        <p:nvPicPr>
          <p:cNvPr id="3" name="图片 2">
            <a:extLst>
              <a:ext uri="{FF2B5EF4-FFF2-40B4-BE49-F238E27FC236}">
                <a16:creationId xmlns:a16="http://schemas.microsoft.com/office/drawing/2014/main" id="{3135DFE0-E414-4EB4-8066-A2EB166B8781}"/>
              </a:ext>
            </a:extLst>
          </p:cNvPr>
          <p:cNvPicPr>
            <a:picLocks noChangeAspect="1"/>
          </p:cNvPicPr>
          <p:nvPr/>
        </p:nvPicPr>
        <p:blipFill>
          <a:blip r:embed="rId3"/>
          <a:stretch>
            <a:fillRect/>
          </a:stretch>
        </p:blipFill>
        <p:spPr>
          <a:xfrm>
            <a:off x="2771043" y="2878785"/>
            <a:ext cx="6884586" cy="3693584"/>
          </a:xfrm>
          <a:prstGeom prst="rect">
            <a:avLst/>
          </a:prstGeom>
        </p:spPr>
      </p:pic>
      <p:sp>
        <p:nvSpPr>
          <p:cNvPr id="4" name="矩形 3">
            <a:extLst>
              <a:ext uri="{FF2B5EF4-FFF2-40B4-BE49-F238E27FC236}">
                <a16:creationId xmlns:a16="http://schemas.microsoft.com/office/drawing/2014/main" id="{5C86633C-4AB2-4048-B417-C55601B8ED64}"/>
              </a:ext>
            </a:extLst>
          </p:cNvPr>
          <p:cNvSpPr/>
          <p:nvPr/>
        </p:nvSpPr>
        <p:spPr>
          <a:xfrm>
            <a:off x="967563" y="1499559"/>
            <a:ext cx="10276114" cy="1200329"/>
          </a:xfrm>
          <a:prstGeom prst="rect">
            <a:avLst/>
          </a:prstGeom>
        </p:spPr>
        <p:txBody>
          <a:bodyPr wrap="square">
            <a:spAutoFit/>
          </a:bodyPr>
          <a:lstStyle/>
          <a:p>
            <a:r>
              <a:rPr lang="zh-CN" altLang="en-US" sz="1800" dirty="0">
                <a:solidFill>
                  <a:schemeClr val="bg1"/>
                </a:solidFill>
              </a:rPr>
              <a:t>在Windows上，Tornado需要使用WindowsSelectorEventLoop。这是Python 3.7和更早版本的默认值，但Python 3.8默认为事件循环，与Tornado不兼容。在Python 3.8中使用Tornado的应用程序必须在其主文件/函数的开头调用asyncio.set_event_loop_policy(asyncio.WindowsSelectorEventLoopPolicy())。</a:t>
            </a:r>
          </a:p>
        </p:txBody>
      </p:sp>
    </p:spTree>
    <p:extLst>
      <p:ext uri="{BB962C8B-B14F-4D97-AF65-F5344CB8AC3E}">
        <p14:creationId xmlns:p14="http://schemas.microsoft.com/office/powerpoint/2010/main" val="193478813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ic1.zhimg.com/80/v2-266d81d89b2132f4850adc9c6ffba5ac_720w.jpg">
            <a:extLst>
              <a:ext uri="{FF2B5EF4-FFF2-40B4-BE49-F238E27FC236}">
                <a16:creationId xmlns:a16="http://schemas.microsoft.com/office/drawing/2014/main" id="{A5107A43-A70F-4009-BAA4-84FDA65C1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848" y="1981200"/>
            <a:ext cx="5019675" cy="2895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view">
            <a:extLst>
              <a:ext uri="{FF2B5EF4-FFF2-40B4-BE49-F238E27FC236}">
                <a16:creationId xmlns:a16="http://schemas.microsoft.com/office/drawing/2014/main" id="{0325487E-EA5A-4B57-9244-0CCEA0215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067" y="1757362"/>
            <a:ext cx="4810125" cy="33432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4304FED-C64E-4C27-BD4D-0583310F8BC8}"/>
              </a:ext>
            </a:extLst>
          </p:cNvPr>
          <p:cNvSpPr txBox="1"/>
          <p:nvPr/>
        </p:nvSpPr>
        <p:spPr>
          <a:xfrm>
            <a:off x="967563" y="797442"/>
            <a:ext cx="2698175" cy="523220"/>
          </a:xfrm>
          <a:prstGeom prst="rect">
            <a:avLst/>
          </a:prstGeom>
          <a:noFill/>
        </p:spPr>
        <p:txBody>
          <a:bodyPr wrap="none" rtlCol="0">
            <a:spAutoFit/>
          </a:bodyPr>
          <a:lstStyle/>
          <a:p>
            <a:r>
              <a:rPr lang="zh-CN" altLang="en-US" sz="2800" dirty="0">
                <a:solidFill>
                  <a:schemeClr val="bg1"/>
                </a:solidFill>
              </a:rPr>
              <a:t>理解前后端分离</a:t>
            </a:r>
          </a:p>
        </p:txBody>
      </p:sp>
    </p:spTree>
    <p:extLst>
      <p:ext uri="{BB962C8B-B14F-4D97-AF65-F5344CB8AC3E}">
        <p14:creationId xmlns:p14="http://schemas.microsoft.com/office/powerpoint/2010/main" val="417767184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304FED-C64E-4C27-BD4D-0583310F8BC8}"/>
              </a:ext>
            </a:extLst>
          </p:cNvPr>
          <p:cNvSpPr txBox="1"/>
          <p:nvPr/>
        </p:nvSpPr>
        <p:spPr>
          <a:xfrm>
            <a:off x="967563" y="797442"/>
            <a:ext cx="2444900" cy="523220"/>
          </a:xfrm>
          <a:prstGeom prst="rect">
            <a:avLst/>
          </a:prstGeom>
          <a:noFill/>
        </p:spPr>
        <p:txBody>
          <a:bodyPr wrap="none" rtlCol="0">
            <a:spAutoFit/>
          </a:bodyPr>
          <a:lstStyle/>
          <a:p>
            <a:r>
              <a:rPr lang="zh-CN" altLang="en-US" sz="2800" dirty="0">
                <a:solidFill>
                  <a:schemeClr val="bg1"/>
                </a:solidFill>
              </a:rPr>
              <a:t>理解</a:t>
            </a:r>
            <a:r>
              <a:rPr lang="en-US" altLang="zh-CN" sz="2800" dirty="0">
                <a:solidFill>
                  <a:schemeClr val="bg1"/>
                </a:solidFill>
              </a:rPr>
              <a:t>Web</a:t>
            </a:r>
            <a:r>
              <a:rPr lang="zh-CN" altLang="en-US" sz="2800" dirty="0">
                <a:solidFill>
                  <a:schemeClr val="bg1"/>
                </a:solidFill>
              </a:rPr>
              <a:t>框架</a:t>
            </a:r>
          </a:p>
        </p:txBody>
      </p:sp>
      <p:sp>
        <p:nvSpPr>
          <p:cNvPr id="2" name="矩形 1">
            <a:extLst>
              <a:ext uri="{FF2B5EF4-FFF2-40B4-BE49-F238E27FC236}">
                <a16:creationId xmlns:a16="http://schemas.microsoft.com/office/drawing/2014/main" id="{7869CDCC-6D0D-43BF-A306-675558887A56}"/>
              </a:ext>
            </a:extLst>
          </p:cNvPr>
          <p:cNvSpPr/>
          <p:nvPr/>
        </p:nvSpPr>
        <p:spPr>
          <a:xfrm>
            <a:off x="1406064" y="2536448"/>
            <a:ext cx="9381460" cy="1569660"/>
          </a:xfrm>
          <a:prstGeom prst="rect">
            <a:avLst/>
          </a:prstGeom>
        </p:spPr>
        <p:txBody>
          <a:bodyPr wrap="square">
            <a:spAutoFit/>
          </a:bodyPr>
          <a:lstStyle/>
          <a:p>
            <a:pPr marL="342900" indent="-342900">
              <a:buFont typeface="Arial" panose="020B0604020202020204" pitchFamily="34" charset="0"/>
              <a:buChar char="•"/>
            </a:pPr>
            <a:r>
              <a:rPr lang="zh-CN" altLang="en-US" b="1" dirty="0">
                <a:solidFill>
                  <a:schemeClr val="bg1"/>
                </a:solidFill>
                <a:latin typeface="-apple-system"/>
              </a:rPr>
              <a:t>什么是</a:t>
            </a:r>
            <a:r>
              <a:rPr lang="en-US" altLang="zh-CN" b="1" dirty="0">
                <a:solidFill>
                  <a:schemeClr val="bg1"/>
                </a:solidFill>
                <a:latin typeface="-apple-system"/>
              </a:rPr>
              <a:t>Web Framework</a:t>
            </a:r>
            <a:r>
              <a:rPr lang="zh-CN" altLang="en-US" b="1" dirty="0">
                <a:solidFill>
                  <a:schemeClr val="bg1"/>
                </a:solidFill>
                <a:latin typeface="-apple-system"/>
              </a:rPr>
              <a:t>？</a:t>
            </a:r>
          </a:p>
          <a:p>
            <a:r>
              <a:rPr lang="en-US" altLang="zh-CN" dirty="0">
                <a:solidFill>
                  <a:schemeClr val="bg1"/>
                </a:solidFill>
                <a:latin typeface="-apple-system"/>
              </a:rPr>
              <a:t>Web Application Framework</a:t>
            </a:r>
            <a:r>
              <a:rPr lang="zh-CN" altLang="en-US" dirty="0">
                <a:solidFill>
                  <a:schemeClr val="bg1"/>
                </a:solidFill>
                <a:latin typeface="-apple-system"/>
              </a:rPr>
              <a:t>（</a:t>
            </a:r>
            <a:r>
              <a:rPr lang="en-US" altLang="zh-CN" dirty="0">
                <a:solidFill>
                  <a:schemeClr val="bg1"/>
                </a:solidFill>
                <a:latin typeface="-apple-system"/>
              </a:rPr>
              <a:t>Web</a:t>
            </a:r>
            <a:r>
              <a:rPr lang="zh-CN" altLang="en-US" dirty="0">
                <a:solidFill>
                  <a:schemeClr val="bg1"/>
                </a:solidFill>
                <a:latin typeface="-apple-system"/>
              </a:rPr>
              <a:t>应用程序框架）或简单的</a:t>
            </a:r>
            <a:r>
              <a:rPr lang="en-US" altLang="zh-CN" dirty="0">
                <a:solidFill>
                  <a:schemeClr val="bg1"/>
                </a:solidFill>
                <a:latin typeface="-apple-system"/>
              </a:rPr>
              <a:t>Web Framework</a:t>
            </a:r>
            <a:r>
              <a:rPr lang="zh-CN" altLang="en-US" dirty="0">
                <a:solidFill>
                  <a:schemeClr val="bg1"/>
                </a:solidFill>
                <a:latin typeface="-apple-system"/>
              </a:rPr>
              <a:t>（</a:t>
            </a:r>
            <a:r>
              <a:rPr lang="en-US" altLang="zh-CN" dirty="0">
                <a:solidFill>
                  <a:schemeClr val="bg1"/>
                </a:solidFill>
                <a:latin typeface="-apple-system"/>
              </a:rPr>
              <a:t>Web</a:t>
            </a:r>
            <a:r>
              <a:rPr lang="zh-CN" altLang="en-US" dirty="0">
                <a:solidFill>
                  <a:schemeClr val="bg1"/>
                </a:solidFill>
                <a:latin typeface="-apple-system"/>
              </a:rPr>
              <a:t>框架）表示一个</a:t>
            </a:r>
            <a:r>
              <a:rPr lang="zh-CN" altLang="en-US" b="1" dirty="0">
                <a:solidFill>
                  <a:schemeClr val="bg1"/>
                </a:solidFill>
                <a:latin typeface="-apple-system"/>
              </a:rPr>
              <a:t>库和模块的集合</a:t>
            </a:r>
            <a:r>
              <a:rPr lang="zh-CN" altLang="en-US" dirty="0">
                <a:solidFill>
                  <a:schemeClr val="bg1"/>
                </a:solidFill>
                <a:latin typeface="-apple-system"/>
              </a:rPr>
              <a:t>，使</a:t>
            </a:r>
            <a:r>
              <a:rPr lang="en-US" altLang="zh-CN" dirty="0">
                <a:solidFill>
                  <a:schemeClr val="bg1"/>
                </a:solidFill>
                <a:latin typeface="-apple-system"/>
              </a:rPr>
              <a:t>Web</a:t>
            </a:r>
            <a:r>
              <a:rPr lang="zh-CN" altLang="en-US" dirty="0">
                <a:solidFill>
                  <a:schemeClr val="bg1"/>
                </a:solidFill>
                <a:latin typeface="-apple-system"/>
              </a:rPr>
              <a:t>应用程序开发人员能够编写应用程序，而不必担心协议，线程管理等低级细节。</a:t>
            </a:r>
            <a:endParaRPr lang="zh-CN" altLang="en-US" b="0" i="0" dirty="0">
              <a:solidFill>
                <a:schemeClr val="bg1"/>
              </a:solidFill>
              <a:effectLst/>
              <a:latin typeface="-apple-system"/>
            </a:endParaRPr>
          </a:p>
        </p:txBody>
      </p:sp>
    </p:spTree>
    <p:extLst>
      <p:ext uri="{BB962C8B-B14F-4D97-AF65-F5344CB8AC3E}">
        <p14:creationId xmlns:p14="http://schemas.microsoft.com/office/powerpoint/2010/main" val="63086850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view">
            <a:extLst>
              <a:ext uri="{FF2B5EF4-FFF2-40B4-BE49-F238E27FC236}">
                <a16:creationId xmlns:a16="http://schemas.microsoft.com/office/drawing/2014/main" id="{60CA4AE6-4B28-4E07-BAEC-8150680E6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02922"/>
            <a:ext cx="7620000" cy="41529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1480A66-43EE-4CBE-9FE8-237DC6B474CB}"/>
              </a:ext>
            </a:extLst>
          </p:cNvPr>
          <p:cNvSpPr txBox="1"/>
          <p:nvPr/>
        </p:nvSpPr>
        <p:spPr>
          <a:xfrm>
            <a:off x="967563" y="797442"/>
            <a:ext cx="2444900" cy="523220"/>
          </a:xfrm>
          <a:prstGeom prst="rect">
            <a:avLst/>
          </a:prstGeom>
          <a:noFill/>
        </p:spPr>
        <p:txBody>
          <a:bodyPr wrap="none" rtlCol="0">
            <a:spAutoFit/>
          </a:bodyPr>
          <a:lstStyle/>
          <a:p>
            <a:r>
              <a:rPr lang="zh-CN" altLang="en-US" sz="2800" dirty="0">
                <a:solidFill>
                  <a:schemeClr val="bg1"/>
                </a:solidFill>
              </a:rPr>
              <a:t>理解</a:t>
            </a:r>
            <a:r>
              <a:rPr lang="en-US" altLang="zh-CN" sz="2800" dirty="0">
                <a:solidFill>
                  <a:schemeClr val="bg1"/>
                </a:solidFill>
              </a:rPr>
              <a:t>Web</a:t>
            </a:r>
            <a:r>
              <a:rPr lang="zh-CN" altLang="en-US" sz="2800" dirty="0">
                <a:solidFill>
                  <a:schemeClr val="bg1"/>
                </a:solidFill>
              </a:rPr>
              <a:t>框架</a:t>
            </a:r>
          </a:p>
        </p:txBody>
      </p:sp>
    </p:spTree>
    <p:extLst>
      <p:ext uri="{BB962C8B-B14F-4D97-AF65-F5344CB8AC3E}">
        <p14:creationId xmlns:p14="http://schemas.microsoft.com/office/powerpoint/2010/main" val="1648120497"/>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BCFCE0-5CCB-4907-AB74-B87C7722B51F}"/>
              </a:ext>
            </a:extLst>
          </p:cNvPr>
          <p:cNvSpPr txBox="1"/>
          <p:nvPr/>
        </p:nvSpPr>
        <p:spPr>
          <a:xfrm>
            <a:off x="967563" y="797442"/>
            <a:ext cx="4006225" cy="523220"/>
          </a:xfrm>
          <a:prstGeom prst="rect">
            <a:avLst/>
          </a:prstGeom>
          <a:noFill/>
        </p:spPr>
        <p:txBody>
          <a:bodyPr wrap="none" rtlCol="0">
            <a:spAutoFit/>
          </a:bodyPr>
          <a:lstStyle/>
          <a:p>
            <a:r>
              <a:rPr lang="zh-CN" altLang="en-US" sz="2800" dirty="0">
                <a:solidFill>
                  <a:schemeClr val="bg1"/>
                </a:solidFill>
              </a:rPr>
              <a:t>基于</a:t>
            </a:r>
            <a:r>
              <a:rPr lang="en-US" altLang="zh-CN" sz="2800" dirty="0">
                <a:solidFill>
                  <a:schemeClr val="bg1"/>
                </a:solidFill>
              </a:rPr>
              <a:t>Python</a:t>
            </a:r>
            <a:r>
              <a:rPr lang="zh-CN" altLang="en-US" sz="2800" dirty="0">
                <a:solidFill>
                  <a:schemeClr val="bg1"/>
                </a:solidFill>
              </a:rPr>
              <a:t>的</a:t>
            </a:r>
            <a:r>
              <a:rPr lang="en-US" altLang="zh-CN" sz="2800" dirty="0">
                <a:solidFill>
                  <a:schemeClr val="bg1"/>
                </a:solidFill>
              </a:rPr>
              <a:t>Web</a:t>
            </a:r>
            <a:r>
              <a:rPr lang="zh-CN" altLang="en-US" sz="2800" dirty="0">
                <a:solidFill>
                  <a:schemeClr val="bg1"/>
                </a:solidFill>
              </a:rPr>
              <a:t>框架</a:t>
            </a:r>
          </a:p>
        </p:txBody>
      </p:sp>
      <p:pic>
        <p:nvPicPr>
          <p:cNvPr id="3" name="图片 2">
            <a:extLst>
              <a:ext uri="{FF2B5EF4-FFF2-40B4-BE49-F238E27FC236}">
                <a16:creationId xmlns:a16="http://schemas.microsoft.com/office/drawing/2014/main" id="{B89AE06B-6143-4B6F-80DA-10F41E6ACF9B}"/>
              </a:ext>
            </a:extLst>
          </p:cNvPr>
          <p:cNvPicPr>
            <a:picLocks noChangeAspect="1"/>
          </p:cNvPicPr>
          <p:nvPr/>
        </p:nvPicPr>
        <p:blipFill>
          <a:blip r:embed="rId3">
            <a:duotone>
              <a:schemeClr val="bg2">
                <a:shade val="45000"/>
                <a:satMod val="135000"/>
              </a:schemeClr>
              <a:prstClr val="white"/>
            </a:duotone>
          </a:blip>
          <a:stretch>
            <a:fillRect/>
          </a:stretch>
        </p:blipFill>
        <p:spPr>
          <a:xfrm>
            <a:off x="4675428" y="2914283"/>
            <a:ext cx="2630079" cy="1029434"/>
          </a:xfrm>
          <a:prstGeom prst="rect">
            <a:avLst/>
          </a:prstGeom>
        </p:spPr>
      </p:pic>
      <p:pic>
        <p:nvPicPr>
          <p:cNvPr id="2050" name="Picture 2" descr="https://www.tornadoweb.org/en/stable/_images/tornado.png">
            <a:extLst>
              <a:ext uri="{FF2B5EF4-FFF2-40B4-BE49-F238E27FC236}">
                <a16:creationId xmlns:a16="http://schemas.microsoft.com/office/drawing/2014/main" id="{6EEC621C-99D3-414A-98A5-F94FDC712A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892" y="3063180"/>
            <a:ext cx="2906234" cy="7316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jango">
            <a:extLst>
              <a:ext uri="{FF2B5EF4-FFF2-40B4-BE49-F238E27FC236}">
                <a16:creationId xmlns:a16="http://schemas.microsoft.com/office/drawing/2014/main" id="{7AD01A91-9747-43F2-BBFE-BC6299885A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7964" y="2842320"/>
            <a:ext cx="2630079" cy="119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07875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E0619A-6BFA-4DDA-A8EE-EEFD909C561F}"/>
              </a:ext>
            </a:extLst>
          </p:cNvPr>
          <p:cNvSpPr txBox="1"/>
          <p:nvPr/>
        </p:nvSpPr>
        <p:spPr>
          <a:xfrm>
            <a:off x="967563" y="797442"/>
            <a:ext cx="4006225" cy="523220"/>
          </a:xfrm>
          <a:prstGeom prst="rect">
            <a:avLst/>
          </a:prstGeom>
          <a:noFill/>
        </p:spPr>
        <p:txBody>
          <a:bodyPr wrap="none" rtlCol="0">
            <a:spAutoFit/>
          </a:bodyPr>
          <a:lstStyle/>
          <a:p>
            <a:r>
              <a:rPr lang="zh-CN" altLang="en-US" sz="2800" dirty="0">
                <a:solidFill>
                  <a:schemeClr val="bg1"/>
                </a:solidFill>
              </a:rPr>
              <a:t>基于</a:t>
            </a:r>
            <a:r>
              <a:rPr lang="en-US" altLang="zh-CN" sz="2800" dirty="0">
                <a:solidFill>
                  <a:schemeClr val="bg1"/>
                </a:solidFill>
              </a:rPr>
              <a:t>Python</a:t>
            </a:r>
            <a:r>
              <a:rPr lang="zh-CN" altLang="en-US" sz="2800" dirty="0">
                <a:solidFill>
                  <a:schemeClr val="bg1"/>
                </a:solidFill>
              </a:rPr>
              <a:t>的</a:t>
            </a:r>
            <a:r>
              <a:rPr lang="en-US" altLang="zh-CN" sz="2800" dirty="0">
                <a:solidFill>
                  <a:schemeClr val="bg1"/>
                </a:solidFill>
              </a:rPr>
              <a:t>Web</a:t>
            </a:r>
            <a:r>
              <a:rPr lang="zh-CN" altLang="en-US" sz="2800" dirty="0">
                <a:solidFill>
                  <a:schemeClr val="bg1"/>
                </a:solidFill>
              </a:rPr>
              <a:t>框架</a:t>
            </a:r>
          </a:p>
        </p:txBody>
      </p:sp>
      <p:sp>
        <p:nvSpPr>
          <p:cNvPr id="3" name="文本框 2">
            <a:extLst>
              <a:ext uri="{FF2B5EF4-FFF2-40B4-BE49-F238E27FC236}">
                <a16:creationId xmlns:a16="http://schemas.microsoft.com/office/drawing/2014/main" id="{5D32A507-C84D-462F-9FA4-C504769457CF}"/>
              </a:ext>
            </a:extLst>
          </p:cNvPr>
          <p:cNvSpPr txBox="1"/>
          <p:nvPr/>
        </p:nvSpPr>
        <p:spPr>
          <a:xfrm>
            <a:off x="1663329" y="1573910"/>
            <a:ext cx="8947964" cy="4770537"/>
          </a:xfrm>
          <a:prstGeom prst="rect">
            <a:avLst/>
          </a:prstGeom>
          <a:noFill/>
        </p:spPr>
        <p:txBody>
          <a:bodyPr wrap="square" rtlCol="0">
            <a:spAutoFit/>
          </a:bodyPr>
          <a:lstStyle/>
          <a:p>
            <a:pPr marL="342900" indent="-342900">
              <a:buFont typeface="Arial" panose="020B0604020202020204" pitchFamily="34" charset="0"/>
              <a:buChar char="•"/>
            </a:pPr>
            <a:r>
              <a:rPr lang="en-US" altLang="zh-CN" sz="2800" b="1" dirty="0">
                <a:solidFill>
                  <a:schemeClr val="bg1"/>
                </a:solidFill>
                <a:latin typeface="+mn-ea"/>
              </a:rPr>
              <a:t>Django</a:t>
            </a:r>
          </a:p>
          <a:p>
            <a:r>
              <a:rPr lang="en-US" altLang="zh-CN" dirty="0">
                <a:solidFill>
                  <a:schemeClr val="bg1"/>
                </a:solidFill>
                <a:latin typeface="+mn-ea"/>
              </a:rPr>
              <a:t>	</a:t>
            </a:r>
            <a:r>
              <a:rPr lang="zh-CN" altLang="en-US" dirty="0">
                <a:solidFill>
                  <a:schemeClr val="bg1"/>
                </a:solidFill>
                <a:latin typeface="+mn-ea"/>
              </a:rPr>
              <a:t>重量级</a:t>
            </a:r>
            <a:r>
              <a:rPr lang="en-US" altLang="zh-CN" dirty="0">
                <a:solidFill>
                  <a:schemeClr val="bg1"/>
                </a:solidFill>
                <a:latin typeface="+mn-ea"/>
              </a:rPr>
              <a:t>web</a:t>
            </a:r>
            <a:r>
              <a:rPr lang="zh-CN" altLang="en-US" dirty="0">
                <a:solidFill>
                  <a:schemeClr val="bg1"/>
                </a:solidFill>
                <a:latin typeface="+mn-ea"/>
              </a:rPr>
              <a:t>框架，功能齐全，集成了很多组件。</a:t>
            </a:r>
            <a:endParaRPr lang="en-US" altLang="zh-CN" dirty="0">
              <a:solidFill>
                <a:schemeClr val="bg1"/>
              </a:solidFill>
              <a:latin typeface="+mn-ea"/>
            </a:endParaRPr>
          </a:p>
          <a:p>
            <a:r>
              <a:rPr lang="en-US" altLang="zh-CN" dirty="0">
                <a:solidFill>
                  <a:schemeClr val="bg1"/>
                </a:solidFill>
                <a:latin typeface="+mn-ea"/>
              </a:rPr>
              <a:t>	</a:t>
            </a:r>
            <a:r>
              <a:rPr lang="zh-CN" altLang="en-US" dirty="0">
                <a:solidFill>
                  <a:schemeClr val="bg1"/>
                </a:solidFill>
                <a:latin typeface="+mn-ea"/>
              </a:rPr>
              <a:t>全自动化的管理后台。</a:t>
            </a:r>
            <a:endParaRPr lang="en-US" altLang="zh-CN" dirty="0">
              <a:solidFill>
                <a:schemeClr val="bg1"/>
              </a:solidFill>
              <a:latin typeface="+mn-ea"/>
            </a:endParaRPr>
          </a:p>
          <a:p>
            <a:pPr marL="342900" indent="-342900">
              <a:buFont typeface="Arial" panose="020B0604020202020204" pitchFamily="34" charset="0"/>
              <a:buChar char="•"/>
            </a:pPr>
            <a:r>
              <a:rPr lang="en-US" altLang="zh-CN" sz="2800" b="1" dirty="0">
                <a:solidFill>
                  <a:schemeClr val="bg1"/>
                </a:solidFill>
                <a:latin typeface="+mn-ea"/>
              </a:rPr>
              <a:t>Flask</a:t>
            </a:r>
          </a:p>
          <a:p>
            <a:r>
              <a:rPr lang="en-US" altLang="zh-CN" dirty="0">
                <a:solidFill>
                  <a:schemeClr val="bg1"/>
                </a:solidFill>
                <a:latin typeface="+mn-ea"/>
              </a:rPr>
              <a:t>	</a:t>
            </a:r>
            <a:r>
              <a:rPr lang="zh-CN" altLang="en-US" dirty="0">
                <a:solidFill>
                  <a:schemeClr val="bg1"/>
                </a:solidFill>
                <a:latin typeface="+mn-ea"/>
              </a:rPr>
              <a:t>小而轻</a:t>
            </a:r>
            <a:r>
              <a:rPr lang="en-US" altLang="zh-CN" dirty="0">
                <a:solidFill>
                  <a:schemeClr val="bg1"/>
                </a:solidFill>
                <a:latin typeface="+mn-ea"/>
              </a:rPr>
              <a:t>,</a:t>
            </a:r>
            <a:r>
              <a:rPr lang="zh-CN" altLang="en-US" dirty="0">
                <a:solidFill>
                  <a:schemeClr val="bg1"/>
                </a:solidFill>
                <a:latin typeface="+mn-ea"/>
              </a:rPr>
              <a:t>原生组件几乎为</a:t>
            </a:r>
            <a:r>
              <a:rPr lang="en-US" altLang="zh-CN" dirty="0">
                <a:solidFill>
                  <a:schemeClr val="bg1"/>
                </a:solidFill>
                <a:latin typeface="+mn-ea"/>
              </a:rPr>
              <a:t>0</a:t>
            </a:r>
            <a:r>
              <a:rPr lang="zh-CN" altLang="en-US" dirty="0">
                <a:solidFill>
                  <a:schemeClr val="bg1"/>
                </a:solidFill>
                <a:latin typeface="+mn-ea"/>
              </a:rPr>
              <a:t>。</a:t>
            </a:r>
            <a:endParaRPr lang="en-US" altLang="zh-CN" dirty="0">
              <a:solidFill>
                <a:schemeClr val="bg1"/>
              </a:solidFill>
              <a:latin typeface="+mn-ea"/>
            </a:endParaRPr>
          </a:p>
          <a:p>
            <a:r>
              <a:rPr lang="en-US" altLang="zh-CN" dirty="0">
                <a:solidFill>
                  <a:schemeClr val="bg1"/>
                </a:solidFill>
                <a:latin typeface="+mn-ea"/>
              </a:rPr>
              <a:t>	</a:t>
            </a:r>
            <a:r>
              <a:rPr lang="zh-CN" altLang="en-US" dirty="0">
                <a:solidFill>
                  <a:schemeClr val="bg1"/>
                </a:solidFill>
                <a:latin typeface="+mn-ea"/>
              </a:rPr>
              <a:t>使用简单，</a:t>
            </a:r>
            <a:r>
              <a:rPr lang="en-US" altLang="zh-CN" dirty="0">
                <a:solidFill>
                  <a:schemeClr val="bg1"/>
                </a:solidFill>
                <a:latin typeface="+mn-ea"/>
              </a:rPr>
              <a:t>Flask</a:t>
            </a:r>
            <a:r>
              <a:rPr lang="zh-CN" altLang="en-US" dirty="0">
                <a:solidFill>
                  <a:schemeClr val="bg1"/>
                </a:solidFill>
                <a:latin typeface="+mn-ea"/>
              </a:rPr>
              <a:t>的路由以及路由函数由修饰器设定，开发人员不需要借助其他文件匹配。</a:t>
            </a:r>
            <a:endParaRPr lang="en-US" altLang="zh-CN" dirty="0">
              <a:solidFill>
                <a:schemeClr val="bg1"/>
              </a:solidFill>
              <a:latin typeface="+mn-ea"/>
            </a:endParaRPr>
          </a:p>
          <a:p>
            <a:r>
              <a:rPr lang="en-US" altLang="zh-CN" dirty="0">
                <a:solidFill>
                  <a:schemeClr val="bg1"/>
                </a:solidFill>
                <a:latin typeface="+mn-ea"/>
              </a:rPr>
              <a:t>	</a:t>
            </a:r>
            <a:r>
              <a:rPr lang="zh-CN" altLang="en-US" dirty="0">
                <a:solidFill>
                  <a:schemeClr val="bg1"/>
                </a:solidFill>
                <a:latin typeface="+mn-ea"/>
              </a:rPr>
              <a:t>配置灵活，环境部署简单。</a:t>
            </a:r>
            <a:endParaRPr lang="en-US" altLang="zh-CN" dirty="0">
              <a:solidFill>
                <a:schemeClr val="bg1"/>
              </a:solidFill>
              <a:latin typeface="+mn-ea"/>
            </a:endParaRPr>
          </a:p>
          <a:p>
            <a:pPr marL="342900" indent="-342900">
              <a:buFont typeface="Arial" panose="020B0604020202020204" pitchFamily="34" charset="0"/>
              <a:buChar char="•"/>
            </a:pPr>
            <a:r>
              <a:rPr lang="en-US" altLang="zh-CN" sz="2800" b="1" dirty="0">
                <a:solidFill>
                  <a:schemeClr val="bg1"/>
                </a:solidFill>
                <a:latin typeface="+mn-ea"/>
              </a:rPr>
              <a:t>Tornado</a:t>
            </a:r>
          </a:p>
          <a:p>
            <a:r>
              <a:rPr lang="en-US" altLang="zh-CN" sz="2800" dirty="0">
                <a:solidFill>
                  <a:schemeClr val="bg1"/>
                </a:solidFill>
                <a:latin typeface="+mn-ea"/>
              </a:rPr>
              <a:t>	</a:t>
            </a:r>
            <a:r>
              <a:rPr lang="zh-CN" altLang="en-US" dirty="0">
                <a:solidFill>
                  <a:schemeClr val="bg1"/>
                </a:solidFill>
                <a:latin typeface="+mn-ea"/>
              </a:rPr>
              <a:t>原生异步非阻塞</a:t>
            </a:r>
            <a:r>
              <a:rPr lang="en-US" altLang="zh-CN" dirty="0">
                <a:solidFill>
                  <a:schemeClr val="bg1"/>
                </a:solidFill>
                <a:latin typeface="+mn-ea"/>
              </a:rPr>
              <a:t>,</a:t>
            </a:r>
            <a:r>
              <a:rPr lang="zh-CN" altLang="en-US" dirty="0">
                <a:solidFill>
                  <a:schemeClr val="bg1"/>
                </a:solidFill>
                <a:latin typeface="+mn-ea"/>
              </a:rPr>
              <a:t>在</a:t>
            </a:r>
            <a:r>
              <a:rPr lang="en-US" altLang="zh-CN" dirty="0">
                <a:solidFill>
                  <a:schemeClr val="bg1"/>
                </a:solidFill>
                <a:latin typeface="+mn-ea"/>
              </a:rPr>
              <a:t>IO</a:t>
            </a:r>
            <a:r>
              <a:rPr lang="zh-CN" altLang="en-US" dirty="0">
                <a:solidFill>
                  <a:schemeClr val="bg1"/>
                </a:solidFill>
                <a:latin typeface="+mn-ea"/>
              </a:rPr>
              <a:t>密集型应用和多任务处理上占据绝对性的优势。</a:t>
            </a:r>
            <a:endParaRPr lang="en-US" altLang="zh-CN" dirty="0">
              <a:solidFill>
                <a:schemeClr val="bg1"/>
              </a:solidFill>
              <a:latin typeface="+mn-ea"/>
            </a:endParaRPr>
          </a:p>
          <a:p>
            <a:r>
              <a:rPr lang="en-US" altLang="zh-CN" dirty="0">
                <a:solidFill>
                  <a:schemeClr val="bg1"/>
                </a:solidFill>
                <a:latin typeface="+mn-ea"/>
              </a:rPr>
              <a:t>	</a:t>
            </a:r>
            <a:r>
              <a:rPr lang="zh-CN" altLang="en-US" dirty="0">
                <a:solidFill>
                  <a:schemeClr val="bg1"/>
                </a:solidFill>
                <a:latin typeface="+mn-ea"/>
              </a:rPr>
              <a:t>内嵌了</a:t>
            </a:r>
            <a:r>
              <a:rPr lang="en-US" altLang="zh-CN" dirty="0">
                <a:solidFill>
                  <a:schemeClr val="bg1"/>
                </a:solidFill>
                <a:latin typeface="+mn-ea"/>
              </a:rPr>
              <a:t>HTTP</a:t>
            </a:r>
            <a:r>
              <a:rPr lang="zh-CN" altLang="en-US" dirty="0">
                <a:solidFill>
                  <a:schemeClr val="bg1"/>
                </a:solidFill>
                <a:latin typeface="+mn-ea"/>
              </a:rPr>
              <a:t>服务器；注重性能优越，速度快；解决高并发。</a:t>
            </a:r>
          </a:p>
        </p:txBody>
      </p:sp>
    </p:spTree>
    <p:extLst>
      <p:ext uri="{BB962C8B-B14F-4D97-AF65-F5344CB8AC3E}">
        <p14:creationId xmlns:p14="http://schemas.microsoft.com/office/powerpoint/2010/main" val="149440484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79AF1B-F2AC-47D9-BF5F-F86F4B6D5E1C}"/>
              </a:ext>
            </a:extLst>
          </p:cNvPr>
          <p:cNvSpPr txBox="1"/>
          <p:nvPr/>
        </p:nvSpPr>
        <p:spPr>
          <a:xfrm>
            <a:off x="4546335" y="3136612"/>
            <a:ext cx="3100918" cy="584775"/>
          </a:xfrm>
          <a:prstGeom prst="rect">
            <a:avLst/>
          </a:prstGeom>
          <a:noFill/>
        </p:spPr>
        <p:txBody>
          <a:bodyPr wrap="square" rtlCol="0">
            <a:spAutoFit/>
          </a:bodyPr>
          <a:lstStyle/>
          <a:p>
            <a:pPr algn="ctr"/>
            <a:r>
              <a:rPr lang="en-US" altLang="zh-CN" sz="3200" dirty="0">
                <a:solidFill>
                  <a:schemeClr val="bg1"/>
                </a:solidFill>
                <a:latin typeface="+mn-ea"/>
              </a:rPr>
              <a:t>Flask</a:t>
            </a:r>
            <a:r>
              <a:rPr lang="zh-CN" altLang="en-US" sz="3200" dirty="0">
                <a:solidFill>
                  <a:schemeClr val="bg1"/>
                </a:solidFill>
                <a:latin typeface="+mn-ea"/>
              </a:rPr>
              <a:t>教程</a:t>
            </a:r>
          </a:p>
        </p:txBody>
      </p:sp>
    </p:spTree>
    <p:extLst>
      <p:ext uri="{BB962C8B-B14F-4D97-AF65-F5344CB8AC3E}">
        <p14:creationId xmlns:p14="http://schemas.microsoft.com/office/powerpoint/2010/main" val="24484098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92D2C3-37D1-4F74-BCBE-CBDFF122987A}"/>
              </a:ext>
            </a:extLst>
          </p:cNvPr>
          <p:cNvSpPr/>
          <p:nvPr/>
        </p:nvSpPr>
        <p:spPr>
          <a:xfrm>
            <a:off x="1612604" y="1893769"/>
            <a:ext cx="8094921" cy="3785652"/>
          </a:xfrm>
          <a:prstGeom prst="rect">
            <a:avLst/>
          </a:prstGeom>
        </p:spPr>
        <p:txBody>
          <a:bodyPr wrap="square">
            <a:spAutoFit/>
          </a:bodyPr>
          <a:lstStyle/>
          <a:p>
            <a:pPr marL="342900" indent="-342900">
              <a:buFont typeface="Arial" panose="020B0604020202020204" pitchFamily="34" charset="0"/>
              <a:buChar char="•"/>
            </a:pPr>
            <a:r>
              <a:rPr lang="zh-CN" altLang="en-US" b="1" dirty="0">
                <a:solidFill>
                  <a:schemeClr val="bg1"/>
                </a:solidFill>
                <a:latin typeface="+mn-ea"/>
              </a:rPr>
              <a:t>什么是</a:t>
            </a:r>
            <a:r>
              <a:rPr lang="en-US" altLang="zh-CN" b="1" dirty="0">
                <a:solidFill>
                  <a:schemeClr val="bg1"/>
                </a:solidFill>
                <a:latin typeface="+mn-ea"/>
              </a:rPr>
              <a:t>Flask</a:t>
            </a:r>
            <a:r>
              <a:rPr lang="zh-CN" altLang="en-US" b="1" dirty="0">
                <a:solidFill>
                  <a:schemeClr val="bg1"/>
                </a:solidFill>
                <a:latin typeface="+mn-ea"/>
              </a:rPr>
              <a:t>？</a:t>
            </a:r>
          </a:p>
          <a:p>
            <a:r>
              <a:rPr lang="en-US" altLang="zh-CN" dirty="0">
                <a:solidFill>
                  <a:schemeClr val="bg1"/>
                </a:solidFill>
                <a:latin typeface="+mn-ea"/>
              </a:rPr>
              <a:t>Flask</a:t>
            </a:r>
            <a:r>
              <a:rPr lang="zh-CN" altLang="en-US" dirty="0">
                <a:solidFill>
                  <a:schemeClr val="bg1"/>
                </a:solidFill>
                <a:latin typeface="+mn-ea"/>
              </a:rPr>
              <a:t>是一个用</a:t>
            </a:r>
            <a:r>
              <a:rPr lang="en-US" altLang="zh-CN" dirty="0">
                <a:solidFill>
                  <a:schemeClr val="bg1"/>
                </a:solidFill>
                <a:latin typeface="+mn-ea"/>
              </a:rPr>
              <a:t>Python</a:t>
            </a:r>
            <a:r>
              <a:rPr lang="zh-CN" altLang="en-US" dirty="0">
                <a:solidFill>
                  <a:schemeClr val="bg1"/>
                </a:solidFill>
                <a:latin typeface="+mn-ea"/>
              </a:rPr>
              <a:t>编写的</a:t>
            </a:r>
            <a:r>
              <a:rPr lang="en-US" altLang="zh-CN" dirty="0">
                <a:solidFill>
                  <a:schemeClr val="bg1"/>
                </a:solidFill>
                <a:latin typeface="+mn-ea"/>
              </a:rPr>
              <a:t>Web</a:t>
            </a:r>
            <a:r>
              <a:rPr lang="zh-CN" altLang="en-US" dirty="0">
                <a:solidFill>
                  <a:schemeClr val="bg1"/>
                </a:solidFill>
                <a:latin typeface="+mn-ea"/>
              </a:rPr>
              <a:t>应用程序框架。 它由</a:t>
            </a:r>
            <a:r>
              <a:rPr lang="zh-CN" altLang="en-US" b="1" dirty="0">
                <a:solidFill>
                  <a:schemeClr val="bg1"/>
                </a:solidFill>
                <a:latin typeface="+mn-ea"/>
              </a:rPr>
              <a:t> </a:t>
            </a:r>
            <a:r>
              <a:rPr lang="en-US" altLang="zh-CN" b="1" dirty="0">
                <a:solidFill>
                  <a:schemeClr val="bg1"/>
                </a:solidFill>
                <a:latin typeface="+mn-ea"/>
              </a:rPr>
              <a:t>Armin </a:t>
            </a:r>
            <a:r>
              <a:rPr lang="en-US" altLang="zh-CN" b="1" dirty="0" err="1">
                <a:solidFill>
                  <a:schemeClr val="bg1"/>
                </a:solidFill>
                <a:latin typeface="+mn-ea"/>
              </a:rPr>
              <a:t>Ronacher</a:t>
            </a:r>
            <a:r>
              <a:rPr lang="en-US" altLang="zh-CN" b="1" dirty="0">
                <a:solidFill>
                  <a:schemeClr val="bg1"/>
                </a:solidFill>
                <a:latin typeface="+mn-ea"/>
              </a:rPr>
              <a:t> </a:t>
            </a:r>
            <a:r>
              <a:rPr lang="zh-CN" altLang="en-US" dirty="0">
                <a:solidFill>
                  <a:schemeClr val="bg1"/>
                </a:solidFill>
                <a:latin typeface="+mn-ea"/>
              </a:rPr>
              <a:t>开发，他领导一个名为</a:t>
            </a:r>
            <a:r>
              <a:rPr lang="en-US" altLang="zh-CN" dirty="0" err="1">
                <a:solidFill>
                  <a:schemeClr val="bg1"/>
                </a:solidFill>
                <a:latin typeface="+mn-ea"/>
              </a:rPr>
              <a:t>Pocco</a:t>
            </a:r>
            <a:r>
              <a:rPr lang="zh-CN" altLang="en-US" dirty="0">
                <a:solidFill>
                  <a:schemeClr val="bg1"/>
                </a:solidFill>
                <a:latin typeface="+mn-ea"/>
              </a:rPr>
              <a:t>的国际</a:t>
            </a:r>
            <a:r>
              <a:rPr lang="en-US" altLang="zh-CN" dirty="0">
                <a:solidFill>
                  <a:schemeClr val="bg1"/>
                </a:solidFill>
                <a:latin typeface="+mn-ea"/>
              </a:rPr>
              <a:t>Python</a:t>
            </a:r>
            <a:r>
              <a:rPr lang="zh-CN" altLang="en-US" dirty="0">
                <a:solidFill>
                  <a:schemeClr val="bg1"/>
                </a:solidFill>
                <a:latin typeface="+mn-ea"/>
              </a:rPr>
              <a:t>爱好者团队。 </a:t>
            </a:r>
            <a:r>
              <a:rPr lang="en-US" altLang="zh-CN" dirty="0">
                <a:solidFill>
                  <a:schemeClr val="bg1"/>
                </a:solidFill>
                <a:latin typeface="+mn-ea"/>
              </a:rPr>
              <a:t>Flask</a:t>
            </a:r>
            <a:r>
              <a:rPr lang="zh-CN" altLang="en-US" dirty="0">
                <a:solidFill>
                  <a:schemeClr val="bg1"/>
                </a:solidFill>
                <a:latin typeface="+mn-ea"/>
              </a:rPr>
              <a:t>基于</a:t>
            </a:r>
            <a:r>
              <a:rPr lang="en-US" altLang="zh-CN" dirty="0" err="1">
                <a:solidFill>
                  <a:schemeClr val="bg1"/>
                </a:solidFill>
                <a:latin typeface="+mn-ea"/>
              </a:rPr>
              <a:t>Werkzeug</a:t>
            </a:r>
            <a:r>
              <a:rPr lang="en-US" altLang="zh-CN" dirty="0">
                <a:solidFill>
                  <a:schemeClr val="bg1"/>
                </a:solidFill>
                <a:latin typeface="+mn-ea"/>
              </a:rPr>
              <a:t> WSGI</a:t>
            </a:r>
            <a:r>
              <a:rPr lang="zh-CN" altLang="en-US" dirty="0">
                <a:solidFill>
                  <a:schemeClr val="bg1"/>
                </a:solidFill>
                <a:latin typeface="+mn-ea"/>
              </a:rPr>
              <a:t>工具包和</a:t>
            </a:r>
            <a:r>
              <a:rPr lang="en-US" altLang="zh-CN" dirty="0">
                <a:solidFill>
                  <a:schemeClr val="bg1"/>
                </a:solidFill>
                <a:latin typeface="+mn-ea"/>
              </a:rPr>
              <a:t>Jinja2</a:t>
            </a:r>
            <a:r>
              <a:rPr lang="zh-CN" altLang="en-US" dirty="0">
                <a:solidFill>
                  <a:schemeClr val="bg1"/>
                </a:solidFill>
                <a:latin typeface="+mn-ea"/>
              </a:rPr>
              <a:t>模板引擎。两者都是</a:t>
            </a:r>
            <a:r>
              <a:rPr lang="en-US" altLang="zh-CN" dirty="0" err="1">
                <a:solidFill>
                  <a:schemeClr val="bg1"/>
                </a:solidFill>
                <a:latin typeface="+mn-ea"/>
              </a:rPr>
              <a:t>Pocco</a:t>
            </a:r>
            <a:r>
              <a:rPr lang="zh-CN" altLang="en-US" dirty="0">
                <a:solidFill>
                  <a:schemeClr val="bg1"/>
                </a:solidFill>
                <a:latin typeface="+mn-ea"/>
              </a:rPr>
              <a:t>项目。</a:t>
            </a:r>
          </a:p>
          <a:p>
            <a:pPr marL="342900" indent="-342900">
              <a:buFont typeface="Arial" panose="020B0604020202020204" pitchFamily="34" charset="0"/>
              <a:buChar char="•"/>
            </a:pPr>
            <a:r>
              <a:rPr lang="en-US" altLang="zh-CN" b="1" dirty="0">
                <a:solidFill>
                  <a:schemeClr val="bg1"/>
                </a:solidFill>
                <a:latin typeface="+mn-ea"/>
              </a:rPr>
              <a:t>WSGI</a:t>
            </a:r>
          </a:p>
          <a:p>
            <a:r>
              <a:rPr lang="en-US" altLang="zh-CN" dirty="0">
                <a:solidFill>
                  <a:schemeClr val="bg1"/>
                </a:solidFill>
                <a:latin typeface="+mn-ea"/>
              </a:rPr>
              <a:t>Web Server Gateway Interface</a:t>
            </a:r>
            <a:r>
              <a:rPr lang="zh-CN" altLang="en-US" dirty="0">
                <a:solidFill>
                  <a:schemeClr val="bg1"/>
                </a:solidFill>
                <a:latin typeface="+mn-ea"/>
              </a:rPr>
              <a:t>（</a:t>
            </a:r>
            <a:r>
              <a:rPr lang="en-US" altLang="zh-CN" dirty="0">
                <a:solidFill>
                  <a:schemeClr val="bg1"/>
                </a:solidFill>
                <a:latin typeface="+mn-ea"/>
              </a:rPr>
              <a:t>Web</a:t>
            </a:r>
            <a:r>
              <a:rPr lang="zh-CN" altLang="en-US" dirty="0">
                <a:solidFill>
                  <a:schemeClr val="bg1"/>
                </a:solidFill>
                <a:latin typeface="+mn-ea"/>
              </a:rPr>
              <a:t>服务器网关接口，</a:t>
            </a:r>
            <a:r>
              <a:rPr lang="en-US" altLang="zh-CN" dirty="0">
                <a:solidFill>
                  <a:schemeClr val="bg1"/>
                </a:solidFill>
                <a:latin typeface="+mn-ea"/>
              </a:rPr>
              <a:t>WSGI</a:t>
            </a:r>
            <a:r>
              <a:rPr lang="zh-CN" altLang="en-US" dirty="0">
                <a:solidFill>
                  <a:schemeClr val="bg1"/>
                </a:solidFill>
                <a:latin typeface="+mn-ea"/>
              </a:rPr>
              <a:t>）已被用作</a:t>
            </a:r>
            <a:r>
              <a:rPr lang="en-US" altLang="zh-CN" dirty="0">
                <a:solidFill>
                  <a:schemeClr val="bg1"/>
                </a:solidFill>
                <a:latin typeface="+mn-ea"/>
              </a:rPr>
              <a:t>Python Web</a:t>
            </a:r>
            <a:r>
              <a:rPr lang="zh-CN" altLang="en-US" dirty="0">
                <a:solidFill>
                  <a:schemeClr val="bg1"/>
                </a:solidFill>
                <a:latin typeface="+mn-ea"/>
              </a:rPr>
              <a:t>应用程序开发的标准。 </a:t>
            </a:r>
            <a:r>
              <a:rPr lang="en-US" altLang="zh-CN" dirty="0">
                <a:solidFill>
                  <a:schemeClr val="bg1"/>
                </a:solidFill>
                <a:latin typeface="+mn-ea"/>
              </a:rPr>
              <a:t>WSGI</a:t>
            </a:r>
            <a:r>
              <a:rPr lang="zh-CN" altLang="en-US" dirty="0">
                <a:solidFill>
                  <a:schemeClr val="bg1"/>
                </a:solidFill>
                <a:latin typeface="+mn-ea"/>
              </a:rPr>
              <a:t>是</a:t>
            </a:r>
            <a:r>
              <a:rPr lang="en-US" altLang="zh-CN" dirty="0">
                <a:solidFill>
                  <a:schemeClr val="bg1"/>
                </a:solidFill>
                <a:latin typeface="+mn-ea"/>
              </a:rPr>
              <a:t>Web</a:t>
            </a:r>
            <a:r>
              <a:rPr lang="zh-CN" altLang="en-US" dirty="0">
                <a:solidFill>
                  <a:schemeClr val="bg1"/>
                </a:solidFill>
                <a:latin typeface="+mn-ea"/>
              </a:rPr>
              <a:t>服务器和</a:t>
            </a:r>
            <a:r>
              <a:rPr lang="en-US" altLang="zh-CN" dirty="0">
                <a:solidFill>
                  <a:schemeClr val="bg1"/>
                </a:solidFill>
                <a:latin typeface="+mn-ea"/>
              </a:rPr>
              <a:t>Web</a:t>
            </a:r>
            <a:r>
              <a:rPr lang="zh-CN" altLang="en-US" dirty="0">
                <a:solidFill>
                  <a:schemeClr val="bg1"/>
                </a:solidFill>
                <a:latin typeface="+mn-ea"/>
              </a:rPr>
              <a:t>应用程序之间通用接口的规范。</a:t>
            </a:r>
            <a:endParaRPr lang="zh-CN" altLang="en-US" b="0" i="0" dirty="0">
              <a:solidFill>
                <a:schemeClr val="bg1"/>
              </a:solidFill>
              <a:effectLst/>
              <a:latin typeface="+mn-ea"/>
            </a:endParaRPr>
          </a:p>
        </p:txBody>
      </p:sp>
      <p:sp>
        <p:nvSpPr>
          <p:cNvPr id="3" name="文本框 2">
            <a:extLst>
              <a:ext uri="{FF2B5EF4-FFF2-40B4-BE49-F238E27FC236}">
                <a16:creationId xmlns:a16="http://schemas.microsoft.com/office/drawing/2014/main" id="{D697F23F-29BF-4460-A197-0DAAF2EE6A7D}"/>
              </a:ext>
            </a:extLst>
          </p:cNvPr>
          <p:cNvSpPr txBox="1"/>
          <p:nvPr/>
        </p:nvSpPr>
        <p:spPr>
          <a:xfrm>
            <a:off x="967563" y="797442"/>
            <a:ext cx="1620957" cy="523220"/>
          </a:xfrm>
          <a:prstGeom prst="rect">
            <a:avLst/>
          </a:prstGeom>
          <a:noFill/>
        </p:spPr>
        <p:txBody>
          <a:bodyPr wrap="none" rtlCol="0">
            <a:spAutoFit/>
          </a:bodyPr>
          <a:lstStyle/>
          <a:p>
            <a:r>
              <a:rPr lang="zh-CN" altLang="en-US" sz="2800" dirty="0">
                <a:solidFill>
                  <a:schemeClr val="bg1"/>
                </a:solidFill>
              </a:rPr>
              <a:t>一些概念</a:t>
            </a:r>
          </a:p>
        </p:txBody>
      </p:sp>
    </p:spTree>
    <p:extLst>
      <p:ext uri="{BB962C8B-B14F-4D97-AF65-F5344CB8AC3E}">
        <p14:creationId xmlns:p14="http://schemas.microsoft.com/office/powerpoint/2010/main" val="1768294441"/>
      </p:ext>
    </p:extLst>
  </p:cSld>
  <p:clrMapOvr>
    <a:masterClrMapping/>
  </p:clrMapOvr>
  <p:transition spd="slow">
    <p:push/>
  </p:transition>
</p:sld>
</file>

<file path=ppt/theme/theme1.xml><?xml version="1.0" encoding="utf-8"?>
<a:theme xmlns:a="http://schemas.openxmlformats.org/drawingml/2006/main" name="Office Theme">
  <a:themeElements>
    <a:clrScheme name="自定义 76">
      <a:dk1>
        <a:sysClr val="windowText" lastClr="000000"/>
      </a:dk1>
      <a:lt1>
        <a:sysClr val="window" lastClr="FFFFFF"/>
      </a:lt1>
      <a:dk2>
        <a:srgbClr val="1F497D"/>
      </a:dk2>
      <a:lt2>
        <a:srgbClr val="EEECE1"/>
      </a:lt2>
      <a:accent1>
        <a:srgbClr val="1B2739"/>
      </a:accent1>
      <a:accent2>
        <a:srgbClr val="0582AF"/>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www.w3.org/XML/1998/namespace"/>
    <ds:schemaRef ds:uri="http://purl.org/dc/dcmitype/"/>
    <ds:schemaRef ds:uri="http://schemas.microsoft.com/sharepoint/v3/fields"/>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TM03457491[[fn=大都市]]</Template>
  <TotalTime>1337</TotalTime>
  <Words>2161</Words>
  <Application>Microsoft Office PowerPoint</Application>
  <PresentationFormat>自定义</PresentationFormat>
  <Paragraphs>154</Paragraphs>
  <Slides>25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-apple-system</vt:lpstr>
      <vt:lpstr>等线</vt:lpstr>
      <vt:lpstr>微软雅黑</vt:lpstr>
      <vt:lpstr>Arial</vt:lpstr>
      <vt:lpstr>Century Gothic</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 PLUS</dc:creator>
  <cp:keywords/>
  <dc:description/>
  <cp:lastModifiedBy>JokerLord</cp:lastModifiedBy>
  <cp:revision>253</cp:revision>
  <dcterms:created xsi:type="dcterms:W3CDTF">2010-04-12T23:12:02Z</dcterms:created>
  <dcterms:modified xsi:type="dcterms:W3CDTF">2022-03-23T06:36:31Z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