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22" r:id="rId52"/>
    <p:sldId id="306" r:id="rId53"/>
    <p:sldId id="307" r:id="rId54"/>
    <p:sldId id="323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s.usda.gov/core/profile?symbol=CACO1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gb.edu/biodiversity/herbarium/trees/fraxinus_comparison01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gb.edu/biodiversity/herbarium/trees/fraxinus_comparison01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gb.edu/biodiversity/herbarium/trees/fraxinus_comparison01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243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24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7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76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8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77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9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139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asive.org/browse/detail.cfm?imgnum=5386474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19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2636-52D5-468B-9985-9E4D9222C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ForestGEO</a:t>
            </a:r>
            <a:r>
              <a:rPr lang="en-US" dirty="0"/>
              <a:t> plants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903D-03C4-421E-9B68-52975B441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Ian McGregor May 2019</a:t>
            </a:r>
          </a:p>
        </p:txBody>
      </p:sp>
    </p:spTree>
    <p:extLst>
      <p:ext uri="{BB962C8B-B14F-4D97-AF65-F5344CB8AC3E}">
        <p14:creationId xmlns:p14="http://schemas.microsoft.com/office/powerpoint/2010/main" val="330136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D30EA2-8070-48EC-BC41-2869CA1A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DAA5-9884-4C30-BC1A-8297D8A5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Carya</a:t>
            </a:r>
            <a:r>
              <a:rPr lang="en-US" dirty="0"/>
              <a:t> </a:t>
            </a:r>
            <a:r>
              <a:rPr lang="en-US" dirty="0" err="1"/>
              <a:t>cordiformis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40D12C-3EB2-43EA-A6B2-81D13251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134A-71D8-48D9-8CF9-07F0D1EE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Butternut hickory</a:t>
            </a:r>
          </a:p>
          <a:p>
            <a:endParaRPr lang="en-US" dirty="0"/>
          </a:p>
          <a:p>
            <a:r>
              <a:rPr lang="en-US" dirty="0"/>
              <a:t>5-11 leaflets</a:t>
            </a:r>
          </a:p>
          <a:p>
            <a:r>
              <a:rPr lang="en-US" b="1" dirty="0"/>
              <a:t>Sulfur (yellow) buds</a:t>
            </a:r>
          </a:p>
        </p:txBody>
      </p:sp>
      <p:pic>
        <p:nvPicPr>
          <p:cNvPr id="1026" name="Picture 2" descr="Large Photo of Carya cordiformis var. latifolia">
            <a:extLst>
              <a:ext uri="{FF2B5EF4-FFF2-40B4-BE49-F238E27FC236}">
                <a16:creationId xmlns:a16="http://schemas.microsoft.com/office/drawing/2014/main" id="{D367EF2D-BEF2-4E52-BDAB-E4525AB8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7" r="-2" b="-2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A796071E-2EB3-4DB7-AC56-CCD969349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2AC93-CBDD-4A03-B1B8-E33116D5C9B9}"/>
              </a:ext>
            </a:extLst>
          </p:cNvPr>
          <p:cNvSpPr txBox="1"/>
          <p:nvPr/>
        </p:nvSpPr>
        <p:spPr>
          <a:xfrm>
            <a:off x="4724400" y="6061223"/>
            <a:ext cx="519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https://plants.usda.gov/core/profile?symbol=CACO15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310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68E6-5644-476F-BE19-60C2DBB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Carya</a:t>
            </a:r>
            <a:r>
              <a:rPr lang="en-US" dirty="0"/>
              <a:t> glabra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FB10-EDD1-4186-8E17-CF22320A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Pignut hickory</a:t>
            </a:r>
          </a:p>
          <a:p>
            <a:endParaRPr lang="en-US" dirty="0"/>
          </a:p>
          <a:p>
            <a:r>
              <a:rPr lang="en-US" dirty="0"/>
              <a:t>5 leaflets (rarely 7), entire</a:t>
            </a:r>
          </a:p>
          <a:p>
            <a:r>
              <a:rPr lang="en-US" b="1" dirty="0"/>
              <a:t>Glabrous (NOT hairy)</a:t>
            </a:r>
          </a:p>
          <a:p>
            <a:r>
              <a:rPr lang="en-US" dirty="0"/>
              <a:t>Hairless leafstalk and petiole</a:t>
            </a:r>
          </a:p>
          <a:p>
            <a:pPr lvl="1"/>
            <a:r>
              <a:rPr lang="en-US" b="1" dirty="0"/>
              <a:t>ONLY has green petioles</a:t>
            </a:r>
          </a:p>
          <a:p>
            <a:r>
              <a:rPr lang="en-US" dirty="0"/>
              <a:t>All </a:t>
            </a:r>
            <a:r>
              <a:rPr lang="en-US" dirty="0" err="1"/>
              <a:t>Carya</a:t>
            </a:r>
            <a:r>
              <a:rPr lang="en-US" dirty="0"/>
              <a:t> widest toward tip</a:t>
            </a:r>
          </a:p>
        </p:txBody>
      </p:sp>
    </p:spTree>
    <p:extLst>
      <p:ext uri="{BB962C8B-B14F-4D97-AF65-F5344CB8AC3E}">
        <p14:creationId xmlns:p14="http://schemas.microsoft.com/office/powerpoint/2010/main" val="13450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5B8-AF71-4321-A1DA-6BB1DD95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Carya</a:t>
            </a:r>
            <a:r>
              <a:rPr lang="en-US" dirty="0"/>
              <a:t> ovalis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518-5E5B-403E-A950-38004A81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Sweet pignut hickory</a:t>
            </a:r>
          </a:p>
          <a:p>
            <a:endParaRPr lang="en-US" dirty="0"/>
          </a:p>
          <a:p>
            <a:r>
              <a:rPr lang="en-US" dirty="0"/>
              <a:t>7 leaves (less often 5 or 9)</a:t>
            </a:r>
          </a:p>
          <a:p>
            <a:r>
              <a:rPr lang="en-US" dirty="0" err="1"/>
              <a:t>Petiolule</a:t>
            </a:r>
            <a:r>
              <a:rPr lang="en-US" dirty="0"/>
              <a:t> green to red/brown at base</a:t>
            </a:r>
          </a:p>
          <a:p>
            <a:r>
              <a:rPr lang="en-US" dirty="0"/>
              <a:t>Often not hairy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455-A6F5-402D-B5F5-6E7869F8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Carya</a:t>
            </a:r>
            <a:r>
              <a:rPr lang="en-US" dirty="0"/>
              <a:t> </a:t>
            </a:r>
            <a:r>
              <a:rPr lang="en-US" dirty="0" err="1"/>
              <a:t>tomentosa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4B5F-CF1D-4378-B255-0D526DD3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Mockernut hickory</a:t>
            </a:r>
          </a:p>
          <a:p>
            <a:endParaRPr lang="en-US" dirty="0"/>
          </a:p>
          <a:p>
            <a:r>
              <a:rPr lang="en-US" dirty="0"/>
              <a:t>7-9 leaflets, slightly serrated</a:t>
            </a:r>
          </a:p>
          <a:p>
            <a:pPr lvl="1"/>
            <a:r>
              <a:rPr lang="en-US" dirty="0"/>
              <a:t>Larger than C. glabra</a:t>
            </a:r>
          </a:p>
          <a:p>
            <a:r>
              <a:rPr lang="en-US" b="1" dirty="0"/>
              <a:t>Abaxial side is fuzzy</a:t>
            </a:r>
          </a:p>
          <a:p>
            <a:r>
              <a:rPr lang="en-US" dirty="0"/>
              <a:t>Leafstalk/petioles hairy also</a:t>
            </a:r>
          </a:p>
          <a:p>
            <a:r>
              <a:rPr lang="en-US" dirty="0"/>
              <a:t>Diamond interlace bark (esp. young)</a:t>
            </a:r>
          </a:p>
        </p:txBody>
      </p:sp>
    </p:spTree>
    <p:extLst>
      <p:ext uri="{BB962C8B-B14F-4D97-AF65-F5344CB8AC3E}">
        <p14:creationId xmlns:p14="http://schemas.microsoft.com/office/powerpoint/2010/main" val="41068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5D12-414C-4D8E-B077-A1B0B91D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Castanea</a:t>
            </a:r>
            <a:r>
              <a:rPr lang="en-US" dirty="0"/>
              <a:t> dentata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72D4-1A7E-46E2-9BD7-DBE23CE8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DBC-7F53-400F-9269-94CBE707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Cercis</a:t>
            </a:r>
            <a:r>
              <a:rPr lang="en-US" dirty="0"/>
              <a:t> canadensis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BDDB-C8FA-4C05-A99C-D518B9C5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E7B0-648A-4F6F-A40C-8999768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Celtis</a:t>
            </a:r>
            <a:r>
              <a:rPr lang="en-US" dirty="0"/>
              <a:t> </a:t>
            </a:r>
            <a:r>
              <a:rPr lang="en-US" dirty="0" err="1"/>
              <a:t>occidentalis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149B-4A3D-42EB-B0D6-AE3B0348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A8D2-3922-4045-8E20-95DF33D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Chionanthus</a:t>
            </a:r>
            <a:r>
              <a:rPr lang="en-US" dirty="0"/>
              <a:t> </a:t>
            </a:r>
            <a:r>
              <a:rPr lang="en-US" dirty="0" err="1"/>
              <a:t>virginicus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2B62-107C-4A38-8AC2-0C9A84B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F062-610A-4861-A011-B9A5938F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Cornus</a:t>
            </a:r>
            <a:r>
              <a:rPr lang="en-US" dirty="0"/>
              <a:t> alternifolia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63B9-D8FC-4318-AAFC-B386A2B8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Alternate-leaf dogwood</a:t>
            </a:r>
          </a:p>
          <a:p>
            <a:endParaRPr lang="en-US" dirty="0"/>
          </a:p>
          <a:p>
            <a:r>
              <a:rPr lang="en-US" dirty="0"/>
              <a:t>Looks exactly like C. </a:t>
            </a:r>
            <a:r>
              <a:rPr lang="en-US" dirty="0" err="1"/>
              <a:t>florida</a:t>
            </a:r>
            <a:r>
              <a:rPr lang="en-US" dirty="0"/>
              <a:t> EXCEPT multiple leaves come out of single point, which are arranged alternately along stems</a:t>
            </a:r>
          </a:p>
        </p:txBody>
      </p:sp>
    </p:spTree>
    <p:extLst>
      <p:ext uri="{BB962C8B-B14F-4D97-AF65-F5344CB8AC3E}">
        <p14:creationId xmlns:p14="http://schemas.microsoft.com/office/powerpoint/2010/main" val="1554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27C8-ECC6-471B-AA2B-3BD23BE3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Cornus</a:t>
            </a:r>
            <a:r>
              <a:rPr lang="en-US" dirty="0"/>
              <a:t> </a:t>
            </a:r>
            <a:r>
              <a:rPr lang="en-US" dirty="0" err="1"/>
              <a:t>florida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45F-3888-405F-AB2B-C8B7B5FE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Dogwood</a:t>
            </a:r>
          </a:p>
          <a:p>
            <a:endParaRPr lang="en-US" dirty="0"/>
          </a:p>
          <a:p>
            <a:r>
              <a:rPr lang="en-US" dirty="0"/>
              <a:t>Leaves come out of same point 2 at a time, opposite to each other, and opposite on stem</a:t>
            </a:r>
          </a:p>
        </p:txBody>
      </p:sp>
    </p:spTree>
    <p:extLst>
      <p:ext uri="{BB962C8B-B14F-4D97-AF65-F5344CB8AC3E}">
        <p14:creationId xmlns:p14="http://schemas.microsoft.com/office/powerpoint/2010/main" val="37710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48CF-D6C6-464C-96CA-D44FB339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Acer negundo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1D76-7DDA-45BD-AF5D-F46601E4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7C0-8884-4390-9D3C-27E78AB0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Corylus </a:t>
            </a:r>
            <a:r>
              <a:rPr lang="en-US" dirty="0" err="1"/>
              <a:t>americana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F0ED-FA22-4870-927D-823884D3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hazelnut</a:t>
            </a:r>
          </a:p>
          <a:p>
            <a:endParaRPr lang="en-US" dirty="0"/>
          </a:p>
          <a:p>
            <a:r>
              <a:rPr lang="en-US" dirty="0"/>
              <a:t>Shrub</a:t>
            </a:r>
          </a:p>
          <a:p>
            <a:r>
              <a:rPr lang="en-US" dirty="0"/>
              <a:t>Leaves fuzzy, alternate</a:t>
            </a:r>
          </a:p>
          <a:p>
            <a:pPr lvl="1"/>
            <a:r>
              <a:rPr lang="en-US" dirty="0"/>
              <a:t>2+ leaves every node</a:t>
            </a:r>
          </a:p>
          <a:p>
            <a:pPr lvl="1"/>
            <a:r>
              <a:rPr lang="en-US" dirty="0"/>
              <a:t>Finely serrated, double-toothed</a:t>
            </a:r>
          </a:p>
          <a:p>
            <a:pPr lvl="1"/>
            <a:r>
              <a:rPr lang="en-US" dirty="0"/>
              <a:t>Prominent veins abaxial</a:t>
            </a:r>
          </a:p>
          <a:p>
            <a:r>
              <a:rPr lang="en-US" dirty="0"/>
              <a:t>Small lenticels on bark</a:t>
            </a:r>
          </a:p>
        </p:txBody>
      </p:sp>
    </p:spTree>
    <p:extLst>
      <p:ext uri="{BB962C8B-B14F-4D97-AF65-F5344CB8AC3E}">
        <p14:creationId xmlns:p14="http://schemas.microsoft.com/office/powerpoint/2010/main" val="331915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4D9B-C546-45E8-BBDB-3FCDD20E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Crataegus</a:t>
            </a:r>
            <a:r>
              <a:rPr lang="en-US" dirty="0"/>
              <a:t> </a:t>
            </a:r>
            <a:r>
              <a:rPr lang="en-US" dirty="0" err="1"/>
              <a:t>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010F-5FF1-4951-9C7D-5DDE817C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1047-AF18-4E0E-922F-6AB47A0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Diospyros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8C9A-B72B-49D2-8434-00FA0F2A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7E3B-244D-4581-A0E7-66F49E54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Elaeagnus </a:t>
            </a:r>
            <a:r>
              <a:rPr lang="en-US" dirty="0" err="1"/>
              <a:t>umbellata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E35B-84BD-4E05-B36F-F0D5A9BA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CE8-8481-477A-96B8-75A0995A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Euonymus </a:t>
            </a:r>
            <a:r>
              <a:rPr lang="en-US" dirty="0" err="1"/>
              <a:t>alatus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D6C-1FF9-4992-AF29-A17007AD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3E43-72AE-4C51-9CA5-0087179D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Fagus </a:t>
            </a:r>
            <a:r>
              <a:rPr lang="en-US" dirty="0" err="1"/>
              <a:t>grandifolia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E15F-19FE-4C11-8783-B59EABD3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C934-5991-4255-9A76-2C4DE64A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Fraxinus </a:t>
            </a:r>
            <a:r>
              <a:rPr lang="en-US" dirty="0" err="1"/>
              <a:t>americana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0460-3E7B-41D0-8830-FAF6ABCC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White ash</a:t>
            </a:r>
          </a:p>
          <a:p>
            <a:endParaRPr lang="en-US" b="1" dirty="0"/>
          </a:p>
          <a:p>
            <a:r>
              <a:rPr lang="en-US" b="1" dirty="0"/>
              <a:t>Longest petioles </a:t>
            </a:r>
            <a:r>
              <a:rPr lang="en-US" dirty="0"/>
              <a:t>of the three Fraxinus we have in plot</a:t>
            </a:r>
          </a:p>
          <a:p>
            <a:r>
              <a:rPr lang="en-US" dirty="0"/>
              <a:t>Very circular leaves</a:t>
            </a:r>
          </a:p>
          <a:p>
            <a:pPr lvl="1"/>
            <a:r>
              <a:rPr lang="en-US" dirty="0"/>
              <a:t>Whitened undersides</a:t>
            </a:r>
          </a:p>
          <a:p>
            <a:pPr lvl="1"/>
            <a:r>
              <a:rPr lang="en-US" dirty="0"/>
              <a:t>Slightly hairy</a:t>
            </a:r>
          </a:p>
          <a:p>
            <a:r>
              <a:rPr lang="en-US" dirty="0"/>
              <a:t>Rich purplish or reddish-brown fall color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http://www.uwgb.edu/biodiversity/herbarium/trees/fraxinus_comparison01.htm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CD38-6C8D-4634-AFCE-26EB9A32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Fraxinus </a:t>
            </a:r>
            <a:r>
              <a:rPr lang="en-US" dirty="0" err="1"/>
              <a:t>nigra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1E2E-E7C8-46A8-8139-53D215B4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Black ash</a:t>
            </a:r>
          </a:p>
          <a:p>
            <a:endParaRPr lang="en-US" dirty="0"/>
          </a:p>
          <a:p>
            <a:r>
              <a:rPr lang="en-US" b="1" dirty="0"/>
              <a:t>NO petioles (sessile)</a:t>
            </a:r>
          </a:p>
          <a:p>
            <a:pPr lvl="1"/>
            <a:r>
              <a:rPr lang="en-US" dirty="0"/>
              <a:t>More pinnate leaves than F. </a:t>
            </a:r>
            <a:r>
              <a:rPr lang="en-US" dirty="0" err="1"/>
              <a:t>americana</a:t>
            </a:r>
            <a:endParaRPr lang="en-US" dirty="0"/>
          </a:p>
          <a:p>
            <a:r>
              <a:rPr lang="en-US" dirty="0"/>
              <a:t>No whitened underside</a:t>
            </a:r>
          </a:p>
          <a:p>
            <a:r>
              <a:rPr lang="en-US" dirty="0"/>
              <a:t>Mostly restricted to wetter sites</a:t>
            </a:r>
          </a:p>
          <a:p>
            <a:r>
              <a:rPr lang="en-US" dirty="0"/>
              <a:t>Mostly yellow fall color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http://www.uwgb.edu/biodiversity/herbarium/trees/fraxinus_comparison01.htm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CF2D-78D0-4B04-8431-73EB6B19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Fraxinus </a:t>
            </a:r>
            <a:r>
              <a:rPr lang="en-US" dirty="0" err="1"/>
              <a:t>pennsylvanica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0F35-2D8A-4BA3-9765-341DA0A8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ash</a:t>
            </a:r>
          </a:p>
          <a:p>
            <a:endParaRPr lang="en-US" b="1" dirty="0"/>
          </a:p>
          <a:p>
            <a:r>
              <a:rPr lang="en-US" b="1" dirty="0"/>
              <a:t>Barely has a petiole</a:t>
            </a:r>
          </a:p>
          <a:p>
            <a:r>
              <a:rPr lang="en-US" dirty="0"/>
              <a:t>Not really whitened underside</a:t>
            </a:r>
          </a:p>
          <a:p>
            <a:r>
              <a:rPr lang="en-US" dirty="0"/>
              <a:t>Mostly yellow fall color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http://www.uwgb.edu/biodiversity/herbarium/trees/fraxinus_comparison01.htm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0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6215-A340-44FE-95DD-E233F47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Hamamelis</a:t>
            </a:r>
            <a:r>
              <a:rPr lang="en-US" dirty="0"/>
              <a:t>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8E04-3AAF-4927-9063-42C560C3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DC8-C242-4993-9075-7B6654A9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Acer </a:t>
            </a:r>
            <a:r>
              <a:rPr lang="en-US" dirty="0" err="1"/>
              <a:t>platanoides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FE72-89DF-4A5B-BF56-AFEE9618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74F0-992B-4595-A5D9-0EA893D1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Ilex </a:t>
            </a:r>
            <a:r>
              <a:rPr lang="en-US" dirty="0" err="1"/>
              <a:t>verticillata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2769-C5A8-4450-BCEE-5776CAE1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Deciduous holly!</a:t>
            </a:r>
          </a:p>
        </p:txBody>
      </p:sp>
    </p:spTree>
    <p:extLst>
      <p:ext uri="{BB962C8B-B14F-4D97-AF65-F5344CB8AC3E}">
        <p14:creationId xmlns:p14="http://schemas.microsoft.com/office/powerpoint/2010/main" val="300472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A782-6D05-4F22-842B-B5AE0953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Juglans </a:t>
            </a:r>
            <a:r>
              <a:rPr lang="en-US" dirty="0" err="1"/>
              <a:t>cinerea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F10E-73D2-461D-9437-1AA8EF6D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Butternut</a:t>
            </a:r>
          </a:p>
          <a:p>
            <a:endParaRPr lang="en-US" dirty="0"/>
          </a:p>
          <a:p>
            <a:r>
              <a:rPr lang="en-US" dirty="0"/>
              <a:t>Fruit is longer than it is wide</a:t>
            </a:r>
          </a:p>
          <a:p>
            <a:r>
              <a:rPr lang="en-US" dirty="0"/>
              <a:t>Leaves are densely hairy underneath, hairs are branched (stellate)</a:t>
            </a:r>
          </a:p>
          <a:p>
            <a:pPr lvl="1"/>
            <a:r>
              <a:rPr lang="en-US" dirty="0"/>
              <a:t>Leafstalk has sticky hairs</a:t>
            </a:r>
          </a:p>
          <a:p>
            <a:pPr lvl="1"/>
            <a:r>
              <a:rPr lang="en-US" dirty="0"/>
              <a:t>Leaf scar has hair on top edge</a:t>
            </a:r>
          </a:p>
        </p:txBody>
      </p:sp>
    </p:spTree>
    <p:extLst>
      <p:ext uri="{BB962C8B-B14F-4D97-AF65-F5344CB8AC3E}">
        <p14:creationId xmlns:p14="http://schemas.microsoft.com/office/powerpoint/2010/main" val="4220152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C061-33FD-478E-B3F1-7E98F257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Juglans </a:t>
            </a:r>
            <a:r>
              <a:rPr lang="en-US" dirty="0" err="1"/>
              <a:t>nigra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8DCA-F3FC-4007-8BAD-5DC916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Black walnut</a:t>
            </a:r>
          </a:p>
          <a:p>
            <a:endParaRPr lang="en-US" dirty="0"/>
          </a:p>
          <a:p>
            <a:r>
              <a:rPr lang="en-US" dirty="0"/>
              <a:t>Fruit is spherical</a:t>
            </a:r>
          </a:p>
          <a:p>
            <a:r>
              <a:rPr lang="en-US" dirty="0"/>
              <a:t>Leafstalk and petioles are short pubescent</a:t>
            </a:r>
          </a:p>
          <a:p>
            <a:r>
              <a:rPr lang="en-US" dirty="0"/>
              <a:t>Short hairs on undersides along vein ribs</a:t>
            </a:r>
          </a:p>
          <a:p>
            <a:pPr lvl="1"/>
            <a:r>
              <a:rPr lang="en-US" dirty="0"/>
              <a:t>Hairs are simple (not branched)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3BAC-E62A-43DE-840D-87FC2A21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Juniperus</a:t>
            </a:r>
            <a:r>
              <a:rPr lang="en-US" dirty="0"/>
              <a:t>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850B-85E4-4FE2-A01E-D7B973CD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9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AD87-6A82-4925-BA16-0B4ACC8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Lindera benzoin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AB62-D2CB-4F80-8409-BE965E15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167E-F51C-43A1-9E63-292050D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Liriodendron </a:t>
            </a:r>
            <a:r>
              <a:rPr lang="en-US" dirty="0" err="1"/>
              <a:t>tulipifera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FF71-FF5B-43E1-903A-13685B3F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6AE3-EE34-4B04-A968-5B8C9EE7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Lonicera japonica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4CE9-5613-4165-A3C0-32E8AC91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E63B-F220-49A5-B248-D7F91EBF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Lonicera </a:t>
            </a:r>
            <a:r>
              <a:rPr lang="en-US" dirty="0" err="1"/>
              <a:t>mackii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1651-8276-4999-B80E-C02B22D4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F806-690B-4620-8A8C-C052F5BB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Nyssa sylvatica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D9AF-09E7-4C7F-A061-B08FE720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Leathery leaves</a:t>
            </a:r>
          </a:p>
        </p:txBody>
      </p:sp>
    </p:spTree>
    <p:extLst>
      <p:ext uri="{BB962C8B-B14F-4D97-AF65-F5344CB8AC3E}">
        <p14:creationId xmlns:p14="http://schemas.microsoft.com/office/powerpoint/2010/main" val="421617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9E3-85D0-4424-8A4F-952ECAE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Paulownia </a:t>
            </a:r>
            <a:r>
              <a:rPr lang="en-US" dirty="0" err="1"/>
              <a:t>tomentosa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5408-CDA6-4A74-BC1A-8566ADAE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Princess / Empress tree</a:t>
            </a:r>
          </a:p>
          <a:p>
            <a:endParaRPr lang="en-US" dirty="0"/>
          </a:p>
          <a:p>
            <a:r>
              <a:rPr lang="en-US" dirty="0"/>
              <a:t>Very fuzzy leaves</a:t>
            </a:r>
          </a:p>
          <a:p>
            <a:pPr lvl="1"/>
            <a:r>
              <a:rPr lang="en-US" dirty="0"/>
              <a:t>Also very large leaves</a:t>
            </a:r>
          </a:p>
          <a:p>
            <a:pPr lvl="1"/>
            <a:r>
              <a:rPr lang="en-US" dirty="0"/>
              <a:t>Heart-shaped</a:t>
            </a:r>
          </a:p>
        </p:txBody>
      </p:sp>
    </p:spTree>
    <p:extLst>
      <p:ext uri="{BB962C8B-B14F-4D97-AF65-F5344CB8AC3E}">
        <p14:creationId xmlns:p14="http://schemas.microsoft.com/office/powerpoint/2010/main" val="25772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B44-B50B-483C-8EBF-71009807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Acer rubrum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DAA6-FD32-436B-A55A-3D1FB335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0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49E-AA25-4C98-9458-F8359CEE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Pinus </a:t>
            </a:r>
            <a:r>
              <a:rPr lang="en-US" dirty="0" err="1"/>
              <a:t>pungens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55A6-2C0B-437B-A213-1AA94144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8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ABF3-20C1-4E84-B3A0-EF8B27FD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Pinus </a:t>
            </a:r>
            <a:r>
              <a:rPr lang="en-US" dirty="0" err="1"/>
              <a:t>strobus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D1C-D9ED-4B2D-A543-79C05417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9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A96-F45F-4177-8071-480CD546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Pinus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370-6A12-4129-ADBC-AB82D2F7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8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B098-BF3D-4585-A23C-D31A869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Platanus</a:t>
            </a:r>
            <a:r>
              <a:rPr lang="en-US" dirty="0"/>
              <a:t> </a:t>
            </a:r>
            <a:r>
              <a:rPr lang="en-US" dirty="0" err="1"/>
              <a:t>occidentalis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6A4-FA89-4DB0-9C6C-77304941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sycamore</a:t>
            </a:r>
          </a:p>
        </p:txBody>
      </p:sp>
    </p:spTree>
    <p:extLst>
      <p:ext uri="{BB962C8B-B14F-4D97-AF65-F5344CB8AC3E}">
        <p14:creationId xmlns:p14="http://schemas.microsoft.com/office/powerpoint/2010/main" val="3057414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EC58-30ED-4A5F-A7AB-65DCB9F7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Prunus avium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67DD-CD0E-49FC-9379-DE76A5E2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439E-AB00-46FF-9775-F6D689A5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Prunus </a:t>
            </a:r>
            <a:r>
              <a:rPr lang="en-US" dirty="0" err="1"/>
              <a:t>serotina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6D0-63CE-4D78-B0D7-A035D983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BB72-9734-458B-BCFE-36CF48BC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Quercus alba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85B4-B0FD-4C42-8562-75F395DC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White oak</a:t>
            </a:r>
          </a:p>
          <a:p>
            <a:endParaRPr lang="en-US" dirty="0"/>
          </a:p>
          <a:p>
            <a:r>
              <a:rPr lang="en-US" dirty="0"/>
              <a:t>Leaves have rounded lobes, no points</a:t>
            </a:r>
          </a:p>
          <a:p>
            <a:r>
              <a:rPr lang="en-US" dirty="0"/>
              <a:t>Bark is flaky-</a:t>
            </a:r>
            <a:r>
              <a:rPr lang="en-US" dirty="0" err="1"/>
              <a:t>ish</a:t>
            </a:r>
            <a:r>
              <a:rPr lang="en-US" dirty="0"/>
              <a:t>, very light in color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1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4C73D-05F3-4098-B68B-96C59C5F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coccinea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81E3-21D1-4240-B518-8A5520DA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Scarlet oak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NOT IN PLOT</a:t>
            </a:r>
            <a:r>
              <a:rPr lang="en-US" sz="1600" dirty="0"/>
              <a:t>, included for comparison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Deep acorn cup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Buds have whitish hairy tip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Leaves most closely resemble Q. </a:t>
            </a:r>
            <a:r>
              <a:rPr lang="en-US" sz="1700" dirty="0" err="1"/>
              <a:t>palustris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Main difference is extra lobes at tops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Small tufts white hair where veins meet midvein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2050" name="Picture 2" descr="https://www.dendroapp.frec.vt.edu/VT_Assets/Fact_Sheets/images/Quercus%20coccinea/leaf1.jpg">
            <a:extLst>
              <a:ext uri="{FF2B5EF4-FFF2-40B4-BE49-F238E27FC236}">
                <a16:creationId xmlns:a16="http://schemas.microsoft.com/office/drawing/2014/main" id="{161D5BD3-E84B-4044-93D4-0BA10A62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804" y="640080"/>
            <a:ext cx="3939579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CF8CC-613A-474B-8924-B91FC7E285AB}"/>
              </a:ext>
            </a:extLst>
          </p:cNvPr>
          <p:cNvSpPr txBox="1"/>
          <p:nvPr/>
        </p:nvSpPr>
        <p:spPr>
          <a:xfrm>
            <a:off x="6126542" y="6061223"/>
            <a:ext cx="451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3046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85FD2-0F67-4E18-AA0A-A28A18A6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falcata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D13F-D456-4749-83E8-015231DD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Southern red oak</a:t>
            </a:r>
          </a:p>
          <a:p>
            <a:endParaRPr lang="en-US" b="1" dirty="0"/>
          </a:p>
          <a:p>
            <a:r>
              <a:rPr lang="en-US" dirty="0"/>
              <a:t>NOT IN PLOT, included for comparison</a:t>
            </a:r>
          </a:p>
          <a:p>
            <a:r>
              <a:rPr lang="en-US" b="1" dirty="0"/>
              <a:t>Uneven lobes</a:t>
            </a:r>
          </a:p>
          <a:p>
            <a:r>
              <a:rPr lang="en-US" b="1" dirty="0"/>
              <a:t>Very hairy abaxially </a:t>
            </a:r>
            <a:r>
              <a:rPr lang="en-US" dirty="0"/>
              <a:t>(undersides)</a:t>
            </a:r>
          </a:p>
          <a:p>
            <a:pPr lvl="1"/>
            <a:r>
              <a:rPr lang="en-US" dirty="0"/>
              <a:t>Like white hairy</a:t>
            </a:r>
          </a:p>
          <a:p>
            <a:pPr lvl="1"/>
            <a:r>
              <a:rPr lang="en-US" dirty="0"/>
              <a:t>Spines at lobe tips like other oaks</a:t>
            </a:r>
          </a:p>
        </p:txBody>
      </p:sp>
      <p:pic>
        <p:nvPicPr>
          <p:cNvPr id="7170" name="Picture 2" descr="https://www.dendroapp.frec.vt.edu/VT_Assets/Fact_Sheets/images/Quercus%20falcata/leaf1.jpg">
            <a:extLst>
              <a:ext uri="{FF2B5EF4-FFF2-40B4-BE49-F238E27FC236}">
                <a16:creationId xmlns:a16="http://schemas.microsoft.com/office/drawing/2014/main" id="{726AFECD-1190-4122-A284-B90AD4D1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7347" y="645106"/>
            <a:ext cx="4040765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5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67DC-64D9-4743-93B6-3FC89394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michauxii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1E2F-2BBD-4AA4-9237-DED89BCF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Swamp chestnut oak</a:t>
            </a:r>
          </a:p>
          <a:p>
            <a:endParaRPr lang="en-US" dirty="0"/>
          </a:p>
          <a:p>
            <a:r>
              <a:rPr lang="en-US" dirty="0"/>
              <a:t>Was the same species as Q. </a:t>
            </a:r>
            <a:r>
              <a:rPr lang="en-US" dirty="0" err="1"/>
              <a:t>prinus</a:t>
            </a:r>
            <a:r>
              <a:rPr lang="en-US" dirty="0"/>
              <a:t> but then split based on range</a:t>
            </a:r>
          </a:p>
          <a:p>
            <a:r>
              <a:rPr lang="en-US" dirty="0"/>
              <a:t>Leaves are very similar to Q. </a:t>
            </a:r>
            <a:r>
              <a:rPr lang="en-US" dirty="0" err="1"/>
              <a:t>prinus</a:t>
            </a:r>
            <a:endParaRPr lang="en-US" dirty="0"/>
          </a:p>
          <a:p>
            <a:pPr lvl="1"/>
            <a:r>
              <a:rPr lang="en-US" dirty="0"/>
              <a:t>Main difference is Q. </a:t>
            </a:r>
            <a:r>
              <a:rPr lang="en-US" dirty="0" err="1"/>
              <a:t>michauxii</a:t>
            </a:r>
            <a:r>
              <a:rPr lang="en-US" dirty="0"/>
              <a:t> generally has </a:t>
            </a:r>
            <a:r>
              <a:rPr lang="en-US" b="1" dirty="0"/>
              <a:t>fuzzy leaf undersides</a:t>
            </a:r>
          </a:p>
        </p:txBody>
      </p:sp>
      <p:pic>
        <p:nvPicPr>
          <p:cNvPr id="5122" name="Picture 2" descr="https://www.dendroapp.frec.vt.edu/VT_Assets/Fact_Sheets/images/Quercus%20michauxii/leaf1.jpg">
            <a:extLst>
              <a:ext uri="{FF2B5EF4-FFF2-40B4-BE49-F238E27FC236}">
                <a16:creationId xmlns:a16="http://schemas.microsoft.com/office/drawing/2014/main" id="{01AD2CDC-1FB8-4F5B-877C-5BCBE7C2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854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93A91-06CC-4845-AC66-2BF8290C8DD0}"/>
              </a:ext>
            </a:extLst>
          </p:cNvPr>
          <p:cNvSpPr txBox="1"/>
          <p:nvPr/>
        </p:nvSpPr>
        <p:spPr>
          <a:xfrm>
            <a:off x="7072854" y="6061223"/>
            <a:ext cx="3818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http://dendro.cnre.vt.edu/dendrology/syllabus/factsheet.cfm?ID=243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13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A2E-2BA4-4D65-AC62-5D58CCFB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Ailanthus </a:t>
            </a:r>
            <a:r>
              <a:rPr lang="en-US" dirty="0" err="1"/>
              <a:t>altissima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3070-369D-4D9D-A916-921FC051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0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22E9A-5BA8-4620-AE4E-6AED3CFE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muehlenbergii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A1FC-FF3A-4AF0-BF2D-400B2A29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Chinkapin</a:t>
            </a:r>
            <a:r>
              <a:rPr lang="en-US" dirty="0"/>
              <a:t> oak</a:t>
            </a:r>
          </a:p>
          <a:p>
            <a:endParaRPr lang="en-US" dirty="0"/>
          </a:p>
          <a:p>
            <a:r>
              <a:rPr lang="en-US" dirty="0"/>
              <a:t>NOT IN PLOT, included for comparison</a:t>
            </a:r>
          </a:p>
          <a:p>
            <a:r>
              <a:rPr lang="en-US" dirty="0"/>
              <a:t>Leaves also with scrapbook scissors, but a little more irregular and sharp tips</a:t>
            </a:r>
          </a:p>
          <a:p>
            <a:pPr lvl="1"/>
            <a:r>
              <a:rPr lang="en-US" dirty="0"/>
              <a:t>Green petioles, slight hairs</a:t>
            </a:r>
          </a:p>
          <a:p>
            <a:pPr lvl="1"/>
            <a:r>
              <a:rPr lang="en-US" dirty="0"/>
              <a:t>Small hairs abaxial</a:t>
            </a:r>
          </a:p>
          <a:p>
            <a:pPr lvl="1"/>
            <a:r>
              <a:rPr lang="en-US" dirty="0"/>
              <a:t>Small leaves compared to our other oaks</a:t>
            </a:r>
          </a:p>
          <a:p>
            <a:endParaRPr lang="en-US" dirty="0"/>
          </a:p>
        </p:txBody>
      </p:sp>
      <p:pic>
        <p:nvPicPr>
          <p:cNvPr id="4098" name="Picture 2" descr="https://www.dendroapp.frec.vt.edu/VT_Assets/Fact_Sheets/images/Quercus%20muehlenbergii/leaf1.jpg">
            <a:extLst>
              <a:ext uri="{FF2B5EF4-FFF2-40B4-BE49-F238E27FC236}">
                <a16:creationId xmlns:a16="http://schemas.microsoft.com/office/drawing/2014/main" id="{25573048-C899-4CA4-8C26-1AF0468F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3957" y="645106"/>
            <a:ext cx="280754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B1A0B-57D2-4BA6-B30E-FAAF3545EB4E}"/>
              </a:ext>
            </a:extLst>
          </p:cNvPr>
          <p:cNvSpPr txBox="1"/>
          <p:nvPr/>
        </p:nvSpPr>
        <p:spPr>
          <a:xfrm>
            <a:off x="7413957" y="6061223"/>
            <a:ext cx="3063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http://dendro.cnre.vt.edu/dendrology/syllabus/factsheet.cfm?ID=244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97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46ACF-893A-4C44-81B1-DB82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palustris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4C3C-FED7-4502-828F-ACAD7138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Pin oak</a:t>
            </a:r>
          </a:p>
          <a:p>
            <a:endParaRPr lang="en-US" dirty="0"/>
          </a:p>
          <a:p>
            <a:r>
              <a:rPr lang="en-US" dirty="0"/>
              <a:t>NOT IN PLOT, included for comparison</a:t>
            </a:r>
          </a:p>
          <a:p>
            <a:r>
              <a:rPr lang="en-US" b="1" dirty="0"/>
              <a:t>NOT hairy</a:t>
            </a:r>
          </a:p>
          <a:p>
            <a:r>
              <a:rPr lang="en-US" dirty="0"/>
              <a:t>Lobes are more rounded than Q. falcata and almost touch midvein</a:t>
            </a:r>
          </a:p>
          <a:p>
            <a:pPr lvl="1"/>
            <a:r>
              <a:rPr lang="en-US" dirty="0"/>
              <a:t>Drooping leaves, hair at </a:t>
            </a:r>
            <a:r>
              <a:rPr lang="en-US" dirty="0" err="1"/>
              <a:t>midvien</a:t>
            </a:r>
            <a:endParaRPr lang="en-US" dirty="0"/>
          </a:p>
          <a:p>
            <a:r>
              <a:rPr lang="en-US" dirty="0"/>
              <a:t>Not as many tip lobes as Q. coccinea</a:t>
            </a:r>
          </a:p>
          <a:p>
            <a:r>
              <a:rPr lang="en-US" dirty="0"/>
              <a:t>Shallow acorn caps</a:t>
            </a:r>
          </a:p>
          <a:p>
            <a:endParaRPr lang="en-US" dirty="0"/>
          </a:p>
        </p:txBody>
      </p:sp>
      <p:pic>
        <p:nvPicPr>
          <p:cNvPr id="6146" name="Picture 2" descr="https://www.dendroapp.frec.vt.edu/VT_Assets/Fact_Sheets/images/Quercus%20palustris/leaf1.jpg">
            <a:extLst>
              <a:ext uri="{FF2B5EF4-FFF2-40B4-BE49-F238E27FC236}">
                <a16:creationId xmlns:a16="http://schemas.microsoft.com/office/drawing/2014/main" id="{55DA72D2-C851-48C1-A522-9435B006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854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5ABE6-B770-4C76-BB81-155F0DD9AF7D}"/>
              </a:ext>
            </a:extLst>
          </p:cNvPr>
          <p:cNvSpPr txBox="1"/>
          <p:nvPr/>
        </p:nvSpPr>
        <p:spPr>
          <a:xfrm>
            <a:off x="7072854" y="6061223"/>
            <a:ext cx="3687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http://dendro.cnre.vt.edu/dendrology/syllabus/factsheet.cfm?ID=74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6475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65B3-6930-4071-9F04-DBE153EC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prinus</a:t>
            </a:r>
            <a:r>
              <a:rPr lang="en-US" dirty="0"/>
              <a:t> (=Q. </a:t>
            </a:r>
            <a:r>
              <a:rPr lang="en-US" dirty="0" err="1"/>
              <a:t>montana</a:t>
            </a:r>
            <a:r>
              <a:rPr lang="en-US" dirty="0"/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EBB3-81D0-4FBD-9FD9-60BA8C74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Chestnut oak</a:t>
            </a:r>
          </a:p>
          <a:p>
            <a:endParaRPr lang="en-US" dirty="0"/>
          </a:p>
          <a:p>
            <a:r>
              <a:rPr lang="en-US" dirty="0"/>
              <a:t>More common at SCBI than Q. </a:t>
            </a:r>
            <a:r>
              <a:rPr lang="en-US" dirty="0" err="1"/>
              <a:t>michauxii</a:t>
            </a:r>
            <a:r>
              <a:rPr lang="en-US" dirty="0"/>
              <a:t> (because this is the range of it)</a:t>
            </a:r>
          </a:p>
          <a:p>
            <a:r>
              <a:rPr lang="en-US" dirty="0"/>
              <a:t>Leaves look like used scrapbook scissors</a:t>
            </a:r>
          </a:p>
        </p:txBody>
      </p:sp>
      <p:pic>
        <p:nvPicPr>
          <p:cNvPr id="3074" name="Picture 2" descr="https://www.dendroapp.frec.vt.edu/VT_Assets/Fact_Sheets/images/Quercus%20montana/leaf1.jpg">
            <a:extLst>
              <a:ext uri="{FF2B5EF4-FFF2-40B4-BE49-F238E27FC236}">
                <a16:creationId xmlns:a16="http://schemas.microsoft.com/office/drawing/2014/main" id="{84DD448E-A7C2-49D0-A968-AAECEDE1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146" y="640080"/>
            <a:ext cx="4018371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3D423-4F49-4D5D-B3BA-1D32224593F9}"/>
              </a:ext>
            </a:extLst>
          </p:cNvPr>
          <p:cNvSpPr txBox="1"/>
          <p:nvPr/>
        </p:nvSpPr>
        <p:spPr>
          <a:xfrm>
            <a:off x="6096000" y="6061223"/>
            <a:ext cx="370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http://dendro.cnre.vt.edu/dendrology/syllabus/factsheet.cfm?ID=76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9608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B4A6A-C5DB-4842-9E1D-1233AF07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rubra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870F-023D-4EEF-AEC7-0EDBAFCA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Northern red oak</a:t>
            </a:r>
          </a:p>
          <a:p>
            <a:endParaRPr lang="en-US" dirty="0"/>
          </a:p>
          <a:p>
            <a:r>
              <a:rPr lang="en-US" dirty="0"/>
              <a:t>Shallow acorn caps</a:t>
            </a:r>
          </a:p>
          <a:p>
            <a:r>
              <a:rPr lang="en-US" dirty="0"/>
              <a:t>Bark is reddish inside with shallow fissures</a:t>
            </a:r>
          </a:p>
          <a:p>
            <a:r>
              <a:rPr lang="en-US" b="1" dirty="0"/>
              <a:t>Hairless buds and hairless adult leaves</a:t>
            </a:r>
          </a:p>
          <a:p>
            <a:pPr lvl="1"/>
            <a:r>
              <a:rPr lang="en-US" dirty="0"/>
              <a:t>Alternate veins</a:t>
            </a:r>
          </a:p>
          <a:p>
            <a:pPr lvl="1"/>
            <a:r>
              <a:rPr lang="en-US" dirty="0"/>
              <a:t>Long and droop from twig tips</a:t>
            </a:r>
          </a:p>
          <a:p>
            <a:pPr lvl="1"/>
            <a:r>
              <a:rPr lang="en-US" dirty="0"/>
              <a:t>Leafstalk (petiole) green to red</a:t>
            </a:r>
          </a:p>
        </p:txBody>
      </p:sp>
      <p:pic>
        <p:nvPicPr>
          <p:cNvPr id="9218" name="Picture 2" descr="https://www.dendroapp.frec.vt.edu/VT_Assets/Fact_Sheets/images/Quercus%20rubra/leaf1.jpg">
            <a:extLst>
              <a:ext uri="{FF2B5EF4-FFF2-40B4-BE49-F238E27FC236}">
                <a16:creationId xmlns:a16="http://schemas.microsoft.com/office/drawing/2014/main" id="{A7DB8971-7F28-4F43-8439-F5259E47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854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93A16-0A51-47DE-A2AD-4614318C3B10}"/>
              </a:ext>
            </a:extLst>
          </p:cNvPr>
          <p:cNvSpPr txBox="1"/>
          <p:nvPr/>
        </p:nvSpPr>
        <p:spPr>
          <a:xfrm>
            <a:off x="7072854" y="6061223"/>
            <a:ext cx="348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8687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F18D6-47A5-4629-A1BE-995A9FD6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stellata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0C0E-DAE0-42AA-8D61-26A9A6ED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 oak</a:t>
            </a:r>
          </a:p>
          <a:p>
            <a:endParaRPr lang="en-US" dirty="0"/>
          </a:p>
          <a:p>
            <a:r>
              <a:rPr lang="en-US" dirty="0"/>
              <a:t>NOT IN PLOT, included for comparison</a:t>
            </a:r>
          </a:p>
          <a:p>
            <a:r>
              <a:rPr lang="en-US" dirty="0"/>
              <a:t>Narrow lobes, rounded tips</a:t>
            </a:r>
          </a:p>
          <a:p>
            <a:r>
              <a:rPr lang="en-US" dirty="0"/>
              <a:t>Fat leaf area</a:t>
            </a:r>
          </a:p>
          <a:p>
            <a:r>
              <a:rPr lang="en-US" dirty="0"/>
              <a:t>“looks like drunk Q. alba”</a:t>
            </a:r>
          </a:p>
        </p:txBody>
      </p:sp>
      <p:pic>
        <p:nvPicPr>
          <p:cNvPr id="8194" name="Picture 2" descr="https://www.dendroapp.frec.vt.edu/VT_Assets/Fact_Sheets/images/Quercus%20stellata/leaf1.jpg">
            <a:extLst>
              <a:ext uri="{FF2B5EF4-FFF2-40B4-BE49-F238E27FC236}">
                <a16:creationId xmlns:a16="http://schemas.microsoft.com/office/drawing/2014/main" id="{CF38468C-2C60-4A2D-A84A-75472D57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784" y="640080"/>
            <a:ext cx="349309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5F24D-B4A7-4935-B73E-114C531BE26C}"/>
              </a:ext>
            </a:extLst>
          </p:cNvPr>
          <p:cNvSpPr txBox="1"/>
          <p:nvPr/>
        </p:nvSpPr>
        <p:spPr>
          <a:xfrm>
            <a:off x="6349784" y="6061223"/>
            <a:ext cx="3493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http://dendro.cnre.vt.edu/dendrology/syllabus/factsheet.cfm?ID=77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9188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4F4E0-3275-4B13-B8AF-380D4863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velutina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CF93-4FA7-4E38-8411-D8644682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Black oak</a:t>
            </a:r>
          </a:p>
          <a:p>
            <a:endParaRPr lang="en-US" dirty="0"/>
          </a:p>
          <a:p>
            <a:r>
              <a:rPr lang="en-US" dirty="0"/>
              <a:t>Acorns have deep cup</a:t>
            </a:r>
          </a:p>
          <a:p>
            <a:r>
              <a:rPr lang="en-US" b="1" dirty="0"/>
              <a:t>Hairy adult leaves and hairy, green petioles</a:t>
            </a:r>
          </a:p>
          <a:p>
            <a:pPr lvl="1"/>
            <a:r>
              <a:rPr lang="en-US" dirty="0"/>
              <a:t>Sun leaves often smaller and have very deep lobes</a:t>
            </a:r>
          </a:p>
          <a:p>
            <a:pPr lvl="1"/>
            <a:r>
              <a:rPr lang="en-US" dirty="0"/>
              <a:t>Also drooping like Q. rubra</a:t>
            </a:r>
          </a:p>
          <a:p>
            <a:pPr lvl="1"/>
            <a:r>
              <a:rPr lang="en-US" dirty="0"/>
              <a:t>Easy to confuse with Q. rubra if can’t touch the leaves</a:t>
            </a:r>
          </a:p>
          <a:p>
            <a:r>
              <a:rPr lang="en-US" dirty="0"/>
              <a:t>Bark is irregular and blocky</a:t>
            </a:r>
          </a:p>
          <a:p>
            <a:pPr lvl="1"/>
            <a:r>
              <a:rPr lang="en-US" b="1" dirty="0"/>
              <a:t>Interior bark is yellow!</a:t>
            </a:r>
          </a:p>
        </p:txBody>
      </p:sp>
      <p:pic>
        <p:nvPicPr>
          <p:cNvPr id="10242" name="Picture 2" descr="https://www.dendroapp.frec.vt.edu/VT_Assets/Fact_Sheets/images/Quercus%20velutina/leaf1.jpg">
            <a:extLst>
              <a:ext uri="{FF2B5EF4-FFF2-40B4-BE49-F238E27FC236}">
                <a16:creationId xmlns:a16="http://schemas.microsoft.com/office/drawing/2014/main" id="{A1AA714F-6586-4421-BC68-8EF30ACA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854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FE364-2AC6-442C-A25D-8BFA590BF9F6}"/>
              </a:ext>
            </a:extLst>
          </p:cNvPr>
          <p:cNvSpPr txBox="1"/>
          <p:nvPr/>
        </p:nvSpPr>
        <p:spPr>
          <a:xfrm>
            <a:off x="7072854" y="6061223"/>
            <a:ext cx="348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http://dendro.cnre.vt.edu/dendrology/syllabus/factsheet.cfm?ID=39</a:t>
            </a:r>
            <a:endParaRPr lang="en-US" sz="1000" dirty="0"/>
          </a:p>
        </p:txBody>
      </p:sp>
      <p:pic>
        <p:nvPicPr>
          <p:cNvPr id="10244" name="Picture 4" descr="https://lh3.googleusercontent.com/gZvNLyhw4ve1iJ1Q2JP73ecUWvh1WuKLWFuN8yoSmjfUmqaHnn51c6LD4UsdQbLaLBV_rhCFVScHgB0GFr6LEyCcaANJyacTRNAM8pMzsuVi3CzmxqaGaRighdu2gJ6sOwYumfbFcSD-dQqJUAfLRsBEusMvnPuwQduc8XwmeuuP5TOTNosomMZbsr98ZAKAYv37oJCjUVNx5mUkeJ2Dc4vHT9EVV4Tbc3wDp1DIJudAQgHDsyWLniB1FSC-nOBHzo2gBHeTAmJ7-LezWldPrjQwvyA4PC964yTRcn3vQuq95YEB3_ye6kWMDvWkCG4ov1SvMXcwaqwChame0i0xqcpJvR43zECegBbGu1yr4ynmnDglXAtQd1agNVk4ToYCdCr4PGFplcptQFPsTU5htpj1R0JQcoeGd23yWRFWH_mpBYGolkOacFjp4zA2JnYw12V3KikepDmBlmfPVCFSrvRZTgdjf0PeuYaeSBVh64-4yfUg1h6stPe36FCIbH9WYNXUpN-PCJnPQ8sZijbQSfAZqdS-vTMqYL1yLTyHA3vZMPjG7Gart-d95RCraFbP6DNlXDhnvls0ncgcfzYvdlM57LHJYAMNbNR8HLPcsIOCG-7mIYZrwymqH-l4WxmdE-I7SBJONde__wAbrSj9vG99I8lgbXU=w661-h881-no">
            <a:extLst>
              <a:ext uri="{FF2B5EF4-FFF2-40B4-BE49-F238E27FC236}">
                <a16:creationId xmlns:a16="http://schemas.microsoft.com/office/drawing/2014/main" id="{F6841456-D502-4AD8-B5D1-157AA2D7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70" y="491694"/>
            <a:ext cx="1656303" cy="22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41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C3B3-814F-4D55-B379-902E5485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 multiflora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B419-C5FE-45E6-8FE1-586B5F1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6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B77-C7F7-49D1-9512-FCD9E7E2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Robinia</a:t>
            </a:r>
            <a:r>
              <a:rPr lang="en-US" dirty="0"/>
              <a:t> </a:t>
            </a:r>
            <a:r>
              <a:rPr lang="en-US" dirty="0" err="1"/>
              <a:t>pseudoacacia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5D4-27AD-4A2E-9F18-8CF68C36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outside the plot (along adjacent to Leach lake on road and on Leach road)</a:t>
            </a:r>
          </a:p>
        </p:txBody>
      </p:sp>
    </p:spTree>
    <p:extLst>
      <p:ext uri="{BB962C8B-B14F-4D97-AF65-F5344CB8AC3E}">
        <p14:creationId xmlns:p14="http://schemas.microsoft.com/office/powerpoint/2010/main" val="734495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EE0A9-5BA1-4298-8BDC-5EF4377A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Rubus</a:t>
            </a:r>
            <a:r>
              <a:rPr lang="en-US" dirty="0"/>
              <a:t> </a:t>
            </a:r>
            <a:r>
              <a:rPr lang="en-US" dirty="0" err="1"/>
              <a:t>allegheniensis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E41F-0502-44D2-8604-E771DE91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Allegheny blackberry</a:t>
            </a:r>
          </a:p>
          <a:p>
            <a:endParaRPr lang="en-US" dirty="0"/>
          </a:p>
          <a:p>
            <a:r>
              <a:rPr lang="en-US" dirty="0"/>
              <a:t>NOT AS COMMON IN PLOT</a:t>
            </a:r>
          </a:p>
          <a:p>
            <a:r>
              <a:rPr lang="en-US" dirty="0"/>
              <a:t>5 leaves come out of central point</a:t>
            </a:r>
          </a:p>
          <a:p>
            <a:pPr lvl="1"/>
            <a:r>
              <a:rPr lang="en-US" dirty="0"/>
              <a:t>Tapered, serrated</a:t>
            </a:r>
          </a:p>
          <a:p>
            <a:pPr lvl="1"/>
            <a:r>
              <a:rPr lang="en-US" dirty="0"/>
              <a:t>Longer petioles</a:t>
            </a:r>
          </a:p>
          <a:p>
            <a:pPr lvl="1"/>
            <a:r>
              <a:rPr lang="en-US" dirty="0"/>
              <a:t>Alternate compound</a:t>
            </a:r>
          </a:p>
          <a:p>
            <a:r>
              <a:rPr lang="en-US" dirty="0"/>
              <a:t>Stalk can be large with large spines</a:t>
            </a:r>
          </a:p>
          <a:p>
            <a:endParaRPr lang="en-US" dirty="0"/>
          </a:p>
        </p:txBody>
      </p:sp>
      <p:pic>
        <p:nvPicPr>
          <p:cNvPr id="11266" name="Picture 2" descr="https://www.dendroapp.frec.vt.edu/VT_Assets/Fact_Sheets/images/Rubus%20allegheniensis/leaf1.jpg">
            <a:extLst>
              <a:ext uri="{FF2B5EF4-FFF2-40B4-BE49-F238E27FC236}">
                <a16:creationId xmlns:a16="http://schemas.microsoft.com/office/drawing/2014/main" id="{12449D89-8BE3-4317-87D4-0F848419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784" y="640080"/>
            <a:ext cx="349309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F9DD2-BC21-494F-AE1C-89994EDD4F5C}"/>
              </a:ext>
            </a:extLst>
          </p:cNvPr>
          <p:cNvSpPr txBox="1"/>
          <p:nvPr/>
        </p:nvSpPr>
        <p:spPr>
          <a:xfrm>
            <a:off x="6349784" y="6061223"/>
            <a:ext cx="3493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http://dendro.cnre.vt.edu/dendrology/syllabus/factsheet.cfm?ID=139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5128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7DBE-7F54-4804-9654-6CCA685D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 err="1"/>
              <a:t>Rubus</a:t>
            </a:r>
            <a:r>
              <a:rPr lang="en-US" dirty="0"/>
              <a:t> </a:t>
            </a:r>
            <a:r>
              <a:rPr lang="en-US" dirty="0" err="1"/>
              <a:t>pensilvanicus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13EA-4616-4012-8F2F-A3EA0E7B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Pennsylvania blackberry</a:t>
            </a:r>
          </a:p>
          <a:p>
            <a:endParaRPr lang="en-US" dirty="0"/>
          </a:p>
          <a:p>
            <a:r>
              <a:rPr lang="en-US" dirty="0"/>
              <a:t>Alternate compound leaves</a:t>
            </a:r>
          </a:p>
          <a:p>
            <a:pPr lvl="1"/>
            <a:r>
              <a:rPr lang="en-US" dirty="0"/>
              <a:t>Terminal leaves the largest</a:t>
            </a:r>
          </a:p>
          <a:p>
            <a:pPr lvl="1"/>
            <a:r>
              <a:rPr lang="en-US" dirty="0"/>
              <a:t>3 leaves per leaflet</a:t>
            </a:r>
          </a:p>
          <a:p>
            <a:pPr lvl="1"/>
            <a:r>
              <a:rPr lang="en-US" dirty="0"/>
              <a:t>Coarse serration</a:t>
            </a:r>
          </a:p>
          <a:p>
            <a:pPr lvl="1"/>
            <a:r>
              <a:rPr lang="en-US" dirty="0"/>
              <a:t>Alternate veins</a:t>
            </a:r>
          </a:p>
        </p:txBody>
      </p:sp>
      <p:pic>
        <p:nvPicPr>
          <p:cNvPr id="12290" name="Picture 2" descr="https://bugwoodcloud.org/images/768x512/5386474.jpg">
            <a:extLst>
              <a:ext uri="{FF2B5EF4-FFF2-40B4-BE49-F238E27FC236}">
                <a16:creationId xmlns:a16="http://schemas.microsoft.com/office/drawing/2014/main" id="{D1B1B893-55D4-4154-A40F-2DA9FF26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294" y="645106"/>
            <a:ext cx="350287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7CAD3-F768-40F7-915E-2579153DA39E}"/>
              </a:ext>
            </a:extLst>
          </p:cNvPr>
          <p:cNvSpPr txBox="1"/>
          <p:nvPr/>
        </p:nvSpPr>
        <p:spPr>
          <a:xfrm>
            <a:off x="7066294" y="6061223"/>
            <a:ext cx="3661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https://www.invasive.org/browse/detail.cfm?imgnum=5386474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347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7C07-DAE6-47C9-97D5-F3AB38E8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Amelanchier </a:t>
            </a:r>
            <a:r>
              <a:rPr lang="en-US" dirty="0" err="1"/>
              <a:t>arborea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3B1A-05EE-49EE-87EC-38D9B0F2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9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C354A-6698-4148-A2E0-F20EB19D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Rubus</a:t>
            </a:r>
            <a:r>
              <a:rPr lang="en-US" dirty="0"/>
              <a:t> </a:t>
            </a:r>
            <a:r>
              <a:rPr lang="en-US" dirty="0" err="1"/>
              <a:t>phoenicolasius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6880-8FEA-471C-8426-D84E7BE8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Wineberry</a:t>
            </a:r>
            <a:r>
              <a:rPr lang="en-US" dirty="0"/>
              <a:t>, Wine raspberry</a:t>
            </a:r>
          </a:p>
          <a:p>
            <a:endParaRPr lang="en-US" dirty="0"/>
          </a:p>
          <a:p>
            <a:r>
              <a:rPr lang="en-US" dirty="0"/>
              <a:t>Small red raspberries</a:t>
            </a:r>
          </a:p>
          <a:p>
            <a:r>
              <a:rPr lang="en-US" dirty="0"/>
              <a:t>Leaves are very pale below</a:t>
            </a:r>
          </a:p>
          <a:p>
            <a:pPr lvl="1"/>
            <a:r>
              <a:rPr lang="en-US" dirty="0"/>
              <a:t>Thorns are red</a:t>
            </a:r>
          </a:p>
          <a:p>
            <a:pPr lvl="1"/>
            <a:r>
              <a:rPr lang="en-US" dirty="0"/>
              <a:t>Leaves arranged similar to R. </a:t>
            </a:r>
            <a:r>
              <a:rPr lang="en-US" dirty="0" err="1"/>
              <a:t>pensilvanicus</a:t>
            </a:r>
            <a:r>
              <a:rPr lang="en-US" dirty="0"/>
              <a:t> but larger</a:t>
            </a:r>
          </a:p>
          <a:p>
            <a:r>
              <a:rPr lang="en-US" dirty="0"/>
              <a:t>Very prickly-hairy stems</a:t>
            </a:r>
          </a:p>
          <a:p>
            <a:pPr lvl="1"/>
            <a:r>
              <a:rPr lang="en-US" dirty="0"/>
              <a:t>Stems are very red</a:t>
            </a:r>
          </a:p>
        </p:txBody>
      </p:sp>
      <p:pic>
        <p:nvPicPr>
          <p:cNvPr id="13314" name="Picture 2" descr="https://www.dendroapp.frec.vt.edu/VT_Assets/Fact_Sheets/images/Rubus%20phoenicolasius/leaf1.jpg">
            <a:extLst>
              <a:ext uri="{FF2B5EF4-FFF2-40B4-BE49-F238E27FC236}">
                <a16:creationId xmlns:a16="http://schemas.microsoft.com/office/drawing/2014/main" id="{40CAB064-3D99-495D-A9BF-F62DB133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389" y="640080"/>
            <a:ext cx="3571885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0803D-EB62-4368-9B9E-A1082F82ECE7}"/>
              </a:ext>
            </a:extLst>
          </p:cNvPr>
          <p:cNvSpPr txBox="1"/>
          <p:nvPr/>
        </p:nvSpPr>
        <p:spPr>
          <a:xfrm>
            <a:off x="6384471" y="6061223"/>
            <a:ext cx="3477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5458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83FA-CE53-4E1C-8E8E-11D5F41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Sassafras </a:t>
            </a:r>
            <a:r>
              <a:rPr lang="en-US" dirty="0" err="1"/>
              <a:t>albidum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02F-3370-4A99-92E4-2A0C6DAD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4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CE50-57D7-4660-B3CA-5FE96FF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Sambucus canadensis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46D6-9114-4A43-AE6B-6898891B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4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2FE8-9217-4EB5-A50B-64F9A5BD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Tilia</a:t>
            </a:r>
            <a:r>
              <a:rPr lang="en-US" dirty="0"/>
              <a:t> </a:t>
            </a:r>
            <a:r>
              <a:rPr lang="en-US" dirty="0" err="1"/>
              <a:t>americana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F32D-4F39-409D-A91E-BDC7D6F2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9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E0F3-1F97-435D-88D1-F4EC69BB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Ulmus</a:t>
            </a:r>
            <a:r>
              <a:rPr lang="en-US" dirty="0"/>
              <a:t> </a:t>
            </a:r>
            <a:r>
              <a:rPr lang="en-US" dirty="0" err="1"/>
              <a:t>americana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E674-AAC3-4D3D-8230-ED7E31A8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2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D179-E862-4A1D-9063-14E80C4B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Ulmus</a:t>
            </a:r>
            <a:r>
              <a:rPr lang="en-US" dirty="0"/>
              <a:t> rubra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CE33-10F8-488B-87A7-D402F41E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5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3688-AD34-4A36-A795-331398A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Viburnum </a:t>
            </a:r>
            <a:r>
              <a:rPr lang="en-US" dirty="0" err="1"/>
              <a:t>acerifolium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CBF6-B85A-4F3A-B8C6-0FB587AC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0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6DF-BC3E-4AB8-9DF5-3BBFE55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Viburnum </a:t>
            </a:r>
            <a:r>
              <a:rPr lang="en-US" dirty="0" err="1"/>
              <a:t>prunifolium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0451-CF51-4139-B34A-25949CCB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5D6-3927-4CAE-9558-A6D244C7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Viburnum </a:t>
            </a:r>
            <a:r>
              <a:rPr lang="en-US" dirty="0" err="1"/>
              <a:t>recognitum</a:t>
            </a:r>
            <a:r>
              <a:rPr lang="en-US" dirty="0"/>
              <a:t> (=V. </a:t>
            </a:r>
            <a:r>
              <a:rPr lang="en-US" dirty="0" err="1"/>
              <a:t>dentatum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5647-6BDC-4387-AC79-CD415471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31F-34C3-4EC0-B387-9E14074A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Asimina </a:t>
            </a:r>
            <a:r>
              <a:rPr lang="en-US" dirty="0" err="1"/>
              <a:t>triloba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3B7B-A91F-4E27-AE61-E2B37009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41E-D818-4F29-ADFE-12ACBDE0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Berberis </a:t>
            </a:r>
            <a:r>
              <a:rPr lang="en-US" dirty="0" err="1"/>
              <a:t>thunbergii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8F46-BF22-42DF-8A09-ED195ED7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94E-53A2-44F2-B439-5ACB75BB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Carpinus</a:t>
            </a:r>
            <a:r>
              <a:rPr lang="en-US" dirty="0"/>
              <a:t> </a:t>
            </a:r>
            <a:r>
              <a:rPr lang="en-US" dirty="0" err="1"/>
              <a:t>caroliniana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2699-8B8E-4026-9BB7-E2BCC04F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75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1198</Words>
  <Application>Microsoft Office PowerPoint</Application>
  <PresentationFormat>Widescreen</PresentationFormat>
  <Paragraphs>253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Century Gothic</vt:lpstr>
      <vt:lpstr>Wingdings 3</vt:lpstr>
      <vt:lpstr>Wisp</vt:lpstr>
      <vt:lpstr>ForestGEO plants</vt:lpstr>
      <vt:lpstr>Acer negundo</vt:lpstr>
      <vt:lpstr>Acer platanoides</vt:lpstr>
      <vt:lpstr>Acer rubrum</vt:lpstr>
      <vt:lpstr>Ailanthus altissima</vt:lpstr>
      <vt:lpstr>Amelanchier arborea</vt:lpstr>
      <vt:lpstr>Asimina triloba</vt:lpstr>
      <vt:lpstr>Berberis thunbergii</vt:lpstr>
      <vt:lpstr>Carpinus caroliniana</vt:lpstr>
      <vt:lpstr>Carya cordiformis</vt:lpstr>
      <vt:lpstr>Carya glabra</vt:lpstr>
      <vt:lpstr>Carya ovalis</vt:lpstr>
      <vt:lpstr>Carya tomentosa</vt:lpstr>
      <vt:lpstr>Castanea dentata</vt:lpstr>
      <vt:lpstr>Cercis canadensis</vt:lpstr>
      <vt:lpstr>Celtis occidentalis</vt:lpstr>
      <vt:lpstr>Chionanthus virginicus</vt:lpstr>
      <vt:lpstr>Cornus alternifolia</vt:lpstr>
      <vt:lpstr>Cornus florida</vt:lpstr>
      <vt:lpstr>Corylus americana </vt:lpstr>
      <vt:lpstr>Crataegus sp</vt:lpstr>
      <vt:lpstr>Diospyros virginiana</vt:lpstr>
      <vt:lpstr>Elaeagnus umbellata</vt:lpstr>
      <vt:lpstr>Euonymus alatus</vt:lpstr>
      <vt:lpstr>Fagus grandifolia</vt:lpstr>
      <vt:lpstr>Fraxinus americana</vt:lpstr>
      <vt:lpstr>Fraxinus nigra</vt:lpstr>
      <vt:lpstr>Fraxinus pennsylvanica</vt:lpstr>
      <vt:lpstr>Hamamelis virginiana</vt:lpstr>
      <vt:lpstr>Ilex verticillata</vt:lpstr>
      <vt:lpstr>Juglans cinerea</vt:lpstr>
      <vt:lpstr>Juglans nigra</vt:lpstr>
      <vt:lpstr>Juniperus virginiana</vt:lpstr>
      <vt:lpstr>Lindera benzoin</vt:lpstr>
      <vt:lpstr>Liriodendron tulipifera</vt:lpstr>
      <vt:lpstr>Lonicera japonica</vt:lpstr>
      <vt:lpstr>Lonicera mackii</vt:lpstr>
      <vt:lpstr>Nyssa sylvatica</vt:lpstr>
      <vt:lpstr>Paulownia tomentosa</vt:lpstr>
      <vt:lpstr>Pinus pungens</vt:lpstr>
      <vt:lpstr>Pinus strobus</vt:lpstr>
      <vt:lpstr>Pinus virginiana</vt:lpstr>
      <vt:lpstr>Platanus occidentalis</vt:lpstr>
      <vt:lpstr>Prunus avium</vt:lpstr>
      <vt:lpstr>Prunus serotina</vt:lpstr>
      <vt:lpstr>Quercus alba</vt:lpstr>
      <vt:lpstr>Quercus coccinea</vt:lpstr>
      <vt:lpstr>Quercus falcata</vt:lpstr>
      <vt:lpstr>Quercus michauxii</vt:lpstr>
      <vt:lpstr>Quercus muehlenbergii</vt:lpstr>
      <vt:lpstr>Quercus palustris</vt:lpstr>
      <vt:lpstr>Quercus prinus (=Q. montana)</vt:lpstr>
      <vt:lpstr>Quercus rubra</vt:lpstr>
      <vt:lpstr>Quercus stellata</vt:lpstr>
      <vt:lpstr>Quercus velutina</vt:lpstr>
      <vt:lpstr>Rosa multiflora</vt:lpstr>
      <vt:lpstr>Robinia pseudoacacia</vt:lpstr>
      <vt:lpstr>Rubus allegheniensis</vt:lpstr>
      <vt:lpstr>Rubus pensilvanicus</vt:lpstr>
      <vt:lpstr>Rubus phoenicolasius</vt:lpstr>
      <vt:lpstr>Sassafras albidum</vt:lpstr>
      <vt:lpstr>Sambucus canadensis</vt:lpstr>
      <vt:lpstr>Tilia americana</vt:lpstr>
      <vt:lpstr>Ulmus americana</vt:lpstr>
      <vt:lpstr>Ulmus rubra</vt:lpstr>
      <vt:lpstr>Viburnum acerifolium</vt:lpstr>
      <vt:lpstr>Viburnum prunifolium</vt:lpstr>
      <vt:lpstr>Viburnum recognitum (=V. dentatum)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ForestGEO plants</dc:title>
  <dc:creator>McGregor, Ian</dc:creator>
  <cp:lastModifiedBy>McGregor, Ian</cp:lastModifiedBy>
  <cp:revision>2</cp:revision>
  <dcterms:created xsi:type="dcterms:W3CDTF">2019-05-20T18:39:02Z</dcterms:created>
  <dcterms:modified xsi:type="dcterms:W3CDTF">2019-05-20T18:41:54Z</dcterms:modified>
</cp:coreProperties>
</file>