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2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2" r:id="rId37"/>
    <p:sldId id="291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22" r:id="rId52"/>
    <p:sldId id="306" r:id="rId53"/>
    <p:sldId id="307" r:id="rId54"/>
    <p:sldId id="323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lants.usda.gov/core/profile?symbol=CACO15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wgb.edu/biodiversity/herbarium/trees/fraxinus_comparison01.htm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wgb.edu/biodiversity/herbarium/trees/fraxinus_comparison01.htm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wgb.edu/biodiversity/herbarium/trees/fraxinus_comparison01.htm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ndro.cnre.vt.edu/dendrology/syllabus/factsheet.cfm?ID=35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dendro.cnre.vt.edu/dendrology/syllabus/factsheet.cfm?ID=37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dendro.cnre.vt.edu/dendrology/syllabus/factsheet.cfm?ID=68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dendro.cnre.vt.edu/dendrology/syllabus/factsheet.cfm?ID=243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dendro.cnre.vt.edu/dendrology/syllabus/factsheet.cfm?ID=244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dendro.cnre.vt.edu/dendrology/syllabus/factsheet.cfm?ID=74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dendro.cnre.vt.edu/dendrology/syllabus/factsheet.cfm?ID=76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dendro.cnre.vt.edu/dendrology/syllabus/factsheet.cfm?ID=38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dendro.cnre.vt.edu/dendrology/syllabus/factsheet.cfm?ID=77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dendro.cnre.vt.edu/dendrology/syllabus/factsheet.cfm?ID=39" TargetMode="Externa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ndro.cnre.vt.edu/dendrology/syllabus/factsheet.cfm?ID=151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ndro.cnre.vt.edu/dendrology/syllabus/factsheet.cfm?ID=40" TargetMode="External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dendro.cnre.vt.edu/dendrology/syllabus/factsheet.cfm?ID=139" TargetMode="External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asive.org/browse/detail.cfm?imgnum=5386474" TargetMode="External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dendro.cnre.vt.edu/dendrology/syllabus/factsheet.cfm?ID=319" TargetMode="External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ndro.cnre.vt.edu/dendrology/syllabus/factsheet.cfm?ID=84" TargetMode="Externa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://dendro.cnre.vt.edu/dendrology/syllabus/factsheet.cfm?ID=91" TargetMode="External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ndro.cnre.vt.edu/dendrology/syllabus/factsheet.cfm?ID=129" TargetMode="Externa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hyperlink" Target="http://dendro.cnre.vt.edu/dendrology/syllabus/factsheet.cfm?ID=357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22636-52D5-468B-9985-9E4D9222C1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ForestGEO</a:t>
            </a:r>
            <a:r>
              <a:rPr lang="en-US" dirty="0"/>
              <a:t> plants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CC903D-03C4-421E-9B68-52975B4417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Made by Ian McGregor May 2019</a:t>
            </a:r>
          </a:p>
        </p:txBody>
      </p:sp>
    </p:spTree>
    <p:extLst>
      <p:ext uri="{BB962C8B-B14F-4D97-AF65-F5344CB8AC3E}">
        <p14:creationId xmlns:p14="http://schemas.microsoft.com/office/powerpoint/2010/main" val="3301369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BD30EA2-8070-48EC-BC41-2869CA1A9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CDAA5-9884-4C30-BC1A-8297D8A53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dirty="0" err="1"/>
              <a:t>Carya</a:t>
            </a:r>
            <a:r>
              <a:rPr lang="en-US" dirty="0"/>
              <a:t> </a:t>
            </a:r>
            <a:r>
              <a:rPr lang="en-US" dirty="0" err="1"/>
              <a:t>cordiformis</a:t>
            </a:r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F40D12C-3EB2-43EA-A6B2-81D132519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E134A-71D8-48D9-8CF9-07F0D1EED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Butternut hickory</a:t>
            </a:r>
          </a:p>
          <a:p>
            <a:endParaRPr lang="en-US" dirty="0"/>
          </a:p>
          <a:p>
            <a:r>
              <a:rPr lang="en-US" dirty="0"/>
              <a:t>5-11 leaflets</a:t>
            </a:r>
          </a:p>
          <a:p>
            <a:r>
              <a:rPr lang="en-US" b="1" dirty="0"/>
              <a:t>Sulfur (yellow) buds</a:t>
            </a:r>
          </a:p>
        </p:txBody>
      </p:sp>
      <p:pic>
        <p:nvPicPr>
          <p:cNvPr id="1026" name="Picture 2" descr="Large Photo of Carya cordiformis var. latifolia">
            <a:extLst>
              <a:ext uri="{FF2B5EF4-FFF2-40B4-BE49-F238E27FC236}">
                <a16:creationId xmlns:a16="http://schemas.microsoft.com/office/drawing/2014/main" id="{D367EF2D-BEF2-4E52-BDAB-E4525AB8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37" r="-2" b="-2"/>
          <a:stretch/>
        </p:blipFill>
        <p:spPr bwMode="auto">
          <a:xfrm>
            <a:off x="4619543" y="640080"/>
            <a:ext cx="6953577" cy="5252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 11">
            <a:extLst>
              <a:ext uri="{FF2B5EF4-FFF2-40B4-BE49-F238E27FC236}">
                <a16:creationId xmlns:a16="http://schemas.microsoft.com/office/drawing/2014/main" id="{A796071E-2EB3-4DB7-AC56-CCD969349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62AC93-CBDD-4A03-B1B8-E33116D5C9B9}"/>
              </a:ext>
            </a:extLst>
          </p:cNvPr>
          <p:cNvSpPr txBox="1"/>
          <p:nvPr/>
        </p:nvSpPr>
        <p:spPr>
          <a:xfrm>
            <a:off x="4724400" y="6061223"/>
            <a:ext cx="519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Source: </a:t>
            </a:r>
            <a:r>
              <a:rPr lang="en-US" sz="1100" dirty="0">
                <a:hlinkClick r:id="rId3"/>
              </a:rPr>
              <a:t>https://plants.usda.gov/core/profile?symbol=CACO15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43101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E68E6-5644-476F-BE19-60C2DBBFA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Carya</a:t>
            </a:r>
            <a:r>
              <a:rPr lang="en-US" dirty="0"/>
              <a:t> glabra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5FB10-EDD1-4186-8E17-CF22320A3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Pignut hickory</a:t>
            </a:r>
          </a:p>
          <a:p>
            <a:endParaRPr lang="en-US" dirty="0"/>
          </a:p>
          <a:p>
            <a:r>
              <a:rPr lang="en-US" dirty="0"/>
              <a:t>5 leaflets (rarely 7), entire</a:t>
            </a:r>
          </a:p>
          <a:p>
            <a:r>
              <a:rPr lang="en-US" b="1" dirty="0"/>
              <a:t>Glabrous (NOT hairy)</a:t>
            </a:r>
          </a:p>
          <a:p>
            <a:r>
              <a:rPr lang="en-US" dirty="0"/>
              <a:t>Hairless leafstalk and petiole</a:t>
            </a:r>
          </a:p>
          <a:p>
            <a:pPr lvl="1"/>
            <a:r>
              <a:rPr lang="en-US" b="1" dirty="0"/>
              <a:t>ONLY has green petioles</a:t>
            </a:r>
          </a:p>
          <a:p>
            <a:r>
              <a:rPr lang="en-US" dirty="0"/>
              <a:t>All </a:t>
            </a:r>
            <a:r>
              <a:rPr lang="en-US" dirty="0" err="1"/>
              <a:t>Carya</a:t>
            </a:r>
            <a:r>
              <a:rPr lang="en-US" dirty="0"/>
              <a:t> widest toward tip</a:t>
            </a:r>
          </a:p>
        </p:txBody>
      </p:sp>
    </p:spTree>
    <p:extLst>
      <p:ext uri="{BB962C8B-B14F-4D97-AF65-F5344CB8AC3E}">
        <p14:creationId xmlns:p14="http://schemas.microsoft.com/office/powerpoint/2010/main" val="134500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A05B8-AF71-4321-A1DA-6BB1DD95C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Carya</a:t>
            </a:r>
            <a:r>
              <a:rPr lang="en-US" dirty="0"/>
              <a:t> ovalis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2D518-5E5B-403E-A950-38004A814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Sweet pignut hickory</a:t>
            </a:r>
          </a:p>
          <a:p>
            <a:endParaRPr lang="en-US" dirty="0"/>
          </a:p>
          <a:p>
            <a:r>
              <a:rPr lang="en-US" dirty="0"/>
              <a:t>7 leaves (less often 5 or 9)</a:t>
            </a:r>
          </a:p>
          <a:p>
            <a:r>
              <a:rPr lang="en-US" dirty="0" err="1"/>
              <a:t>Petiolule</a:t>
            </a:r>
            <a:r>
              <a:rPr lang="en-US" dirty="0"/>
              <a:t> green to red/brown at base</a:t>
            </a:r>
          </a:p>
          <a:p>
            <a:r>
              <a:rPr lang="en-US" dirty="0"/>
              <a:t>Often not hairy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543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F1455-A6F5-402D-B5F5-6E7869F83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Carya</a:t>
            </a:r>
            <a:r>
              <a:rPr lang="en-US" dirty="0"/>
              <a:t> </a:t>
            </a:r>
            <a:r>
              <a:rPr lang="en-US" dirty="0" err="1"/>
              <a:t>tomentosa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C4B5F-CF1D-4378-B255-0D526DD34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Mockernut hickory</a:t>
            </a:r>
          </a:p>
          <a:p>
            <a:endParaRPr lang="en-US" dirty="0"/>
          </a:p>
          <a:p>
            <a:r>
              <a:rPr lang="en-US" dirty="0"/>
              <a:t>7-9 leaflets, slightly serrated</a:t>
            </a:r>
          </a:p>
          <a:p>
            <a:pPr lvl="1"/>
            <a:r>
              <a:rPr lang="en-US" dirty="0"/>
              <a:t>Larger than C. glabra</a:t>
            </a:r>
          </a:p>
          <a:p>
            <a:r>
              <a:rPr lang="en-US" b="1" dirty="0"/>
              <a:t>Abaxial side is fuzzy</a:t>
            </a:r>
          </a:p>
          <a:p>
            <a:r>
              <a:rPr lang="en-US" dirty="0"/>
              <a:t>Leafstalk/petioles hairy also</a:t>
            </a:r>
          </a:p>
          <a:p>
            <a:r>
              <a:rPr lang="en-US" dirty="0"/>
              <a:t>Diamond interlace bark (esp. young)</a:t>
            </a:r>
          </a:p>
        </p:txBody>
      </p:sp>
    </p:spTree>
    <p:extLst>
      <p:ext uri="{BB962C8B-B14F-4D97-AF65-F5344CB8AC3E}">
        <p14:creationId xmlns:p14="http://schemas.microsoft.com/office/powerpoint/2010/main" val="4106839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5D12-414C-4D8E-B077-A1B0B91DE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Castanea</a:t>
            </a:r>
            <a:r>
              <a:rPr lang="en-US" dirty="0"/>
              <a:t> dentata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F72D4-1A7E-46E2-9BD7-DBE23CE86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33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3BDBC-7F53-400F-9269-94CBE7070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Cercis</a:t>
            </a:r>
            <a:r>
              <a:rPr lang="en-US" dirty="0"/>
              <a:t> canadensis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FBDDB-C8FA-4C05-A99C-D518B9C54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26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8E7B0-648A-4F6F-A40C-8999768BF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Celtis</a:t>
            </a:r>
            <a:r>
              <a:rPr lang="en-US" dirty="0"/>
              <a:t> </a:t>
            </a:r>
            <a:r>
              <a:rPr lang="en-US" dirty="0" err="1"/>
              <a:t>occidentalis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4149B-4A3D-42EB-B0D6-AE3B03480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874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7A8D2-3922-4045-8E20-95DF33D87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Chionanthus</a:t>
            </a:r>
            <a:r>
              <a:rPr lang="en-US" dirty="0"/>
              <a:t> </a:t>
            </a:r>
            <a:r>
              <a:rPr lang="en-US" dirty="0" err="1"/>
              <a:t>virginicus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72B62-107C-4A38-8AC2-0C9A84BDF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08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1F062-610A-4861-A011-B9A5938F6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Cornus</a:t>
            </a:r>
            <a:r>
              <a:rPr lang="en-US" dirty="0"/>
              <a:t> alternifolia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563B9-D8FC-4318-AAFC-B386A2B87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Alternate-leaf dogwood</a:t>
            </a:r>
          </a:p>
          <a:p>
            <a:endParaRPr lang="en-US" dirty="0"/>
          </a:p>
          <a:p>
            <a:r>
              <a:rPr lang="en-US" dirty="0"/>
              <a:t>Looks exactly like C. </a:t>
            </a:r>
            <a:r>
              <a:rPr lang="en-US" dirty="0" err="1"/>
              <a:t>florida</a:t>
            </a:r>
            <a:r>
              <a:rPr lang="en-US" dirty="0"/>
              <a:t> EXCEPT multiple leaves come out of single point, which are arranged alternately along stems</a:t>
            </a:r>
          </a:p>
        </p:txBody>
      </p:sp>
    </p:spTree>
    <p:extLst>
      <p:ext uri="{BB962C8B-B14F-4D97-AF65-F5344CB8AC3E}">
        <p14:creationId xmlns:p14="http://schemas.microsoft.com/office/powerpoint/2010/main" val="15549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C27C8-ECC6-471B-AA2B-3BD23BE3A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Cornus</a:t>
            </a:r>
            <a:r>
              <a:rPr lang="en-US" dirty="0"/>
              <a:t> </a:t>
            </a:r>
            <a:r>
              <a:rPr lang="en-US" dirty="0" err="1"/>
              <a:t>florida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E845F-3888-405F-AB2B-C8B7B5FE1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Dogwood</a:t>
            </a:r>
          </a:p>
          <a:p>
            <a:endParaRPr lang="en-US" dirty="0"/>
          </a:p>
          <a:p>
            <a:r>
              <a:rPr lang="en-US" dirty="0"/>
              <a:t>Leaves come out of same point 2 at a time, opposite to each other, and opposite on stem</a:t>
            </a:r>
          </a:p>
        </p:txBody>
      </p:sp>
    </p:spTree>
    <p:extLst>
      <p:ext uri="{BB962C8B-B14F-4D97-AF65-F5344CB8AC3E}">
        <p14:creationId xmlns:p14="http://schemas.microsoft.com/office/powerpoint/2010/main" val="3771033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48CF-D6C6-464C-96CA-D44FB339D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Acer negundo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A1D76-7DDA-45BD-AF5D-F46601E4F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84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3B7C0-8884-4390-9D3C-27E78AB00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Corylus </a:t>
            </a:r>
            <a:r>
              <a:rPr lang="en-US" dirty="0" err="1"/>
              <a:t>americana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AF0ED-FA22-4870-927D-823884D3A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American hazelnut</a:t>
            </a:r>
          </a:p>
          <a:p>
            <a:endParaRPr lang="en-US" dirty="0"/>
          </a:p>
          <a:p>
            <a:r>
              <a:rPr lang="en-US" dirty="0"/>
              <a:t>Shrub</a:t>
            </a:r>
          </a:p>
          <a:p>
            <a:r>
              <a:rPr lang="en-US" dirty="0"/>
              <a:t>Leaves fuzzy, alternate</a:t>
            </a:r>
          </a:p>
          <a:p>
            <a:pPr lvl="1"/>
            <a:r>
              <a:rPr lang="en-US" dirty="0"/>
              <a:t>2+ leaves every node</a:t>
            </a:r>
          </a:p>
          <a:p>
            <a:pPr lvl="1"/>
            <a:r>
              <a:rPr lang="en-US" dirty="0"/>
              <a:t>Finely serrated, double-toothed</a:t>
            </a:r>
          </a:p>
          <a:p>
            <a:pPr lvl="1"/>
            <a:r>
              <a:rPr lang="en-US" dirty="0"/>
              <a:t>Prominent veins abaxial</a:t>
            </a:r>
          </a:p>
          <a:p>
            <a:r>
              <a:rPr lang="en-US" dirty="0"/>
              <a:t>Small lenticels on bark</a:t>
            </a:r>
          </a:p>
        </p:txBody>
      </p:sp>
    </p:spTree>
    <p:extLst>
      <p:ext uri="{BB962C8B-B14F-4D97-AF65-F5344CB8AC3E}">
        <p14:creationId xmlns:p14="http://schemas.microsoft.com/office/powerpoint/2010/main" val="3319156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94D9B-C546-45E8-BBDB-3FCDD20E0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Crataegus</a:t>
            </a:r>
            <a:r>
              <a:rPr lang="en-US" dirty="0"/>
              <a:t> </a:t>
            </a:r>
            <a:r>
              <a:rPr lang="en-US" dirty="0" err="1"/>
              <a:t>sp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6010F-5FF1-4951-9C7D-5DDE817CB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151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71047-AF18-4E0E-922F-6AB47A02A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Diospyros virginiana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E8C9A-B72B-49D2-8434-00FA0F2A4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31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D7E3B-244D-4581-A0E7-66F49E546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Elaeagnus </a:t>
            </a:r>
            <a:r>
              <a:rPr lang="en-US" dirty="0" err="1"/>
              <a:t>umbellata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CE35B-84BD-4E05-B36F-F0D5A9BA4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5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E1CE8-8481-477A-96B8-75A0995AD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Euonymus </a:t>
            </a:r>
            <a:r>
              <a:rPr lang="en-US" dirty="0" err="1"/>
              <a:t>alatus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90D6C-1FF9-4992-AF29-A17007AD2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368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53E43-72AE-4C51-9CA5-0087179DC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Fagus </a:t>
            </a:r>
            <a:r>
              <a:rPr lang="en-US" dirty="0" err="1"/>
              <a:t>grandifolia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7E15F-19FE-4C11-8783-B59EABD3D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148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8C934-5991-4255-9A76-2C4DE64A1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Fraxinus </a:t>
            </a:r>
            <a:r>
              <a:rPr lang="en-US" dirty="0" err="1"/>
              <a:t>americana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70460-3E7B-41D0-8830-FAF6ABCCC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White ash</a:t>
            </a:r>
          </a:p>
          <a:p>
            <a:endParaRPr lang="en-US" b="1" dirty="0"/>
          </a:p>
          <a:p>
            <a:r>
              <a:rPr lang="en-US" b="1" dirty="0"/>
              <a:t>Longest petioles </a:t>
            </a:r>
            <a:r>
              <a:rPr lang="en-US" dirty="0"/>
              <a:t>of the three Fraxinus we have in plot</a:t>
            </a:r>
          </a:p>
          <a:p>
            <a:r>
              <a:rPr lang="en-US" dirty="0"/>
              <a:t>Very circular leaves</a:t>
            </a:r>
          </a:p>
          <a:p>
            <a:pPr lvl="1"/>
            <a:r>
              <a:rPr lang="en-US" dirty="0"/>
              <a:t>Whitened undersides</a:t>
            </a:r>
          </a:p>
          <a:p>
            <a:pPr lvl="1"/>
            <a:r>
              <a:rPr lang="en-US" dirty="0"/>
              <a:t>Slightly hairy</a:t>
            </a:r>
          </a:p>
          <a:p>
            <a:r>
              <a:rPr lang="en-US" dirty="0"/>
              <a:t>Rich purplish or reddish-brown fall color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http://www.uwgb.edu/biodiversity/herbarium/trees/fraxinus_comparison01.htm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7175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ACD38-6C8D-4634-AFCE-26EB9A328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Fraxinus </a:t>
            </a:r>
            <a:r>
              <a:rPr lang="en-US" dirty="0" err="1"/>
              <a:t>nigra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D1E2E-E7C8-46A8-8139-53D215B49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Black ash</a:t>
            </a:r>
          </a:p>
          <a:p>
            <a:endParaRPr lang="en-US" dirty="0"/>
          </a:p>
          <a:p>
            <a:r>
              <a:rPr lang="en-US" b="1" dirty="0"/>
              <a:t>NO petioles (sessile)</a:t>
            </a:r>
          </a:p>
          <a:p>
            <a:pPr lvl="1"/>
            <a:r>
              <a:rPr lang="en-US" dirty="0"/>
              <a:t>More pinnate leaves than F. </a:t>
            </a:r>
            <a:r>
              <a:rPr lang="en-US" dirty="0" err="1"/>
              <a:t>americana</a:t>
            </a:r>
            <a:endParaRPr lang="en-US" dirty="0"/>
          </a:p>
          <a:p>
            <a:r>
              <a:rPr lang="en-US" dirty="0"/>
              <a:t>No whitened underside</a:t>
            </a:r>
          </a:p>
          <a:p>
            <a:r>
              <a:rPr lang="en-US" dirty="0"/>
              <a:t>Mostly restricted to wetter sites</a:t>
            </a:r>
          </a:p>
          <a:p>
            <a:r>
              <a:rPr lang="en-US" dirty="0"/>
              <a:t>Mostly yellow fall color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http://www.uwgb.edu/biodiversity/herbarium/trees/fraxinus_comparison01.htm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6433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6CF2D-78D0-4B04-8431-73EB6B199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Fraxinus </a:t>
            </a:r>
            <a:r>
              <a:rPr lang="en-US" dirty="0" err="1"/>
              <a:t>pennsylvanica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E0F35-2D8A-4BA3-9765-341DA0A89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Green ash</a:t>
            </a:r>
          </a:p>
          <a:p>
            <a:endParaRPr lang="en-US" b="1" dirty="0"/>
          </a:p>
          <a:p>
            <a:r>
              <a:rPr lang="en-US" b="1" dirty="0"/>
              <a:t>Barely has a petiole</a:t>
            </a:r>
          </a:p>
          <a:p>
            <a:r>
              <a:rPr lang="en-US" dirty="0"/>
              <a:t>Not really whitened underside</a:t>
            </a:r>
          </a:p>
          <a:p>
            <a:r>
              <a:rPr lang="en-US" dirty="0"/>
              <a:t>Mostly yellow fall color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http://www.uwgb.edu/biodiversity/herbarium/trees/fraxinus_comparison01.htm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8036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26215-A340-44FE-95DD-E233F47F2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Hamamelis</a:t>
            </a:r>
            <a:r>
              <a:rPr lang="en-US" dirty="0"/>
              <a:t> virginiana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B8E04-3AAF-4927-9063-42C560C34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32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41DC8-C242-4993-9075-7B6654A99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Acer </a:t>
            </a:r>
            <a:r>
              <a:rPr lang="en-US" dirty="0" err="1"/>
              <a:t>platanoides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AFE72-89DF-4A5B-BF56-AFEE96188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215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174F0-992B-4595-A5D9-0EA893D15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Ilex </a:t>
            </a:r>
            <a:r>
              <a:rPr lang="en-US" dirty="0" err="1"/>
              <a:t>verticillata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82769-C5A8-4450-BCEE-5776CAE17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Deciduous holly!</a:t>
            </a:r>
          </a:p>
        </p:txBody>
      </p:sp>
    </p:spTree>
    <p:extLst>
      <p:ext uri="{BB962C8B-B14F-4D97-AF65-F5344CB8AC3E}">
        <p14:creationId xmlns:p14="http://schemas.microsoft.com/office/powerpoint/2010/main" val="30047236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0A782-6D05-4F22-842B-B5AE09531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Juglans </a:t>
            </a:r>
            <a:r>
              <a:rPr lang="en-US" dirty="0" err="1"/>
              <a:t>cinerea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EF10E-73D2-461D-9437-1AA8EF6DA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Butternut</a:t>
            </a:r>
          </a:p>
          <a:p>
            <a:endParaRPr lang="en-US" dirty="0"/>
          </a:p>
          <a:p>
            <a:r>
              <a:rPr lang="en-US" dirty="0"/>
              <a:t>Fruit is longer than it is wide</a:t>
            </a:r>
          </a:p>
          <a:p>
            <a:r>
              <a:rPr lang="en-US" dirty="0"/>
              <a:t>Leaves are densely hairy underneath, hairs are branched (stellate)</a:t>
            </a:r>
          </a:p>
          <a:p>
            <a:pPr lvl="1"/>
            <a:r>
              <a:rPr lang="en-US" dirty="0"/>
              <a:t>Leafstalk has sticky hairs</a:t>
            </a:r>
          </a:p>
          <a:p>
            <a:pPr lvl="1"/>
            <a:r>
              <a:rPr lang="en-US" dirty="0"/>
              <a:t>Leaf scar has hair on top edge</a:t>
            </a:r>
          </a:p>
        </p:txBody>
      </p:sp>
    </p:spTree>
    <p:extLst>
      <p:ext uri="{BB962C8B-B14F-4D97-AF65-F5344CB8AC3E}">
        <p14:creationId xmlns:p14="http://schemas.microsoft.com/office/powerpoint/2010/main" val="42201522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EC061-33FD-478E-B3F1-7E98F2577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Juglans </a:t>
            </a:r>
            <a:r>
              <a:rPr lang="en-US" dirty="0" err="1"/>
              <a:t>nigra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38DCA-F3FC-4007-8BAD-5DC916C12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Black walnut</a:t>
            </a:r>
          </a:p>
          <a:p>
            <a:endParaRPr lang="en-US" dirty="0"/>
          </a:p>
          <a:p>
            <a:r>
              <a:rPr lang="en-US" dirty="0"/>
              <a:t>Fruit is spherical</a:t>
            </a:r>
          </a:p>
          <a:p>
            <a:r>
              <a:rPr lang="en-US" dirty="0"/>
              <a:t>Leafstalk and petioles are short pubescent</a:t>
            </a:r>
          </a:p>
          <a:p>
            <a:r>
              <a:rPr lang="en-US" dirty="0"/>
              <a:t>Short hairs on undersides along vein ribs</a:t>
            </a:r>
          </a:p>
          <a:p>
            <a:pPr lvl="1"/>
            <a:r>
              <a:rPr lang="en-US" dirty="0"/>
              <a:t>Hairs are simple (not branched)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0190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A3BAC-E62A-43DE-840D-87FC2A213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Juniperus</a:t>
            </a:r>
            <a:r>
              <a:rPr lang="en-US" dirty="0"/>
              <a:t> virginiana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3850B-85E4-4FE2-A01E-D7B973CDF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899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9AD87-6A82-4925-BA16-0B4ACC839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Lindera benzoin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8AB62-D2CB-4F80-8409-BE965E151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4265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B167E-F51C-43A1-9E63-292050DF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Liriodendron </a:t>
            </a:r>
            <a:r>
              <a:rPr lang="en-US" dirty="0" err="1"/>
              <a:t>tulipifera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9FF71-FF5B-43E1-903A-13685B3F3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067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86AE3-EE34-4B04-A968-5B8C9EE7D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Lonicera japonica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C4CE9-5613-4165-A3C0-32E8AC914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791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7E63B-F220-49A5-B248-D7F91EBF6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Lonicera </a:t>
            </a:r>
            <a:r>
              <a:rPr lang="en-US" dirty="0" err="1"/>
              <a:t>mackii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81651-8276-4999-B80E-C02B22D47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416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BF806-690B-4620-8A8C-C052F5BB9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Nyssa sylvatica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ED9AF-09E7-4C7F-A061-B08FE7200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Leathery leaves</a:t>
            </a:r>
          </a:p>
        </p:txBody>
      </p:sp>
    </p:spTree>
    <p:extLst>
      <p:ext uri="{BB962C8B-B14F-4D97-AF65-F5344CB8AC3E}">
        <p14:creationId xmlns:p14="http://schemas.microsoft.com/office/powerpoint/2010/main" val="42161757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2E9E3-85D0-4424-8A4F-952ECAE4E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Paulownia </a:t>
            </a:r>
            <a:r>
              <a:rPr lang="en-US" dirty="0" err="1"/>
              <a:t>tomentosa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55408-CDA6-4A74-BC1A-8566ADAEE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Princess / Empress tree</a:t>
            </a:r>
          </a:p>
          <a:p>
            <a:endParaRPr lang="en-US" dirty="0"/>
          </a:p>
          <a:p>
            <a:r>
              <a:rPr lang="en-US" dirty="0"/>
              <a:t>Very fuzzy leaves</a:t>
            </a:r>
          </a:p>
          <a:p>
            <a:pPr lvl="1"/>
            <a:r>
              <a:rPr lang="en-US" dirty="0"/>
              <a:t>Also very large leaves</a:t>
            </a:r>
          </a:p>
          <a:p>
            <a:pPr lvl="1"/>
            <a:r>
              <a:rPr lang="en-US" dirty="0"/>
              <a:t>Heart-shaped</a:t>
            </a:r>
          </a:p>
        </p:txBody>
      </p:sp>
    </p:spTree>
    <p:extLst>
      <p:ext uri="{BB962C8B-B14F-4D97-AF65-F5344CB8AC3E}">
        <p14:creationId xmlns:p14="http://schemas.microsoft.com/office/powerpoint/2010/main" val="2577254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07B44-B50B-483C-8EBF-71009807A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Acer rubrum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ADAA6-FD32-436B-A55A-3D1FB3350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903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9A49E-AA25-4C98-9458-F8359CEE5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Pinus </a:t>
            </a:r>
            <a:r>
              <a:rPr lang="en-US" dirty="0" err="1"/>
              <a:t>pungens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355A6-2C0B-437B-A213-1AA941440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485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BABF3-20C1-4E84-B3A0-EF8B27FD7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Pinus </a:t>
            </a:r>
            <a:r>
              <a:rPr lang="en-US" dirty="0" err="1"/>
              <a:t>strobus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00D1C-D9ED-4B2D-A543-79C05417F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399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2CA96-F45F-4177-8071-480CD5460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Pinus virginiana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2370-6A12-4129-ADBC-AB82D2F7D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683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DB098-BF3D-4585-A23C-D31A86999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Platanus</a:t>
            </a:r>
            <a:r>
              <a:rPr lang="en-US" dirty="0"/>
              <a:t> </a:t>
            </a:r>
            <a:r>
              <a:rPr lang="en-US" dirty="0" err="1"/>
              <a:t>occidentalis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2E6A4-FA89-4DB0-9C6C-77304941A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American sycamore</a:t>
            </a:r>
          </a:p>
        </p:txBody>
      </p:sp>
    </p:spTree>
    <p:extLst>
      <p:ext uri="{BB962C8B-B14F-4D97-AF65-F5344CB8AC3E}">
        <p14:creationId xmlns:p14="http://schemas.microsoft.com/office/powerpoint/2010/main" val="30574141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FEC58-30ED-4A5F-A7AB-65DCB9F7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Prunus avium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067DD-CD0E-49FC-9379-DE76A5E2D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531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3439E-AB00-46FF-9775-F6D689A56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Prunus </a:t>
            </a:r>
            <a:r>
              <a:rPr lang="en-US" dirty="0" err="1"/>
              <a:t>serotina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7E6D0-63CE-4D78-B0D7-A035D9831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714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2B16C54D-9881-48B2-9089-078A94ED6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74BB72-9734-458B-BCFE-36CF48BC9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dirty="0"/>
              <a:t>Quercus alba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1FCF991-75EB-44A5-929C-06F9CB93E1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185B4-B0FD-4C42-8562-75F395DCA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74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White oak</a:t>
            </a:r>
          </a:p>
          <a:p>
            <a:endParaRPr lang="en-US" dirty="0"/>
          </a:p>
          <a:p>
            <a:r>
              <a:rPr lang="en-US" dirty="0"/>
              <a:t>Leaves have rounded lobes, no points</a:t>
            </a:r>
          </a:p>
          <a:p>
            <a:r>
              <a:rPr lang="en-US" dirty="0"/>
              <a:t>Bark is flaky-</a:t>
            </a:r>
            <a:r>
              <a:rPr lang="en-US" dirty="0" err="1"/>
              <a:t>ish</a:t>
            </a:r>
            <a:r>
              <a:rPr lang="en-US" dirty="0"/>
              <a:t>, very light in color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https://www.dendroapp.frec.vt.edu/VT_Assets/Fact_Sheets/images/Quercus%20alba/leaf1.jpg">
            <a:extLst>
              <a:ext uri="{FF2B5EF4-FFF2-40B4-BE49-F238E27FC236}">
                <a16:creationId xmlns:a16="http://schemas.microsoft.com/office/drawing/2014/main" id="{F4D9E7C6-9D13-42F1-9450-2AEDB65B95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" r="2410" b="1"/>
          <a:stretch/>
        </p:blipFill>
        <p:spPr bwMode="auto">
          <a:xfrm>
            <a:off x="7367516" y="636995"/>
            <a:ext cx="3380136" cy="5271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dendroapp.frec.vt.edu/VT_Assets/Fact_Sheets/images/Quercus%20alba/fruit1.jpg">
            <a:extLst>
              <a:ext uri="{FF2B5EF4-FFF2-40B4-BE49-F238E27FC236}">
                <a16:creationId xmlns:a16="http://schemas.microsoft.com/office/drawing/2014/main" id="{990FE9C0-9C4D-476F-919B-3D607A4EFA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7" r="13089" b="1"/>
          <a:stretch/>
        </p:blipFill>
        <p:spPr bwMode="auto">
          <a:xfrm>
            <a:off x="4654758" y="1754231"/>
            <a:ext cx="2157521" cy="3349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Freeform 11">
            <a:extLst>
              <a:ext uri="{FF2B5EF4-FFF2-40B4-BE49-F238E27FC236}">
                <a16:creationId xmlns:a16="http://schemas.microsoft.com/office/drawing/2014/main" id="{AF838850-2A6A-406A-A36B-1B8E95BA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8C069E-D1FB-4DFF-A5DE-E1AA8CD6897A}"/>
              </a:ext>
            </a:extLst>
          </p:cNvPr>
          <p:cNvSpPr txBox="1"/>
          <p:nvPr/>
        </p:nvSpPr>
        <p:spPr>
          <a:xfrm>
            <a:off x="4654758" y="5908137"/>
            <a:ext cx="65314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</a:t>
            </a:r>
            <a:r>
              <a:rPr lang="en-US" sz="1000" dirty="0">
                <a:hlinkClick r:id="rId4"/>
              </a:rPr>
              <a:t>http://dendro.cnre.vt.edu/dendrology/syllabus/factsheet.cfm?ID=35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577512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BFE3618-8387-4153-870E-99EA1B978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D4C73D-05F3-4098-B68B-96C59C5FA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dirty="0"/>
              <a:t>Quercus coccinea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B99A42A-5548-4BB8-9115-A05821C36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681E3-21D1-4240-B518-8A5520DAE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700" dirty="0"/>
              <a:t>Scarlet oak</a:t>
            </a:r>
          </a:p>
          <a:p>
            <a:pPr>
              <a:lnSpc>
                <a:spcPct val="90000"/>
              </a:lnSpc>
            </a:pPr>
            <a:endParaRPr lang="en-US" sz="1700" dirty="0"/>
          </a:p>
          <a:p>
            <a:pPr>
              <a:lnSpc>
                <a:spcPct val="90000"/>
              </a:lnSpc>
            </a:pPr>
            <a:r>
              <a:rPr lang="en-US" sz="1700" dirty="0"/>
              <a:t>NOT IN PLOT</a:t>
            </a:r>
            <a:r>
              <a:rPr lang="en-US" sz="1600" dirty="0"/>
              <a:t>, included for comparison</a:t>
            </a:r>
            <a:endParaRPr lang="en-US" sz="1700" dirty="0"/>
          </a:p>
          <a:p>
            <a:pPr>
              <a:lnSpc>
                <a:spcPct val="90000"/>
              </a:lnSpc>
            </a:pPr>
            <a:r>
              <a:rPr lang="en-US" sz="1700" dirty="0"/>
              <a:t>Deep acorn cup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Buds have whitish hairy tip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Leaves most closely resemble Q. </a:t>
            </a:r>
            <a:r>
              <a:rPr lang="en-US" sz="1700" dirty="0" err="1"/>
              <a:t>palustris</a:t>
            </a:r>
            <a:endParaRPr lang="en-US" sz="1700" dirty="0"/>
          </a:p>
          <a:p>
            <a:pPr lvl="1">
              <a:lnSpc>
                <a:spcPct val="90000"/>
              </a:lnSpc>
            </a:pPr>
            <a:r>
              <a:rPr lang="en-US" sz="1700" dirty="0"/>
              <a:t>Main difference is extra lobes at tops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Small tufts white hair where veins meet midvein</a:t>
            </a:r>
          </a:p>
          <a:p>
            <a:pPr lvl="1">
              <a:lnSpc>
                <a:spcPct val="90000"/>
              </a:lnSpc>
            </a:pPr>
            <a:endParaRPr lang="en-US" sz="1700" dirty="0"/>
          </a:p>
        </p:txBody>
      </p:sp>
      <p:pic>
        <p:nvPicPr>
          <p:cNvPr id="2050" name="Picture 2" descr="https://www.dendroapp.frec.vt.edu/VT_Assets/Fact_Sheets/images/Quercus%20coccinea/leaf1.jpg">
            <a:extLst>
              <a:ext uri="{FF2B5EF4-FFF2-40B4-BE49-F238E27FC236}">
                <a16:creationId xmlns:a16="http://schemas.microsoft.com/office/drawing/2014/main" id="{161D5BD3-E84B-4044-93D4-0BA10A625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15804" y="640080"/>
            <a:ext cx="3939579" cy="5252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 11">
            <a:extLst>
              <a:ext uri="{FF2B5EF4-FFF2-40B4-BE49-F238E27FC236}">
                <a16:creationId xmlns:a16="http://schemas.microsoft.com/office/drawing/2014/main" id="{D49441E5-946F-46B3-BDD2-BAD088532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CCF8CC-613A-474B-8924-B91FC7E285AB}"/>
              </a:ext>
            </a:extLst>
          </p:cNvPr>
          <p:cNvSpPr txBox="1"/>
          <p:nvPr/>
        </p:nvSpPr>
        <p:spPr>
          <a:xfrm>
            <a:off x="6126542" y="6061223"/>
            <a:ext cx="4516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</a:t>
            </a:r>
            <a:r>
              <a:rPr lang="en-US" sz="1000" dirty="0">
                <a:hlinkClick r:id="rId3"/>
              </a:rPr>
              <a:t>http://dendro.cnre.vt.edu/dendrology/syllabus/factsheet.cfm?ID=37</a:t>
            </a:r>
            <a:endParaRPr lang="en-US" sz="1000" dirty="0"/>
          </a:p>
        </p:txBody>
      </p:sp>
      <p:pic>
        <p:nvPicPr>
          <p:cNvPr id="5" name="Picture 2" descr="https://www.dendroapp.frec.vt.edu/VT_Assets/Fact_Sheets/images/Quercus%20coccinea/fruit1.jpg">
            <a:extLst>
              <a:ext uri="{FF2B5EF4-FFF2-40B4-BE49-F238E27FC236}">
                <a16:creationId xmlns:a16="http://schemas.microsoft.com/office/drawing/2014/main" id="{F28456B4-07D3-4452-846F-08372F992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682" y="497820"/>
            <a:ext cx="1946259" cy="3042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0460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419E28B-721B-4D0D-A1D3-78EAC5725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E85FD2-0F67-4E18-AA0A-A28A18A6D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en-US" dirty="0"/>
              <a:t>Quercus falcata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59E45B9-0D24-465E-84AD-FEDBA836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FD13F-D456-4749-83E8-015231DD6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Southern red oak</a:t>
            </a:r>
          </a:p>
          <a:p>
            <a:endParaRPr lang="en-US" b="1" dirty="0"/>
          </a:p>
          <a:p>
            <a:r>
              <a:rPr lang="en-US" dirty="0"/>
              <a:t>NOT IN PLOT, included for comparison</a:t>
            </a:r>
          </a:p>
          <a:p>
            <a:r>
              <a:rPr lang="en-US" b="1" dirty="0"/>
              <a:t>Uneven lobes</a:t>
            </a:r>
          </a:p>
          <a:p>
            <a:r>
              <a:rPr lang="en-US" b="1" dirty="0"/>
              <a:t>Very hairy abaxially </a:t>
            </a:r>
            <a:r>
              <a:rPr lang="en-US" dirty="0"/>
              <a:t>(undersides)</a:t>
            </a:r>
          </a:p>
          <a:p>
            <a:pPr lvl="1"/>
            <a:r>
              <a:rPr lang="en-US" dirty="0"/>
              <a:t>Like white hairy</a:t>
            </a:r>
          </a:p>
          <a:p>
            <a:pPr lvl="1"/>
            <a:r>
              <a:rPr lang="en-US" dirty="0"/>
              <a:t>Spines at lobe tips like other oaks</a:t>
            </a:r>
          </a:p>
        </p:txBody>
      </p:sp>
      <p:pic>
        <p:nvPicPr>
          <p:cNvPr id="7170" name="Picture 2" descr="https://www.dendroapp.frec.vt.edu/VT_Assets/Fact_Sheets/images/Quercus%20falcata/leaf1.jpg">
            <a:extLst>
              <a:ext uri="{FF2B5EF4-FFF2-40B4-BE49-F238E27FC236}">
                <a16:creationId xmlns:a16="http://schemas.microsoft.com/office/drawing/2014/main" id="{726AFECD-1190-4122-A284-B90AD4D14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81117" y="694098"/>
            <a:ext cx="4040765" cy="524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 12">
            <a:extLst>
              <a:ext uri="{FF2B5EF4-FFF2-40B4-BE49-F238E27FC236}">
                <a16:creationId xmlns:a16="http://schemas.microsoft.com/office/drawing/2014/main" id="{1F36A2FB-17CD-4DA6-9D8A-BFD6ADF6A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9D7D36-A07A-46CF-97D5-AE6779E980DC}"/>
              </a:ext>
            </a:extLst>
          </p:cNvPr>
          <p:cNvSpPr txBox="1"/>
          <p:nvPr/>
        </p:nvSpPr>
        <p:spPr>
          <a:xfrm>
            <a:off x="6797347" y="6061223"/>
            <a:ext cx="42008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</a:t>
            </a:r>
            <a:r>
              <a:rPr lang="en-US" sz="1000" dirty="0">
                <a:hlinkClick r:id="rId3"/>
              </a:rPr>
              <a:t>http://dendro.cnre.vt.edu/dendrology/syllabus/factsheet.cfm?ID=68</a:t>
            </a:r>
            <a:endParaRPr lang="en-US" sz="1000" dirty="0"/>
          </a:p>
        </p:txBody>
      </p:sp>
      <p:pic>
        <p:nvPicPr>
          <p:cNvPr id="3074" name="Picture 2" descr="https://www.dendroapp.frec.vt.edu/VT_Assets/Fact_Sheets/images/Quercus%20falcata/fruit1.jpg">
            <a:extLst>
              <a:ext uri="{FF2B5EF4-FFF2-40B4-BE49-F238E27FC236}">
                <a16:creationId xmlns:a16="http://schemas.microsoft.com/office/drawing/2014/main" id="{F072EAF3-67EC-4068-A6D3-76A5C85F4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160" y="1759419"/>
            <a:ext cx="1689930" cy="254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7755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419E28B-721B-4D0D-A1D3-78EAC5725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8C67DC-64D9-4743-93B6-3FC89394E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en-US" dirty="0"/>
              <a:t>Quercus </a:t>
            </a:r>
            <a:r>
              <a:rPr lang="en-US" dirty="0" err="1"/>
              <a:t>michauxii</a:t>
            </a:r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59E45B9-0D24-465E-84AD-FEDBA836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31E2F-2BBD-4AA4-9237-DED89BCF0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Swamp chestnut oak</a:t>
            </a:r>
          </a:p>
          <a:p>
            <a:endParaRPr lang="en-US" dirty="0"/>
          </a:p>
          <a:p>
            <a:r>
              <a:rPr lang="en-US" dirty="0"/>
              <a:t>Was the same species as Q. </a:t>
            </a:r>
            <a:r>
              <a:rPr lang="en-US" dirty="0" err="1"/>
              <a:t>prinus</a:t>
            </a:r>
            <a:r>
              <a:rPr lang="en-US" dirty="0"/>
              <a:t> but then split based on range</a:t>
            </a:r>
          </a:p>
          <a:p>
            <a:r>
              <a:rPr lang="en-US" dirty="0"/>
              <a:t>Leaves are very similar to Q. </a:t>
            </a:r>
            <a:r>
              <a:rPr lang="en-US" dirty="0" err="1"/>
              <a:t>prinus</a:t>
            </a:r>
            <a:endParaRPr lang="en-US" dirty="0"/>
          </a:p>
          <a:p>
            <a:pPr lvl="1"/>
            <a:r>
              <a:rPr lang="en-US" dirty="0"/>
              <a:t>Main difference is Q. </a:t>
            </a:r>
            <a:r>
              <a:rPr lang="en-US" dirty="0" err="1"/>
              <a:t>michauxii</a:t>
            </a:r>
            <a:r>
              <a:rPr lang="en-US" dirty="0"/>
              <a:t> generally has </a:t>
            </a:r>
            <a:r>
              <a:rPr lang="en-US" b="1" dirty="0"/>
              <a:t>fuzzy leaf undersides</a:t>
            </a:r>
          </a:p>
        </p:txBody>
      </p:sp>
      <p:pic>
        <p:nvPicPr>
          <p:cNvPr id="5122" name="Picture 2" descr="https://www.dendroapp.frec.vt.edu/VT_Assets/Fact_Sheets/images/Quercus%20michauxii/leaf1.jpg">
            <a:extLst>
              <a:ext uri="{FF2B5EF4-FFF2-40B4-BE49-F238E27FC236}">
                <a16:creationId xmlns:a16="http://schemas.microsoft.com/office/drawing/2014/main" id="{01AD2CDC-1FB8-4F5B-877C-5BCBE7C24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73625" y="575445"/>
            <a:ext cx="3489751" cy="524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 12">
            <a:extLst>
              <a:ext uri="{FF2B5EF4-FFF2-40B4-BE49-F238E27FC236}">
                <a16:creationId xmlns:a16="http://schemas.microsoft.com/office/drawing/2014/main" id="{1F36A2FB-17CD-4DA6-9D8A-BFD6ADF6A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F93A91-06CC-4845-AC66-2BF8290C8DD0}"/>
              </a:ext>
            </a:extLst>
          </p:cNvPr>
          <p:cNvSpPr txBox="1"/>
          <p:nvPr/>
        </p:nvSpPr>
        <p:spPr>
          <a:xfrm>
            <a:off x="7072854" y="6061223"/>
            <a:ext cx="38183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</a:t>
            </a:r>
            <a:r>
              <a:rPr lang="en-US" sz="1000" dirty="0">
                <a:hlinkClick r:id="rId3"/>
              </a:rPr>
              <a:t>http://dendro.cnre.vt.edu/dendrology/syllabus/factsheet.cfm?ID=243</a:t>
            </a:r>
            <a:endParaRPr lang="en-US" sz="1000" dirty="0"/>
          </a:p>
        </p:txBody>
      </p:sp>
      <p:pic>
        <p:nvPicPr>
          <p:cNvPr id="4098" name="Picture 2" descr="https://www.dendroapp.frec.vt.edu/VT_Assets/Fact_Sheets/images/Quercus%20michauxii/fruit1.jpg">
            <a:extLst>
              <a:ext uri="{FF2B5EF4-FFF2-40B4-BE49-F238E27FC236}">
                <a16:creationId xmlns:a16="http://schemas.microsoft.com/office/drawing/2014/main" id="{D30D7374-0680-4BDA-BA8F-06B325D65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450" y="1965230"/>
            <a:ext cx="240030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366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6BA2E-2BA4-4D65-AC62-5D58CCFBD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Ailanthus </a:t>
            </a:r>
            <a:r>
              <a:rPr lang="en-US" dirty="0" err="1"/>
              <a:t>altissima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53070-369D-4D9D-A916-921FC051D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901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419E28B-721B-4D0D-A1D3-78EAC5725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B22E9A-5BA8-4620-AE4E-6AED3CFED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en-US" dirty="0"/>
              <a:t>Quercus </a:t>
            </a:r>
            <a:r>
              <a:rPr lang="en-US" dirty="0" err="1"/>
              <a:t>muehlenbergii</a:t>
            </a:r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59E45B9-0D24-465E-84AD-FEDBA836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BA1FC-FF3A-4AF0-BF2D-400B2A29D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Chinkapin</a:t>
            </a:r>
            <a:r>
              <a:rPr lang="en-US" dirty="0"/>
              <a:t> oak</a:t>
            </a:r>
          </a:p>
          <a:p>
            <a:endParaRPr lang="en-US" dirty="0"/>
          </a:p>
          <a:p>
            <a:r>
              <a:rPr lang="en-US" dirty="0"/>
              <a:t>NOT IN PLOT, included for comparison</a:t>
            </a:r>
          </a:p>
          <a:p>
            <a:r>
              <a:rPr lang="en-US" dirty="0"/>
              <a:t>Leaves also with scrapbook scissors, but a little more irregular and sharp tips</a:t>
            </a:r>
          </a:p>
          <a:p>
            <a:pPr lvl="1"/>
            <a:r>
              <a:rPr lang="en-US" dirty="0"/>
              <a:t>Green petioles, slight hairs</a:t>
            </a:r>
          </a:p>
          <a:p>
            <a:pPr lvl="1"/>
            <a:r>
              <a:rPr lang="en-US" dirty="0"/>
              <a:t>Small hairs abaxial</a:t>
            </a:r>
          </a:p>
          <a:p>
            <a:pPr lvl="1"/>
            <a:r>
              <a:rPr lang="en-US" dirty="0"/>
              <a:t>Small leaves compared to our other oaks</a:t>
            </a:r>
          </a:p>
          <a:p>
            <a:endParaRPr lang="en-US" dirty="0"/>
          </a:p>
        </p:txBody>
      </p:sp>
      <p:pic>
        <p:nvPicPr>
          <p:cNvPr id="4098" name="Picture 2" descr="https://www.dendroapp.frec.vt.edu/VT_Assets/Fact_Sheets/images/Quercus%20muehlenbergii/leaf1.jpg">
            <a:extLst>
              <a:ext uri="{FF2B5EF4-FFF2-40B4-BE49-F238E27FC236}">
                <a16:creationId xmlns:a16="http://schemas.microsoft.com/office/drawing/2014/main" id="{25573048-C899-4CA4-8C26-1AF0468FB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45728" y="575445"/>
            <a:ext cx="2807544" cy="524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 12">
            <a:extLst>
              <a:ext uri="{FF2B5EF4-FFF2-40B4-BE49-F238E27FC236}">
                <a16:creationId xmlns:a16="http://schemas.microsoft.com/office/drawing/2014/main" id="{1F36A2FB-17CD-4DA6-9D8A-BFD6ADF6A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6B1A0B-57D2-4BA6-B30E-FAAF3545EB4E}"/>
              </a:ext>
            </a:extLst>
          </p:cNvPr>
          <p:cNvSpPr txBox="1"/>
          <p:nvPr/>
        </p:nvSpPr>
        <p:spPr>
          <a:xfrm>
            <a:off x="7413957" y="6061223"/>
            <a:ext cx="30635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</a:t>
            </a:r>
            <a:r>
              <a:rPr lang="en-US" sz="1000" dirty="0">
                <a:hlinkClick r:id="rId3"/>
              </a:rPr>
              <a:t>http://dendro.cnre.vt.edu/dendrology/syllabus/factsheet.cfm?ID=244</a:t>
            </a:r>
            <a:endParaRPr lang="en-US" sz="1000" dirty="0"/>
          </a:p>
        </p:txBody>
      </p:sp>
      <p:pic>
        <p:nvPicPr>
          <p:cNvPr id="5122" name="Picture 2" descr="https://www.dendroapp.frec.vt.edu/VT_Assets/Fact_Sheets/images/Quercus%20muehlenbergii/fruit1.jpg">
            <a:extLst>
              <a:ext uri="{FF2B5EF4-FFF2-40B4-BE49-F238E27FC236}">
                <a16:creationId xmlns:a16="http://schemas.microsoft.com/office/drawing/2014/main" id="{FE11AF46-FDD9-4720-BCBA-2F28986D3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90762"/>
            <a:ext cx="2400300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978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419E28B-721B-4D0D-A1D3-78EAC5725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C46ACF-893A-4C44-81B1-DB82756DF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en-US" dirty="0"/>
              <a:t>Quercus </a:t>
            </a:r>
            <a:r>
              <a:rPr lang="en-US" dirty="0" err="1"/>
              <a:t>palustris</a:t>
            </a:r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59E45B9-0D24-465E-84AD-FEDBA836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04C3C-FED7-4502-828F-ACAD7138A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Pin oak</a:t>
            </a:r>
          </a:p>
          <a:p>
            <a:endParaRPr lang="en-US" dirty="0"/>
          </a:p>
          <a:p>
            <a:r>
              <a:rPr lang="en-US" dirty="0"/>
              <a:t>NOT IN PLOT, included for comparison</a:t>
            </a:r>
          </a:p>
          <a:p>
            <a:r>
              <a:rPr lang="en-US" b="1" dirty="0"/>
              <a:t>NOT hairy</a:t>
            </a:r>
          </a:p>
          <a:p>
            <a:r>
              <a:rPr lang="en-US" dirty="0"/>
              <a:t>Lobes are more rounded than Q. falcata and almost touch midvein</a:t>
            </a:r>
          </a:p>
          <a:p>
            <a:pPr lvl="1"/>
            <a:r>
              <a:rPr lang="en-US" dirty="0"/>
              <a:t>Drooping leaves, hair at </a:t>
            </a:r>
            <a:r>
              <a:rPr lang="en-US" dirty="0" err="1"/>
              <a:t>midvien</a:t>
            </a:r>
            <a:endParaRPr lang="en-US" dirty="0"/>
          </a:p>
          <a:p>
            <a:r>
              <a:rPr lang="en-US" dirty="0"/>
              <a:t>Not as many tip lobes as Q. coccinea</a:t>
            </a:r>
          </a:p>
          <a:p>
            <a:r>
              <a:rPr lang="en-US" dirty="0"/>
              <a:t>Shallow acorn caps</a:t>
            </a:r>
          </a:p>
          <a:p>
            <a:endParaRPr lang="en-US" dirty="0"/>
          </a:p>
        </p:txBody>
      </p:sp>
      <p:pic>
        <p:nvPicPr>
          <p:cNvPr id="6146" name="Picture 2" descr="https://www.dendroapp.frec.vt.edu/VT_Assets/Fact_Sheets/images/Quercus%20palustris/leaf1.jpg">
            <a:extLst>
              <a:ext uri="{FF2B5EF4-FFF2-40B4-BE49-F238E27FC236}">
                <a16:creationId xmlns:a16="http://schemas.microsoft.com/office/drawing/2014/main" id="{55DA72D2-C851-48C1-A522-9435B0064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73625" y="645106"/>
            <a:ext cx="3489751" cy="524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 12">
            <a:extLst>
              <a:ext uri="{FF2B5EF4-FFF2-40B4-BE49-F238E27FC236}">
                <a16:creationId xmlns:a16="http://schemas.microsoft.com/office/drawing/2014/main" id="{1F36A2FB-17CD-4DA6-9D8A-BFD6ADF6A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65ABE6-B770-4C76-BB81-155F0DD9AF7D}"/>
              </a:ext>
            </a:extLst>
          </p:cNvPr>
          <p:cNvSpPr txBox="1"/>
          <p:nvPr/>
        </p:nvSpPr>
        <p:spPr>
          <a:xfrm>
            <a:off x="7072854" y="6061223"/>
            <a:ext cx="36876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</a:t>
            </a:r>
            <a:r>
              <a:rPr lang="en-US" sz="1000" dirty="0">
                <a:hlinkClick r:id="rId3"/>
              </a:rPr>
              <a:t>http://dendro.cnre.vt.edu/dendrology/syllabus/factsheet.cfm?ID=74</a:t>
            </a:r>
            <a:endParaRPr lang="en-US" sz="1000" dirty="0"/>
          </a:p>
        </p:txBody>
      </p:sp>
      <p:pic>
        <p:nvPicPr>
          <p:cNvPr id="5" name="Picture 2" descr="https://www.dendroapp.frec.vt.edu/VT_Assets/Fact_Sheets/images/Quercus%20palustris/fruit1.jpg">
            <a:extLst>
              <a:ext uri="{FF2B5EF4-FFF2-40B4-BE49-F238E27FC236}">
                <a16:creationId xmlns:a16="http://schemas.microsoft.com/office/drawing/2014/main" id="{6D394F44-0111-47AA-805D-413BDE8FC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550" y="2032503"/>
            <a:ext cx="2400300" cy="360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4756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BFE3618-8387-4153-870E-99EA1B978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DB65B3-6930-4071-9F04-DBE153ECF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dirty="0"/>
              <a:t>Quercus </a:t>
            </a:r>
            <a:r>
              <a:rPr lang="en-US" dirty="0" err="1"/>
              <a:t>prinus</a:t>
            </a:r>
            <a:r>
              <a:rPr lang="en-US" dirty="0"/>
              <a:t> (=Q. </a:t>
            </a:r>
            <a:r>
              <a:rPr lang="en-US" dirty="0" err="1"/>
              <a:t>montana</a:t>
            </a:r>
            <a:r>
              <a:rPr lang="en-US" dirty="0"/>
              <a:t>)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B99A42A-5548-4BB8-9115-A05821C36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DEBB3-81D0-4FBD-9FD9-60BA8C742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Chestnut oak</a:t>
            </a:r>
          </a:p>
          <a:p>
            <a:endParaRPr lang="en-US" dirty="0"/>
          </a:p>
          <a:p>
            <a:r>
              <a:rPr lang="en-US" dirty="0"/>
              <a:t>More common at SCBI than Q. </a:t>
            </a:r>
            <a:r>
              <a:rPr lang="en-US" dirty="0" err="1"/>
              <a:t>michauxii</a:t>
            </a:r>
            <a:r>
              <a:rPr lang="en-US" dirty="0"/>
              <a:t> (because this is the range of it)</a:t>
            </a:r>
          </a:p>
          <a:p>
            <a:r>
              <a:rPr lang="en-US" dirty="0"/>
              <a:t>Leaves look like used scrapbook scissors</a:t>
            </a:r>
          </a:p>
        </p:txBody>
      </p:sp>
      <p:pic>
        <p:nvPicPr>
          <p:cNvPr id="3074" name="Picture 2" descr="https://www.dendroapp.frec.vt.edu/VT_Assets/Fact_Sheets/images/Quercus%20montana/leaf1.jpg">
            <a:extLst>
              <a:ext uri="{FF2B5EF4-FFF2-40B4-BE49-F238E27FC236}">
                <a16:creationId xmlns:a16="http://schemas.microsoft.com/office/drawing/2014/main" id="{84DD448E-A7C2-49D0-A968-AAECEDE14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24404" y="645106"/>
            <a:ext cx="4018371" cy="5252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 11">
            <a:extLst>
              <a:ext uri="{FF2B5EF4-FFF2-40B4-BE49-F238E27FC236}">
                <a16:creationId xmlns:a16="http://schemas.microsoft.com/office/drawing/2014/main" id="{D49441E5-946F-46B3-BDD2-BAD088532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23D423-4F49-4D5D-B3BA-1D32224593F9}"/>
              </a:ext>
            </a:extLst>
          </p:cNvPr>
          <p:cNvSpPr txBox="1"/>
          <p:nvPr/>
        </p:nvSpPr>
        <p:spPr>
          <a:xfrm>
            <a:off x="6096000" y="6061223"/>
            <a:ext cx="3708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</a:t>
            </a:r>
            <a:r>
              <a:rPr lang="en-US" sz="1000" dirty="0">
                <a:hlinkClick r:id="rId3"/>
              </a:rPr>
              <a:t>http://dendro.cnre.vt.edu/dendrology/syllabus/factsheet.cfm?ID=76</a:t>
            </a:r>
            <a:endParaRPr lang="en-US" sz="1000" dirty="0"/>
          </a:p>
        </p:txBody>
      </p:sp>
      <p:pic>
        <p:nvPicPr>
          <p:cNvPr id="7170" name="Picture 2" descr="https://www.dendroapp.frec.vt.edu/VT_Assets/Fact_Sheets/images/Quercus%20montana/fruit1.jpg">
            <a:extLst>
              <a:ext uri="{FF2B5EF4-FFF2-40B4-BE49-F238E27FC236}">
                <a16:creationId xmlns:a16="http://schemas.microsoft.com/office/drawing/2014/main" id="{F778D87C-F74A-4BBC-BEF2-6F0396AD7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597" y="1763713"/>
            <a:ext cx="2400300" cy="360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96084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419E28B-721B-4D0D-A1D3-78EAC5725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4B4A6A-C5DB-4842-9E1D-1233AF070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en-US" dirty="0"/>
              <a:t>Quercus rubra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59E45B9-0D24-465E-84AD-FEDBA836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8870F-023D-4EEF-AEC7-0EDBAFCA3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Northern red oak</a:t>
            </a:r>
          </a:p>
          <a:p>
            <a:endParaRPr lang="en-US" dirty="0"/>
          </a:p>
          <a:p>
            <a:r>
              <a:rPr lang="en-US" dirty="0"/>
              <a:t>Shallow acorn caps</a:t>
            </a:r>
          </a:p>
          <a:p>
            <a:r>
              <a:rPr lang="en-US" dirty="0"/>
              <a:t>Bark is reddish inside with shallow fissures</a:t>
            </a:r>
          </a:p>
          <a:p>
            <a:r>
              <a:rPr lang="en-US" b="1" dirty="0"/>
              <a:t>Hairless buds and hairless adult leaves</a:t>
            </a:r>
          </a:p>
          <a:p>
            <a:pPr lvl="1"/>
            <a:r>
              <a:rPr lang="en-US" dirty="0"/>
              <a:t>Alternate veins</a:t>
            </a:r>
          </a:p>
          <a:p>
            <a:pPr lvl="1"/>
            <a:r>
              <a:rPr lang="en-US" dirty="0"/>
              <a:t>Long and droop from twig tips</a:t>
            </a:r>
          </a:p>
          <a:p>
            <a:pPr lvl="1"/>
            <a:r>
              <a:rPr lang="en-US" dirty="0"/>
              <a:t>Leafstalk (petiole) green to red</a:t>
            </a:r>
          </a:p>
        </p:txBody>
      </p:sp>
      <p:pic>
        <p:nvPicPr>
          <p:cNvPr id="9218" name="Picture 2" descr="https://www.dendroapp.frec.vt.edu/VT_Assets/Fact_Sheets/images/Quercus%20rubra/leaf1.jpg">
            <a:extLst>
              <a:ext uri="{FF2B5EF4-FFF2-40B4-BE49-F238E27FC236}">
                <a16:creationId xmlns:a16="http://schemas.microsoft.com/office/drawing/2014/main" id="{A7DB8971-7F28-4F43-8439-F5259E471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73625" y="645106"/>
            <a:ext cx="3489751" cy="524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 12">
            <a:extLst>
              <a:ext uri="{FF2B5EF4-FFF2-40B4-BE49-F238E27FC236}">
                <a16:creationId xmlns:a16="http://schemas.microsoft.com/office/drawing/2014/main" id="{1F36A2FB-17CD-4DA6-9D8A-BFD6ADF6A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293A16-0A51-47DE-A2AD-4614318C3B10}"/>
              </a:ext>
            </a:extLst>
          </p:cNvPr>
          <p:cNvSpPr txBox="1"/>
          <p:nvPr/>
        </p:nvSpPr>
        <p:spPr>
          <a:xfrm>
            <a:off x="7072854" y="6061223"/>
            <a:ext cx="34897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</a:t>
            </a:r>
            <a:r>
              <a:rPr lang="en-US" sz="1000" dirty="0">
                <a:hlinkClick r:id="rId3"/>
              </a:rPr>
              <a:t>http://dendro.cnre.vt.edu/dendrology/syllabus/factsheet.cfm?ID=38</a:t>
            </a:r>
            <a:endParaRPr lang="en-US" sz="1000" dirty="0"/>
          </a:p>
        </p:txBody>
      </p:sp>
      <p:pic>
        <p:nvPicPr>
          <p:cNvPr id="8196" name="Picture 4" descr="https://www.dendroapp.frec.vt.edu/VT_Assets/Fact_Sheets/images/Quercus%20rubra/fruit1.jpg">
            <a:extLst>
              <a:ext uri="{FF2B5EF4-FFF2-40B4-BE49-F238E27FC236}">
                <a16:creationId xmlns:a16="http://schemas.microsoft.com/office/drawing/2014/main" id="{5AAF5DB9-6FE4-4A75-A538-4EAE7C3D6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896" y="1802973"/>
            <a:ext cx="24003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86871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BFE3618-8387-4153-870E-99EA1B978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FF18D6-47A5-4629-A1BE-995A9FD62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dirty="0"/>
              <a:t>Quercus </a:t>
            </a:r>
            <a:r>
              <a:rPr lang="en-US" dirty="0" err="1"/>
              <a:t>stellata</a:t>
            </a:r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B99A42A-5548-4BB8-9115-A05821C36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80C0E-DAE0-42AA-8D61-26A9A6EDB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Post oak</a:t>
            </a:r>
          </a:p>
          <a:p>
            <a:endParaRPr lang="en-US" dirty="0"/>
          </a:p>
          <a:p>
            <a:r>
              <a:rPr lang="en-US" dirty="0"/>
              <a:t>NOT IN PLOT, included for comparison</a:t>
            </a:r>
          </a:p>
          <a:p>
            <a:r>
              <a:rPr lang="en-US" dirty="0"/>
              <a:t>Narrow lobes, rounded tips</a:t>
            </a:r>
          </a:p>
          <a:p>
            <a:r>
              <a:rPr lang="en-US" dirty="0"/>
              <a:t>Fat leaf area</a:t>
            </a:r>
          </a:p>
          <a:p>
            <a:r>
              <a:rPr lang="en-US" dirty="0"/>
              <a:t>“looks like drunk Q. alba”</a:t>
            </a:r>
          </a:p>
        </p:txBody>
      </p:sp>
      <p:pic>
        <p:nvPicPr>
          <p:cNvPr id="8194" name="Picture 2" descr="https://www.dendroapp.frec.vt.edu/VT_Assets/Fact_Sheets/images/Quercus%20stellata/leaf1.jpg">
            <a:extLst>
              <a:ext uri="{FF2B5EF4-FFF2-40B4-BE49-F238E27FC236}">
                <a16:creationId xmlns:a16="http://schemas.microsoft.com/office/drawing/2014/main" id="{CF38468C-2C60-4A2D-A84A-75472D57E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92497" y="640080"/>
            <a:ext cx="3493094" cy="5252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 11">
            <a:extLst>
              <a:ext uri="{FF2B5EF4-FFF2-40B4-BE49-F238E27FC236}">
                <a16:creationId xmlns:a16="http://schemas.microsoft.com/office/drawing/2014/main" id="{D49441E5-946F-46B3-BDD2-BAD088532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05F24D-B4A7-4935-B73E-114C531BE26C}"/>
              </a:ext>
            </a:extLst>
          </p:cNvPr>
          <p:cNvSpPr txBox="1"/>
          <p:nvPr/>
        </p:nvSpPr>
        <p:spPr>
          <a:xfrm>
            <a:off x="6349784" y="6061223"/>
            <a:ext cx="34930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</a:t>
            </a:r>
            <a:r>
              <a:rPr lang="en-US" sz="1000" dirty="0">
                <a:hlinkClick r:id="rId3"/>
              </a:rPr>
              <a:t>http://dendro.cnre.vt.edu/dendrology/syllabus/factsheet.cfm?ID=77</a:t>
            </a:r>
            <a:endParaRPr lang="en-US" sz="1000" dirty="0"/>
          </a:p>
        </p:txBody>
      </p:sp>
      <p:pic>
        <p:nvPicPr>
          <p:cNvPr id="9218" name="Picture 2" descr="https://www.dendroapp.frec.vt.edu/VT_Assets/Fact_Sheets/images/Quercus%20stellata/fruit1.jpg">
            <a:extLst>
              <a:ext uri="{FF2B5EF4-FFF2-40B4-BE49-F238E27FC236}">
                <a16:creationId xmlns:a16="http://schemas.microsoft.com/office/drawing/2014/main" id="{B0B64952-3487-4724-A1D3-3658237D4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50" y="1752600"/>
            <a:ext cx="24003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91889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419E28B-721B-4D0D-A1D3-78EAC5725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24F4E0-3275-4B13-B8AF-380D48637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en-US" dirty="0"/>
              <a:t>Quercus </a:t>
            </a:r>
            <a:r>
              <a:rPr lang="en-US" dirty="0" err="1"/>
              <a:t>velutina</a:t>
            </a:r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59E45B9-0D24-465E-84AD-FEDBA836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0CF93-4FA7-4E38-8411-D86446823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Black oak</a:t>
            </a:r>
          </a:p>
          <a:p>
            <a:endParaRPr lang="en-US" dirty="0"/>
          </a:p>
          <a:p>
            <a:r>
              <a:rPr lang="en-US" dirty="0"/>
              <a:t>Acorns have deep cup</a:t>
            </a:r>
          </a:p>
          <a:p>
            <a:r>
              <a:rPr lang="en-US" b="1" dirty="0"/>
              <a:t>Hairy adult leaves and hairy, green petioles</a:t>
            </a:r>
          </a:p>
          <a:p>
            <a:pPr lvl="1"/>
            <a:r>
              <a:rPr lang="en-US" dirty="0"/>
              <a:t>Sun leaves often smaller and have very deep lobes</a:t>
            </a:r>
          </a:p>
          <a:p>
            <a:pPr lvl="1"/>
            <a:r>
              <a:rPr lang="en-US" dirty="0"/>
              <a:t>Also drooping like Q. rubra</a:t>
            </a:r>
          </a:p>
          <a:p>
            <a:pPr lvl="1"/>
            <a:r>
              <a:rPr lang="en-US" dirty="0"/>
              <a:t>Easy to confuse with Q. rubra if can’t touch the leaves</a:t>
            </a:r>
          </a:p>
          <a:p>
            <a:r>
              <a:rPr lang="en-US" dirty="0"/>
              <a:t>Bark is irregular and blocky</a:t>
            </a:r>
          </a:p>
          <a:p>
            <a:pPr lvl="1"/>
            <a:r>
              <a:rPr lang="en-US" b="1" dirty="0"/>
              <a:t>Interior bark is yellow!</a:t>
            </a:r>
          </a:p>
        </p:txBody>
      </p:sp>
      <p:pic>
        <p:nvPicPr>
          <p:cNvPr id="10242" name="Picture 2" descr="https://www.dendroapp.frec.vt.edu/VT_Assets/Fact_Sheets/images/Quercus%20velutina/leaf1.jpg">
            <a:extLst>
              <a:ext uri="{FF2B5EF4-FFF2-40B4-BE49-F238E27FC236}">
                <a16:creationId xmlns:a16="http://schemas.microsoft.com/office/drawing/2014/main" id="{A1AA714F-6586-4421-BC68-8EF30ACAA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73625" y="406345"/>
            <a:ext cx="3489751" cy="524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 12">
            <a:extLst>
              <a:ext uri="{FF2B5EF4-FFF2-40B4-BE49-F238E27FC236}">
                <a16:creationId xmlns:a16="http://schemas.microsoft.com/office/drawing/2014/main" id="{1F36A2FB-17CD-4DA6-9D8A-BFD6ADF6A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2FE364-2AC6-442C-A25D-8BFA590BF9F6}"/>
              </a:ext>
            </a:extLst>
          </p:cNvPr>
          <p:cNvSpPr txBox="1"/>
          <p:nvPr/>
        </p:nvSpPr>
        <p:spPr>
          <a:xfrm>
            <a:off x="7072854" y="6061223"/>
            <a:ext cx="34897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</a:t>
            </a:r>
            <a:r>
              <a:rPr lang="en-US" sz="1000" dirty="0">
                <a:hlinkClick r:id="rId3"/>
              </a:rPr>
              <a:t>http://dendro.cnre.vt.edu/dendrology/syllabus/factsheet.cfm?ID=39</a:t>
            </a:r>
            <a:endParaRPr lang="en-US" sz="1000" dirty="0"/>
          </a:p>
        </p:txBody>
      </p:sp>
      <p:pic>
        <p:nvPicPr>
          <p:cNvPr id="10244" name="Picture 4" descr="https://lh3.googleusercontent.com/gZvNLyhw4ve1iJ1Q2JP73ecUWvh1WuKLWFuN8yoSmjfUmqaHnn51c6LD4UsdQbLaLBV_rhCFVScHgB0GFr6LEyCcaANJyacTRNAM8pMzsuVi3CzmxqaGaRighdu2gJ6sOwYumfbFcSD-dQqJUAfLRsBEusMvnPuwQduc8XwmeuuP5TOTNosomMZbsr98ZAKAYv37oJCjUVNx5mUkeJ2Dc4vHT9EVV4Tbc3wDp1DIJudAQgHDsyWLniB1FSC-nOBHzo2gBHeTAmJ7-LezWldPrjQwvyA4PC964yTRcn3vQuq95YEB3_ye6kWMDvWkCG4ov1SvMXcwaqwChame0i0xqcpJvR43zECegBbGu1yr4ynmnDglXAtQd1agNVk4ToYCdCr4PGFplcptQFPsTU5htpj1R0JQcoeGd23yWRFWH_mpBYGolkOacFjp4zA2JnYw12V3KikepDmBlmfPVCFSrvRZTgdjf0PeuYaeSBVh64-4yfUg1h6stPe36FCIbH9WYNXUpN-PCJnPQ8sZijbQSfAZqdS-vTMqYL1yLTyHA3vZMPjG7Gart-d95RCraFbP6DNlXDhnvls0ncgcfzYvdlM57LHJYAMNbNR8HLPcsIOCG-7mIYZrwymqH-l4WxmdE-I7SBJONde__wAbrSj9vG99I8lgbXU=w661-h881-no">
            <a:extLst>
              <a:ext uri="{FF2B5EF4-FFF2-40B4-BE49-F238E27FC236}">
                <a16:creationId xmlns:a16="http://schemas.microsoft.com/office/drawing/2014/main" id="{F6841456-D502-4AD8-B5D1-157AA2D78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270" y="491694"/>
            <a:ext cx="1656303" cy="2207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www.dendroapp.frec.vt.edu/VT_Assets/Fact_Sheets/images/Quercus%20velutina/fruit1.jpg">
            <a:extLst>
              <a:ext uri="{FF2B5EF4-FFF2-40B4-BE49-F238E27FC236}">
                <a16:creationId xmlns:a16="http://schemas.microsoft.com/office/drawing/2014/main" id="{08FB48D5-45BB-48B3-B23A-5E6FB6918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992" y="2804326"/>
            <a:ext cx="2011134" cy="308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25416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419E28B-721B-4D0D-A1D3-78EAC5725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30C3B3-814F-4D55-B379-902E54852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en-US" dirty="0"/>
              <a:t>Rosa multiflora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59E45B9-0D24-465E-84AD-FEDBA836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9B419-C5FE-45E6-8FE1-586B5F1E0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r>
              <a:rPr lang="en-US" dirty="0"/>
              <a:t>INVASIVE</a:t>
            </a:r>
          </a:p>
          <a:p>
            <a:r>
              <a:rPr lang="en-US" dirty="0"/>
              <a:t>Can grow to dense thickets</a:t>
            </a:r>
          </a:p>
          <a:p>
            <a:r>
              <a:rPr lang="en-US" dirty="0"/>
              <a:t>White flowers with yellow center</a:t>
            </a:r>
          </a:p>
          <a:p>
            <a:r>
              <a:rPr lang="en-US" dirty="0"/>
              <a:t>Alternate, pinnately compound</a:t>
            </a:r>
          </a:p>
          <a:p>
            <a:pPr lvl="1"/>
            <a:r>
              <a:rPr lang="en-US" dirty="0"/>
              <a:t>Thorns curve up like scythe, will hook on to clothing and skin</a:t>
            </a:r>
          </a:p>
          <a:p>
            <a:pPr lvl="1"/>
            <a:r>
              <a:rPr lang="en-US" dirty="0"/>
              <a:t>5-11 serrated leaflets</a:t>
            </a:r>
          </a:p>
        </p:txBody>
      </p:sp>
      <p:pic>
        <p:nvPicPr>
          <p:cNvPr id="17410" name="Picture 2" descr="https://www.dendroapp.frec.vt.edu/VT_Assets/Fact_Sheets/images/Rosa%20multiflora/leaf1.jpg">
            <a:extLst>
              <a:ext uri="{FF2B5EF4-FFF2-40B4-BE49-F238E27FC236}">
                <a16:creationId xmlns:a16="http://schemas.microsoft.com/office/drawing/2014/main" id="{9CDD8297-DF0D-431E-9A95-F34814FF9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44578" y="449036"/>
            <a:ext cx="4198197" cy="524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 12">
            <a:extLst>
              <a:ext uri="{FF2B5EF4-FFF2-40B4-BE49-F238E27FC236}">
                <a16:creationId xmlns:a16="http://schemas.microsoft.com/office/drawing/2014/main" id="{1F36A2FB-17CD-4DA6-9D8A-BFD6ADF6A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12" name="Picture 4" descr="https://www.dendroapp.frec.vt.edu/VT_Assets/Fact_Sheets/images/Rosa%20multiflora/flower1.jpg">
            <a:extLst>
              <a:ext uri="{FF2B5EF4-FFF2-40B4-BE49-F238E27FC236}">
                <a16:creationId xmlns:a16="http://schemas.microsoft.com/office/drawing/2014/main" id="{1B1047A4-E25C-4652-A5EF-DDF5A8894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332" y="449036"/>
            <a:ext cx="1864507" cy="297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4C92FA-6C18-47E3-98C7-5CE89748F4DD}"/>
              </a:ext>
            </a:extLst>
          </p:cNvPr>
          <p:cNvSpPr txBox="1"/>
          <p:nvPr/>
        </p:nvSpPr>
        <p:spPr>
          <a:xfrm>
            <a:off x="6678386" y="5892853"/>
            <a:ext cx="486438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</a:t>
            </a:r>
            <a:r>
              <a:rPr lang="en-US" sz="1000" dirty="0">
                <a:hlinkClick r:id="rId4"/>
              </a:rPr>
              <a:t>http://dendro.cnre.vt.edu/dendrology/syllabus/factsheet.cfm?ID=151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900965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419E28B-721B-4D0D-A1D3-78EAC5725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76DB77-C7F7-49D1-9512-FCD9E7E2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en-US" dirty="0" err="1"/>
              <a:t>Robinia</a:t>
            </a:r>
            <a:r>
              <a:rPr lang="en-US" dirty="0"/>
              <a:t> </a:t>
            </a:r>
            <a:r>
              <a:rPr lang="en-US" dirty="0" err="1"/>
              <a:t>pseudoacacia</a:t>
            </a:r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59E45B9-0D24-465E-84AD-FEDBA836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2E5D4-27AD-4A2E-9F18-8CF68C36C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9228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Black locust</a:t>
            </a:r>
          </a:p>
          <a:p>
            <a:endParaRPr lang="en-US" dirty="0"/>
          </a:p>
          <a:p>
            <a:r>
              <a:rPr lang="en-US" dirty="0"/>
              <a:t>Compound, alternate leaves</a:t>
            </a:r>
          </a:p>
          <a:p>
            <a:pPr lvl="1"/>
            <a:r>
              <a:rPr lang="en-US" dirty="0"/>
              <a:t>Entire, dull blue-green, 7-19 leaflets, each 1.5”</a:t>
            </a:r>
          </a:p>
          <a:p>
            <a:r>
              <a:rPr lang="en-US" dirty="0"/>
              <a:t>Fruit pods like flattened snap pea cases</a:t>
            </a:r>
          </a:p>
          <a:p>
            <a:r>
              <a:rPr lang="en-US" dirty="0"/>
              <a:t>Flowers small, pea-like (Fabaceae), hanging in 6” clusters</a:t>
            </a:r>
          </a:p>
          <a:p>
            <a:r>
              <a:rPr lang="en-US" b="1" dirty="0"/>
              <a:t>Thorns on stems and twigs</a:t>
            </a:r>
            <a:r>
              <a:rPr lang="en-US" dirty="0"/>
              <a:t>, rugged bark</a:t>
            </a:r>
          </a:p>
          <a:p>
            <a:r>
              <a:rPr lang="en-US" dirty="0"/>
              <a:t>Much more outside the plot (along adjacent to Leach lake on road and on Leach road)</a:t>
            </a:r>
          </a:p>
        </p:txBody>
      </p:sp>
      <p:pic>
        <p:nvPicPr>
          <p:cNvPr id="12290" name="Picture 2" descr="https://www.dendroapp.frec.vt.edu/VT_Assets/Fact_Sheets/images/Robinia%20pseudoacacia/leaf1.jpg">
            <a:extLst>
              <a:ext uri="{FF2B5EF4-FFF2-40B4-BE49-F238E27FC236}">
                <a16:creationId xmlns:a16="http://schemas.microsoft.com/office/drawing/2014/main" id="{A2063C8D-E14C-46A3-8A8E-B2E8BA799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72854" y="645106"/>
            <a:ext cx="3489751" cy="524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 12">
            <a:extLst>
              <a:ext uri="{FF2B5EF4-FFF2-40B4-BE49-F238E27FC236}">
                <a16:creationId xmlns:a16="http://schemas.microsoft.com/office/drawing/2014/main" id="{1F36A2FB-17CD-4DA6-9D8A-BFD6ADF6A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2" name="Picture 4" descr="https://www.dendroapp.frec.vt.edu/VT_Assets/Fact_Sheets/images/Robinia%20pseudoacacia/twig1.jpg">
            <a:extLst>
              <a:ext uri="{FF2B5EF4-FFF2-40B4-BE49-F238E27FC236}">
                <a16:creationId xmlns:a16="http://schemas.microsoft.com/office/drawing/2014/main" id="{FF033CE9-BF06-4B27-9D7D-50F01E9E2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619" y="986120"/>
            <a:ext cx="767124" cy="1153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https://www.dendroapp.frec.vt.edu/VT_Assets/Fact_Sheets/images/Robinia%20pseudoacacia/flower1.jpg">
            <a:extLst>
              <a:ext uri="{FF2B5EF4-FFF2-40B4-BE49-F238E27FC236}">
                <a16:creationId xmlns:a16="http://schemas.microsoft.com/office/drawing/2014/main" id="{6757FBDE-B6C2-4CA4-855F-49A2CA8DB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6745" y="1179483"/>
            <a:ext cx="1401114" cy="2107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 descr="https://www.dendroapp.frec.vt.edu/VT_Assets/Fact_Sheets/images/Robinia%20pseudoacacia/fruit1.jpg">
            <a:extLst>
              <a:ext uri="{FF2B5EF4-FFF2-40B4-BE49-F238E27FC236}">
                <a16:creationId xmlns:a16="http://schemas.microsoft.com/office/drawing/2014/main" id="{ABD5F423-59D1-423D-B150-02CA39EB3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7260" y="3674434"/>
            <a:ext cx="1410133" cy="2120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90D1CF-306A-4BDD-9B0B-9A4E8821BEFF}"/>
              </a:ext>
            </a:extLst>
          </p:cNvPr>
          <p:cNvSpPr txBox="1"/>
          <p:nvPr/>
        </p:nvSpPr>
        <p:spPr>
          <a:xfrm>
            <a:off x="6667500" y="6061223"/>
            <a:ext cx="46863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</a:t>
            </a:r>
            <a:r>
              <a:rPr lang="en-US" sz="1000" dirty="0">
                <a:hlinkClick r:id="rId6"/>
              </a:rPr>
              <a:t>http://dendro.cnre.vt.edu/dendrology/syllabus/factsheet.cfm?ID=40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3449542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BFE3618-8387-4153-870E-99EA1B978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DEE0A9-5BA1-4298-8BDC-5EF4377A5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dirty="0" err="1"/>
              <a:t>Rubus</a:t>
            </a:r>
            <a:r>
              <a:rPr lang="en-US" dirty="0"/>
              <a:t> </a:t>
            </a:r>
            <a:r>
              <a:rPr lang="en-US" dirty="0" err="1"/>
              <a:t>allegheniensis</a:t>
            </a:r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B99A42A-5548-4BB8-9115-A05821C36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6E41F-0502-44D2-8604-E771DE911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Allegheny blackberry</a:t>
            </a:r>
          </a:p>
          <a:p>
            <a:endParaRPr lang="en-US" dirty="0"/>
          </a:p>
          <a:p>
            <a:r>
              <a:rPr lang="en-US" dirty="0"/>
              <a:t>NOT AS COMMON IN PLOT</a:t>
            </a:r>
          </a:p>
          <a:p>
            <a:r>
              <a:rPr lang="en-US" dirty="0"/>
              <a:t>5 leaves come out of central point</a:t>
            </a:r>
          </a:p>
          <a:p>
            <a:pPr lvl="1"/>
            <a:r>
              <a:rPr lang="en-US" dirty="0"/>
              <a:t>Tapered, serrated</a:t>
            </a:r>
          </a:p>
          <a:p>
            <a:pPr lvl="1"/>
            <a:r>
              <a:rPr lang="en-US" dirty="0"/>
              <a:t>Longer petioles</a:t>
            </a:r>
          </a:p>
          <a:p>
            <a:pPr lvl="1"/>
            <a:r>
              <a:rPr lang="en-US" dirty="0"/>
              <a:t>Alternate compound</a:t>
            </a:r>
          </a:p>
          <a:p>
            <a:r>
              <a:rPr lang="en-US" dirty="0"/>
              <a:t>Stalk can be large with large spines</a:t>
            </a:r>
          </a:p>
          <a:p>
            <a:endParaRPr lang="en-US" dirty="0"/>
          </a:p>
        </p:txBody>
      </p:sp>
      <p:pic>
        <p:nvPicPr>
          <p:cNvPr id="11266" name="Picture 2" descr="https://www.dendroapp.frec.vt.edu/VT_Assets/Fact_Sheets/images/Rubus%20allegheniensis/leaf1.jpg">
            <a:extLst>
              <a:ext uri="{FF2B5EF4-FFF2-40B4-BE49-F238E27FC236}">
                <a16:creationId xmlns:a16="http://schemas.microsoft.com/office/drawing/2014/main" id="{12449D89-8BE3-4317-87D4-0F8484196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9784" y="640080"/>
            <a:ext cx="3493094" cy="5252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 11">
            <a:extLst>
              <a:ext uri="{FF2B5EF4-FFF2-40B4-BE49-F238E27FC236}">
                <a16:creationId xmlns:a16="http://schemas.microsoft.com/office/drawing/2014/main" id="{D49441E5-946F-46B3-BDD2-BAD088532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0F9DD2-BC21-494F-AE1C-89994EDD4F5C}"/>
              </a:ext>
            </a:extLst>
          </p:cNvPr>
          <p:cNvSpPr txBox="1"/>
          <p:nvPr/>
        </p:nvSpPr>
        <p:spPr>
          <a:xfrm>
            <a:off x="6349784" y="6061223"/>
            <a:ext cx="34930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</a:t>
            </a:r>
            <a:r>
              <a:rPr lang="en-US" sz="1000" dirty="0">
                <a:hlinkClick r:id="rId3"/>
              </a:rPr>
              <a:t>http://dendro.cnre.vt.edu/dendrology/syllabus/factsheet.cfm?ID=139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2512812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419E28B-721B-4D0D-A1D3-78EAC5725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797DBE-7F54-4804-9654-6CCA685D1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en-US" dirty="0" err="1"/>
              <a:t>Rubus</a:t>
            </a:r>
            <a:r>
              <a:rPr lang="en-US" dirty="0"/>
              <a:t> </a:t>
            </a:r>
            <a:r>
              <a:rPr lang="en-US" dirty="0" err="1"/>
              <a:t>pensilvanicus</a:t>
            </a:r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59E45B9-0D24-465E-84AD-FEDBA836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C13EA-4616-4012-8F2F-A3EA0E7B5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Pennsylvania blackberry</a:t>
            </a:r>
          </a:p>
          <a:p>
            <a:endParaRPr lang="en-US" dirty="0"/>
          </a:p>
          <a:p>
            <a:r>
              <a:rPr lang="en-US" dirty="0"/>
              <a:t>Alternate compound leaves</a:t>
            </a:r>
          </a:p>
          <a:p>
            <a:pPr lvl="1"/>
            <a:r>
              <a:rPr lang="en-US" dirty="0"/>
              <a:t>Terminal leaves the largest</a:t>
            </a:r>
          </a:p>
          <a:p>
            <a:pPr lvl="1"/>
            <a:r>
              <a:rPr lang="en-US" dirty="0"/>
              <a:t>3 leaves per leaflet</a:t>
            </a:r>
          </a:p>
          <a:p>
            <a:pPr lvl="1"/>
            <a:r>
              <a:rPr lang="en-US" dirty="0"/>
              <a:t>Coarse serration</a:t>
            </a:r>
          </a:p>
          <a:p>
            <a:pPr lvl="1"/>
            <a:r>
              <a:rPr lang="en-US" dirty="0"/>
              <a:t>Alternate veins</a:t>
            </a:r>
          </a:p>
        </p:txBody>
      </p:sp>
      <p:pic>
        <p:nvPicPr>
          <p:cNvPr id="12290" name="Picture 2" descr="https://bugwoodcloud.org/images/768x512/5386474.jpg">
            <a:extLst>
              <a:ext uri="{FF2B5EF4-FFF2-40B4-BE49-F238E27FC236}">
                <a16:creationId xmlns:a16="http://schemas.microsoft.com/office/drawing/2014/main" id="{D1B1B893-55D4-4154-A40F-2DA9FF261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66294" y="645106"/>
            <a:ext cx="3502871" cy="524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 12">
            <a:extLst>
              <a:ext uri="{FF2B5EF4-FFF2-40B4-BE49-F238E27FC236}">
                <a16:creationId xmlns:a16="http://schemas.microsoft.com/office/drawing/2014/main" id="{1F36A2FB-17CD-4DA6-9D8A-BFD6ADF6A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B7CAD3-F768-40F7-915E-2579153DA39E}"/>
              </a:ext>
            </a:extLst>
          </p:cNvPr>
          <p:cNvSpPr txBox="1"/>
          <p:nvPr/>
        </p:nvSpPr>
        <p:spPr>
          <a:xfrm>
            <a:off x="7066294" y="6061223"/>
            <a:ext cx="36615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</a:t>
            </a:r>
            <a:r>
              <a:rPr lang="en-US" sz="1000" dirty="0">
                <a:hlinkClick r:id="rId3"/>
              </a:rPr>
              <a:t>https://www.invasive.org/browse/detail.cfm?imgnum=5386474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83479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17C07-DAE6-47C9-97D5-F3AB38E8A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Amelanchier </a:t>
            </a:r>
            <a:r>
              <a:rPr lang="en-US" dirty="0" err="1"/>
              <a:t>arborea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D3B1A-05EE-49EE-87EC-38D9B0F21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6905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BFE3618-8387-4153-870E-99EA1B978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DC354A-6698-4148-A2E0-F20EB19DA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dirty="0" err="1"/>
              <a:t>Rubus</a:t>
            </a:r>
            <a:r>
              <a:rPr lang="en-US" dirty="0"/>
              <a:t> </a:t>
            </a:r>
            <a:r>
              <a:rPr lang="en-US" dirty="0" err="1"/>
              <a:t>phoenicolasius</a:t>
            </a:r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B99A42A-5548-4BB8-9115-A05821C36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46880-8FEA-471C-8426-D84E7BE84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Wineberry</a:t>
            </a:r>
            <a:r>
              <a:rPr lang="en-US" dirty="0"/>
              <a:t>, Wine raspberry</a:t>
            </a:r>
          </a:p>
          <a:p>
            <a:endParaRPr lang="en-US" dirty="0"/>
          </a:p>
          <a:p>
            <a:r>
              <a:rPr lang="en-US" dirty="0"/>
              <a:t>Small red raspberries</a:t>
            </a:r>
          </a:p>
          <a:p>
            <a:r>
              <a:rPr lang="en-US" dirty="0"/>
              <a:t>Leaves are very pale below</a:t>
            </a:r>
          </a:p>
          <a:p>
            <a:pPr lvl="1"/>
            <a:r>
              <a:rPr lang="en-US" dirty="0"/>
              <a:t>Thorns are red</a:t>
            </a:r>
          </a:p>
          <a:p>
            <a:pPr lvl="1"/>
            <a:r>
              <a:rPr lang="en-US" dirty="0"/>
              <a:t>Leaves arranged similar to R. </a:t>
            </a:r>
            <a:r>
              <a:rPr lang="en-US" dirty="0" err="1"/>
              <a:t>pensilvanicus</a:t>
            </a:r>
            <a:r>
              <a:rPr lang="en-US" dirty="0"/>
              <a:t> but larger</a:t>
            </a:r>
          </a:p>
          <a:p>
            <a:r>
              <a:rPr lang="en-US" dirty="0"/>
              <a:t>Very prickly-hairy stems</a:t>
            </a:r>
          </a:p>
          <a:p>
            <a:pPr lvl="1"/>
            <a:r>
              <a:rPr lang="en-US" dirty="0"/>
              <a:t>Stems are very red</a:t>
            </a:r>
          </a:p>
        </p:txBody>
      </p:sp>
      <p:pic>
        <p:nvPicPr>
          <p:cNvPr id="13314" name="Picture 2" descr="https://www.dendroapp.frec.vt.edu/VT_Assets/Fact_Sheets/images/Rubus%20phoenicolasius/leaf1.jpg">
            <a:extLst>
              <a:ext uri="{FF2B5EF4-FFF2-40B4-BE49-F238E27FC236}">
                <a16:creationId xmlns:a16="http://schemas.microsoft.com/office/drawing/2014/main" id="{40CAB064-3D99-495D-A9BF-F62DB1332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10389" y="640080"/>
            <a:ext cx="3571885" cy="5252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 11">
            <a:extLst>
              <a:ext uri="{FF2B5EF4-FFF2-40B4-BE49-F238E27FC236}">
                <a16:creationId xmlns:a16="http://schemas.microsoft.com/office/drawing/2014/main" id="{D49441E5-946F-46B3-BDD2-BAD088532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00803D-EB62-4368-9B9E-A1082F82ECE7}"/>
              </a:ext>
            </a:extLst>
          </p:cNvPr>
          <p:cNvSpPr txBox="1"/>
          <p:nvPr/>
        </p:nvSpPr>
        <p:spPr>
          <a:xfrm>
            <a:off x="6384471" y="6061223"/>
            <a:ext cx="34779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</a:t>
            </a:r>
            <a:r>
              <a:rPr lang="en-US" sz="1000" dirty="0">
                <a:hlinkClick r:id="rId3"/>
              </a:rPr>
              <a:t>http://dendro.cnre.vt.edu/dendrology/syllabus/factsheet.cfm?ID=319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554583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419E28B-721B-4D0D-A1D3-78EAC5725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4B83FA-CE53-4E1C-8E8E-11D5F4166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en-US" dirty="0"/>
              <a:t>Sassafras </a:t>
            </a:r>
            <a:r>
              <a:rPr lang="en-US" dirty="0" err="1"/>
              <a:t>albidum</a:t>
            </a:r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59E45B9-0D24-465E-84AD-FEDBA836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F602F-3370-4A99-92E4-2A0C6DAD3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Sassafras</a:t>
            </a:r>
          </a:p>
          <a:p>
            <a:endParaRPr lang="en-US" dirty="0"/>
          </a:p>
          <a:p>
            <a:r>
              <a:rPr lang="en-US" dirty="0"/>
              <a:t>Pale green undersides, fuzzy</a:t>
            </a:r>
          </a:p>
          <a:p>
            <a:pPr lvl="1"/>
            <a:r>
              <a:rPr lang="en-US" b="1" dirty="0"/>
              <a:t>Leaves are variably shaped (some like mittens)</a:t>
            </a:r>
          </a:p>
          <a:p>
            <a:r>
              <a:rPr lang="en-US" dirty="0"/>
              <a:t>Small dark berries from red stems</a:t>
            </a:r>
          </a:p>
          <a:p>
            <a:r>
              <a:rPr lang="en-US" dirty="0"/>
              <a:t>Small clustered flowers with new leaves in spring</a:t>
            </a:r>
          </a:p>
          <a:p>
            <a:r>
              <a:rPr lang="en-US" dirty="0"/>
              <a:t>Bark with deep furrows</a:t>
            </a:r>
          </a:p>
        </p:txBody>
      </p:sp>
      <p:pic>
        <p:nvPicPr>
          <p:cNvPr id="11266" name="Picture 2" descr="https://www.dendroapp.frec.vt.edu/VT_Assets/Fact_Sheets/images/Sassafras%20albidum/leaf1.jpg">
            <a:extLst>
              <a:ext uri="{FF2B5EF4-FFF2-40B4-BE49-F238E27FC236}">
                <a16:creationId xmlns:a16="http://schemas.microsoft.com/office/drawing/2014/main" id="{0784D18C-1D8F-4E72-8BCC-1A5024E2E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77768" y="498149"/>
            <a:ext cx="4080123" cy="524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 12">
            <a:extLst>
              <a:ext uri="{FF2B5EF4-FFF2-40B4-BE49-F238E27FC236}">
                <a16:creationId xmlns:a16="http://schemas.microsoft.com/office/drawing/2014/main" id="{1F36A2FB-17CD-4DA6-9D8A-BFD6ADF6A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8" name="Picture 4" descr="https://www.dendroapp.frec.vt.edu/VT_Assets/Fact_Sheets/images/Sassafras%20albidum/fruit1.jpg">
            <a:extLst>
              <a:ext uri="{FF2B5EF4-FFF2-40B4-BE49-F238E27FC236}">
                <a16:creationId xmlns:a16="http://schemas.microsoft.com/office/drawing/2014/main" id="{B58906FB-F2D6-428C-B4E8-474F29C98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821" y="760824"/>
            <a:ext cx="1694608" cy="229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55E099-91D0-42F4-9891-88C36C948C2E}"/>
              </a:ext>
            </a:extLst>
          </p:cNvPr>
          <p:cNvSpPr txBox="1"/>
          <p:nvPr/>
        </p:nvSpPr>
        <p:spPr>
          <a:xfrm>
            <a:off x="7267429" y="5892853"/>
            <a:ext cx="4505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</a:t>
            </a:r>
            <a:r>
              <a:rPr lang="en-US" sz="1000" dirty="0">
                <a:hlinkClick r:id="rId4"/>
              </a:rPr>
              <a:t>http://dendro.cnre.vt.edu/dendrology/syllabus/factsheet.cfm?ID=84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0475442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8CE50-57D7-4660-B3CA-5FE96FF73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Sambucus canadensis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846D6-9114-4A43-AE6B-6898891B0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5417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32FE8-9217-4EB5-A50B-64F9A5BD0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Tilia</a:t>
            </a:r>
            <a:r>
              <a:rPr lang="en-US" dirty="0"/>
              <a:t> </a:t>
            </a:r>
            <a:r>
              <a:rPr lang="en-US" dirty="0" err="1"/>
              <a:t>americana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3F32D-4F39-409D-A91E-BDC7D6F20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598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0E0F3-1F97-435D-88D1-F4EC69BB5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Ulmus</a:t>
            </a:r>
            <a:r>
              <a:rPr lang="en-US" dirty="0"/>
              <a:t> </a:t>
            </a:r>
            <a:r>
              <a:rPr lang="en-US" dirty="0" err="1"/>
              <a:t>americana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7E674-AAC3-4D3D-8230-ED7E31A8E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7230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4D179-E862-4A1D-9063-14E80C4BB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Ulmus</a:t>
            </a:r>
            <a:r>
              <a:rPr lang="en-US" dirty="0"/>
              <a:t> rubra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CCE33-10F8-488B-87A7-D402F41EB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7542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419E28B-721B-4D0D-A1D3-78EAC5725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8D3688-AD34-4A36-A795-331398AE4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en-US" dirty="0"/>
              <a:t>Viburnum </a:t>
            </a:r>
            <a:r>
              <a:rPr lang="en-US" dirty="0" err="1"/>
              <a:t>acerifolium</a:t>
            </a:r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59E45B9-0D24-465E-84AD-FEDBA836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ECBF6-B85A-4F3A-B8C6-0FB587AC0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Mapleleaf</a:t>
            </a:r>
            <a:r>
              <a:rPr lang="en-US" dirty="0"/>
              <a:t> viburnum</a:t>
            </a:r>
          </a:p>
          <a:p>
            <a:endParaRPr lang="en-US" b="1" dirty="0"/>
          </a:p>
          <a:p>
            <a:r>
              <a:rPr lang="en-US" b="1" dirty="0"/>
              <a:t>Looks like small maple leaves but NO RED STEM</a:t>
            </a:r>
          </a:p>
          <a:p>
            <a:r>
              <a:rPr lang="en-US" dirty="0"/>
              <a:t>Opposite leaves and </a:t>
            </a:r>
            <a:r>
              <a:rPr lang="en-US" b="1" dirty="0"/>
              <a:t>very fuzzy</a:t>
            </a:r>
          </a:p>
          <a:p>
            <a:r>
              <a:rPr lang="en-US" dirty="0"/>
              <a:t>We don’t have many of these tagged in the census, but there are many of these in the deer </a:t>
            </a:r>
            <a:r>
              <a:rPr lang="en-US" dirty="0" err="1"/>
              <a:t>exclosure</a:t>
            </a:r>
            <a:r>
              <a:rPr lang="en-US" dirty="0"/>
              <a:t> (</a:t>
            </a:r>
            <a:r>
              <a:rPr lang="en-US" dirty="0" err="1"/>
              <a:t>esp</a:t>
            </a:r>
            <a:r>
              <a:rPr lang="en-US" dirty="0"/>
              <a:t> the SW part) as small shrubs</a:t>
            </a:r>
          </a:p>
        </p:txBody>
      </p:sp>
      <p:pic>
        <p:nvPicPr>
          <p:cNvPr id="13314" name="Picture 2" descr="https://www.dendroapp.frec.vt.edu/VT_Assets/Fact_Sheets/images/Viburnum%20acerifolium/leaf1.jpg">
            <a:extLst>
              <a:ext uri="{FF2B5EF4-FFF2-40B4-BE49-F238E27FC236}">
                <a16:creationId xmlns:a16="http://schemas.microsoft.com/office/drawing/2014/main" id="{60940191-999A-4A48-8F31-5BB43311F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89182" y="645106"/>
            <a:ext cx="3857094" cy="524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 12">
            <a:extLst>
              <a:ext uri="{FF2B5EF4-FFF2-40B4-BE49-F238E27FC236}">
                <a16:creationId xmlns:a16="http://schemas.microsoft.com/office/drawing/2014/main" id="{1F36A2FB-17CD-4DA6-9D8A-BFD6ADF6A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377613-5C34-486C-932B-9991BAF381BE}"/>
              </a:ext>
            </a:extLst>
          </p:cNvPr>
          <p:cNvSpPr txBox="1"/>
          <p:nvPr/>
        </p:nvSpPr>
        <p:spPr>
          <a:xfrm>
            <a:off x="6350000" y="6061223"/>
            <a:ext cx="4559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</a:t>
            </a:r>
            <a:r>
              <a:rPr lang="en-US" sz="1000" dirty="0">
                <a:hlinkClick r:id="rId3"/>
              </a:rPr>
              <a:t>http://dendro.cnre.vt.edu/dendrology/syllabus/factsheet.cfm?ID=91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5267017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F26DF-BC3E-4AB8-9DF5-3BBFE552B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sz="3200"/>
              <a:t>Viburnum prunifolium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70451-CF51-4139-B34A-25949CCB0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</a:rPr>
              <a:t>Blackhaw</a:t>
            </a:r>
            <a:endParaRPr lang="en-US" sz="1600" dirty="0">
              <a:solidFill>
                <a:srgbClr val="000000"/>
              </a:solidFill>
            </a:endParaRPr>
          </a:p>
          <a:p>
            <a:endParaRPr lang="en-US" sz="1600" b="1" dirty="0">
              <a:solidFill>
                <a:srgbClr val="000000"/>
              </a:solidFill>
            </a:endParaRPr>
          </a:p>
          <a:p>
            <a:r>
              <a:rPr lang="en-US" sz="1600" dirty="0">
                <a:solidFill>
                  <a:srgbClr val="000000"/>
                </a:solidFill>
              </a:rPr>
              <a:t>Large shrub or small tree</a:t>
            </a:r>
          </a:p>
          <a:p>
            <a:r>
              <a:rPr lang="en-US" sz="1600" b="1" dirty="0">
                <a:solidFill>
                  <a:srgbClr val="000000"/>
                </a:solidFill>
              </a:rPr>
              <a:t>Bark looks like alligator hide</a:t>
            </a:r>
          </a:p>
          <a:p>
            <a:r>
              <a:rPr lang="en-US" sz="1600" b="1" dirty="0">
                <a:solidFill>
                  <a:srgbClr val="000000"/>
                </a:solidFill>
              </a:rPr>
              <a:t>Look like cherry leaves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BUT are </a:t>
            </a:r>
            <a:r>
              <a:rPr lang="en-US" b="1" dirty="0">
                <a:solidFill>
                  <a:srgbClr val="000000"/>
                </a:solidFill>
              </a:rPr>
              <a:t>opposite</a:t>
            </a:r>
            <a:r>
              <a:rPr lang="en-US" dirty="0">
                <a:solidFill>
                  <a:srgbClr val="000000"/>
                </a:solidFill>
              </a:rPr>
              <a:t> (Prunus is not opposite)</a:t>
            </a:r>
          </a:p>
          <a:p>
            <a:r>
              <a:rPr lang="en-US" sz="1600" dirty="0">
                <a:solidFill>
                  <a:srgbClr val="000000"/>
                </a:solidFill>
              </a:rPr>
              <a:t>Most common Viburnum in </a:t>
            </a:r>
            <a:r>
              <a:rPr lang="en-US" sz="1600" dirty="0" err="1">
                <a:solidFill>
                  <a:srgbClr val="000000"/>
                </a:solidFill>
              </a:rPr>
              <a:t>ForestGEO</a:t>
            </a:r>
            <a:r>
              <a:rPr lang="en-US" sz="1600" dirty="0">
                <a:solidFill>
                  <a:srgbClr val="000000"/>
                </a:solidFill>
              </a:rPr>
              <a:t> census</a:t>
            </a:r>
          </a:p>
          <a:p>
            <a:endParaRPr lang="en-US" sz="1600" b="1" dirty="0">
              <a:solidFill>
                <a:srgbClr val="000000"/>
              </a:solidFill>
            </a:endParaRPr>
          </a:p>
        </p:txBody>
      </p:sp>
      <p:pic>
        <p:nvPicPr>
          <p:cNvPr id="14338" name="Picture 2" descr="https://www.dendroapp.frec.vt.edu/VT_Assets/Fact_Sheets/images/Viburnum%20prunifolium/leaf1.jpg">
            <a:extLst>
              <a:ext uri="{FF2B5EF4-FFF2-40B4-BE49-F238E27FC236}">
                <a16:creationId xmlns:a16="http://schemas.microsoft.com/office/drawing/2014/main" id="{D9ADE2E9-E1D8-43D3-A39D-DC894C6F5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36097" y="663475"/>
            <a:ext cx="3188006" cy="524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https://www.dendroapp.frec.vt.edu/VT_Assets/Fact_Sheets/images/Viburnum%20prunifolium/bark1.jpg">
            <a:extLst>
              <a:ext uri="{FF2B5EF4-FFF2-40B4-BE49-F238E27FC236}">
                <a16:creationId xmlns:a16="http://schemas.microsoft.com/office/drawing/2014/main" id="{C5074FBF-4404-4444-8C38-8C91B60E6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510" y="1469571"/>
            <a:ext cx="1876811" cy="282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2F947D-734C-4067-A3FE-CAF3A0D79374}"/>
              </a:ext>
            </a:extLst>
          </p:cNvPr>
          <p:cNvSpPr txBox="1"/>
          <p:nvPr/>
        </p:nvSpPr>
        <p:spPr>
          <a:xfrm>
            <a:off x="7378700" y="6146800"/>
            <a:ext cx="4381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</a:t>
            </a:r>
            <a:r>
              <a:rPr lang="en-US" sz="1000" dirty="0">
                <a:hlinkClick r:id="rId4"/>
              </a:rPr>
              <a:t>http://dendro.cnre.vt.edu/dendrology/syllabus/factsheet.cfm?ID=129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76587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3A5D6-3927-4CAE-9558-A6D244C7B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/>
              <a:t>Viburnum recognitum (=V. dentatum)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A5647-6BDC-4387-AC79-CD415471A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Arrowwood</a:t>
            </a:r>
          </a:p>
          <a:p>
            <a:endParaRPr lang="en-US" sz="1600" dirty="0">
              <a:solidFill>
                <a:srgbClr val="000000"/>
              </a:solidFill>
            </a:endParaRPr>
          </a:p>
          <a:p>
            <a:r>
              <a:rPr lang="en-US" sz="1600" b="1" dirty="0">
                <a:solidFill>
                  <a:srgbClr val="000000"/>
                </a:solidFill>
              </a:rPr>
              <a:t>Very fuzzy leaves </a:t>
            </a:r>
            <a:r>
              <a:rPr lang="en-US" sz="1600" dirty="0">
                <a:solidFill>
                  <a:srgbClr val="000000"/>
                </a:solidFill>
              </a:rPr>
              <a:t>like V. </a:t>
            </a:r>
            <a:r>
              <a:rPr lang="en-US" sz="1600" dirty="0" err="1">
                <a:solidFill>
                  <a:srgbClr val="000000"/>
                </a:solidFill>
              </a:rPr>
              <a:t>acerifolium</a:t>
            </a:r>
            <a:endParaRPr lang="en-US" sz="1600" dirty="0">
              <a:solidFill>
                <a:srgbClr val="000000"/>
              </a:solidFill>
            </a:endParaRPr>
          </a:p>
          <a:p>
            <a:pPr lvl="1"/>
            <a:r>
              <a:rPr lang="en-US" b="1" dirty="0">
                <a:solidFill>
                  <a:srgbClr val="000000"/>
                </a:solidFill>
              </a:rPr>
              <a:t>Opposite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Basically it’s like you took V. </a:t>
            </a:r>
            <a:r>
              <a:rPr lang="en-US" dirty="0" err="1">
                <a:solidFill>
                  <a:srgbClr val="000000"/>
                </a:solidFill>
              </a:rPr>
              <a:t>acerifolium</a:t>
            </a:r>
            <a:r>
              <a:rPr lang="en-US" dirty="0">
                <a:solidFill>
                  <a:srgbClr val="000000"/>
                </a:solidFill>
              </a:rPr>
              <a:t> leaves and got rid of the lobes</a:t>
            </a:r>
          </a:p>
          <a:p>
            <a:r>
              <a:rPr lang="en-US" sz="1600" dirty="0">
                <a:solidFill>
                  <a:srgbClr val="000000"/>
                </a:solidFill>
              </a:rPr>
              <a:t>Also not really in </a:t>
            </a:r>
            <a:r>
              <a:rPr lang="en-US" sz="1600" dirty="0" err="1">
                <a:solidFill>
                  <a:srgbClr val="000000"/>
                </a:solidFill>
              </a:rPr>
              <a:t>ForestGEO</a:t>
            </a:r>
            <a:r>
              <a:rPr lang="en-US" sz="1600" dirty="0">
                <a:solidFill>
                  <a:srgbClr val="000000"/>
                </a:solidFill>
              </a:rPr>
              <a:t> census, but definitely present in deer </a:t>
            </a:r>
            <a:r>
              <a:rPr lang="en-US" sz="1600" dirty="0" err="1">
                <a:solidFill>
                  <a:srgbClr val="000000"/>
                </a:solidFill>
              </a:rPr>
              <a:t>exclosure</a:t>
            </a:r>
            <a:endParaRPr lang="en-US" sz="1600" dirty="0">
              <a:solidFill>
                <a:srgbClr val="000000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C31B08-ED35-463D-B061-E79E6C84A78B}"/>
              </a:ext>
            </a:extLst>
          </p:cNvPr>
          <p:cNvSpPr txBox="1"/>
          <p:nvPr/>
        </p:nvSpPr>
        <p:spPr>
          <a:xfrm>
            <a:off x="6613071" y="6057900"/>
            <a:ext cx="49638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Source: </a:t>
            </a:r>
            <a:r>
              <a:rPr lang="en-US" sz="900" dirty="0">
                <a:hlinkClick r:id="rId2"/>
              </a:rPr>
              <a:t>http://dendro.cnre.vt.edu/dendrology/syllabus/factsheet.cfm?ID=357</a:t>
            </a:r>
            <a:endParaRPr lang="en-US" sz="900" dirty="0"/>
          </a:p>
        </p:txBody>
      </p:sp>
      <p:pic>
        <p:nvPicPr>
          <p:cNvPr id="15366" name="Picture 6" descr="https://www.dendroapp.frec.vt.edu/VT_Assets/Fact_Sheets/images/Viburnum%20dentatum/leaf1.jpg">
            <a:extLst>
              <a:ext uri="{FF2B5EF4-FFF2-40B4-BE49-F238E27FC236}">
                <a16:creationId xmlns:a16="http://schemas.microsoft.com/office/drawing/2014/main" id="{E3EF3AF0-DAFD-4FB5-9562-255AB580C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5092" y="1264554"/>
            <a:ext cx="3302907" cy="4220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1981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9A31F-34C3-4EC0-B387-9E14074A2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Asimina </a:t>
            </a:r>
            <a:r>
              <a:rPr lang="en-US" dirty="0" err="1"/>
              <a:t>triloba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F3B7B-A91F-4E27-AE61-E2B37009F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97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AF41E-D818-4F29-ADFE-12ACBDE0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Berberis </a:t>
            </a:r>
            <a:r>
              <a:rPr lang="en-US" dirty="0" err="1"/>
              <a:t>thunbergii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C8F46-BF22-42DF-8A09-ED195ED74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78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4294E-53A2-44F2-B439-5ACB75BBF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Carpinus</a:t>
            </a:r>
            <a:r>
              <a:rPr lang="en-US" dirty="0"/>
              <a:t> </a:t>
            </a:r>
            <a:r>
              <a:rPr lang="en-US" dirty="0" err="1"/>
              <a:t>caroliniana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02699-8B8E-4026-9BB7-E2BCC04F2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7759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1603</Words>
  <Application>Microsoft Office PowerPoint</Application>
  <PresentationFormat>Widescreen</PresentationFormat>
  <Paragraphs>299</Paragraphs>
  <Slides>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2" baseType="lpstr">
      <vt:lpstr>Arial</vt:lpstr>
      <vt:lpstr>Century Gothic</vt:lpstr>
      <vt:lpstr>Wingdings 3</vt:lpstr>
      <vt:lpstr>Wisp</vt:lpstr>
      <vt:lpstr>ForestGEO plants</vt:lpstr>
      <vt:lpstr>Acer negundo</vt:lpstr>
      <vt:lpstr>Acer platanoides</vt:lpstr>
      <vt:lpstr>Acer rubrum</vt:lpstr>
      <vt:lpstr>Ailanthus altissima</vt:lpstr>
      <vt:lpstr>Amelanchier arborea</vt:lpstr>
      <vt:lpstr>Asimina triloba</vt:lpstr>
      <vt:lpstr>Berberis thunbergii</vt:lpstr>
      <vt:lpstr>Carpinus caroliniana</vt:lpstr>
      <vt:lpstr>Carya cordiformis</vt:lpstr>
      <vt:lpstr>Carya glabra</vt:lpstr>
      <vt:lpstr>Carya ovalis</vt:lpstr>
      <vt:lpstr>Carya tomentosa</vt:lpstr>
      <vt:lpstr>Castanea dentata</vt:lpstr>
      <vt:lpstr>Cercis canadensis</vt:lpstr>
      <vt:lpstr>Celtis occidentalis</vt:lpstr>
      <vt:lpstr>Chionanthus virginicus</vt:lpstr>
      <vt:lpstr>Cornus alternifolia</vt:lpstr>
      <vt:lpstr>Cornus florida</vt:lpstr>
      <vt:lpstr>Corylus americana </vt:lpstr>
      <vt:lpstr>Crataegus sp</vt:lpstr>
      <vt:lpstr>Diospyros virginiana</vt:lpstr>
      <vt:lpstr>Elaeagnus umbellata</vt:lpstr>
      <vt:lpstr>Euonymus alatus</vt:lpstr>
      <vt:lpstr>Fagus grandifolia</vt:lpstr>
      <vt:lpstr>Fraxinus americana</vt:lpstr>
      <vt:lpstr>Fraxinus nigra</vt:lpstr>
      <vt:lpstr>Fraxinus pennsylvanica</vt:lpstr>
      <vt:lpstr>Hamamelis virginiana</vt:lpstr>
      <vt:lpstr>Ilex verticillata</vt:lpstr>
      <vt:lpstr>Juglans cinerea</vt:lpstr>
      <vt:lpstr>Juglans nigra</vt:lpstr>
      <vt:lpstr>Juniperus virginiana</vt:lpstr>
      <vt:lpstr>Lindera benzoin</vt:lpstr>
      <vt:lpstr>Liriodendron tulipifera</vt:lpstr>
      <vt:lpstr>Lonicera japonica</vt:lpstr>
      <vt:lpstr>Lonicera mackii</vt:lpstr>
      <vt:lpstr>Nyssa sylvatica</vt:lpstr>
      <vt:lpstr>Paulownia tomentosa</vt:lpstr>
      <vt:lpstr>Pinus pungens</vt:lpstr>
      <vt:lpstr>Pinus strobus</vt:lpstr>
      <vt:lpstr>Pinus virginiana</vt:lpstr>
      <vt:lpstr>Platanus occidentalis</vt:lpstr>
      <vt:lpstr>Prunus avium</vt:lpstr>
      <vt:lpstr>Prunus serotina</vt:lpstr>
      <vt:lpstr>Quercus alba</vt:lpstr>
      <vt:lpstr>Quercus coccinea</vt:lpstr>
      <vt:lpstr>Quercus falcata</vt:lpstr>
      <vt:lpstr>Quercus michauxii</vt:lpstr>
      <vt:lpstr>Quercus muehlenbergii</vt:lpstr>
      <vt:lpstr>Quercus palustris</vt:lpstr>
      <vt:lpstr>Quercus prinus (=Q. montana)</vt:lpstr>
      <vt:lpstr>Quercus rubra</vt:lpstr>
      <vt:lpstr>Quercus stellata</vt:lpstr>
      <vt:lpstr>Quercus velutina</vt:lpstr>
      <vt:lpstr>Rosa multiflora</vt:lpstr>
      <vt:lpstr>Robinia pseudoacacia</vt:lpstr>
      <vt:lpstr>Rubus allegheniensis</vt:lpstr>
      <vt:lpstr>Rubus pensilvanicus</vt:lpstr>
      <vt:lpstr>Rubus phoenicolasius</vt:lpstr>
      <vt:lpstr>Sassafras albidum</vt:lpstr>
      <vt:lpstr>Sambucus canadensis</vt:lpstr>
      <vt:lpstr>Tilia americana</vt:lpstr>
      <vt:lpstr>Ulmus americana</vt:lpstr>
      <vt:lpstr>Ulmus rubra</vt:lpstr>
      <vt:lpstr>Viburnum acerifolium</vt:lpstr>
      <vt:lpstr>Viburnum prunifolium</vt:lpstr>
      <vt:lpstr>Viburnum recognitum (=V. dentatum)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ForestGEO plants</dc:title>
  <dc:creator>McGregor, Ian</dc:creator>
  <cp:lastModifiedBy>McGregor, Ian</cp:lastModifiedBy>
  <cp:revision>7</cp:revision>
  <dcterms:created xsi:type="dcterms:W3CDTF">2019-05-30T19:06:27Z</dcterms:created>
  <dcterms:modified xsi:type="dcterms:W3CDTF">2019-05-30T19:45:53Z</dcterms:modified>
</cp:coreProperties>
</file>