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sldIdLst>
    <p:sldId id="1205" r:id="rId4"/>
    <p:sldId id="1203" r:id="rId5"/>
    <p:sldId id="1175" r:id="rId6"/>
    <p:sldId id="256" r:id="rId7"/>
    <p:sldId id="12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9749-759F-435B-A46B-15B80E976B15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24819-8693-4FA6-9169-81E5D216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ED2 is a cohort-based model, which is an intermediate solution between unstructured, “big-leaf” models and stochastic individual-based models.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land-atmospheric grid cell of a cohort model is divided into multiple patches with different forest stand structures. 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Fluxes of water, energy, and carbon are calculated for each cohort and patch and aggregated to the grid cell.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Vegetation dynamics of recruitment, growth, and mortality transform individual patches through time, for example, regenerating a forest following disturbance by fire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type of model simulates the C cycle and vegetation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A02EF-D4C8-4A06-9EFE-DA5267996C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10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63EF-DFEC-4CA1-A16A-292C93768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32212-3E39-49E0-A30D-53F3BB2E6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8B1C-42E8-4E68-8809-41212D2D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01E6-D256-4EE3-A617-16D9593D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817C-1DCA-430F-A54D-AAA98408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1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B633-F0AE-4120-92A0-5BF45538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C1FBE-8E59-4465-994D-5A07FFC65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513F-3D16-4B2B-A06C-43130136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4B72-6BCD-4A1B-BFD7-AA0E87F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B067-7C4F-4BBD-8B53-47F590B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D18B2-C035-439E-8902-DF0D4ED28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E75EA-CA20-46EB-9683-AAC94AA6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C141-D7B1-4A57-BF22-5DD13A62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BC28-A46B-4B15-87CA-17E316FB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9962-88AF-4285-B3BA-BD70194C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AA80-C0F9-4C2E-9915-D3DDD003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FBB7-32D7-48C0-8B36-CD2CCC2C4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D8C1-F7C4-4BD7-B199-E1D64D22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DEEC-C503-459F-A7AB-8397DA342C86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1637-B523-47F8-BC3A-389B6C89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75F39-4961-4AC5-810A-F977E54A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4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AF69-4236-414C-9513-AC3C5F3B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C5A2-6577-4D13-9DD9-7601648F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58C4-0B85-49E2-A14E-DCD9B217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FB57-7418-4CCC-9019-4C932B1FAF4A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F91E-EA52-4A99-8CFE-B8939E1E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78D0-C979-48A0-842B-32740FD5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9FCD-0097-4EC1-B27C-B60AF94A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B1CC-8CD4-47C2-990E-75CBAFE53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270A-1D5F-4E94-AE0B-201BD1B0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81FE-6BE5-4B32-B6EC-1DF408D8AB08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05D0-FE4E-4B1E-8531-AC9AFE1E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F5E6B-808F-46A1-8D22-65C22DB1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23F0-08D8-4F6E-9E0A-BA879D89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CF7B-0B66-47BB-B704-F766D247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BAB51-F649-47E0-9222-A1E2CCF51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AAD6-1575-451C-AAE2-541EAD6F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090-B068-4FD3-A347-B00807BF2654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DD961-16D7-4233-BD08-83A9F341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FD1B1-CEB2-4AC7-ACE4-097C507A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6BF3-3C46-495A-922B-8F03F976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9562-4526-4AA7-B6B6-90A00755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9CDDF-6D34-4352-BF17-438C2EA21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B2A01-0674-4BCC-8426-E2360FBEE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AD152-2AB3-4E50-8D7D-4A3A83CED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6D3BE-BBAC-4B75-BAEF-2D8D9E0C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5464-732A-4C4B-B818-8ECEFF9D2429}" type="datetime1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C56EA-3E37-418F-8567-2EF9DC42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CB30C-7864-4D32-8F1C-A89A3623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3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2260-0733-4617-8F27-E9EE817B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3B295-FE17-4DEC-828C-AA4C1235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646-DFB2-4947-AF6B-E474B5B9233A}" type="datetime1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516C-4240-4DFB-989F-EDD3879E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04C5C-6A05-4BD9-96CD-0BBE7FD2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8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08C08-2F08-4909-9FE5-F52BDB35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FFA4-1DF8-4650-9E95-03C5FD9C77A2}" type="datetime1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509DB-55CE-43D6-96BA-92526375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1D1D2-E2BE-4BB9-AEFD-26DB5601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2EBC-C734-41D0-B21E-D878CEE6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727E-BF0E-41FE-A954-4127903F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B040A-E4A7-480C-9603-65F6168B6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FC4E3-6EFB-4358-9551-586791D5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3D94-562C-4812-840A-E748FEEFEA0B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4CAA6-3E95-4802-A811-42A8B589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5F74-C4D6-480F-8680-FBE3CE98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DBDF-4BEC-4170-9B54-63B1BA4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D721-0291-450C-B65F-B4B60175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D1E2-EF86-43EE-AA15-0B59F46A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671D-33BE-4646-A2F4-26CE9648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2EFB7-838C-4D2D-8A69-7EE5C2A8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5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0944-B57F-4615-9C27-B8A12631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0BCCE-B4B7-483D-8DFA-687233D44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DEE02-12D5-4658-9CF8-DCAC5C2A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C5AC-B863-41F7-925E-20A67CB3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94EA-8C82-4A2C-BAB3-DBBAC8ADB4D2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79063-A46F-441E-A327-99B2D078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0B974-A463-4008-93C8-BB2E2D9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0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4014-3738-4A06-96E2-EF0BCA71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8FC7E-C721-4B66-8BF8-3367F268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F5C3-1161-43EF-A314-F73A13C3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20C4-A64D-476F-9E4C-3A8EA50E32A6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059A-2F95-4D7C-8111-F225C3EE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7636-28C7-46BB-A3F0-9A572E74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3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9E2FE-7795-480D-B69F-02DF7289E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39A2C-832C-47F8-9CD6-C0CD6AC34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DDE9-4028-4A16-92EA-C2A282A2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EA4-1618-4F93-ABE5-E64D988A6311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D1B4-473E-48B5-9529-A633E304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C1AE-FE99-49F7-84D1-EB2E5332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14F3-7BCA-4CA4-9100-DBF353E92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706B3-3C87-4A98-BD27-434E61BAA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733E-1445-4D62-8304-E705B281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929A-D58E-4F18-A42E-525BFA61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897F-E4D9-495B-AFBD-A547681C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5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7EC0-1302-41E3-AF19-DE7389AC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4E37-CCB5-487E-8D1C-1744D729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CD84-9807-4F70-A793-E9488007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841A-FD4B-4B8A-92AB-CD67140E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50AE-2262-479D-9E08-4AEA1CF9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25F0-3BD1-498E-8349-27EE987F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D6A6F-F2E3-450D-A44A-19BA775A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4A16-11D0-49AD-9F0B-8F22F02B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A762-571F-4910-AA76-A5A3A895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AE2E-F927-474E-B6DB-152B212C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5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CDD-75E4-4333-9D00-EDA05A77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FB72-C1B8-49B2-A9C3-668D5010E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802F9-A097-4227-8B2F-954DEBE6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3D205-289A-4781-A4FC-3FAD275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E2934-A2C8-4DEC-B3A4-F0AF01C7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2C90-1C52-4B37-99F5-6524817C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2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4FAF-F397-4F8A-9301-A45A09A3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FFAAE-3F6F-41E2-A319-744D50CD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60E4A-3F02-4FBA-9DA1-9310ED10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7AB93-58B8-4EF3-90A9-C92B85A9D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141AF-6D2E-477E-861A-10F49C180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6AEE9-1516-4FEF-8A60-9D6041F4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B21BB-67A2-4079-864F-247F4ECC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A1E6E-48DD-4796-BAB8-9D9EC7C3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3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6F4D-74C7-400D-90BD-CEBB8C4B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54D1-D1F5-4496-9220-44E1964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51F34-38DF-4879-A815-4784F7FD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FD01D-48F5-4D0C-8C83-8E9209CD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28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11BF-B666-4C48-AAEC-B54B70B3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EE6C-25B3-4D5D-998E-A6F774AD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6DE09-5522-49A7-964D-273C303E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E9B3-FDB5-4FA0-A98D-A6700E04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3EF67-2C19-4635-AC28-E5C1DF63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EACA5-0F5E-4CE8-B057-59122339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A230-6976-4B8E-8DAE-C231C80D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211C-6267-42C6-B7BA-3406B6D0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79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88FB-D60A-4094-AB17-07CE959D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A50C-6B93-4F04-88F3-0F779B99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16F65-61F7-4960-8BA0-F774330B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D8AD-0820-41F0-93C4-CC2D73AA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7864-E37B-45B9-AEBA-26C9F4C5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0DDB5-6195-4D2B-972E-6500A5D9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53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4A68-D8A3-4322-95B4-37F8DCA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4C497-2D55-47A8-A30B-55B640788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2DC22-E30F-4101-A29D-6AB370EA2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288EA-3106-4F91-96A8-53346752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E24ED-123F-4624-AFB1-398FB7DE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55115-4815-4F26-A5B2-440AFFD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1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EC95-D277-410A-B350-B6380395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044E1-5E5D-4CD5-B796-27B14CA9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9250-96C9-4546-A2CE-31D62910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2CDA-47ED-4C70-B5E8-459838BD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F3992-24B3-471B-915F-A93BD0C5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0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CE179-47E6-443D-80B3-10F9EDE0B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1152-643C-46DC-84F1-D64ADE9F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0F48-1951-4DB3-878E-E4F4E965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03FC-666B-4021-B29D-FC27E8E5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C13F-8F06-43F7-BBFB-CC9E57FD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5C9D-2E3B-40DD-8A6C-CEBA5BC3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6E62-065D-4700-90A6-7F6414918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6A443-943B-4C5D-8273-D18D21C59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C3491-B380-497B-8E44-9BF7966E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ABFB-E811-4446-825E-CD435DCB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9DEB-826F-46D8-B7B4-8E70E704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F73B-65FA-4A7A-9007-6EC046F4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740F-67A9-42F8-808F-F84C0C43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AFFEA-E607-42CE-A511-A3094C4AD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922F9-D593-44F2-9397-ABF48AD14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F94BC-EC31-4F5B-8E56-A33B7E81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BBDBB-84B9-4BBA-93A1-99019B60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FA916-781C-4276-9487-59CAE6BD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52ED-BBD6-470E-B72A-90E4A01A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0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0CC9-E7C7-4923-8E97-B1EA7D53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5DD9-DD36-4796-94EC-D72F280E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48A77-1C3B-4B96-A389-4F773C79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0D79E-3887-4E78-929B-24E93D01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34495-6209-44F5-A680-A8F859E6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8E94E-0FAF-4EAD-AC21-D50AA7AF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3F03-F7EF-42EE-A25C-CDCBAFC6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D2FB-6673-423D-A443-5E235FA7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9485-C03F-4AF5-A0CD-E1BC263B9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53A2D-280E-43E9-A7B7-1FAD052D6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E36B-3D65-4DE4-A053-1EE394D9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0F8F-349D-453B-BB6C-88780C7F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3D7E-3E9C-4EF0-B29B-FE813CC7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873B-31FB-4747-B219-805244AD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D5C26-D4C2-4BDB-872A-55FEE075B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AEE9C-8401-4A00-984D-903D47A6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E9CD3-94D1-4C9C-A6E8-6CCC3428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FCD8-DE07-4DCE-839F-30F91CFB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E9A9-940B-4293-9BA0-AC480283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8E2F-B4CF-4E5D-B534-C4D7D4D6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4595-0E3D-4ADB-92E5-1B27F20F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BD1A-0309-42BF-8CBE-02248E5E5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B171-4A45-473B-AB68-F452EC66CE7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F211-D6A4-44D6-A7C6-A7DB2C626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D8F8-97C4-4737-8A6A-E40BEC55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534A-1B33-4CB8-803C-9579DEA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9ED6A-918F-463A-B1E5-D5B0605E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CECA0-EDF1-432C-A9D5-38440623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64BD-9220-4A04-B3A2-9F9BA131B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A314-3188-47D9-962C-CAC2DE7446CE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8B12-46E8-4C68-802A-D77B129BB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6DD5-60E3-489C-96BD-62BF50EB9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19D8-3F73-4D5B-B2CD-934887750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6A733-FC7D-4A49-AB02-58EF0C92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BBAB7-7D0E-4440-B778-CF625CE7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0A5F-71B6-4472-B111-7EBC896A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0D66-3F20-408A-B50C-254A86A78FF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491F-94A5-4D2B-B02A-2913FA0BE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9B88F-7432-4C99-8AD0-5606A2E8D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A053-66F1-406F-99C2-10FB1055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ADE15-3A21-B144-9D73-6FCB7D53B0EF}"/>
              </a:ext>
            </a:extLst>
          </p:cNvPr>
          <p:cNvGrpSpPr/>
          <p:nvPr/>
        </p:nvGrpSpPr>
        <p:grpSpPr>
          <a:xfrm>
            <a:off x="4129103" y="1803390"/>
            <a:ext cx="1715404" cy="1990396"/>
            <a:chOff x="4685396" y="2562149"/>
            <a:chExt cx="2477857" cy="30089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1AF747-9F74-445B-B3C3-0D3EF582A02D}"/>
                </a:ext>
              </a:extLst>
            </p:cNvPr>
            <p:cNvSpPr/>
            <p:nvPr/>
          </p:nvSpPr>
          <p:spPr>
            <a:xfrm>
              <a:off x="5178519" y="3260644"/>
              <a:ext cx="412722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638C6B-1307-4099-911E-125B7C08A294}"/>
                </a:ext>
              </a:extLst>
            </p:cNvPr>
            <p:cNvSpPr/>
            <p:nvPr/>
          </p:nvSpPr>
          <p:spPr>
            <a:xfrm>
              <a:off x="5946901" y="4322000"/>
              <a:ext cx="136072" cy="12491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A17ACB-2497-4ED0-A213-F2B55F217216}"/>
                </a:ext>
              </a:extLst>
            </p:cNvPr>
            <p:cNvSpPr/>
            <p:nvPr/>
          </p:nvSpPr>
          <p:spPr>
            <a:xfrm>
              <a:off x="6505816" y="3930114"/>
              <a:ext cx="234044" cy="16410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7689E7-00ED-4985-A565-6D7DEA725988}"/>
                </a:ext>
              </a:extLst>
            </p:cNvPr>
            <p:cNvSpPr/>
            <p:nvPr/>
          </p:nvSpPr>
          <p:spPr>
            <a:xfrm rot="16200000">
              <a:off x="4916083" y="2331462"/>
              <a:ext cx="937595" cy="13989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9C1BF1-E300-4A91-8A3C-70B2C22F529C}"/>
                </a:ext>
              </a:extLst>
            </p:cNvPr>
            <p:cNvSpPr/>
            <p:nvPr/>
          </p:nvSpPr>
          <p:spPr>
            <a:xfrm rot="16200000">
              <a:off x="6403985" y="3259834"/>
              <a:ext cx="436794" cy="10817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B11F59-1E56-40E2-AC25-D1572DFFE2DC}"/>
                </a:ext>
              </a:extLst>
            </p:cNvPr>
            <p:cNvSpPr/>
            <p:nvPr/>
          </p:nvSpPr>
          <p:spPr>
            <a:xfrm rot="16200000">
              <a:off x="5813891" y="4069415"/>
              <a:ext cx="402092" cy="450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46E1618-893E-4659-A700-473E1CBC5A27}"/>
              </a:ext>
            </a:extLst>
          </p:cNvPr>
          <p:cNvSpPr txBox="1"/>
          <p:nvPr/>
        </p:nvSpPr>
        <p:spPr>
          <a:xfrm>
            <a:off x="4083606" y="15165"/>
            <a:ext cx="3899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Cohort-Based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BA8702-8D39-A447-934A-4F64B79B9D51}"/>
              </a:ext>
            </a:extLst>
          </p:cNvPr>
          <p:cNvGrpSpPr/>
          <p:nvPr/>
        </p:nvGrpSpPr>
        <p:grpSpPr>
          <a:xfrm>
            <a:off x="626904" y="1594669"/>
            <a:ext cx="1552090" cy="2199118"/>
            <a:chOff x="943667" y="2645256"/>
            <a:chExt cx="2369672" cy="30089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1C01C8-E6BC-44D8-B119-65351CFFC852}"/>
                </a:ext>
              </a:extLst>
            </p:cNvPr>
            <p:cNvSpPr/>
            <p:nvPr/>
          </p:nvSpPr>
          <p:spPr>
            <a:xfrm>
              <a:off x="2318681" y="3343754"/>
              <a:ext cx="158456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B7048B-359C-41C9-876E-F3B2A6463C6D}"/>
                </a:ext>
              </a:extLst>
            </p:cNvPr>
            <p:cNvSpPr/>
            <p:nvPr/>
          </p:nvSpPr>
          <p:spPr>
            <a:xfrm rot="16200000">
              <a:off x="1998479" y="2634949"/>
              <a:ext cx="830998" cy="8516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4A2B5-E0FF-4494-B587-25ADAD2EFE64}"/>
                </a:ext>
              </a:extLst>
            </p:cNvPr>
            <p:cNvSpPr/>
            <p:nvPr/>
          </p:nvSpPr>
          <p:spPr>
            <a:xfrm>
              <a:off x="1274177" y="3343754"/>
              <a:ext cx="318215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5BB878-0B69-44C2-A2D2-670C79F38B28}"/>
                </a:ext>
              </a:extLst>
            </p:cNvPr>
            <p:cNvSpPr/>
            <p:nvPr/>
          </p:nvSpPr>
          <p:spPr>
            <a:xfrm>
              <a:off x="2009901" y="4405110"/>
              <a:ext cx="136072" cy="12491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0D22F0-B79A-4FA6-B76A-87F0D6E468C4}"/>
                </a:ext>
              </a:extLst>
            </p:cNvPr>
            <p:cNvSpPr/>
            <p:nvPr/>
          </p:nvSpPr>
          <p:spPr>
            <a:xfrm>
              <a:off x="2655902" y="4013224"/>
              <a:ext cx="234044" cy="16410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A3D69-A1B1-44A7-AAB5-DD247428D1E2}"/>
                </a:ext>
              </a:extLst>
            </p:cNvPr>
            <p:cNvSpPr/>
            <p:nvPr/>
          </p:nvSpPr>
          <p:spPr>
            <a:xfrm rot="16200000">
              <a:off x="969052" y="3192808"/>
              <a:ext cx="937597" cy="98836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D01EF4-290C-4ACD-876E-52DA996ABBAE}"/>
                </a:ext>
              </a:extLst>
            </p:cNvPr>
            <p:cNvSpPr/>
            <p:nvPr/>
          </p:nvSpPr>
          <p:spPr>
            <a:xfrm rot="16200000">
              <a:off x="2554071" y="3342944"/>
              <a:ext cx="436794" cy="1081742"/>
            </a:xfrm>
            <a:prstGeom prst="rect">
              <a:avLst/>
            </a:prstGeom>
            <a:solidFill>
              <a:srgbClr val="45A238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031100-6325-44FD-9ABA-F9E4DF57151F}"/>
                </a:ext>
              </a:extLst>
            </p:cNvPr>
            <p:cNvSpPr/>
            <p:nvPr/>
          </p:nvSpPr>
          <p:spPr>
            <a:xfrm rot="16200000">
              <a:off x="1876891" y="4152525"/>
              <a:ext cx="402092" cy="450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C76D1A-88DB-409A-8AF1-4E70B82AA75E}"/>
              </a:ext>
            </a:extLst>
          </p:cNvPr>
          <p:cNvSpPr txBox="1"/>
          <p:nvPr/>
        </p:nvSpPr>
        <p:spPr>
          <a:xfrm>
            <a:off x="194553" y="0"/>
            <a:ext cx="3623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Reality/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</a:t>
            </a:r>
            <a:r>
              <a:rPr lang="en-US" sz="2000" dirty="0">
                <a:latin typeface="Calibri" panose="020F0502020204030204"/>
              </a:rPr>
              <a:t>Individual-Based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ADA960B-139C-467A-AA1B-FFA1D70B0595}"/>
              </a:ext>
            </a:extLst>
          </p:cNvPr>
          <p:cNvSpPr txBox="1">
            <a:spLocks/>
          </p:cNvSpPr>
          <p:nvPr/>
        </p:nvSpPr>
        <p:spPr>
          <a:xfrm>
            <a:off x="418352" y="463955"/>
            <a:ext cx="3344308" cy="6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Heterogeneous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5549574-A93C-4FD9-88C6-4197E4340199}"/>
              </a:ext>
            </a:extLst>
          </p:cNvPr>
          <p:cNvSpPr txBox="1">
            <a:spLocks/>
          </p:cNvSpPr>
          <p:nvPr/>
        </p:nvSpPr>
        <p:spPr>
          <a:xfrm>
            <a:off x="270777" y="819779"/>
            <a:ext cx="3344308" cy="6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Local-scale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E06A63-D343-4240-A191-C0DF51641847}"/>
              </a:ext>
            </a:extLst>
          </p:cNvPr>
          <p:cNvGrpSpPr/>
          <p:nvPr/>
        </p:nvGrpSpPr>
        <p:grpSpPr>
          <a:xfrm>
            <a:off x="8835910" y="1754366"/>
            <a:ext cx="1418701" cy="2025549"/>
            <a:chOff x="8620244" y="2731277"/>
            <a:chExt cx="2767693" cy="3008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D0D6D7-3622-4FDC-92E8-5F90745E7672}"/>
                </a:ext>
              </a:extLst>
            </p:cNvPr>
            <p:cNvSpPr/>
            <p:nvPr/>
          </p:nvSpPr>
          <p:spPr>
            <a:xfrm>
              <a:off x="9514234" y="3666533"/>
              <a:ext cx="979714" cy="20737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3FFAB1-789F-48FB-B00C-A365B33BFAA8}"/>
                </a:ext>
              </a:extLst>
            </p:cNvPr>
            <p:cNvSpPr/>
            <p:nvPr/>
          </p:nvSpPr>
          <p:spPr>
            <a:xfrm rot="16200000">
              <a:off x="9248672" y="2102849"/>
              <a:ext cx="1510838" cy="27676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87A4E64-8F18-423A-9F1B-7BDDB6FEDA80}"/>
              </a:ext>
            </a:extLst>
          </p:cNvPr>
          <p:cNvSpPr txBox="1"/>
          <p:nvPr/>
        </p:nvSpPr>
        <p:spPr>
          <a:xfrm>
            <a:off x="8776779" y="29667"/>
            <a:ext cx="276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Leaf Model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83BF277-27BD-4125-A28D-77B91617F2F1}"/>
              </a:ext>
            </a:extLst>
          </p:cNvPr>
          <p:cNvSpPr txBox="1">
            <a:spLocks/>
          </p:cNvSpPr>
          <p:nvPr/>
        </p:nvSpPr>
        <p:spPr>
          <a:xfrm>
            <a:off x="8429342" y="394479"/>
            <a:ext cx="3344308" cy="6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Homogeneous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9A93B07E-6C04-4416-9D44-78A99449C3CA}"/>
              </a:ext>
            </a:extLst>
          </p:cNvPr>
          <p:cNvSpPr txBox="1">
            <a:spLocks/>
          </p:cNvSpPr>
          <p:nvPr/>
        </p:nvSpPr>
        <p:spPr>
          <a:xfrm>
            <a:off x="8503130" y="728617"/>
            <a:ext cx="3344308" cy="720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Large-scale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EC3DEA-1A1E-4C58-8EF1-8367F7E1228E}"/>
              </a:ext>
            </a:extLst>
          </p:cNvPr>
          <p:cNvCxnSpPr>
            <a:cxnSpLocks/>
          </p:cNvCxnSpPr>
          <p:nvPr/>
        </p:nvCxnSpPr>
        <p:spPr>
          <a:xfrm>
            <a:off x="3770377" y="733089"/>
            <a:ext cx="448912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12DAA0-4522-47B1-80C1-E60859CC1747}"/>
              </a:ext>
            </a:extLst>
          </p:cNvPr>
          <p:cNvCxnSpPr>
            <a:cxnSpLocks/>
          </p:cNvCxnSpPr>
          <p:nvPr/>
        </p:nvCxnSpPr>
        <p:spPr>
          <a:xfrm>
            <a:off x="3770377" y="1065446"/>
            <a:ext cx="448912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45AB4-4451-DA48-BBC4-7B67B4EA2AEB}"/>
              </a:ext>
            </a:extLst>
          </p:cNvPr>
          <p:cNvGrpSpPr/>
          <p:nvPr/>
        </p:nvGrpSpPr>
        <p:grpSpPr>
          <a:xfrm>
            <a:off x="5726845" y="1771943"/>
            <a:ext cx="1715404" cy="1990396"/>
            <a:chOff x="4685396" y="2562149"/>
            <a:chExt cx="2477857" cy="300898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03E7D-65A4-F344-8931-1BE31A0752C0}"/>
                </a:ext>
              </a:extLst>
            </p:cNvPr>
            <p:cNvSpPr/>
            <p:nvPr/>
          </p:nvSpPr>
          <p:spPr>
            <a:xfrm>
              <a:off x="5178519" y="3260644"/>
              <a:ext cx="412722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5F8305-176E-1348-BEEB-4F31B73CE890}"/>
                </a:ext>
              </a:extLst>
            </p:cNvPr>
            <p:cNvSpPr/>
            <p:nvPr/>
          </p:nvSpPr>
          <p:spPr>
            <a:xfrm>
              <a:off x="5946901" y="4322000"/>
              <a:ext cx="136072" cy="12491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846D94-F4DD-3B4B-A194-54A85D8C3D4E}"/>
                </a:ext>
              </a:extLst>
            </p:cNvPr>
            <p:cNvSpPr/>
            <p:nvPr/>
          </p:nvSpPr>
          <p:spPr>
            <a:xfrm>
              <a:off x="6505816" y="3930114"/>
              <a:ext cx="234044" cy="16410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E5D360-CBD2-8342-ADD7-10A1E89ED699}"/>
                </a:ext>
              </a:extLst>
            </p:cNvPr>
            <p:cNvSpPr/>
            <p:nvPr/>
          </p:nvSpPr>
          <p:spPr>
            <a:xfrm rot="16200000">
              <a:off x="4916083" y="2331462"/>
              <a:ext cx="937595" cy="13989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4C2CFB-D0BF-7643-B8F4-703E962F19C3}"/>
                </a:ext>
              </a:extLst>
            </p:cNvPr>
            <p:cNvSpPr/>
            <p:nvPr/>
          </p:nvSpPr>
          <p:spPr>
            <a:xfrm rot="16200000">
              <a:off x="6403985" y="3259834"/>
              <a:ext cx="436794" cy="10817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6A5D32-F377-4B47-BC38-4C88E106F232}"/>
                </a:ext>
              </a:extLst>
            </p:cNvPr>
            <p:cNvSpPr/>
            <p:nvPr/>
          </p:nvSpPr>
          <p:spPr>
            <a:xfrm rot="16200000">
              <a:off x="5813891" y="4069415"/>
              <a:ext cx="402092" cy="450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5EE5652-F74B-4741-A994-D435909A6C97}"/>
              </a:ext>
            </a:extLst>
          </p:cNvPr>
          <p:cNvGrpSpPr/>
          <p:nvPr/>
        </p:nvGrpSpPr>
        <p:grpSpPr>
          <a:xfrm>
            <a:off x="10285511" y="1759979"/>
            <a:ext cx="1418701" cy="2025549"/>
            <a:chOff x="8620244" y="2731277"/>
            <a:chExt cx="2767693" cy="300898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CC27BC-2780-B443-A47E-B5923ECB7F1F}"/>
                </a:ext>
              </a:extLst>
            </p:cNvPr>
            <p:cNvSpPr/>
            <p:nvPr/>
          </p:nvSpPr>
          <p:spPr>
            <a:xfrm>
              <a:off x="9514234" y="3666533"/>
              <a:ext cx="979714" cy="20737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24AEA9-1691-8346-A854-E2F929BECD78}"/>
                </a:ext>
              </a:extLst>
            </p:cNvPr>
            <p:cNvSpPr/>
            <p:nvPr/>
          </p:nvSpPr>
          <p:spPr>
            <a:xfrm rot="16200000">
              <a:off x="9248672" y="2102849"/>
              <a:ext cx="1510838" cy="27676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D95985-B29C-DD46-A6DF-73913FD5C1E8}"/>
              </a:ext>
            </a:extLst>
          </p:cNvPr>
          <p:cNvGrpSpPr/>
          <p:nvPr/>
        </p:nvGrpSpPr>
        <p:grpSpPr>
          <a:xfrm>
            <a:off x="1967587" y="1636135"/>
            <a:ext cx="1552090" cy="2199118"/>
            <a:chOff x="943667" y="2645256"/>
            <a:chExt cx="2369672" cy="30089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07CD30-3F27-C24C-8030-6E81D16A9137}"/>
                </a:ext>
              </a:extLst>
            </p:cNvPr>
            <p:cNvSpPr/>
            <p:nvPr/>
          </p:nvSpPr>
          <p:spPr>
            <a:xfrm>
              <a:off x="2318681" y="3343754"/>
              <a:ext cx="158456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291221-092F-8940-A2C7-44D31B57D403}"/>
                </a:ext>
              </a:extLst>
            </p:cNvPr>
            <p:cNvSpPr/>
            <p:nvPr/>
          </p:nvSpPr>
          <p:spPr>
            <a:xfrm rot="16200000">
              <a:off x="1998479" y="2634949"/>
              <a:ext cx="830998" cy="8516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41403A2-A215-DA46-BF87-CE416125E9F5}"/>
                </a:ext>
              </a:extLst>
            </p:cNvPr>
            <p:cNvSpPr/>
            <p:nvPr/>
          </p:nvSpPr>
          <p:spPr>
            <a:xfrm>
              <a:off x="1274177" y="3343754"/>
              <a:ext cx="318215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B34A23-E7F7-2146-9B2A-E9F904FA6B08}"/>
                </a:ext>
              </a:extLst>
            </p:cNvPr>
            <p:cNvSpPr/>
            <p:nvPr/>
          </p:nvSpPr>
          <p:spPr>
            <a:xfrm>
              <a:off x="2009901" y="4405110"/>
              <a:ext cx="136072" cy="12491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B35B77-2E32-E84B-8B13-08A65A0C7CC0}"/>
                </a:ext>
              </a:extLst>
            </p:cNvPr>
            <p:cNvSpPr/>
            <p:nvPr/>
          </p:nvSpPr>
          <p:spPr>
            <a:xfrm>
              <a:off x="2655902" y="4013224"/>
              <a:ext cx="234044" cy="16410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36CC3FA-63CF-3C45-B8E6-64AFFA3E42BD}"/>
                </a:ext>
              </a:extLst>
            </p:cNvPr>
            <p:cNvSpPr/>
            <p:nvPr/>
          </p:nvSpPr>
          <p:spPr>
            <a:xfrm rot="16200000">
              <a:off x="969052" y="3192808"/>
              <a:ext cx="937597" cy="98836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EA60127-1426-B540-A29D-8331A0C72642}"/>
                </a:ext>
              </a:extLst>
            </p:cNvPr>
            <p:cNvSpPr/>
            <p:nvPr/>
          </p:nvSpPr>
          <p:spPr>
            <a:xfrm rot="16200000">
              <a:off x="2554071" y="3342944"/>
              <a:ext cx="436794" cy="1081742"/>
            </a:xfrm>
            <a:prstGeom prst="rect">
              <a:avLst/>
            </a:prstGeom>
            <a:solidFill>
              <a:srgbClr val="45A238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A6EE58A-6FB4-1845-927D-BB664B43BC70}"/>
                </a:ext>
              </a:extLst>
            </p:cNvPr>
            <p:cNvSpPr/>
            <p:nvPr/>
          </p:nvSpPr>
          <p:spPr>
            <a:xfrm rot="16200000">
              <a:off x="1876891" y="4152525"/>
              <a:ext cx="402092" cy="450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1A4EE76-4BFF-484F-889B-D4F9C7DD083B}"/>
              </a:ext>
            </a:extLst>
          </p:cNvPr>
          <p:cNvGrpSpPr/>
          <p:nvPr/>
        </p:nvGrpSpPr>
        <p:grpSpPr>
          <a:xfrm>
            <a:off x="4470488" y="4714807"/>
            <a:ext cx="1374018" cy="1528353"/>
            <a:chOff x="5178519" y="3260644"/>
            <a:chExt cx="1984734" cy="23104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D2417F-BA6F-984C-AA50-10599F150C77}"/>
                </a:ext>
              </a:extLst>
            </p:cNvPr>
            <p:cNvSpPr/>
            <p:nvPr/>
          </p:nvSpPr>
          <p:spPr>
            <a:xfrm>
              <a:off x="5178519" y="3260644"/>
              <a:ext cx="412722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E80965-1ACE-AC4F-85C7-0A3B65ACE22A}"/>
                </a:ext>
              </a:extLst>
            </p:cNvPr>
            <p:cNvSpPr/>
            <p:nvPr/>
          </p:nvSpPr>
          <p:spPr>
            <a:xfrm>
              <a:off x="5946901" y="4322000"/>
              <a:ext cx="136072" cy="12491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D082134-AD99-7E42-B3A2-A7EAAD4CF064}"/>
                </a:ext>
              </a:extLst>
            </p:cNvPr>
            <p:cNvSpPr/>
            <p:nvPr/>
          </p:nvSpPr>
          <p:spPr>
            <a:xfrm>
              <a:off x="6505816" y="3930114"/>
              <a:ext cx="234044" cy="16410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37F969-FB22-5348-B032-F36869178535}"/>
                </a:ext>
              </a:extLst>
            </p:cNvPr>
            <p:cNvSpPr/>
            <p:nvPr/>
          </p:nvSpPr>
          <p:spPr>
            <a:xfrm rot="16200000">
              <a:off x="6403985" y="3259834"/>
              <a:ext cx="436794" cy="10817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D324DDA-45B5-0D4A-A2C0-9792E569324F}"/>
                </a:ext>
              </a:extLst>
            </p:cNvPr>
            <p:cNvSpPr/>
            <p:nvPr/>
          </p:nvSpPr>
          <p:spPr>
            <a:xfrm rot="16200000">
              <a:off x="5813891" y="4069415"/>
              <a:ext cx="402092" cy="450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452F879-6747-C647-B2DA-B8FA7459F9F2}"/>
              </a:ext>
            </a:extLst>
          </p:cNvPr>
          <p:cNvGrpSpPr/>
          <p:nvPr/>
        </p:nvGrpSpPr>
        <p:grpSpPr>
          <a:xfrm>
            <a:off x="626904" y="4462773"/>
            <a:ext cx="1552090" cy="1780387"/>
            <a:chOff x="943667" y="3218193"/>
            <a:chExt cx="2369672" cy="24360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FAB1939-3201-9847-8EC0-FA7796B39205}"/>
                </a:ext>
              </a:extLst>
            </p:cNvPr>
            <p:cNvSpPr/>
            <p:nvPr/>
          </p:nvSpPr>
          <p:spPr>
            <a:xfrm>
              <a:off x="2318681" y="3343754"/>
              <a:ext cx="158456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450B56D-A4F3-084E-B57F-49828A1DEBAC}"/>
                </a:ext>
              </a:extLst>
            </p:cNvPr>
            <p:cNvSpPr/>
            <p:nvPr/>
          </p:nvSpPr>
          <p:spPr>
            <a:xfrm>
              <a:off x="1274177" y="3343754"/>
              <a:ext cx="318215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D0C96F-B252-3841-ACBB-D704F599258E}"/>
                </a:ext>
              </a:extLst>
            </p:cNvPr>
            <p:cNvSpPr/>
            <p:nvPr/>
          </p:nvSpPr>
          <p:spPr>
            <a:xfrm>
              <a:off x="2009901" y="4405110"/>
              <a:ext cx="136072" cy="12491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D1DBFD0-E565-AF43-AADE-3BCA1B3938B5}"/>
                </a:ext>
              </a:extLst>
            </p:cNvPr>
            <p:cNvSpPr/>
            <p:nvPr/>
          </p:nvSpPr>
          <p:spPr>
            <a:xfrm>
              <a:off x="2655902" y="4013224"/>
              <a:ext cx="234044" cy="16410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B708EF1-9CA6-E043-A044-02B8B95D380D}"/>
                </a:ext>
              </a:extLst>
            </p:cNvPr>
            <p:cNvSpPr/>
            <p:nvPr/>
          </p:nvSpPr>
          <p:spPr>
            <a:xfrm rot="16200000">
              <a:off x="969052" y="3192808"/>
              <a:ext cx="937597" cy="98836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52233D-4B83-5C47-97F7-2FA96735D5A8}"/>
                </a:ext>
              </a:extLst>
            </p:cNvPr>
            <p:cNvSpPr/>
            <p:nvPr/>
          </p:nvSpPr>
          <p:spPr>
            <a:xfrm rot="16200000">
              <a:off x="2554071" y="3342944"/>
              <a:ext cx="436794" cy="1081742"/>
            </a:xfrm>
            <a:prstGeom prst="rect">
              <a:avLst/>
            </a:prstGeom>
            <a:solidFill>
              <a:srgbClr val="45A238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16D7239-85DF-EF49-A39B-020D4A5901EE}"/>
                </a:ext>
              </a:extLst>
            </p:cNvPr>
            <p:cNvSpPr/>
            <p:nvPr/>
          </p:nvSpPr>
          <p:spPr>
            <a:xfrm rot="16200000">
              <a:off x="1876891" y="4152525"/>
              <a:ext cx="402092" cy="450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D2C2AE8-52B4-F04B-9939-F18DC8AF190D}"/>
              </a:ext>
            </a:extLst>
          </p:cNvPr>
          <p:cNvSpPr/>
          <p:nvPr/>
        </p:nvSpPr>
        <p:spPr>
          <a:xfrm>
            <a:off x="9294163" y="4833323"/>
            <a:ext cx="502195" cy="13959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2E4DE09-4E1B-6F48-8773-ED006A5CF470}"/>
              </a:ext>
            </a:extLst>
          </p:cNvPr>
          <p:cNvGrpSpPr/>
          <p:nvPr/>
        </p:nvGrpSpPr>
        <p:grpSpPr>
          <a:xfrm>
            <a:off x="6068230" y="4683360"/>
            <a:ext cx="1374018" cy="1528353"/>
            <a:chOff x="5178519" y="3260644"/>
            <a:chExt cx="1984734" cy="231049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2B9D1ED-9D8F-BF47-80FD-8C7A07730B7F}"/>
                </a:ext>
              </a:extLst>
            </p:cNvPr>
            <p:cNvSpPr/>
            <p:nvPr/>
          </p:nvSpPr>
          <p:spPr>
            <a:xfrm>
              <a:off x="5178519" y="3260644"/>
              <a:ext cx="412722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15C065-21D8-EF4F-8359-362FBBECD54D}"/>
                </a:ext>
              </a:extLst>
            </p:cNvPr>
            <p:cNvSpPr/>
            <p:nvPr/>
          </p:nvSpPr>
          <p:spPr>
            <a:xfrm>
              <a:off x="5946901" y="4322000"/>
              <a:ext cx="136072" cy="12491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56917DF-6F87-A144-B42D-CE857E922CA7}"/>
                </a:ext>
              </a:extLst>
            </p:cNvPr>
            <p:cNvSpPr/>
            <p:nvPr/>
          </p:nvSpPr>
          <p:spPr>
            <a:xfrm>
              <a:off x="6505816" y="3930114"/>
              <a:ext cx="234044" cy="16410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0B6A78F-DB8E-6B49-83B4-7E0A47B49EC1}"/>
                </a:ext>
              </a:extLst>
            </p:cNvPr>
            <p:cNvSpPr/>
            <p:nvPr/>
          </p:nvSpPr>
          <p:spPr>
            <a:xfrm rot="16200000">
              <a:off x="6403985" y="3259834"/>
              <a:ext cx="436794" cy="10817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9385781-F0B3-1A49-993F-A362F5B3137A}"/>
                </a:ext>
              </a:extLst>
            </p:cNvPr>
            <p:cNvSpPr/>
            <p:nvPr/>
          </p:nvSpPr>
          <p:spPr>
            <a:xfrm rot="16200000">
              <a:off x="5813891" y="4069415"/>
              <a:ext cx="402092" cy="4500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5E2BE9F-5060-9A48-A192-8879A9E2C38D}"/>
              </a:ext>
            </a:extLst>
          </p:cNvPr>
          <p:cNvSpPr/>
          <p:nvPr/>
        </p:nvSpPr>
        <p:spPr>
          <a:xfrm>
            <a:off x="10743764" y="4838936"/>
            <a:ext cx="502195" cy="13959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D12DADF-4481-9548-BB17-AF5FC43810AA}"/>
              </a:ext>
            </a:extLst>
          </p:cNvPr>
          <p:cNvGrpSpPr/>
          <p:nvPr/>
        </p:nvGrpSpPr>
        <p:grpSpPr>
          <a:xfrm>
            <a:off x="2184065" y="4596005"/>
            <a:ext cx="1335612" cy="1688621"/>
            <a:chOff x="1274177" y="3343754"/>
            <a:chExt cx="2039162" cy="231049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2E9E00-379C-9348-AE75-8DB30B547E44}"/>
                </a:ext>
              </a:extLst>
            </p:cNvPr>
            <p:cNvSpPr/>
            <p:nvPr/>
          </p:nvSpPr>
          <p:spPr>
            <a:xfrm>
              <a:off x="2318681" y="3343754"/>
              <a:ext cx="158456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9D215F3-3D4B-E448-9EAA-437E379438FF}"/>
                </a:ext>
              </a:extLst>
            </p:cNvPr>
            <p:cNvSpPr/>
            <p:nvPr/>
          </p:nvSpPr>
          <p:spPr>
            <a:xfrm>
              <a:off x="1274177" y="3343754"/>
              <a:ext cx="318215" cy="23104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D8E26ED-4EDF-9E43-B56B-4EE038F8E4F6}"/>
                </a:ext>
              </a:extLst>
            </p:cNvPr>
            <p:cNvSpPr/>
            <p:nvPr/>
          </p:nvSpPr>
          <p:spPr>
            <a:xfrm>
              <a:off x="2009901" y="4405110"/>
              <a:ext cx="136072" cy="12491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A2A6E2-4318-774C-B654-9206242BD431}"/>
                </a:ext>
              </a:extLst>
            </p:cNvPr>
            <p:cNvSpPr/>
            <p:nvPr/>
          </p:nvSpPr>
          <p:spPr>
            <a:xfrm>
              <a:off x="2655902" y="4013224"/>
              <a:ext cx="234044" cy="164102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A3B00C-2E7E-0B42-98DE-2717010FE2B3}"/>
                </a:ext>
              </a:extLst>
            </p:cNvPr>
            <p:cNvSpPr/>
            <p:nvPr/>
          </p:nvSpPr>
          <p:spPr>
            <a:xfrm rot="16200000">
              <a:off x="2554071" y="3342944"/>
              <a:ext cx="436794" cy="1081742"/>
            </a:xfrm>
            <a:prstGeom prst="rect">
              <a:avLst/>
            </a:prstGeom>
            <a:solidFill>
              <a:srgbClr val="45A238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CA1E4F2-895F-5248-AF78-519D591C652E}"/>
                </a:ext>
              </a:extLst>
            </p:cNvPr>
            <p:cNvSpPr/>
            <p:nvPr/>
          </p:nvSpPr>
          <p:spPr>
            <a:xfrm rot="16200000">
              <a:off x="1876891" y="4152525"/>
              <a:ext cx="402092" cy="450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8F82E73-FF69-8D47-9404-5A126B480495}"/>
              </a:ext>
            </a:extLst>
          </p:cNvPr>
          <p:cNvSpPr txBox="1"/>
          <p:nvPr/>
        </p:nvSpPr>
        <p:spPr>
          <a:xfrm rot="16200000">
            <a:off x="-821007" y="5177591"/>
            <a:ext cx="22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drought/ disturbance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9BFF27-5CEA-9940-A1E1-A57B998E6DD4}"/>
              </a:ext>
            </a:extLst>
          </p:cNvPr>
          <p:cNvSpPr txBox="1"/>
          <p:nvPr/>
        </p:nvSpPr>
        <p:spPr>
          <a:xfrm rot="16200000">
            <a:off x="-175500" y="240753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319761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12810E2-FA89-4D7C-BCB2-B731D244B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" y="0"/>
            <a:ext cx="1218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0CED-0F09-40C6-897C-7723089C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89" y="649582"/>
            <a:ext cx="5251598" cy="99417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Ecosystem Demography Model v2.2 (ED-2.2)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CAA542-ACCC-4CAB-9EC6-8B08A549F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230" y="2068498"/>
            <a:ext cx="5251598" cy="385290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bg1"/>
                </a:solidFill>
              </a:rPr>
              <a:t>Size- and age-structured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approximation of an individual tree-based model</a:t>
            </a:r>
          </a:p>
          <a:p>
            <a:pPr marL="0" indent="0">
              <a:spcBef>
                <a:spcPts val="600"/>
              </a:spcBef>
              <a:buNone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Characterizes </a:t>
            </a:r>
            <a:r>
              <a:rPr lang="en-US" sz="2000" b="1" dirty="0">
                <a:solidFill>
                  <a:schemeClr val="bg1"/>
                </a:solidFill>
              </a:rPr>
              <a:t>vertical structure &amp; function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of plant communities, and the </a:t>
            </a:r>
            <a:r>
              <a:rPr lang="en-US" sz="2000" b="1" dirty="0">
                <a:solidFill>
                  <a:schemeClr val="bg1"/>
                </a:solidFill>
              </a:rPr>
              <a:t>horizontal heterogeneity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of terrestrial ecosystems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Tracks fine-scale ecosystem dynamics at </a:t>
            </a:r>
            <a:r>
              <a:rPr lang="en-US" sz="2000" b="1" dirty="0">
                <a:solidFill>
                  <a:schemeClr val="bg1"/>
                </a:solidFill>
              </a:rPr>
              <a:t>individual plant &amp; patch scales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that </a:t>
            </a:r>
            <a:r>
              <a:rPr lang="en-US" sz="2000" b="1" dirty="0">
                <a:solidFill>
                  <a:schemeClr val="bg1"/>
                </a:solidFill>
              </a:rPr>
              <a:t>share meteorology and soil conditions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Fully </a:t>
            </a:r>
            <a:r>
              <a:rPr lang="en-US" sz="2000" b="1" dirty="0">
                <a:solidFill>
                  <a:schemeClr val="bg1"/>
                </a:solidFill>
              </a:rPr>
              <a:t>coupled carbon-water-energy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98561-49B9-4BB9-A2DD-84447A949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4" t="24908" r="13890" b="21495"/>
          <a:stretch/>
        </p:blipFill>
        <p:spPr>
          <a:xfrm>
            <a:off x="6569165" y="3479796"/>
            <a:ext cx="4830754" cy="2821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51A73-A2DE-4D77-A08C-7314E51553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90" t="28807" r="16254" b="25097"/>
          <a:stretch/>
        </p:blipFill>
        <p:spPr>
          <a:xfrm>
            <a:off x="6612847" y="578542"/>
            <a:ext cx="4777609" cy="2628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4FBCE3-CFF5-4C11-9BBA-A139CE4DAF77}"/>
              </a:ext>
            </a:extLst>
          </p:cNvPr>
          <p:cNvSpPr txBox="1"/>
          <p:nvPr/>
        </p:nvSpPr>
        <p:spPr>
          <a:xfrm>
            <a:off x="1028230" y="6115318"/>
            <a:ext cx="4830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Moorcroft et al. 2001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Ecological Monographs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Medvigy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et al. 2009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JGR</a:t>
            </a:r>
          </a:p>
        </p:txBody>
      </p:sp>
    </p:spTree>
    <p:extLst>
      <p:ext uri="{BB962C8B-B14F-4D97-AF65-F5344CB8AC3E}">
        <p14:creationId xmlns:p14="http://schemas.microsoft.com/office/powerpoint/2010/main" val="374210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AE20CDBF-1789-44B5-9C63-9C2FFC4A2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7"/>
          <a:stretch/>
        </p:blipFill>
        <p:spPr>
          <a:xfrm>
            <a:off x="6551717" y="150995"/>
            <a:ext cx="5021955" cy="6267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73E0F-1BAB-46AC-948F-3635EB6F37C6}"/>
              </a:ext>
            </a:extLst>
          </p:cNvPr>
          <p:cNvSpPr txBox="1"/>
          <p:nvPr/>
        </p:nvSpPr>
        <p:spPr>
          <a:xfrm>
            <a:off x="690465" y="1073020"/>
            <a:ext cx="5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Another schematic version of the ED2 model </a:t>
            </a:r>
          </a:p>
        </p:txBody>
      </p:sp>
    </p:spTree>
    <p:extLst>
      <p:ext uri="{BB962C8B-B14F-4D97-AF65-F5344CB8AC3E}">
        <p14:creationId xmlns:p14="http://schemas.microsoft.com/office/powerpoint/2010/main" val="8033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A1C01C8-E6BC-44D8-B119-65351CFFC852}"/>
              </a:ext>
            </a:extLst>
          </p:cNvPr>
          <p:cNvSpPr/>
          <p:nvPr/>
        </p:nvSpPr>
        <p:spPr>
          <a:xfrm>
            <a:off x="9954520" y="3260644"/>
            <a:ext cx="158456" cy="23104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B7048B-359C-41C9-876E-F3B2A6463C6D}"/>
              </a:ext>
            </a:extLst>
          </p:cNvPr>
          <p:cNvSpPr/>
          <p:nvPr/>
        </p:nvSpPr>
        <p:spPr>
          <a:xfrm rot="16200000">
            <a:off x="9634318" y="2551839"/>
            <a:ext cx="830998" cy="8516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0D6D7-3622-4FDC-92E8-5F90745E7672}"/>
              </a:ext>
            </a:extLst>
          </p:cNvPr>
          <p:cNvSpPr/>
          <p:nvPr/>
        </p:nvSpPr>
        <p:spPr>
          <a:xfrm>
            <a:off x="1788763" y="3497407"/>
            <a:ext cx="979714" cy="207372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AF747-9F74-445B-B3C3-0D3EF582A02D}"/>
              </a:ext>
            </a:extLst>
          </p:cNvPr>
          <p:cNvSpPr/>
          <p:nvPr/>
        </p:nvSpPr>
        <p:spPr>
          <a:xfrm>
            <a:off x="5178519" y="3260644"/>
            <a:ext cx="412722" cy="23104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638C6B-1307-4099-911E-125B7C08A294}"/>
              </a:ext>
            </a:extLst>
          </p:cNvPr>
          <p:cNvSpPr/>
          <p:nvPr/>
        </p:nvSpPr>
        <p:spPr>
          <a:xfrm>
            <a:off x="5946901" y="4322000"/>
            <a:ext cx="136072" cy="124913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17ACB-2497-4ED0-A213-F2B55F217216}"/>
              </a:ext>
            </a:extLst>
          </p:cNvPr>
          <p:cNvSpPr/>
          <p:nvPr/>
        </p:nvSpPr>
        <p:spPr>
          <a:xfrm>
            <a:off x="6505816" y="3930114"/>
            <a:ext cx="234044" cy="164102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FFAB1-789F-48FB-B00C-A365B33BFAA8}"/>
              </a:ext>
            </a:extLst>
          </p:cNvPr>
          <p:cNvSpPr/>
          <p:nvPr/>
        </p:nvSpPr>
        <p:spPr>
          <a:xfrm rot="16200000">
            <a:off x="1523201" y="1933723"/>
            <a:ext cx="1510838" cy="27676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689E7-00ED-4985-A565-6D7DEA725988}"/>
              </a:ext>
            </a:extLst>
          </p:cNvPr>
          <p:cNvSpPr/>
          <p:nvPr/>
        </p:nvSpPr>
        <p:spPr>
          <a:xfrm rot="16200000">
            <a:off x="4916083" y="2331462"/>
            <a:ext cx="937595" cy="13989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C1BF1-E300-4A91-8A3C-70B2C22F529C}"/>
              </a:ext>
            </a:extLst>
          </p:cNvPr>
          <p:cNvSpPr/>
          <p:nvPr/>
        </p:nvSpPr>
        <p:spPr>
          <a:xfrm rot="16200000">
            <a:off x="6403985" y="3259834"/>
            <a:ext cx="436794" cy="10817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B11F59-1E56-40E2-AC25-D1572DFFE2DC}"/>
              </a:ext>
            </a:extLst>
          </p:cNvPr>
          <p:cNvSpPr/>
          <p:nvPr/>
        </p:nvSpPr>
        <p:spPr>
          <a:xfrm rot="16200000">
            <a:off x="5813891" y="4069415"/>
            <a:ext cx="402092" cy="450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A4E64-8F18-423A-9F1B-7BDDB6FEDA80}"/>
              </a:ext>
            </a:extLst>
          </p:cNvPr>
          <p:cNvSpPr txBox="1"/>
          <p:nvPr/>
        </p:nvSpPr>
        <p:spPr>
          <a:xfrm>
            <a:off x="894771" y="1495128"/>
            <a:ext cx="2767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Leaf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E1618-893E-4659-A700-473E1CBC5A27}"/>
              </a:ext>
            </a:extLst>
          </p:cNvPr>
          <p:cNvSpPr txBox="1"/>
          <p:nvPr/>
        </p:nvSpPr>
        <p:spPr>
          <a:xfrm>
            <a:off x="3997274" y="1156857"/>
            <a:ext cx="38992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Ecosystem Demography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(ED2)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(deterministic)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AB4D0-2765-4656-B047-D7DD6328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689"/>
            <a:ext cx="10515600" cy="80018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Terrestrial biosphere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04A2B5-E0FF-4494-B587-25ADAD2EFE64}"/>
              </a:ext>
            </a:extLst>
          </p:cNvPr>
          <p:cNvSpPr/>
          <p:nvPr/>
        </p:nvSpPr>
        <p:spPr>
          <a:xfrm>
            <a:off x="8910016" y="3260644"/>
            <a:ext cx="318215" cy="23104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5BB878-0B69-44C2-A2D2-670C79F38B28}"/>
              </a:ext>
            </a:extLst>
          </p:cNvPr>
          <p:cNvSpPr/>
          <p:nvPr/>
        </p:nvSpPr>
        <p:spPr>
          <a:xfrm>
            <a:off x="9645740" y="4322000"/>
            <a:ext cx="136072" cy="124913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0D22F0-B79A-4FA6-B76A-87F0D6E468C4}"/>
              </a:ext>
            </a:extLst>
          </p:cNvPr>
          <p:cNvSpPr/>
          <p:nvPr/>
        </p:nvSpPr>
        <p:spPr>
          <a:xfrm>
            <a:off x="10291741" y="3930114"/>
            <a:ext cx="234044" cy="164102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6A3D69-A1B1-44A7-AAB5-DD247428D1E2}"/>
              </a:ext>
            </a:extLst>
          </p:cNvPr>
          <p:cNvSpPr/>
          <p:nvPr/>
        </p:nvSpPr>
        <p:spPr>
          <a:xfrm rot="16200000">
            <a:off x="8604891" y="3109698"/>
            <a:ext cx="937597" cy="9883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D01EF4-290C-4ACD-876E-52DA996ABBAE}"/>
              </a:ext>
            </a:extLst>
          </p:cNvPr>
          <p:cNvSpPr/>
          <p:nvPr/>
        </p:nvSpPr>
        <p:spPr>
          <a:xfrm rot="16200000">
            <a:off x="10189910" y="3259834"/>
            <a:ext cx="436794" cy="1081742"/>
          </a:xfrm>
          <a:prstGeom prst="rect">
            <a:avLst/>
          </a:prstGeom>
          <a:solidFill>
            <a:srgbClr val="45A238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031100-6325-44FD-9ABA-F9E4DF57151F}"/>
              </a:ext>
            </a:extLst>
          </p:cNvPr>
          <p:cNvSpPr/>
          <p:nvPr/>
        </p:nvSpPr>
        <p:spPr>
          <a:xfrm rot="16200000">
            <a:off x="9512730" y="4069415"/>
            <a:ext cx="402092" cy="4500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76D1A-88DB-409A-8AF1-4E70B82AA75E}"/>
              </a:ext>
            </a:extLst>
          </p:cNvPr>
          <p:cNvSpPr txBox="1"/>
          <p:nvPr/>
        </p:nvSpPr>
        <p:spPr>
          <a:xfrm>
            <a:off x="8078002" y="1495521"/>
            <a:ext cx="3344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Gap Dynamics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(stochastic)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83BF277-27BD-4125-A28D-77B91617F2F1}"/>
              </a:ext>
            </a:extLst>
          </p:cNvPr>
          <p:cNvSpPr txBox="1">
            <a:spLocks/>
          </p:cNvSpPr>
          <p:nvPr/>
        </p:nvSpPr>
        <p:spPr>
          <a:xfrm>
            <a:off x="747580" y="5502988"/>
            <a:ext cx="3344308" cy="6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Homogeneous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ADA960B-139C-467A-AA1B-FFA1D70B0595}"/>
              </a:ext>
            </a:extLst>
          </p:cNvPr>
          <p:cNvSpPr txBox="1">
            <a:spLocks/>
          </p:cNvSpPr>
          <p:nvPr/>
        </p:nvSpPr>
        <p:spPr>
          <a:xfrm>
            <a:off x="8143120" y="5502988"/>
            <a:ext cx="3344308" cy="6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Heterogeneous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5549574-A93C-4FD9-88C6-4197E4340199}"/>
              </a:ext>
            </a:extLst>
          </p:cNvPr>
          <p:cNvSpPr txBox="1">
            <a:spLocks/>
          </p:cNvSpPr>
          <p:nvPr/>
        </p:nvSpPr>
        <p:spPr>
          <a:xfrm>
            <a:off x="7995545" y="5858812"/>
            <a:ext cx="3344308" cy="6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Local-scale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9A93B07E-6C04-4416-9D44-78A99449C3CA}"/>
              </a:ext>
            </a:extLst>
          </p:cNvPr>
          <p:cNvSpPr txBox="1">
            <a:spLocks/>
          </p:cNvSpPr>
          <p:nvPr/>
        </p:nvSpPr>
        <p:spPr>
          <a:xfrm>
            <a:off x="821368" y="5837126"/>
            <a:ext cx="3344308" cy="720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Large-scale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EC3DEA-1A1E-4C58-8EF1-8367F7E1228E}"/>
              </a:ext>
            </a:extLst>
          </p:cNvPr>
          <p:cNvCxnSpPr>
            <a:cxnSpLocks/>
          </p:cNvCxnSpPr>
          <p:nvPr/>
        </p:nvCxnSpPr>
        <p:spPr>
          <a:xfrm>
            <a:off x="3859306" y="5855232"/>
            <a:ext cx="4489120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12DAA0-4522-47B1-80C1-E60859CC1747}"/>
              </a:ext>
            </a:extLst>
          </p:cNvPr>
          <p:cNvCxnSpPr>
            <a:cxnSpLocks/>
          </p:cNvCxnSpPr>
          <p:nvPr/>
        </p:nvCxnSpPr>
        <p:spPr>
          <a:xfrm>
            <a:off x="3859306" y="6187589"/>
            <a:ext cx="4489120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7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217</Words>
  <Application>Microsoft Macintosh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8_Office Theme</vt:lpstr>
      <vt:lpstr>2_Office Theme</vt:lpstr>
      <vt:lpstr>PowerPoint Presentation</vt:lpstr>
      <vt:lpstr>PowerPoint Presentation</vt:lpstr>
      <vt:lpstr>Ecosystem Demography Model v2.2 (ED-2.2)</vt:lpstr>
      <vt:lpstr>PowerPoint Presentation</vt:lpstr>
      <vt:lpstr>Terrestrial biosphere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elsa ordway</dc:creator>
  <cp:lastModifiedBy>Teixeira, Kristina A.</cp:lastModifiedBy>
  <cp:revision>3</cp:revision>
  <dcterms:created xsi:type="dcterms:W3CDTF">2021-01-26T22:44:08Z</dcterms:created>
  <dcterms:modified xsi:type="dcterms:W3CDTF">2021-02-03T16:46:09Z</dcterms:modified>
</cp:coreProperties>
</file>