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72" r:id="rId1"/>
  </p:sldMasterIdLst>
  <p:notesMasterIdLst>
    <p:notesMasterId r:id="rId27"/>
  </p:notesMasterIdLst>
  <p:sldIdLst>
    <p:sldId id="256" r:id="rId2"/>
    <p:sldId id="274" r:id="rId3"/>
    <p:sldId id="260" r:id="rId4"/>
    <p:sldId id="261" r:id="rId5"/>
    <p:sldId id="275" r:id="rId6"/>
    <p:sldId id="259" r:id="rId7"/>
    <p:sldId id="316" r:id="rId8"/>
    <p:sldId id="287" r:id="rId9"/>
    <p:sldId id="277" r:id="rId10"/>
    <p:sldId id="276" r:id="rId11"/>
    <p:sldId id="278" r:id="rId12"/>
    <p:sldId id="279" r:id="rId13"/>
    <p:sldId id="280" r:id="rId14"/>
    <p:sldId id="283" r:id="rId15"/>
    <p:sldId id="284" r:id="rId16"/>
    <p:sldId id="285" r:id="rId17"/>
    <p:sldId id="286" r:id="rId18"/>
    <p:sldId id="266" r:id="rId19"/>
    <p:sldId id="271" r:id="rId20"/>
    <p:sldId id="269" r:id="rId21"/>
    <p:sldId id="294" r:id="rId22"/>
    <p:sldId id="289" r:id="rId23"/>
    <p:sldId id="270" r:id="rId24"/>
    <p:sldId id="272" r:id="rId25"/>
    <p:sldId id="27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K.Farrell" initials="KJF" lastIdx="6" clrIdx="6"/>
  <p:cmAuthor id="1" name="Farrell, Kaitlin" initials="FK" lastIdx="6" clrIdx="0"/>
  <p:cmAuthor id="8" name="K. Farrell" initials="KJF" lastIdx="6" clrIdx="7"/>
  <p:cmAuthor id="2" name="Cayelan C. Carey" initials="CCC" lastIdx="53" clrIdx="1"/>
  <p:cmAuthor id="9" name="KJF" initials="KJF" lastIdx="1" clrIdx="8"/>
  <p:cmAuthor id="3" name="Cayelan C. Carey" initials="CCC [2]" lastIdx="1" clrIdx="2"/>
  <p:cmAuthor id="4" name="Cayelan C. Carey" initials="CCC [3]" lastIdx="1" clrIdx="3"/>
  <p:cmAuthor id="5" name="Cayelan C. Carey" initials="CCC [4]" lastIdx="1" clrIdx="4"/>
  <p:cmAuthor id="6" name="Cayelan C. Carey" initials="CCC [5]" lastIdx="1"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BBB59"/>
    <a:srgbClr val="00B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70476" autoAdjust="0"/>
  </p:normalViewPr>
  <p:slideViewPr>
    <p:cSldViewPr snapToGrid="0" snapToObjects="1">
      <p:cViewPr varScale="1">
        <p:scale>
          <a:sx n="88" d="100"/>
          <a:sy n="88" d="100"/>
        </p:scale>
        <p:origin x="3208" y="184"/>
      </p:cViewPr>
      <p:guideLst/>
    </p:cSldViewPr>
  </p:slideViewPr>
  <p:notesTextViewPr>
    <p:cViewPr>
      <p:scale>
        <a:sx n="1" d="1"/>
        <a:sy n="1" d="1"/>
      </p:scale>
      <p:origin x="0" y="0"/>
    </p:cViewPr>
  </p:notesTextViewPr>
  <p:sorterViewPr>
    <p:cViewPr>
      <p:scale>
        <a:sx n="100" d="100"/>
        <a:sy n="100" d="100"/>
      </p:scale>
      <p:origin x="0" y="-41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D5E7E-5A56-4EF6-B275-4418C0D70E4E}" type="datetimeFigureOut">
              <a:rPr lang="en-US" smtClean="0"/>
              <a:t>1/28/20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3A8-58DE-49DC-9245-9F9544461F34}" type="slidenum">
              <a:rPr lang="en-US" smtClean="0"/>
              <a:t>‹#›</a:t>
            </a:fld>
            <a:endParaRPr lang="en-US"/>
          </a:p>
        </p:txBody>
      </p:sp>
    </p:spTree>
    <p:extLst>
      <p:ext uri="{BB962C8B-B14F-4D97-AF65-F5344CB8AC3E}">
        <p14:creationId xmlns:p14="http://schemas.microsoft.com/office/powerpoint/2010/main" val="1680914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Welcome the students to class. It might be helpful to go around the room and briefly discuss if anyone has experience programming or modeling. The point of this is to emphasize that most students are likely novices, and that asking lots of questions is ok because their peers are novices as well.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It is really important at this point to emphasize that there will be lots of new material covered during this module, and that going slowly and asking for help is very much encouraged!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generally try to organize the classroom so that students with similar operating systems (e.g., Mac vs PC) can work together; this module asks students to work in pairs and share data among a team of two pairs each.</a:t>
            </a:r>
          </a:p>
        </p:txBody>
      </p:sp>
      <p:sp>
        <p:nvSpPr>
          <p:cNvPr id="4" name="Slide Number Placeholder 3"/>
          <p:cNvSpPr>
            <a:spLocks noGrp="1"/>
          </p:cNvSpPr>
          <p:nvPr>
            <p:ph type="sldNum" sz="quarter" idx="10"/>
          </p:nvPr>
        </p:nvSpPr>
        <p:spPr/>
        <p:txBody>
          <a:bodyPr/>
          <a:lstStyle/>
          <a:p>
            <a:fld id="{866223A8-58DE-49DC-9245-9F9544461F34}" type="slidenum">
              <a:rPr lang="en-US" smtClean="0"/>
              <a:t>1</a:t>
            </a:fld>
            <a:endParaRPr lang="en-US"/>
          </a:p>
        </p:txBody>
      </p:sp>
    </p:spTree>
    <p:extLst>
      <p:ext uri="{BB962C8B-B14F-4D97-AF65-F5344CB8AC3E}">
        <p14:creationId xmlns:p14="http://schemas.microsoft.com/office/powerpoint/2010/main" val="2048358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study the effects of climate and land use change on lakes, researchers use models, because it is impossible to manipulate factors such as solar radiation, air temperatures, and inflowing stream nutrients on real-world lakes at the whole-lake scale in a controlled way.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However, simulation modeling allows us to test how changes in one or more drivers alters lake chlorophyll-a concentrations. Simulation models allow us to manipulate weather and land use change in a computer, and test the effects of lots of modeling experiments. For example, an experiment could be if air temperatures increased by </a:t>
            </a:r>
            <a:r>
              <a:rPr lang="en-US" sz="1200" kern="1200" dirty="0" err="1">
                <a:solidFill>
                  <a:schemeClr val="tx1"/>
                </a:solidFill>
                <a:effectLst/>
                <a:latin typeface="+mn-lt"/>
                <a:ea typeface="+mn-ea"/>
                <a:cs typeface="+mn-cs"/>
              </a:rPr>
              <a:t>2°C</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58020EE3-0E66-7545-AD0E-C93C74C0187D}" type="slidenum">
              <a:rPr lang="en-US" smtClean="0"/>
              <a:t>10</a:t>
            </a:fld>
            <a:endParaRPr lang="en-US"/>
          </a:p>
        </p:txBody>
      </p:sp>
    </p:spTree>
    <p:extLst>
      <p:ext uri="{BB962C8B-B14F-4D97-AF65-F5344CB8AC3E}">
        <p14:creationId xmlns:p14="http://schemas.microsoft.com/office/powerpoint/2010/main" val="1415722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simulation model we are going to use is GLM (the General Lake Model), which was developed in 2012 as an open-source model by researchers in GLEON, the Global Lakes Ecological Observatory Network.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GLM gives us the opportunity to do climate change experiments, in which we modify different climate conditions and study their effects on the lake. </a:t>
            </a:r>
          </a:p>
        </p:txBody>
      </p:sp>
      <p:sp>
        <p:nvSpPr>
          <p:cNvPr id="4" name="Slide Number Placeholder 3"/>
          <p:cNvSpPr>
            <a:spLocks noGrp="1"/>
          </p:cNvSpPr>
          <p:nvPr>
            <p:ph type="sldNum" sz="quarter" idx="10"/>
          </p:nvPr>
        </p:nvSpPr>
        <p:spPr/>
        <p:txBody>
          <a:bodyPr/>
          <a:lstStyle/>
          <a:p>
            <a:fld id="{58020EE3-0E66-7545-AD0E-C93C74C0187D}" type="slidenum">
              <a:rPr lang="en-US" smtClean="0"/>
              <a:t>11</a:t>
            </a:fld>
            <a:endParaRPr lang="en-US"/>
          </a:p>
        </p:txBody>
      </p:sp>
    </p:spTree>
    <p:extLst>
      <p:ext uri="{BB962C8B-B14F-4D97-AF65-F5344CB8AC3E}">
        <p14:creationId xmlns:p14="http://schemas.microsoft.com/office/powerpoint/2010/main" val="1156809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GLM is a lake physics model, which uses climate forcing data as input (e.g., inflows, snow, wind, temperature, humidity, radiation) and models lake thermal structure, with lake temperature</a:t>
            </a:r>
            <a:r>
              <a:rPr lang="en-US" sz="1200" kern="1200" baseline="0" dirty="0">
                <a:solidFill>
                  <a:schemeClr val="tx1"/>
                </a:solidFill>
                <a:effectLst/>
                <a:latin typeface="+mn-lt"/>
                <a:ea typeface="+mn-ea"/>
                <a:cs typeface="+mn-cs"/>
              </a:rPr>
              <a:t> profiles</a:t>
            </a:r>
            <a:r>
              <a:rPr lang="en-US" sz="1200" kern="1200" dirty="0">
                <a:solidFill>
                  <a:schemeClr val="tx1"/>
                </a:solidFill>
                <a:effectLst/>
                <a:latin typeface="+mn-lt"/>
                <a:ea typeface="+mn-ea"/>
                <a:cs typeface="+mn-cs"/>
              </a:rPr>
              <a:t> as output. </a:t>
            </a:r>
          </a:p>
        </p:txBody>
      </p:sp>
      <p:sp>
        <p:nvSpPr>
          <p:cNvPr id="4" name="Slide Number Placeholder 3"/>
          <p:cNvSpPr>
            <a:spLocks noGrp="1"/>
          </p:cNvSpPr>
          <p:nvPr>
            <p:ph type="sldNum" sz="quarter" idx="10"/>
          </p:nvPr>
        </p:nvSpPr>
        <p:spPr/>
        <p:txBody>
          <a:bodyPr/>
          <a:lstStyle/>
          <a:p>
            <a:fld id="{58020EE3-0E66-7545-AD0E-C93C74C0187D}" type="slidenum">
              <a:rPr lang="en-US" smtClean="0"/>
              <a:t>12</a:t>
            </a:fld>
            <a:endParaRPr lang="en-US"/>
          </a:p>
        </p:txBody>
      </p:sp>
    </p:spTree>
    <p:extLst>
      <p:ext uri="{BB962C8B-B14F-4D97-AF65-F5344CB8AC3E}">
        <p14:creationId xmlns:p14="http://schemas.microsoft.com/office/powerpoint/2010/main" val="864214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GLM has a water quality module called</a:t>
            </a:r>
            <a:r>
              <a:rPr lang="en-US" sz="1200" kern="1200" baseline="0" dirty="0">
                <a:solidFill>
                  <a:schemeClr val="tx1"/>
                </a:solidFill>
                <a:effectLst/>
                <a:latin typeface="+mn-lt"/>
                <a:ea typeface="+mn-ea"/>
                <a:cs typeface="+mn-cs"/>
              </a:rPr>
              <a:t> Aquatic EcoDynamics (AED) </a:t>
            </a:r>
            <a:r>
              <a:rPr lang="en-US" sz="1200" kern="1200" dirty="0">
                <a:solidFill>
                  <a:schemeClr val="tx1"/>
                </a:solidFill>
                <a:effectLst/>
                <a:latin typeface="+mn-lt"/>
                <a:ea typeface="+mn-ea"/>
                <a:cs typeface="+mn-cs"/>
              </a:rPr>
              <a:t>that we will</a:t>
            </a:r>
            <a:r>
              <a:rPr lang="en-US" sz="1200" kern="1200" baseline="0" dirty="0">
                <a:solidFill>
                  <a:schemeClr val="tx1"/>
                </a:solidFill>
                <a:effectLst/>
                <a:latin typeface="+mn-lt"/>
                <a:ea typeface="+mn-ea"/>
                <a:cs typeface="+mn-cs"/>
              </a:rPr>
              <a:t> use today to </a:t>
            </a:r>
            <a:r>
              <a:rPr lang="en-US" sz="1200" kern="1200" dirty="0">
                <a:solidFill>
                  <a:schemeClr val="tx1"/>
                </a:solidFill>
                <a:effectLst/>
                <a:latin typeface="+mn-lt"/>
                <a:ea typeface="+mn-ea"/>
                <a:cs typeface="+mn-cs"/>
              </a:rPr>
              <a:t>model water chemistry and biology dynamics in lakes. We couple GLM and AED to simulate water</a:t>
            </a:r>
            <a:r>
              <a:rPr lang="en-US" sz="1200" kern="1200" baseline="0" dirty="0">
                <a:solidFill>
                  <a:schemeClr val="tx1"/>
                </a:solidFill>
                <a:effectLst/>
                <a:latin typeface="+mn-lt"/>
                <a:ea typeface="+mn-ea"/>
                <a:cs typeface="+mn-cs"/>
              </a:rPr>
              <a:t> quality.</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will be using AED to look at how chlorophyll-a concentrations change in the lake over time and under different climate and land use scenarios. Chlorophyll a is a proxy for phytoplankton biomass.</a:t>
            </a:r>
          </a:p>
        </p:txBody>
      </p:sp>
      <p:sp>
        <p:nvSpPr>
          <p:cNvPr id="4" name="Slide Number Placeholder 3"/>
          <p:cNvSpPr>
            <a:spLocks noGrp="1"/>
          </p:cNvSpPr>
          <p:nvPr>
            <p:ph type="sldNum" sz="quarter" idx="10"/>
          </p:nvPr>
        </p:nvSpPr>
        <p:spPr/>
        <p:txBody>
          <a:bodyPr/>
          <a:lstStyle/>
          <a:p>
            <a:fld id="{866223A8-58DE-49DC-9245-9F9544461F34}" type="slidenum">
              <a:rPr lang="en-US" smtClean="0"/>
              <a:t>13</a:t>
            </a:fld>
            <a:endParaRPr lang="en-US"/>
          </a:p>
        </p:txBody>
      </p:sp>
    </p:spTree>
    <p:extLst>
      <p:ext uri="{BB962C8B-B14F-4D97-AF65-F5344CB8AC3E}">
        <p14:creationId xmlns:p14="http://schemas.microsoft.com/office/powerpoint/2010/main" val="2963223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GLM requires a separate new folder/directory on each student’s laptop, which will be downloaded as an RStudio project. </a:t>
            </a:r>
          </a:p>
          <a:p>
            <a:pPr lvl="0"/>
            <a:r>
              <a:rPr lang="en-US" sz="1200" kern="1200" dirty="0">
                <a:solidFill>
                  <a:schemeClr val="tx1"/>
                </a:solidFill>
                <a:effectLst/>
                <a:latin typeface="+mn-lt"/>
                <a:ea typeface="+mn-ea"/>
                <a:cs typeface="+mn-cs"/>
              </a:rPr>
              <a:t>Within this folder will be: </a:t>
            </a:r>
          </a:p>
          <a:p>
            <a:pPr lvl="0"/>
            <a:r>
              <a:rPr lang="en-US" sz="1200" kern="1200" dirty="0">
                <a:solidFill>
                  <a:schemeClr val="tx1"/>
                </a:solidFill>
                <a:effectLst/>
                <a:latin typeface="+mn-lt"/>
                <a:ea typeface="+mn-ea"/>
                <a:cs typeface="+mn-cs"/>
              </a:rPr>
              <a:t>1) a CSV (comma-separated values) file, which has the climate driver data (also referred to as a ‘met’ file; or a file with the meteorological data. We call this ’</a:t>
            </a:r>
            <a:r>
              <a:rPr lang="en-US" sz="1200" kern="1200" dirty="0" err="1">
                <a:solidFill>
                  <a:schemeClr val="tx1"/>
                </a:solidFill>
                <a:effectLst/>
                <a:latin typeface="+mn-lt"/>
                <a:ea typeface="+mn-ea"/>
                <a:cs typeface="+mn-cs"/>
              </a:rPr>
              <a:t>met_hourly.CSV</a:t>
            </a:r>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2) one or more .nml files, which can be opened as a text file, and act as a master script to the GLM and AED models (they contain parameters for how the model should work, tell the model basic info on the lake, such as depth, latitude, time period of the simulation, etc.), and </a:t>
            </a:r>
          </a:p>
          <a:p>
            <a:pPr lvl="0"/>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3) inflow/outflow CSV files that specify the temperature, flow rate, and nutrient concentrations of the connected streams</a:t>
            </a:r>
            <a:r>
              <a:rPr lang="en-US" sz="1200" kern="1200" baseline="0" dirty="0">
                <a:solidFill>
                  <a:schemeClr val="tx1"/>
                </a:solidFill>
                <a:effectLst/>
                <a:latin typeface="+mn-lt"/>
                <a:ea typeface="+mn-ea"/>
                <a:cs typeface="+mn-cs"/>
              </a:rPr>
              <a:t> entering and leaving the lake</a:t>
            </a:r>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58020EE3-0E66-7545-AD0E-C93C74C0187D}" type="slidenum">
              <a:rPr lang="en-US" smtClean="0"/>
              <a:t>14</a:t>
            </a:fld>
            <a:endParaRPr lang="en-US"/>
          </a:p>
        </p:txBody>
      </p:sp>
    </p:spTree>
    <p:extLst>
      <p:ext uri="{BB962C8B-B14F-4D97-AF65-F5344CB8AC3E}">
        <p14:creationId xmlns:p14="http://schemas.microsoft.com/office/powerpoint/2010/main" val="229344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is an example met file, with columns for time step, shortwave radiation, longwave radiation, air temperature, relative humidity, wind speed, rain, and snow.  </a:t>
            </a:r>
          </a:p>
          <a:p>
            <a:r>
              <a:rPr lang="en-US" sz="1200" kern="1200" dirty="0">
                <a:solidFill>
                  <a:schemeClr val="tx1"/>
                </a:solidFill>
                <a:effectLst/>
                <a:latin typeface="+mn-lt"/>
                <a:ea typeface="+mn-ea"/>
                <a:cs typeface="+mn-cs"/>
              </a:rPr>
              <a:t>This met file is on an hourly time step.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For our climate change scenarios today, we will change the daily </a:t>
            </a:r>
            <a:r>
              <a:rPr lang="en-US" sz="1200" kern="1200" dirty="0" err="1">
                <a:solidFill>
                  <a:schemeClr val="tx1"/>
                </a:solidFill>
                <a:effectLst/>
                <a:latin typeface="+mn-lt"/>
                <a:ea typeface="+mn-ea"/>
                <a:cs typeface="+mn-cs"/>
              </a:rPr>
              <a:t>AirTemp</a:t>
            </a:r>
            <a:r>
              <a:rPr lang="en-US" sz="1200" kern="1200" dirty="0">
                <a:solidFill>
                  <a:schemeClr val="tx1"/>
                </a:solidFill>
                <a:effectLst/>
                <a:latin typeface="+mn-lt"/>
                <a:ea typeface="+mn-ea"/>
                <a:cs typeface="+mn-cs"/>
              </a:rPr>
              <a:t> by either 2, 4, or 6 degrees year-round, to see how changes in air temperature affect lake water temperatures. These scenarios are based on real climate warming projections between now and the year 2099 for the focal lakes.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to instructors: to examine other meteorological variables, we encourage you to check out Macrosystems EDDIE module #1 (Climate change effects on lake temperatures), which involves manipulating many variables simultaneously in which students design their own climate scenarios.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Note the </a:t>
            </a:r>
            <a:r>
              <a:rPr lang="en-US" sz="1200" kern="1200" dirty="0" err="1">
                <a:solidFill>
                  <a:schemeClr val="tx1"/>
                </a:solidFill>
                <a:effectLst/>
                <a:latin typeface="+mn-lt"/>
                <a:ea typeface="+mn-ea"/>
                <a:cs typeface="+mn-cs"/>
              </a:rPr>
              <a:t>DateTime</a:t>
            </a:r>
            <a:r>
              <a:rPr lang="en-US" sz="1200" kern="1200" dirty="0">
                <a:solidFill>
                  <a:schemeClr val="tx1"/>
                </a:solidFill>
                <a:effectLst/>
                <a:latin typeface="+mn-lt"/>
                <a:ea typeface="+mn-ea"/>
                <a:cs typeface="+mn-cs"/>
              </a:rPr>
              <a:t> structure of the time column: GLM requires this exact format of </a:t>
            </a:r>
            <a:r>
              <a:rPr lang="en-US" sz="1200" kern="1200" dirty="0" err="1">
                <a:solidFill>
                  <a:schemeClr val="tx1"/>
                </a:solidFill>
                <a:effectLst/>
                <a:latin typeface="+mn-lt"/>
                <a:ea typeface="+mn-ea"/>
                <a:cs typeface="+mn-cs"/>
              </a:rPr>
              <a:t>YYYY</a:t>
            </a:r>
            <a:r>
              <a:rPr lang="en-US" sz="1200" kern="1200" dirty="0">
                <a:solidFill>
                  <a:schemeClr val="tx1"/>
                </a:solidFill>
                <a:effectLst/>
                <a:latin typeface="+mn-lt"/>
                <a:ea typeface="+mn-ea"/>
                <a:cs typeface="+mn-cs"/>
              </a:rPr>
              <a:t>-MM-DD </a:t>
            </a:r>
            <a:r>
              <a:rPr lang="en-US" sz="1200" kern="1200" dirty="0" err="1">
                <a:solidFill>
                  <a:schemeClr val="tx1"/>
                </a:solidFill>
                <a:effectLst/>
                <a:latin typeface="+mn-lt"/>
                <a:ea typeface="+mn-ea"/>
                <a:cs typeface="+mn-cs"/>
              </a:rPr>
              <a:t>hh:mm:ss</a:t>
            </a:r>
            <a:r>
              <a:rPr lang="en-US" sz="1200" kern="1200" dirty="0">
                <a:solidFill>
                  <a:schemeClr val="tx1"/>
                </a:solidFill>
                <a:effectLst/>
                <a:latin typeface="+mn-lt"/>
                <a:ea typeface="+mn-ea"/>
                <a:cs typeface="+mn-cs"/>
              </a:rPr>
              <a:t>. GLM also requires that the column headers are spelled exactly like what is in this file (and are capitalization-specific). If this file is opened in Excel, it will corrupt the GLM timestamp.</a:t>
            </a:r>
          </a:p>
        </p:txBody>
      </p:sp>
      <p:sp>
        <p:nvSpPr>
          <p:cNvPr id="4" name="Slide Number Placeholder 3"/>
          <p:cNvSpPr>
            <a:spLocks noGrp="1"/>
          </p:cNvSpPr>
          <p:nvPr>
            <p:ph type="sldNum" sz="quarter" idx="10"/>
          </p:nvPr>
        </p:nvSpPr>
        <p:spPr/>
        <p:txBody>
          <a:bodyPr/>
          <a:lstStyle/>
          <a:p>
            <a:fld id="{58020EE3-0E66-7545-AD0E-C93C74C0187D}" type="slidenum">
              <a:rPr lang="en-US" smtClean="0"/>
              <a:t>15</a:t>
            </a:fld>
            <a:endParaRPr lang="en-US"/>
          </a:p>
        </p:txBody>
      </p:sp>
    </p:spTree>
    <p:extLst>
      <p:ext uri="{BB962C8B-B14F-4D97-AF65-F5344CB8AC3E}">
        <p14:creationId xmlns:p14="http://schemas.microsoft.com/office/powerpoint/2010/main" val="886563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is an example .</a:t>
            </a:r>
            <a:r>
              <a:rPr lang="en-US" sz="1200" kern="1200" dirty="0" err="1">
                <a:solidFill>
                  <a:schemeClr val="tx1"/>
                </a:solidFill>
                <a:effectLst/>
                <a:latin typeface="+mn-lt"/>
                <a:ea typeface="+mn-ea"/>
                <a:cs typeface="+mn-cs"/>
              </a:rPr>
              <a:t>nml</a:t>
            </a:r>
            <a:r>
              <a:rPr lang="en-US" sz="1200" kern="1200" dirty="0">
                <a:solidFill>
                  <a:schemeClr val="tx1"/>
                </a:solidFill>
                <a:effectLst/>
                <a:latin typeface="+mn-lt"/>
                <a:ea typeface="+mn-ea"/>
                <a:cs typeface="+mn-cs"/>
              </a:rPr>
              <a:t> file, which goes through many required pieces of information, such as what the name of the lake being modeled is, its latitude/longitude, the time period being modeled, etc. You</a:t>
            </a:r>
            <a:r>
              <a:rPr lang="en-US" sz="1200" kern="1200" baseline="0" dirty="0">
                <a:solidFill>
                  <a:schemeClr val="tx1"/>
                </a:solidFill>
                <a:effectLst/>
                <a:latin typeface="+mn-lt"/>
                <a:ea typeface="+mn-ea"/>
                <a:cs typeface="+mn-cs"/>
              </a:rPr>
              <a:t> can open up an .</a:t>
            </a:r>
            <a:r>
              <a:rPr lang="en-US" sz="1200" kern="1200" baseline="0" dirty="0" err="1">
                <a:solidFill>
                  <a:schemeClr val="tx1"/>
                </a:solidFill>
                <a:effectLst/>
                <a:latin typeface="+mn-lt"/>
                <a:ea typeface="+mn-ea"/>
                <a:cs typeface="+mn-cs"/>
              </a:rPr>
              <a:t>nml</a:t>
            </a:r>
            <a:r>
              <a:rPr lang="en-US" sz="1200" kern="1200" baseline="0" dirty="0">
                <a:solidFill>
                  <a:schemeClr val="tx1"/>
                </a:solidFill>
                <a:effectLst/>
                <a:latin typeface="+mn-lt"/>
                <a:ea typeface="+mn-ea"/>
                <a:cs typeface="+mn-cs"/>
              </a:rPr>
              <a:t> file in a text editor program to make changes.</a:t>
            </a: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Fun fact: </a:t>
            </a:r>
            <a:r>
              <a:rPr lang="en-US" sz="1200" kern="1200" dirty="0" err="1">
                <a:solidFill>
                  <a:schemeClr val="tx1"/>
                </a:solidFill>
                <a:effectLst/>
                <a:latin typeface="+mn-lt"/>
                <a:ea typeface="+mn-ea"/>
                <a:cs typeface="+mn-cs"/>
              </a:rPr>
              <a:t>nml</a:t>
            </a:r>
            <a:r>
              <a:rPr lang="en-US" sz="1200" kern="1200" dirty="0">
                <a:solidFill>
                  <a:schemeClr val="tx1"/>
                </a:solidFill>
                <a:effectLst/>
                <a:latin typeface="+mn-lt"/>
                <a:ea typeface="+mn-ea"/>
                <a:cs typeface="+mn-cs"/>
              </a:rPr>
              <a:t> stands for “</a:t>
            </a:r>
            <a:r>
              <a:rPr lang="en-US" sz="1200" kern="1200" dirty="0" err="1">
                <a:solidFill>
                  <a:schemeClr val="tx1"/>
                </a:solidFill>
                <a:effectLst/>
                <a:latin typeface="+mn-lt"/>
                <a:ea typeface="+mn-ea"/>
                <a:cs typeface="+mn-cs"/>
              </a:rPr>
              <a:t>namelist</a:t>
            </a:r>
            <a:r>
              <a:rPr lang="en-US" sz="1200" kern="1200" dirty="0">
                <a:solidFill>
                  <a:schemeClr val="tx1"/>
                </a:solidFill>
                <a:effectLst/>
                <a:latin typeface="+mn-lt"/>
                <a:ea typeface="+mn-ea"/>
                <a:cs typeface="+mn-cs"/>
              </a:rPr>
              <a:t>” in the Fortran programming language.</a:t>
            </a:r>
          </a:p>
          <a:p>
            <a:endParaRPr lang="en-US" dirty="0"/>
          </a:p>
        </p:txBody>
      </p:sp>
      <p:sp>
        <p:nvSpPr>
          <p:cNvPr id="4" name="Slide Number Placeholder 3"/>
          <p:cNvSpPr>
            <a:spLocks noGrp="1"/>
          </p:cNvSpPr>
          <p:nvPr>
            <p:ph type="sldNum" sz="quarter" idx="10"/>
          </p:nvPr>
        </p:nvSpPr>
        <p:spPr/>
        <p:txBody>
          <a:bodyPr/>
          <a:lstStyle/>
          <a:p>
            <a:fld id="{58020EE3-0E66-7545-AD0E-C93C74C0187D}" type="slidenum">
              <a:rPr lang="en-US" smtClean="0"/>
              <a:t>16</a:t>
            </a:fld>
            <a:endParaRPr lang="en-US"/>
          </a:p>
        </p:txBody>
      </p:sp>
    </p:spTree>
    <p:extLst>
      <p:ext uri="{BB962C8B-B14F-4D97-AF65-F5344CB8AC3E}">
        <p14:creationId xmlns:p14="http://schemas.microsoft.com/office/powerpoint/2010/main" val="361377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is an example inflow file, with columns for time step, water volume (FLOW), salt concentration, water temperature, and a number of columns for different types of nitrogen and phosphorus.  This inflow file is on a daily time step.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For our land use change scenarios today, we’ll ONLY be changing the PHS_frp column, which represents the type of phosphorus that phytoplankton take up. The reason why we are focusing on phosphorus is because it is the limiting nutrient for phytoplankton in many lakes and also can increase in response to land use, especially increased sedimentation due to deforestation.</a:t>
            </a:r>
          </a:p>
        </p:txBody>
      </p:sp>
      <p:sp>
        <p:nvSpPr>
          <p:cNvPr id="4" name="Slide Number Placeholder 3"/>
          <p:cNvSpPr>
            <a:spLocks noGrp="1"/>
          </p:cNvSpPr>
          <p:nvPr>
            <p:ph type="sldNum" sz="quarter" idx="10"/>
          </p:nvPr>
        </p:nvSpPr>
        <p:spPr/>
        <p:txBody>
          <a:bodyPr/>
          <a:lstStyle/>
          <a:p>
            <a:fld id="{58020EE3-0E66-7545-AD0E-C93C74C0187D}" type="slidenum">
              <a:rPr lang="en-US" smtClean="0"/>
              <a:t>17</a:t>
            </a:fld>
            <a:endParaRPr lang="en-US"/>
          </a:p>
        </p:txBody>
      </p:sp>
    </p:spTree>
    <p:extLst>
      <p:ext uri="{BB962C8B-B14F-4D97-AF65-F5344CB8AC3E}">
        <p14:creationId xmlns:p14="http://schemas.microsoft.com/office/powerpoint/2010/main" val="1565303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are going to run GLM in R, a programming language and statistical environment that is used for running statistics, making figures, and doing lots of different analyses.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Within R, you can download lots of different software ‘packages’ for different types of analyses.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benefit to R is that it is free, runs on all operating systems, and is reproducible- i.e., any code that you write can be saved and run later, and you know exactly what you did!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R is the preferred programming language of many ecologists and provides a great entry level language for learning some basic coding skills that are used in many different career paths.</a:t>
            </a:r>
          </a:p>
        </p:txBody>
      </p:sp>
      <p:sp>
        <p:nvSpPr>
          <p:cNvPr id="4" name="Slide Number Placeholder 3"/>
          <p:cNvSpPr>
            <a:spLocks noGrp="1"/>
          </p:cNvSpPr>
          <p:nvPr>
            <p:ph type="sldNum" sz="quarter" idx="10"/>
          </p:nvPr>
        </p:nvSpPr>
        <p:spPr/>
        <p:txBody>
          <a:bodyPr/>
          <a:lstStyle/>
          <a:p>
            <a:fld id="{866223A8-58DE-49DC-9245-9F9544461F34}" type="slidenum">
              <a:rPr lang="en-US" smtClean="0"/>
              <a:t>18</a:t>
            </a:fld>
            <a:endParaRPr lang="en-US"/>
          </a:p>
        </p:txBody>
      </p:sp>
    </p:spTree>
    <p:extLst>
      <p:ext uri="{BB962C8B-B14F-4D97-AF65-F5344CB8AC3E}">
        <p14:creationId xmlns:p14="http://schemas.microsoft.com/office/powerpoint/2010/main" val="3690536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today’s module, we’ll be comparing two REAL lakes that differ in their trophic state. Lake Sunapee is oligotrophic, with low nitrogen and phosphorus concentrations in the water, while Lake Mendota is eutrophic, with high nitrogen and phosphorus.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two lakes also differ in the types of land use that dominate their watersheds; Sunapee is primarily forested, with limited areas of urban development and agriculture. In contrast, Mendota’s watershed is dominated by agriculture and urban development, with very limited forest.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Both lakes are members of the Global Lakes Ecological Observatory Network (GLEON), a grassroots organization of lake scientists, computer scientists, engineers and citizen scientists committed to sharing data and documenting change in water quality around the world. The data that we’ll be analyzing was graciously shared from GLEON researchers.</a:t>
            </a:r>
          </a:p>
        </p:txBody>
      </p:sp>
      <p:sp>
        <p:nvSpPr>
          <p:cNvPr id="4" name="Slide Number Placeholder 3"/>
          <p:cNvSpPr>
            <a:spLocks noGrp="1"/>
          </p:cNvSpPr>
          <p:nvPr>
            <p:ph type="sldNum" sz="quarter" idx="10"/>
          </p:nvPr>
        </p:nvSpPr>
        <p:spPr/>
        <p:txBody>
          <a:bodyPr/>
          <a:lstStyle/>
          <a:p>
            <a:fld id="{866223A8-58DE-49DC-9245-9F9544461F34}" type="slidenum">
              <a:rPr lang="en-US" smtClean="0"/>
              <a:t>19</a:t>
            </a:fld>
            <a:endParaRPr lang="en-US"/>
          </a:p>
        </p:txBody>
      </p:sp>
    </p:spTree>
    <p:extLst>
      <p:ext uri="{BB962C8B-B14F-4D97-AF65-F5344CB8AC3E}">
        <p14:creationId xmlns:p14="http://schemas.microsoft.com/office/powerpoint/2010/main" val="818342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Quick road map of what will be covered in the PowerPoint</a:t>
            </a:r>
          </a:p>
          <a:p>
            <a:endParaRPr lang="en-US" dirty="0"/>
          </a:p>
        </p:txBody>
      </p:sp>
      <p:sp>
        <p:nvSpPr>
          <p:cNvPr id="4" name="Slide Number Placeholder 3"/>
          <p:cNvSpPr>
            <a:spLocks noGrp="1"/>
          </p:cNvSpPr>
          <p:nvPr>
            <p:ph type="sldNum" sz="quarter" idx="10"/>
          </p:nvPr>
        </p:nvSpPr>
        <p:spPr/>
        <p:txBody>
          <a:bodyPr/>
          <a:lstStyle/>
          <a:p>
            <a:fld id="{866223A8-58DE-49DC-9245-9F9544461F34}" type="slidenum">
              <a:rPr lang="en-US" smtClean="0"/>
              <a:t>2</a:t>
            </a:fld>
            <a:endParaRPr lang="en-US"/>
          </a:p>
        </p:txBody>
      </p:sp>
    </p:spTree>
    <p:extLst>
      <p:ext uri="{BB962C8B-B14F-4D97-AF65-F5344CB8AC3E}">
        <p14:creationId xmlns:p14="http://schemas.microsoft.com/office/powerpoint/2010/main" val="962990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Learning objectives! </a:t>
            </a:r>
          </a:p>
          <a:p>
            <a:r>
              <a:rPr lang="en-US" sz="1200" kern="1200" dirty="0">
                <a:solidFill>
                  <a:schemeClr val="tx1"/>
                </a:solidFill>
                <a:effectLst/>
                <a:latin typeface="+mn-lt"/>
                <a:ea typeface="+mn-ea"/>
                <a:cs typeface="+mn-cs"/>
              </a:rPr>
              <a:t>Talk through these with the students one by one: use the embedded animations to sequentially show each of the bullet points.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Most importantly, the goal here is to have students develop their own hypotheses for how climate and land use interact to affect different lakes, and then test their hypotheses by forcing the lakes with the climate and land use scenarios.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They will then make mini-presentations to share their findings with the class as part of Activity C.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 major goal is to compare how the lakes with different baseline water quality respond to the same climate change and land use change scenarios, and to see if cross-scale interactions occur– i.e., do both lakes respond to changes in drivers in the same way? Which driver is each lake most sensitive to? Let’s find out!</a:t>
            </a:r>
          </a:p>
        </p:txBody>
      </p:sp>
      <p:sp>
        <p:nvSpPr>
          <p:cNvPr id="4" name="Slide Number Placeholder 3"/>
          <p:cNvSpPr>
            <a:spLocks noGrp="1"/>
          </p:cNvSpPr>
          <p:nvPr>
            <p:ph type="sldNum" sz="quarter" idx="10"/>
          </p:nvPr>
        </p:nvSpPr>
        <p:spPr/>
        <p:txBody>
          <a:bodyPr/>
          <a:lstStyle/>
          <a:p>
            <a:fld id="{866223A8-58DE-49DC-9245-9F9544461F34}" type="slidenum">
              <a:rPr lang="en-US" smtClean="0"/>
              <a:t>20</a:t>
            </a:fld>
            <a:endParaRPr lang="en-US"/>
          </a:p>
        </p:txBody>
      </p:sp>
    </p:spTree>
    <p:extLst>
      <p:ext uri="{BB962C8B-B14F-4D97-AF65-F5344CB8AC3E}">
        <p14:creationId xmlns:p14="http://schemas.microsoft.com/office/powerpoint/2010/main" val="2359011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Divide the students into teams of 4 students with 2 pairs each. In Activity A, one pair will model Mendota and one pair will model Sunapee using the baseline (observed) data.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Activity B, the four students will work together to test a climate scenario, which one pair will apply to Mendota and the other will apply to Sunapee and compare how the phytoplankton respond in both lakes relative to the baseline conditions.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Activity C, the four students will work together to test a land use scenario, which one pair will apply to Mendota and the other will apply to Sunapee. They can then compare all four possibilities of land use and climate change to determine a) in which scenario are phytoplankton blooms greatest, b) how the two lakes respond to the same forcing conditions, and c) if there are cross-scale interactions apparent in the lakes.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encourage instructors to have their student teams choose different pairs of land use/climate change scenarios so that they can compare the strength of cross-scale interactions for their model output.</a:t>
            </a:r>
          </a:p>
        </p:txBody>
      </p:sp>
      <p:sp>
        <p:nvSpPr>
          <p:cNvPr id="4" name="Slide Number Placeholder 3"/>
          <p:cNvSpPr>
            <a:spLocks noGrp="1"/>
          </p:cNvSpPr>
          <p:nvPr>
            <p:ph type="sldNum" sz="quarter" idx="10"/>
          </p:nvPr>
        </p:nvSpPr>
        <p:spPr/>
        <p:txBody>
          <a:bodyPr/>
          <a:lstStyle/>
          <a:p>
            <a:fld id="{866223A8-58DE-49DC-9245-9F9544461F34}" type="slidenum">
              <a:rPr lang="en-US" smtClean="0"/>
              <a:t>21</a:t>
            </a:fld>
            <a:endParaRPr lang="en-US"/>
          </a:p>
        </p:txBody>
      </p:sp>
    </p:spTree>
    <p:extLst>
      <p:ext uri="{BB962C8B-B14F-4D97-AF65-F5344CB8AC3E}">
        <p14:creationId xmlns:p14="http://schemas.microsoft.com/office/powerpoint/2010/main" val="1407498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 your handout, there are questions for each section of the module. As you work through the module, be sure you’re writing down answers to each of the questions, as you’ll be turning these worksheets in at the end of class! Note to instructors: these could also be collected as homework, depending on the class’ experience level and which activities you plan to cover.</a:t>
            </a:r>
          </a:p>
        </p:txBody>
      </p:sp>
      <p:sp>
        <p:nvSpPr>
          <p:cNvPr id="4" name="Slide Number Placeholder 3"/>
          <p:cNvSpPr>
            <a:spLocks noGrp="1"/>
          </p:cNvSpPr>
          <p:nvPr>
            <p:ph type="sldNum" sz="quarter" idx="10"/>
          </p:nvPr>
        </p:nvSpPr>
        <p:spPr/>
        <p:txBody>
          <a:bodyPr/>
          <a:lstStyle/>
          <a:p>
            <a:fld id="{866223A8-58DE-49DC-9245-9F9544461F34}" type="slidenum">
              <a:rPr lang="en-US" smtClean="0"/>
              <a:t>22</a:t>
            </a:fld>
            <a:endParaRPr lang="en-US"/>
          </a:p>
        </p:txBody>
      </p:sp>
    </p:spTree>
    <p:extLst>
      <p:ext uri="{BB962C8B-B14F-4D97-AF65-F5344CB8AC3E}">
        <p14:creationId xmlns:p14="http://schemas.microsoft.com/office/powerpoint/2010/main" val="4039990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Introduce Activity A, which has 2 objectives divided among 5 tasks.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Download R packages and GLM files onto your computer and explore configuration files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Run the GLM model and explore the baseline model output for a lake.</a:t>
            </a:r>
          </a:p>
          <a:p>
            <a:r>
              <a:rPr lang="en-US" sz="1200" dirty="0">
                <a:effectLst/>
              </a:rPr>
              <a:t> </a:t>
            </a:r>
            <a:endParaRPr lang="en-US" dirty="0">
              <a:effectLst/>
            </a:endParaRPr>
          </a:p>
          <a:p>
            <a:r>
              <a:rPr lang="en-US" dirty="0">
                <a:effectLst/>
              </a:rPr>
              <a:t>Have students work in pairs as described earlier.</a:t>
            </a:r>
          </a:p>
          <a:p>
            <a:r>
              <a:rPr lang="en-US" sz="1200" dirty="0">
                <a:effectLst/>
              </a:rPr>
              <a:t> </a:t>
            </a:r>
            <a:endParaRPr lang="en-US" dirty="0">
              <a:effectLst/>
            </a:endParaRPr>
          </a:p>
          <a:p>
            <a:r>
              <a:rPr lang="en-US" dirty="0">
                <a:effectLst/>
              </a:rPr>
              <a:t>After you’ve introduced the steps of Activity A, stop the PowerPoint and let the students get started on Activity A.</a:t>
            </a:r>
          </a:p>
        </p:txBody>
      </p:sp>
      <p:sp>
        <p:nvSpPr>
          <p:cNvPr id="4" name="Slide Number Placeholder 3"/>
          <p:cNvSpPr>
            <a:spLocks noGrp="1"/>
          </p:cNvSpPr>
          <p:nvPr>
            <p:ph type="sldNum" sz="quarter" idx="10"/>
          </p:nvPr>
        </p:nvSpPr>
        <p:spPr/>
        <p:txBody>
          <a:bodyPr/>
          <a:lstStyle/>
          <a:p>
            <a:fld id="{866223A8-58DE-49DC-9245-9F9544461F34}" type="slidenum">
              <a:rPr lang="en-US" smtClean="0"/>
              <a:t>23</a:t>
            </a:fld>
            <a:endParaRPr lang="en-US"/>
          </a:p>
        </p:txBody>
      </p:sp>
    </p:spTree>
    <p:extLst>
      <p:ext uri="{BB962C8B-B14F-4D97-AF65-F5344CB8AC3E}">
        <p14:creationId xmlns:p14="http://schemas.microsoft.com/office/powerpoint/2010/main" val="729743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Introduce Activity B, which has two objectives: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Develop hypotheses about how changing air temperatures may affect water temperatures and chlorophyll-a in the model lakes and explore how lake responses to warming, in terms of phytoplankton blooms, differ between lakes. Make sure that all of the students record their hypotheses in their handout sheets.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Create figures to answer the handout questions on how the lakes are responding to altered climate.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important take-home message here is that students need to 1) first discuss how they expect a change in air temperature in their climate scenario to affect lakes, and how responses may differ between the two model lakes, 2) run their climate scenario to test their hypothesis, and 3) explore if the model output from their scenario supports or contradicts their hypothesis.</a:t>
            </a:r>
          </a:p>
          <a:p>
            <a:r>
              <a:rPr lang="en-US" sz="1200" b="1" dirty="0">
                <a:effectLst/>
              </a:rPr>
              <a:t> </a:t>
            </a:r>
            <a:endParaRPr lang="en-US" dirty="0">
              <a:effectLst/>
            </a:endParaRPr>
          </a:p>
        </p:txBody>
      </p:sp>
      <p:sp>
        <p:nvSpPr>
          <p:cNvPr id="4" name="Slide Number Placeholder 3"/>
          <p:cNvSpPr>
            <a:spLocks noGrp="1"/>
          </p:cNvSpPr>
          <p:nvPr>
            <p:ph type="sldNum" sz="quarter" idx="10"/>
          </p:nvPr>
        </p:nvSpPr>
        <p:spPr/>
        <p:txBody>
          <a:bodyPr/>
          <a:lstStyle/>
          <a:p>
            <a:fld id="{866223A8-58DE-49DC-9245-9F9544461F34}" type="slidenum">
              <a:rPr lang="en-US" smtClean="0"/>
              <a:t>24</a:t>
            </a:fld>
            <a:endParaRPr lang="en-US"/>
          </a:p>
        </p:txBody>
      </p:sp>
    </p:spTree>
    <p:extLst>
      <p:ext uri="{BB962C8B-B14F-4D97-AF65-F5344CB8AC3E}">
        <p14:creationId xmlns:p14="http://schemas.microsoft.com/office/powerpoint/2010/main" val="2632027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Activity C.,</a:t>
            </a:r>
            <a:r>
              <a:rPr lang="en-US" sz="1200" kern="1200" baseline="0" dirty="0">
                <a:solidFill>
                  <a:schemeClr val="tx1"/>
                </a:solidFill>
                <a:effectLst/>
                <a:latin typeface="+mn-lt"/>
                <a:ea typeface="+mn-ea"/>
                <a:cs typeface="+mn-cs"/>
              </a:rPr>
              <a:t> which has 2 objectives.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Select a land use change scenario and explore how it will affect two lakes’ thermal structure and chlorophyll-a</a:t>
            </a:r>
            <a:r>
              <a:rPr lang="en-US" sz="1200" kern="1200" baseline="0" dirty="0">
                <a:solidFill>
                  <a:schemeClr val="tx1"/>
                </a:solidFill>
                <a:effectLst/>
                <a:latin typeface="+mn-lt"/>
                <a:ea typeface="+mn-ea"/>
                <a:cs typeface="+mn-cs"/>
              </a:rPr>
              <a:t> concentrations</a:t>
            </a:r>
            <a:r>
              <a:rPr lang="en-US" sz="1200" kern="1200" dirty="0">
                <a:solidFill>
                  <a:schemeClr val="tx1"/>
                </a:solidFill>
                <a:effectLst/>
                <a:latin typeface="+mn-lt"/>
                <a:ea typeface="+mn-ea"/>
                <a:cs typeface="+mn-cs"/>
              </a:rPr>
              <a:t>. Then combine the land use and climate scenarios to test</a:t>
            </a:r>
            <a:r>
              <a:rPr lang="en-US" sz="1200" kern="1200" baseline="0" dirty="0">
                <a:solidFill>
                  <a:schemeClr val="tx1"/>
                </a:solidFill>
                <a:effectLst/>
                <a:latin typeface="+mn-lt"/>
                <a:ea typeface="+mn-ea"/>
                <a:cs typeface="+mn-cs"/>
              </a:rPr>
              <a:t> for cross-scale interactions.</a:t>
            </a: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Create figures to share with the class that demonstrate the model output for the four total scenario</a:t>
            </a:r>
            <a:r>
              <a:rPr lang="en-US" sz="1200" kern="1200" baseline="0" dirty="0">
                <a:solidFill>
                  <a:schemeClr val="tx1"/>
                </a:solidFill>
                <a:effectLst/>
                <a:latin typeface="+mn-lt"/>
                <a:ea typeface="+mn-ea"/>
                <a:cs typeface="+mn-cs"/>
              </a:rPr>
              <a:t>s run for each lake.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66223A8-58DE-49DC-9245-9F9544461F34}" type="slidenum">
              <a:rPr lang="en-US" smtClean="0"/>
              <a:t>25</a:t>
            </a:fld>
            <a:endParaRPr lang="en-US"/>
          </a:p>
        </p:txBody>
      </p:sp>
    </p:spTree>
    <p:extLst>
      <p:ext uri="{BB962C8B-B14F-4D97-AF65-F5344CB8AC3E}">
        <p14:creationId xmlns:p14="http://schemas.microsoft.com/office/powerpoint/2010/main" val="2624930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Why do we want to know about how phytoplankton blooms in lakes? Has anyone ever seen a surface</a:t>
            </a:r>
            <a:r>
              <a:rPr lang="en-US" sz="1200" kern="1200" baseline="0" dirty="0">
                <a:solidFill>
                  <a:schemeClr val="tx1"/>
                </a:solidFill>
                <a:effectLst/>
                <a:latin typeface="+mn-lt"/>
                <a:ea typeface="+mn-ea"/>
                <a:cs typeface="+mn-cs"/>
              </a:rPr>
              <a:t> scum of phytoplankton on a lake before?</a:t>
            </a:r>
            <a:endParaRPr lang="en-US" dirty="0"/>
          </a:p>
        </p:txBody>
      </p:sp>
      <p:sp>
        <p:nvSpPr>
          <p:cNvPr id="4" name="Slide Number Placeholder 3"/>
          <p:cNvSpPr>
            <a:spLocks noGrp="1"/>
          </p:cNvSpPr>
          <p:nvPr>
            <p:ph type="sldNum" sz="quarter" idx="10"/>
          </p:nvPr>
        </p:nvSpPr>
        <p:spPr/>
        <p:txBody>
          <a:bodyPr/>
          <a:lstStyle/>
          <a:p>
            <a:fld id="{866223A8-58DE-49DC-9245-9F9544461F34}" type="slidenum">
              <a:rPr lang="en-US" smtClean="0"/>
              <a:t>3</a:t>
            </a:fld>
            <a:endParaRPr lang="en-US"/>
          </a:p>
        </p:txBody>
      </p:sp>
    </p:spTree>
    <p:extLst>
      <p:ext uri="{BB962C8B-B14F-4D97-AF65-F5344CB8AC3E}">
        <p14:creationId xmlns:p14="http://schemas.microsoft.com/office/powerpoint/2010/main" val="1055267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Today, we are going to focus specifically on the timing and intensity of phytoplankton blooms in different lakes.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two major drivers of blooms in most lakes are land use change and warming climate.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tricky thing is that while land use change and climate warming are occurring globally, they are not occurring in the same way for all lakes: some lakes may be experiencing more warming (or even cooling!) and other lakes may be experiencing more severe land use change than others. Consequently, we need new ways to think about how these two drivers may interact at different temporal and spatial scales to affect water quality in lakes.</a:t>
            </a:r>
          </a:p>
        </p:txBody>
      </p:sp>
      <p:sp>
        <p:nvSpPr>
          <p:cNvPr id="4" name="Slide Number Placeholder 3"/>
          <p:cNvSpPr>
            <a:spLocks noGrp="1"/>
          </p:cNvSpPr>
          <p:nvPr>
            <p:ph type="sldNum" sz="quarter" idx="10"/>
          </p:nvPr>
        </p:nvSpPr>
        <p:spPr/>
        <p:txBody>
          <a:bodyPr/>
          <a:lstStyle/>
          <a:p>
            <a:fld id="{866223A8-58DE-49DC-9245-9F9544461F34}" type="slidenum">
              <a:rPr lang="en-US" smtClean="0"/>
              <a:t>4</a:t>
            </a:fld>
            <a:endParaRPr lang="en-US"/>
          </a:p>
        </p:txBody>
      </p:sp>
    </p:spTree>
    <p:extLst>
      <p:ext uri="{BB962C8B-B14F-4D97-AF65-F5344CB8AC3E}">
        <p14:creationId xmlns:p14="http://schemas.microsoft.com/office/powerpoint/2010/main" val="393358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Drivers of phytoplankton blooms occur at both local and regional scales:</a:t>
            </a:r>
            <a:r>
              <a:rPr lang="en-US" sz="1200" kern="1200" baseline="0">
                <a:solidFill>
                  <a:schemeClr val="tx1"/>
                </a:solidFill>
                <a:effectLst/>
                <a:latin typeface="+mn-lt"/>
                <a:ea typeface="+mn-ea"/>
                <a:cs typeface="+mn-cs"/>
              </a:rPr>
              <a:t> e.g., the temperature and nutrient concentrations of inflowing streams and groundwater are local factors, whereas weather/climate patterns tend to be regional</a:t>
            </a:r>
            <a:r>
              <a:rPr lang="en-US" sz="1200" kern="1200">
                <a:solidFill>
                  <a:schemeClr val="tx1"/>
                </a:solidFill>
                <a:effectLst/>
                <a:latin typeface="+mn-lt"/>
                <a:ea typeface="+mn-ea"/>
                <a:cs typeface="+mn-cs"/>
              </a:rPr>
              <a:t>.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Looking at the effects of drivers operating at multiple scales uses a macrosystems ecology approach, which entails studying ecological dynamics and feedbacks across multiple spatial and temporal scales.</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Here, we are using a macrosystems approach combining high-frequency sensor data and simulation models to compare the effects of local and regional drivers on lake phytoplankton blooms.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020EE3-0E66-7545-AD0E-C93C74C0187D}" type="slidenum">
              <a:rPr lang="en-US" smtClean="0"/>
              <a:t>5</a:t>
            </a:fld>
            <a:endParaRPr lang="en-US"/>
          </a:p>
        </p:txBody>
      </p:sp>
    </p:spTree>
    <p:extLst>
      <p:ext uri="{BB962C8B-B14F-4D97-AF65-F5344CB8AC3E}">
        <p14:creationId xmlns:p14="http://schemas.microsoft.com/office/powerpoint/2010/main" val="345797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Ask students if anyone can describe what cross-scale interactions are, or if they can give an example. </a:t>
            </a:r>
          </a:p>
          <a:p>
            <a:r>
              <a:rPr lang="en-US" sz="1200" dirty="0">
                <a:effectLst/>
              </a:rPr>
              <a:t> </a:t>
            </a:r>
            <a:endParaRPr lang="en-US" dirty="0">
              <a:effectLst/>
            </a:endParaRPr>
          </a:p>
          <a:p>
            <a:r>
              <a:rPr lang="en-US" dirty="0">
                <a:effectLst/>
              </a:rPr>
              <a:t>The part to emphasize here is that when drivers that occur at different scales interact, they can result in non-linear responses, where the change in an output we observe is not always proportional to the change we observed in the input. This can make cross-scale interactions seem unpredictable or counterintuitive.</a:t>
            </a:r>
          </a:p>
          <a:p>
            <a:r>
              <a:rPr lang="en-US" sz="1200" dirty="0">
                <a:effectLst/>
              </a:rPr>
              <a:t> </a:t>
            </a:r>
            <a:endParaRPr lang="en-US" dirty="0">
              <a:effectLst/>
            </a:endParaRPr>
          </a:p>
          <a:p>
            <a:r>
              <a:rPr lang="en-US" dirty="0">
                <a:effectLst/>
              </a:rPr>
              <a:t>We note that not all cross-scale interactions are non-linear, but many are, which makes studying cross-scale interactions important for understanding ecosystem responses to climate and land use change.</a:t>
            </a:r>
          </a:p>
        </p:txBody>
      </p:sp>
      <p:sp>
        <p:nvSpPr>
          <p:cNvPr id="4" name="Slide Number Placeholder 3"/>
          <p:cNvSpPr>
            <a:spLocks noGrp="1"/>
          </p:cNvSpPr>
          <p:nvPr>
            <p:ph type="sldNum" sz="quarter" idx="10"/>
          </p:nvPr>
        </p:nvSpPr>
        <p:spPr/>
        <p:txBody>
          <a:bodyPr/>
          <a:lstStyle/>
          <a:p>
            <a:fld id="{866223A8-58DE-49DC-9245-9F9544461F34}" type="slidenum">
              <a:rPr lang="en-US" smtClean="0"/>
              <a:t>6</a:t>
            </a:fld>
            <a:endParaRPr lang="en-US"/>
          </a:p>
        </p:txBody>
      </p:sp>
    </p:spTree>
    <p:extLst>
      <p:ext uri="{BB962C8B-B14F-4D97-AF65-F5344CB8AC3E}">
        <p14:creationId xmlns:p14="http://schemas.microsoft.com/office/powerpoint/2010/main" val="509556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non-ecological example of a cross-scale interaction could be when trying to predict a corn farmer's income for a year. Local weather and global crop markets operate a very different spatial and temporal scales, but they interact across these scales to affect farmer income.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Trying to predict a farmer's income a priori from just local or global drivers alone would be very difficult.</a:t>
            </a:r>
          </a:p>
        </p:txBody>
      </p:sp>
      <p:sp>
        <p:nvSpPr>
          <p:cNvPr id="4" name="Slide Number Placeholder 3"/>
          <p:cNvSpPr>
            <a:spLocks noGrp="1"/>
          </p:cNvSpPr>
          <p:nvPr>
            <p:ph type="sldNum" sz="quarter" idx="10"/>
          </p:nvPr>
        </p:nvSpPr>
        <p:spPr/>
        <p:txBody>
          <a:bodyPr/>
          <a:lstStyle/>
          <a:p>
            <a:fld id="{866223A8-58DE-49DC-9245-9F9544461F34}" type="slidenum">
              <a:rPr lang="en-US" smtClean="0"/>
              <a:t>7</a:t>
            </a:fld>
            <a:endParaRPr lang="en-US"/>
          </a:p>
        </p:txBody>
      </p:sp>
    </p:spTree>
    <p:extLst>
      <p:ext uri="{BB962C8B-B14F-4D97-AF65-F5344CB8AC3E}">
        <p14:creationId xmlns:p14="http://schemas.microsoft.com/office/powerpoint/2010/main" val="3484615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Phytoplankton blooms can be an example of cross-scale interactions in lakes: we know that climate and nutrients contribute to blooms, but the importance of these drivers on bloom formation varies among lakes substantially. Some lakes may be exhibiting blooms due to land use change, some lakes may be exhibiting blooms due to climate change, and some lakes may be exhibiting blooms due to the interaction between both land use (a local factor) and climate change (a regional factor) occurring simultaneously. </a:t>
            </a:r>
          </a:p>
        </p:txBody>
      </p:sp>
      <p:sp>
        <p:nvSpPr>
          <p:cNvPr id="4" name="Slide Number Placeholder 3"/>
          <p:cNvSpPr>
            <a:spLocks noGrp="1"/>
          </p:cNvSpPr>
          <p:nvPr>
            <p:ph type="sldNum" sz="quarter" idx="10"/>
          </p:nvPr>
        </p:nvSpPr>
        <p:spPr/>
        <p:txBody>
          <a:bodyPr/>
          <a:lstStyle/>
          <a:p>
            <a:fld id="{866223A8-58DE-49DC-9245-9F9544461F34}" type="slidenum">
              <a:rPr lang="en-US" smtClean="0"/>
              <a:t>8</a:t>
            </a:fld>
            <a:endParaRPr lang="en-US"/>
          </a:p>
        </p:txBody>
      </p:sp>
    </p:spTree>
    <p:extLst>
      <p:ext uri="{BB962C8B-B14F-4D97-AF65-F5344CB8AC3E}">
        <p14:creationId xmlns:p14="http://schemas.microsoft.com/office/powerpoint/2010/main" val="1526997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Today, we are going to focus specifically on how changes in land use and climate interact at local and regional scales to affect water quality, specifically, the timing and intensity of phytoplankton blooms. We are going to model different lakes, and see if cross-scale interactions of blooms occur in multiple lakes experiencing climate and land use change simultaneously.</a:t>
            </a:r>
          </a:p>
        </p:txBody>
      </p:sp>
      <p:sp>
        <p:nvSpPr>
          <p:cNvPr id="4" name="Slide Number Placeholder 3"/>
          <p:cNvSpPr>
            <a:spLocks noGrp="1"/>
          </p:cNvSpPr>
          <p:nvPr>
            <p:ph type="sldNum" sz="quarter" idx="10"/>
          </p:nvPr>
        </p:nvSpPr>
        <p:spPr/>
        <p:txBody>
          <a:bodyPr/>
          <a:lstStyle/>
          <a:p>
            <a:fld id="{58020EE3-0E66-7545-AD0E-C93C74C0187D}" type="slidenum">
              <a:rPr lang="en-US" smtClean="0"/>
              <a:t>9</a:t>
            </a:fld>
            <a:endParaRPr lang="en-US"/>
          </a:p>
        </p:txBody>
      </p:sp>
    </p:spTree>
    <p:extLst>
      <p:ext uri="{BB962C8B-B14F-4D97-AF65-F5344CB8AC3E}">
        <p14:creationId xmlns:p14="http://schemas.microsoft.com/office/powerpoint/2010/main" val="1586614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77B71E-DB05-3247-A543-5C522300B2DD}"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CA981-0BA6-AA45-A514-F92DA83CB2F1}"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82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77B71E-DB05-3247-A543-5C522300B2DD}"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CA981-0BA6-AA45-A514-F92DA83CB2F1}" type="slidenum">
              <a:rPr lang="en-US" smtClean="0"/>
              <a:t>‹#›</a:t>
            </a:fld>
            <a:endParaRPr lang="en-US"/>
          </a:p>
        </p:txBody>
      </p:sp>
    </p:spTree>
    <p:extLst>
      <p:ext uri="{BB962C8B-B14F-4D97-AF65-F5344CB8AC3E}">
        <p14:creationId xmlns:p14="http://schemas.microsoft.com/office/powerpoint/2010/main" val="3575587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7B71E-DB05-3247-A543-5C522300B2DD}"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CA981-0BA6-AA45-A514-F92DA83CB2F1}" type="slidenum">
              <a:rPr lang="en-US" smtClean="0"/>
              <a:t>‹#›</a:t>
            </a:fld>
            <a:endParaRPr lang="en-US"/>
          </a:p>
        </p:txBody>
      </p:sp>
    </p:spTree>
    <p:extLst>
      <p:ext uri="{BB962C8B-B14F-4D97-AF65-F5344CB8AC3E}">
        <p14:creationId xmlns:p14="http://schemas.microsoft.com/office/powerpoint/2010/main" val="896322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77B71E-DB05-3247-A543-5C522300B2DD}"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CA981-0BA6-AA45-A514-F92DA83CB2F1}" type="slidenum">
              <a:rPr lang="en-US" smtClean="0"/>
              <a:t>‹#›</a:t>
            </a:fld>
            <a:endParaRPr lang="en-US"/>
          </a:p>
        </p:txBody>
      </p:sp>
    </p:spTree>
    <p:extLst>
      <p:ext uri="{BB962C8B-B14F-4D97-AF65-F5344CB8AC3E}">
        <p14:creationId xmlns:p14="http://schemas.microsoft.com/office/powerpoint/2010/main" val="411256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77B71E-DB05-3247-A543-5C522300B2DD}"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CA981-0BA6-AA45-A514-F92DA83CB2F1}"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85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77B71E-DB05-3247-A543-5C522300B2DD}"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CA981-0BA6-AA45-A514-F92DA83CB2F1}" type="slidenum">
              <a:rPr lang="en-US" smtClean="0"/>
              <a:t>‹#›</a:t>
            </a:fld>
            <a:endParaRPr lang="en-US"/>
          </a:p>
        </p:txBody>
      </p:sp>
    </p:spTree>
    <p:extLst>
      <p:ext uri="{BB962C8B-B14F-4D97-AF65-F5344CB8AC3E}">
        <p14:creationId xmlns:p14="http://schemas.microsoft.com/office/powerpoint/2010/main" val="383578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77B71E-DB05-3247-A543-5C522300B2DD}" type="datetimeFigureOut">
              <a:rPr lang="en-US" smtClean="0"/>
              <a:t>1/28/20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DCA981-0BA6-AA45-A514-F92DA83CB2F1}"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70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77B71E-DB05-3247-A543-5C522300B2DD}" type="datetimeFigureOut">
              <a:rPr lang="en-US" smtClean="0"/>
              <a:t>1/28/20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DCA981-0BA6-AA45-A514-F92DA83CB2F1}" type="slidenum">
              <a:rPr lang="en-US" smtClean="0"/>
              <a:t>‹#›</a:t>
            </a:fld>
            <a:endParaRPr lang="en-US"/>
          </a:p>
        </p:txBody>
      </p:sp>
    </p:spTree>
    <p:extLst>
      <p:ext uri="{BB962C8B-B14F-4D97-AF65-F5344CB8AC3E}">
        <p14:creationId xmlns:p14="http://schemas.microsoft.com/office/powerpoint/2010/main" val="325253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77B71E-DB05-3247-A543-5C522300B2DD}" type="datetimeFigureOut">
              <a:rPr lang="en-US" smtClean="0"/>
              <a:t>1/28/20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DCA981-0BA6-AA45-A514-F92DA83CB2F1}" type="slidenum">
              <a:rPr lang="en-US" smtClean="0"/>
              <a:t>‹#›</a:t>
            </a:fld>
            <a:endParaRPr lang="en-US"/>
          </a:p>
        </p:txBody>
      </p:sp>
    </p:spTree>
    <p:extLst>
      <p:ext uri="{BB962C8B-B14F-4D97-AF65-F5344CB8AC3E}">
        <p14:creationId xmlns:p14="http://schemas.microsoft.com/office/powerpoint/2010/main" val="733261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77B71E-DB05-3247-A543-5C522300B2DD}"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CA981-0BA6-AA45-A514-F92DA83CB2F1}"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405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77B71E-DB05-3247-A543-5C522300B2DD}"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CA981-0BA6-AA45-A514-F92DA83CB2F1}" type="slidenum">
              <a:rPr lang="en-US" smtClean="0"/>
              <a:t>‹#›</a:t>
            </a:fld>
            <a:endParaRPr lang="en-US"/>
          </a:p>
        </p:txBody>
      </p:sp>
    </p:spTree>
    <p:extLst>
      <p:ext uri="{BB962C8B-B14F-4D97-AF65-F5344CB8AC3E}">
        <p14:creationId xmlns:p14="http://schemas.microsoft.com/office/powerpoint/2010/main" val="133703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D77B71E-DB05-3247-A543-5C522300B2DD}" type="datetimeFigureOut">
              <a:rPr lang="en-US" smtClean="0"/>
              <a:t>1/28/20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BDCA981-0BA6-AA45-A514-F92DA83CB2F1}" type="slidenum">
              <a:rPr lang="en-US" smtClean="0"/>
              <a:t>‹#›</a:t>
            </a:fld>
            <a:endParaRPr lang="en-US"/>
          </a:p>
        </p:txBody>
      </p:sp>
    </p:spTree>
    <p:extLst>
      <p:ext uri="{BB962C8B-B14F-4D97-AF65-F5344CB8AC3E}">
        <p14:creationId xmlns:p14="http://schemas.microsoft.com/office/powerpoint/2010/main" val="23682120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hyperlink" Target="http://aed.see.uwa.edu.au/research/models/GLM/" TargetMode="External"/><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9A1206E-637D-4ABE-ABC3-2CC7F1C91DB3}"/>
              </a:ext>
            </a:extLst>
          </p:cNvPr>
          <p:cNvSpPr txBox="1">
            <a:spLocks/>
          </p:cNvSpPr>
          <p:nvPr/>
        </p:nvSpPr>
        <p:spPr>
          <a:xfrm>
            <a:off x="0" y="3673313"/>
            <a:ext cx="9144000"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pPr algn="ctr"/>
            <a:r>
              <a:rPr lang="en-US" sz="1800" dirty="0">
                <a:solidFill>
                  <a:srgbClr val="000000"/>
                </a:solidFill>
              </a:rPr>
              <a:t>Carey, C.C. and </a:t>
            </a:r>
            <a:r>
              <a:rPr lang="en-US" sz="1800" dirty="0" err="1">
                <a:solidFill>
                  <a:srgbClr val="000000"/>
                </a:solidFill>
              </a:rPr>
              <a:t>K.J</a:t>
            </a:r>
            <a:r>
              <a:rPr lang="en-US" sz="1800" dirty="0">
                <a:solidFill>
                  <a:srgbClr val="000000"/>
                </a:solidFill>
              </a:rPr>
              <a:t>. Farrell. 13 August 2017. </a:t>
            </a:r>
          </a:p>
          <a:p>
            <a:pPr algn="ctr"/>
            <a:r>
              <a:rPr lang="en-US" sz="1800" dirty="0">
                <a:solidFill>
                  <a:srgbClr val="000000"/>
                </a:solidFill>
              </a:rPr>
              <a:t>Macrosystems EDDIE: Cross-Scale Interactions. </a:t>
            </a:r>
          </a:p>
          <a:p>
            <a:pPr algn="ctr"/>
            <a:r>
              <a:rPr lang="en-US" sz="1800" dirty="0">
                <a:solidFill>
                  <a:srgbClr val="000000"/>
                </a:solidFill>
              </a:rPr>
              <a:t>Macrosystems EDDIE Module 2, Version 2. </a:t>
            </a:r>
          </a:p>
          <a:p>
            <a:pPr algn="ctr"/>
            <a:r>
              <a:rPr lang="en-US" sz="1800">
                <a:solidFill>
                  <a:srgbClr val="000000"/>
                </a:solidFill>
              </a:rPr>
              <a:t>http://module2.macrosystemseddie.org </a:t>
            </a:r>
            <a:endParaRPr lang="en-US" sz="1800" dirty="0">
              <a:solidFill>
                <a:srgbClr val="000000"/>
              </a:solidFill>
            </a:endParaRPr>
          </a:p>
          <a:p>
            <a:pPr algn="ctr"/>
            <a:r>
              <a:rPr lang="en-US" sz="1800" dirty="0">
                <a:solidFill>
                  <a:srgbClr val="000000"/>
                </a:solidFill>
              </a:rPr>
              <a:t>Module development was supported by NSF EF 1702506.</a:t>
            </a:r>
          </a:p>
        </p:txBody>
      </p:sp>
      <p:sp>
        <p:nvSpPr>
          <p:cNvPr id="5" name="Title 1">
            <a:extLst>
              <a:ext uri="{FF2B5EF4-FFF2-40B4-BE49-F238E27FC236}">
                <a16:creationId xmlns:a16="http://schemas.microsoft.com/office/drawing/2014/main" id="{B067E713-7003-4804-8B4E-F9C26899DFB5}"/>
              </a:ext>
            </a:extLst>
          </p:cNvPr>
          <p:cNvSpPr>
            <a:spLocks noGrp="1"/>
          </p:cNvSpPr>
          <p:nvPr>
            <p:ph type="ctrTitle"/>
          </p:nvPr>
        </p:nvSpPr>
        <p:spPr>
          <a:xfrm>
            <a:off x="0" y="933450"/>
            <a:ext cx="9144000" cy="2771633"/>
          </a:xfrm>
        </p:spPr>
        <p:txBody>
          <a:bodyPr>
            <a:noAutofit/>
          </a:bodyPr>
          <a:lstStyle/>
          <a:p>
            <a:pPr algn="ctr"/>
            <a:r>
              <a:rPr lang="en-US" sz="4600" b="1" dirty="0">
                <a:latin typeface="Calibri" panose="020F0502020204030204" pitchFamily="34" charset="0"/>
              </a:rPr>
              <a:t>M</a:t>
            </a:r>
            <a:r>
              <a:rPr lang="en-US" sz="4600" b="1" cap="none" dirty="0">
                <a:latin typeface="Calibri" panose="020F0502020204030204" pitchFamily="34" charset="0"/>
              </a:rPr>
              <a:t>acrosystems</a:t>
            </a:r>
            <a:r>
              <a:rPr lang="en-US" sz="4600" b="1" dirty="0">
                <a:latin typeface="Calibri" panose="020F0502020204030204" pitchFamily="34" charset="0"/>
              </a:rPr>
              <a:t> EDDIE</a:t>
            </a:r>
            <a:r>
              <a:rPr lang="en-US" sz="4600" dirty="0">
                <a:latin typeface="Calibri" panose="020F0502020204030204" pitchFamily="34" charset="0"/>
              </a:rPr>
              <a:t>: </a:t>
            </a:r>
            <a:br>
              <a:rPr lang="en-US" sz="4600" dirty="0">
                <a:latin typeface="Calibri" panose="020F0502020204030204" pitchFamily="34" charset="0"/>
              </a:rPr>
            </a:br>
            <a:r>
              <a:rPr lang="en-US" sz="4000" b="1" cap="none" dirty="0">
                <a:latin typeface="Calibri" panose="020F0502020204030204" pitchFamily="34" charset="0"/>
              </a:rPr>
              <a:t>Cross-Scale Interactions</a:t>
            </a:r>
            <a:br>
              <a:rPr lang="en-US" sz="4000" dirty="0">
                <a:latin typeface="Calibri" panose="020F0502020204030204" pitchFamily="34" charset="0"/>
              </a:rPr>
            </a:br>
            <a:endParaRPr lang="en-US" sz="4000" dirty="0">
              <a:latin typeface="Calibri" panose="020F0502020204030204" pitchFamily="34" charset="0"/>
            </a:endParaRPr>
          </a:p>
        </p:txBody>
      </p:sp>
      <p:grpSp>
        <p:nvGrpSpPr>
          <p:cNvPr id="2" name="Group 1"/>
          <p:cNvGrpSpPr/>
          <p:nvPr/>
        </p:nvGrpSpPr>
        <p:grpSpPr>
          <a:xfrm>
            <a:off x="120590" y="5480610"/>
            <a:ext cx="8881084" cy="1377390"/>
            <a:chOff x="120590" y="5480610"/>
            <a:chExt cx="8881084" cy="1377390"/>
          </a:xfrm>
        </p:grpSpPr>
        <p:pic>
          <p:nvPicPr>
            <p:cNvPr id="12" name="Picture 11">
              <a:extLst>
                <a:ext uri="{FF2B5EF4-FFF2-40B4-BE49-F238E27FC236}">
                  <a16:creationId xmlns:a16="http://schemas.microsoft.com/office/drawing/2014/main" id="{1459E85C-412F-4C0C-9D26-57015B9CE78F}"/>
                </a:ext>
              </a:extLst>
            </p:cNvPr>
            <p:cNvPicPr>
              <a:picLocks noChangeAspect="1"/>
            </p:cNvPicPr>
            <p:nvPr/>
          </p:nvPicPr>
          <p:blipFill>
            <a:blip r:embed="rId3"/>
            <a:stretch>
              <a:fillRect/>
            </a:stretch>
          </p:blipFill>
          <p:spPr>
            <a:xfrm>
              <a:off x="4137531" y="5843055"/>
              <a:ext cx="2723222" cy="731520"/>
            </a:xfrm>
            <a:prstGeom prst="rect">
              <a:avLst/>
            </a:prstGeom>
          </p:spPr>
        </p:pic>
        <p:pic>
          <p:nvPicPr>
            <p:cNvPr id="13" name="Picture 2" descr="Image result for nsf">
              <a:extLst>
                <a:ext uri="{FF2B5EF4-FFF2-40B4-BE49-F238E27FC236}">
                  <a16:creationId xmlns:a16="http://schemas.microsoft.com/office/drawing/2014/main" id="{F1A6A757-1B8F-4763-84C1-02B802389EB0}"/>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071098" y="5751615"/>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Image result for gleon">
              <a:extLst>
                <a:ext uri="{FF2B5EF4-FFF2-40B4-BE49-F238E27FC236}">
                  <a16:creationId xmlns:a16="http://schemas.microsoft.com/office/drawing/2014/main" id="{0D11CF61-F9A9-43BD-93C7-4A11604C3EB9}"/>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6993735" y="5779605"/>
              <a:ext cx="2007939" cy="858421"/>
            </a:xfrm>
            <a:prstGeom prst="rect">
              <a:avLst/>
            </a:prstGeom>
            <a:noFill/>
            <a:extLst>
              <a:ext uri="{909E8E84-426E-40DD-AFC4-6F175D3DCCD1}">
                <a14:hiddenFill xmlns:a14="http://schemas.microsoft.com/office/drawing/2010/main">
                  <a:solidFill>
                    <a:srgbClr val="FFFFFF"/>
                  </a:solidFill>
                </a14:hiddenFill>
              </a:ext>
            </a:extLst>
          </p:spPr>
        </p:pic>
        <p:pic>
          <p:nvPicPr>
            <p:cNvPr id="9" name="Shape 489"/>
            <p:cNvPicPr preferRelativeResize="0">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a:off x="120590" y="5480610"/>
              <a:ext cx="2893725" cy="1377390"/>
            </a:xfrm>
            <a:prstGeom prst="rect">
              <a:avLst/>
            </a:prstGeom>
            <a:noFill/>
            <a:ln>
              <a:noFill/>
            </a:ln>
          </p:spPr>
        </p:pic>
      </p:grpSp>
    </p:spTree>
    <p:extLst>
      <p:ext uri="{BB962C8B-B14F-4D97-AF65-F5344CB8AC3E}">
        <p14:creationId xmlns:p14="http://schemas.microsoft.com/office/powerpoint/2010/main" val="821371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7286"/>
            <a:ext cx="9144000" cy="990600"/>
          </a:xfrm>
        </p:spPr>
        <p:txBody>
          <a:bodyPr>
            <a:normAutofit/>
          </a:bodyPr>
          <a:lstStyle/>
          <a:p>
            <a:r>
              <a:rPr lang="en-US" b="1" dirty="0"/>
              <a:t> Models to understand multiple drivers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How can we test the effects of drivers from different spatial scales on lake phytoplankton blooms? </a:t>
            </a:r>
          </a:p>
          <a:p>
            <a:pPr lvl="1">
              <a:buFont typeface="Wingdings" panose="05000000000000000000" pitchFamily="2" charset="2"/>
              <a:buChar char="§"/>
            </a:pPr>
            <a:r>
              <a:rPr lang="en-US" dirty="0"/>
              <a:t>Impossible to experimentally manipulate all possible climate and land use drivers in a real lake! </a:t>
            </a:r>
          </a:p>
          <a:p>
            <a:pPr>
              <a:buFont typeface="Wingdings" panose="05000000000000000000" pitchFamily="2" charset="2"/>
              <a:buChar char="§"/>
            </a:pPr>
            <a:r>
              <a:rPr lang="en-US" dirty="0"/>
              <a:t>Simulation modeling allows us to explore what would happen if we changed one driver, or multiple drivers at once:</a:t>
            </a:r>
          </a:p>
          <a:p>
            <a:pPr lvl="1">
              <a:buFont typeface="Wingdings" panose="05000000000000000000" pitchFamily="2" charset="2"/>
              <a:buChar char="§"/>
            </a:pPr>
            <a:r>
              <a:rPr lang="en-US" dirty="0"/>
              <a:t>For example, how would phytoplankton bloom severity change if air temperatures were 2°C warmer than they are now? 4°C? 6°C?</a:t>
            </a:r>
          </a:p>
          <a:p>
            <a:pPr lvl="1">
              <a:buFont typeface="Wingdings" panose="05000000000000000000" pitchFamily="2" charset="2"/>
              <a:buChar char="§"/>
            </a:pPr>
            <a:r>
              <a:rPr lang="en-US" dirty="0"/>
              <a:t>What if phosphorus inputs to the lake increased or decreased? </a:t>
            </a:r>
          </a:p>
        </p:txBody>
      </p:sp>
      <p:pic>
        <p:nvPicPr>
          <p:cNvPr id="1026" name="Picture 2" descr="Image result for lake clipart">
            <a:extLst>
              <a:ext uri="{FF2B5EF4-FFF2-40B4-BE49-F238E27FC236}">
                <a16:creationId xmlns:a16="http://schemas.microsoft.com/office/drawing/2014/main" id="{7157A3E1-81FE-4F51-A529-1A728AE6FA7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37656" y="5762171"/>
            <a:ext cx="2545500" cy="7440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lake clipart">
            <a:extLst>
              <a:ext uri="{FF2B5EF4-FFF2-40B4-BE49-F238E27FC236}">
                <a16:creationId xmlns:a16="http://schemas.microsoft.com/office/drawing/2014/main" id="{E3183407-ECD9-4AE4-A8B6-9725EEEF551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353778" y="5762171"/>
            <a:ext cx="2545500" cy="7440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lake clipart">
            <a:extLst>
              <a:ext uri="{FF2B5EF4-FFF2-40B4-BE49-F238E27FC236}">
                <a16:creationId xmlns:a16="http://schemas.microsoft.com/office/drawing/2014/main" id="{F8BD3CD6-21E3-4BD4-A76C-C9A6CCA6F67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217500" y="5762171"/>
            <a:ext cx="2545500" cy="7440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F1D487-98DB-4AE7-B1E9-63DE55CDA3B3}"/>
              </a:ext>
            </a:extLst>
          </p:cNvPr>
          <p:cNvSpPr txBox="1"/>
          <p:nvPr/>
        </p:nvSpPr>
        <p:spPr>
          <a:xfrm>
            <a:off x="1211609" y="5949522"/>
            <a:ext cx="797593" cy="369332"/>
          </a:xfrm>
          <a:prstGeom prst="rect">
            <a:avLst/>
          </a:prstGeom>
          <a:noFill/>
        </p:spPr>
        <p:txBody>
          <a:bodyPr wrap="square" rtlCol="0">
            <a:spAutoFit/>
          </a:bodyPr>
          <a:lstStyle/>
          <a:p>
            <a:r>
              <a:rPr lang="en-US" b="1" dirty="0">
                <a:solidFill>
                  <a:schemeClr val="bg1"/>
                </a:solidFill>
              </a:rPr>
              <a:t>+2°C</a:t>
            </a:r>
          </a:p>
        </p:txBody>
      </p:sp>
      <p:sp>
        <p:nvSpPr>
          <p:cNvPr id="9" name="TextBox 8">
            <a:extLst>
              <a:ext uri="{FF2B5EF4-FFF2-40B4-BE49-F238E27FC236}">
                <a16:creationId xmlns:a16="http://schemas.microsoft.com/office/drawing/2014/main" id="{50453152-91B6-4E3D-A5B1-892BCE4C6026}"/>
              </a:ext>
            </a:extLst>
          </p:cNvPr>
          <p:cNvSpPr txBox="1"/>
          <p:nvPr/>
        </p:nvSpPr>
        <p:spPr>
          <a:xfrm>
            <a:off x="4228726" y="5949522"/>
            <a:ext cx="797593" cy="369332"/>
          </a:xfrm>
          <a:prstGeom prst="rect">
            <a:avLst/>
          </a:prstGeom>
          <a:noFill/>
        </p:spPr>
        <p:txBody>
          <a:bodyPr wrap="square" rtlCol="0">
            <a:spAutoFit/>
          </a:bodyPr>
          <a:lstStyle/>
          <a:p>
            <a:r>
              <a:rPr lang="en-US" b="1" dirty="0">
                <a:solidFill>
                  <a:schemeClr val="bg1"/>
                </a:solidFill>
              </a:rPr>
              <a:t>+4°C</a:t>
            </a:r>
          </a:p>
        </p:txBody>
      </p:sp>
      <p:sp>
        <p:nvSpPr>
          <p:cNvPr id="10" name="TextBox 9">
            <a:extLst>
              <a:ext uri="{FF2B5EF4-FFF2-40B4-BE49-F238E27FC236}">
                <a16:creationId xmlns:a16="http://schemas.microsoft.com/office/drawing/2014/main" id="{84D54A6A-DBC7-454C-BA11-AF5D04C26315}"/>
              </a:ext>
            </a:extLst>
          </p:cNvPr>
          <p:cNvSpPr txBox="1"/>
          <p:nvPr/>
        </p:nvSpPr>
        <p:spPr>
          <a:xfrm>
            <a:off x="7091453" y="5949522"/>
            <a:ext cx="797593" cy="369332"/>
          </a:xfrm>
          <a:prstGeom prst="rect">
            <a:avLst/>
          </a:prstGeom>
          <a:noFill/>
        </p:spPr>
        <p:txBody>
          <a:bodyPr wrap="square" rtlCol="0">
            <a:spAutoFit/>
          </a:bodyPr>
          <a:lstStyle/>
          <a:p>
            <a:r>
              <a:rPr lang="en-US" b="1" dirty="0">
                <a:solidFill>
                  <a:schemeClr val="bg1"/>
                </a:solidFill>
              </a:rPr>
              <a:t>+6°C</a:t>
            </a:r>
          </a:p>
        </p:txBody>
      </p:sp>
      <p:grpSp>
        <p:nvGrpSpPr>
          <p:cNvPr id="20" name="Group 19"/>
          <p:cNvGrpSpPr/>
          <p:nvPr/>
        </p:nvGrpSpPr>
        <p:grpSpPr>
          <a:xfrm>
            <a:off x="289554" y="5460719"/>
            <a:ext cx="6825528" cy="663690"/>
            <a:chOff x="289554" y="5460719"/>
            <a:chExt cx="6825528" cy="663690"/>
          </a:xfrm>
        </p:grpSpPr>
        <p:grpSp>
          <p:nvGrpSpPr>
            <p:cNvPr id="11" name="Group 10"/>
            <p:cNvGrpSpPr/>
            <p:nvPr/>
          </p:nvGrpSpPr>
          <p:grpSpPr>
            <a:xfrm>
              <a:off x="289554" y="5464096"/>
              <a:ext cx="929048" cy="660313"/>
              <a:chOff x="289554" y="5464096"/>
              <a:chExt cx="929048" cy="660313"/>
            </a:xfrm>
          </p:grpSpPr>
          <p:sp>
            <p:nvSpPr>
              <p:cNvPr id="8" name="Right Arrow 7"/>
              <p:cNvSpPr/>
              <p:nvPr/>
            </p:nvSpPr>
            <p:spPr>
              <a:xfrm rot="1573582">
                <a:off x="635981" y="5848068"/>
                <a:ext cx="582621" cy="27634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pic>
            <p:nvPicPr>
              <p:cNvPr id="5" name="Picture 2" descr="https://mammothmicrobes.com/wp-content/uploads/2017/01/Phosphorus_Large.jpg"/>
              <p:cNvPicPr>
                <a:picLocks noChangeAspect="1" noChangeArrowheads="1"/>
              </p:cNvPicPr>
              <p:nvPr/>
            </p:nvPicPr>
            <p:blipFill rotWithShape="1">
              <a:blip r:embed="rId4" cstate="screen">
                <a:clrChange>
                  <a:clrFrom>
                    <a:srgbClr val="E5E5E5"/>
                  </a:clrFrom>
                  <a:clrTo>
                    <a:srgbClr val="E5E5E5">
                      <a:alpha val="0"/>
                    </a:srgbClr>
                  </a:clrTo>
                </a:clrChange>
                <a:extLst>
                  <a:ext uri="{28A0092B-C50C-407E-A947-70E740481C1C}">
                    <a14:useLocalDpi xmlns:a14="http://schemas.microsoft.com/office/drawing/2010/main"/>
                  </a:ext>
                </a:extLst>
              </a:blip>
              <a:srcRect/>
              <a:stretch/>
            </p:blipFill>
            <p:spPr bwMode="auto">
              <a:xfrm>
                <a:off x="289554" y="5464096"/>
                <a:ext cx="384306" cy="3790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3349487" y="5464096"/>
              <a:ext cx="929048" cy="660313"/>
              <a:chOff x="3349487" y="5464096"/>
              <a:chExt cx="929048" cy="660313"/>
            </a:xfrm>
          </p:grpSpPr>
          <p:sp>
            <p:nvSpPr>
              <p:cNvPr id="15" name="Right Arrow 14"/>
              <p:cNvSpPr/>
              <p:nvPr/>
            </p:nvSpPr>
            <p:spPr>
              <a:xfrm rot="1573582">
                <a:off x="3695914" y="5848068"/>
                <a:ext cx="582621" cy="27634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pic>
            <p:nvPicPr>
              <p:cNvPr id="16" name="Picture 2" descr="https://mammothmicrobes.com/wp-content/uploads/2017/01/Phosphorus_Large.jpg"/>
              <p:cNvPicPr>
                <a:picLocks noChangeAspect="1" noChangeArrowheads="1"/>
              </p:cNvPicPr>
              <p:nvPr/>
            </p:nvPicPr>
            <p:blipFill rotWithShape="1">
              <a:blip r:embed="rId4" cstate="screen">
                <a:clrChange>
                  <a:clrFrom>
                    <a:srgbClr val="E5E5E5"/>
                  </a:clrFrom>
                  <a:clrTo>
                    <a:srgbClr val="E5E5E5">
                      <a:alpha val="0"/>
                    </a:srgbClr>
                  </a:clrTo>
                </a:clrChange>
                <a:extLst>
                  <a:ext uri="{28A0092B-C50C-407E-A947-70E740481C1C}">
                    <a14:useLocalDpi xmlns:a14="http://schemas.microsoft.com/office/drawing/2010/main"/>
                  </a:ext>
                </a:extLst>
              </a:blip>
              <a:srcRect/>
              <a:stretch/>
            </p:blipFill>
            <p:spPr bwMode="auto">
              <a:xfrm>
                <a:off x="3349487" y="5464096"/>
                <a:ext cx="384306" cy="3790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p:cNvGrpSpPr/>
            <p:nvPr/>
          </p:nvGrpSpPr>
          <p:grpSpPr>
            <a:xfrm>
              <a:off x="6186034" y="5460719"/>
              <a:ext cx="929048" cy="660313"/>
              <a:chOff x="6186034" y="5460719"/>
              <a:chExt cx="929048" cy="660313"/>
            </a:xfrm>
          </p:grpSpPr>
          <p:sp>
            <p:nvSpPr>
              <p:cNvPr id="17" name="Right Arrow 16"/>
              <p:cNvSpPr/>
              <p:nvPr/>
            </p:nvSpPr>
            <p:spPr>
              <a:xfrm rot="1573582">
                <a:off x="6532461" y="5844691"/>
                <a:ext cx="582621" cy="27634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pic>
            <p:nvPicPr>
              <p:cNvPr id="18" name="Picture 2" descr="https://mammothmicrobes.com/wp-content/uploads/2017/01/Phosphorus_Large.jpg"/>
              <p:cNvPicPr>
                <a:picLocks noChangeAspect="1" noChangeArrowheads="1"/>
              </p:cNvPicPr>
              <p:nvPr/>
            </p:nvPicPr>
            <p:blipFill rotWithShape="1">
              <a:blip r:embed="rId4" cstate="screen">
                <a:clrChange>
                  <a:clrFrom>
                    <a:srgbClr val="E5E5E5"/>
                  </a:clrFrom>
                  <a:clrTo>
                    <a:srgbClr val="E5E5E5">
                      <a:alpha val="0"/>
                    </a:srgbClr>
                  </a:clrTo>
                </a:clrChange>
                <a:extLst>
                  <a:ext uri="{28A0092B-C50C-407E-A947-70E740481C1C}">
                    <a14:useLocalDpi xmlns:a14="http://schemas.microsoft.com/office/drawing/2010/main"/>
                  </a:ext>
                </a:extLst>
              </a:blip>
              <a:srcRect/>
              <a:stretch/>
            </p:blipFill>
            <p:spPr bwMode="auto">
              <a:xfrm>
                <a:off x="6186034" y="5460719"/>
                <a:ext cx="384306" cy="379054"/>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46348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50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100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1475"/>
            <a:ext cx="8229600" cy="990600"/>
          </a:xfrm>
        </p:spPr>
        <p:txBody>
          <a:bodyPr/>
          <a:lstStyle/>
          <a:p>
            <a:r>
              <a:rPr lang="en-US" b="1" dirty="0"/>
              <a:t> </a:t>
            </a:r>
            <a:r>
              <a:rPr lang="en-US" b="1" dirty="0" err="1"/>
              <a:t>GLM</a:t>
            </a:r>
            <a:r>
              <a:rPr lang="en-US" b="1" dirty="0"/>
              <a:t>: </a:t>
            </a:r>
            <a:r>
              <a:rPr lang="en-US" b="1" u="sng" dirty="0"/>
              <a:t>G</a:t>
            </a:r>
            <a:r>
              <a:rPr lang="en-US" b="1" dirty="0"/>
              <a:t>eneral </a:t>
            </a:r>
            <a:r>
              <a:rPr lang="en-US" b="1" u="sng" dirty="0"/>
              <a:t>L</a:t>
            </a:r>
            <a:r>
              <a:rPr lang="en-US" b="1" dirty="0"/>
              <a:t>ake </a:t>
            </a:r>
            <a:r>
              <a:rPr lang="en-US" b="1" u="sng" dirty="0"/>
              <a:t>M</a:t>
            </a:r>
            <a:r>
              <a:rPr lang="en-US" b="1" dirty="0"/>
              <a:t>odel </a:t>
            </a:r>
          </a:p>
        </p:txBody>
      </p:sp>
      <p:sp>
        <p:nvSpPr>
          <p:cNvPr id="3" name="Content Placeholder 2"/>
          <p:cNvSpPr>
            <a:spLocks noGrp="1"/>
          </p:cNvSpPr>
          <p:nvPr>
            <p:ph idx="1"/>
          </p:nvPr>
        </p:nvSpPr>
        <p:spPr>
          <a:xfrm>
            <a:off x="332647" y="1417638"/>
            <a:ext cx="8482487" cy="5440362"/>
          </a:xfrm>
        </p:spPr>
        <p:txBody>
          <a:bodyPr>
            <a:normAutofit lnSpcReduction="10000"/>
          </a:bodyPr>
          <a:lstStyle/>
          <a:p>
            <a:pPr>
              <a:spcAft>
                <a:spcPts val="1200"/>
              </a:spcAft>
              <a:buFont typeface="Wingdings" panose="05000000000000000000" pitchFamily="2" charset="2"/>
              <a:buChar char="§"/>
            </a:pPr>
            <a:r>
              <a:rPr lang="en-US" sz="2200" b="1" dirty="0"/>
              <a:t>Authors: </a:t>
            </a:r>
            <a:r>
              <a:rPr lang="en-US" sz="2200" dirty="0"/>
              <a:t>Matt </a:t>
            </a:r>
            <a:r>
              <a:rPr lang="en-US" sz="2200" dirty="0" err="1"/>
              <a:t>Hipsey</a:t>
            </a:r>
            <a:r>
              <a:rPr lang="en-US" sz="2200" dirty="0"/>
              <a:t>, Louise Bruce, and David Hamilton</a:t>
            </a:r>
          </a:p>
          <a:p>
            <a:pPr>
              <a:spcAft>
                <a:spcPts val="1200"/>
              </a:spcAft>
              <a:buFont typeface="Wingdings" panose="05000000000000000000" pitchFamily="2" charset="2"/>
              <a:buChar char="§"/>
            </a:pPr>
            <a:endParaRPr lang="en-US" sz="2200" dirty="0"/>
          </a:p>
          <a:p>
            <a:pPr>
              <a:spcAft>
                <a:spcPts val="1200"/>
              </a:spcAft>
              <a:buFont typeface="Wingdings" panose="05000000000000000000" pitchFamily="2" charset="2"/>
              <a:buChar char="§"/>
            </a:pPr>
            <a:endParaRPr lang="en-US" sz="1200" dirty="0"/>
          </a:p>
          <a:p>
            <a:pPr>
              <a:spcAft>
                <a:spcPts val="1200"/>
              </a:spcAft>
              <a:buFont typeface="Wingdings" panose="05000000000000000000" pitchFamily="2" charset="2"/>
              <a:buChar char="§"/>
            </a:pPr>
            <a:endParaRPr lang="en-US" sz="2200" dirty="0"/>
          </a:p>
          <a:p>
            <a:pPr>
              <a:spcAft>
                <a:spcPts val="1200"/>
              </a:spcAft>
              <a:buFont typeface="Wingdings" panose="05000000000000000000" pitchFamily="2" charset="2"/>
              <a:buChar char="§"/>
            </a:pPr>
            <a:r>
              <a:rPr lang="en-US" sz="2200" dirty="0"/>
              <a:t>The </a:t>
            </a:r>
            <a:r>
              <a:rPr lang="en-US" sz="2200" b="1" dirty="0"/>
              <a:t>General Lake Model </a:t>
            </a:r>
            <a:r>
              <a:rPr lang="en-US" sz="2200" dirty="0"/>
              <a:t>(GLM) is an open-access model for simulating lake dynamics. It simulates vertical stratification and mixing and accounts for the effect of inflows/outflows, surface heating and cooling.</a:t>
            </a:r>
          </a:p>
          <a:p>
            <a:pPr>
              <a:spcAft>
                <a:spcPts val="1200"/>
              </a:spcAft>
              <a:buFont typeface="Wingdings" panose="05000000000000000000" pitchFamily="2" charset="2"/>
              <a:buChar char="§"/>
            </a:pPr>
            <a:r>
              <a:rPr lang="en-US" sz="2200" dirty="0"/>
              <a:t>GLM has been designed to be an open-source community model developed in collaboration with members of the </a:t>
            </a:r>
            <a:r>
              <a:rPr lang="en-US" sz="2200" b="1" dirty="0"/>
              <a:t>Global Lake Ecological Observatory Network (GLEON) </a:t>
            </a:r>
            <a:r>
              <a:rPr lang="en-US" sz="2200" dirty="0"/>
              <a:t>to integrate with lake sensor data. </a:t>
            </a:r>
          </a:p>
          <a:p>
            <a:pPr>
              <a:spcAft>
                <a:spcPts val="1200"/>
              </a:spcAft>
              <a:buFont typeface="Wingdings" panose="05000000000000000000" pitchFamily="2" charset="2"/>
              <a:buChar char="§"/>
            </a:pPr>
            <a:r>
              <a:rPr lang="en-US" sz="2200" dirty="0"/>
              <a:t>Available from: </a:t>
            </a:r>
            <a:r>
              <a:rPr lang="en-US" sz="2200" dirty="0">
                <a:hlinkClick r:id="rId3"/>
              </a:rPr>
              <a:t>http://aed.see.uwa.edu.au/research/models/GLM/</a:t>
            </a:r>
            <a:endParaRPr lang="en-US" sz="2200" dirty="0"/>
          </a:p>
        </p:txBody>
      </p:sp>
      <p:grpSp>
        <p:nvGrpSpPr>
          <p:cNvPr id="5" name="Group 4">
            <a:extLst>
              <a:ext uri="{FF2B5EF4-FFF2-40B4-BE49-F238E27FC236}">
                <a16:creationId xmlns:a16="http://schemas.microsoft.com/office/drawing/2014/main" id="{D869D9A8-8981-45B0-959E-AFF1400F7312}"/>
              </a:ext>
            </a:extLst>
          </p:cNvPr>
          <p:cNvGrpSpPr/>
          <p:nvPr/>
        </p:nvGrpSpPr>
        <p:grpSpPr>
          <a:xfrm>
            <a:off x="2242947" y="1971485"/>
            <a:ext cx="4658106" cy="1133856"/>
            <a:chOff x="2571750" y="2019110"/>
            <a:chExt cx="4658106" cy="1133856"/>
          </a:xfrm>
        </p:grpSpPr>
        <p:pic>
          <p:nvPicPr>
            <p:cNvPr id="10242" name="Picture 2" descr="Image result for matt hipsey">
              <a:extLst>
                <a:ext uri="{FF2B5EF4-FFF2-40B4-BE49-F238E27FC236}">
                  <a16:creationId xmlns:a16="http://schemas.microsoft.com/office/drawing/2014/main" id="{3FF91E3F-8EF7-421F-B7CE-2240DBE3E529}"/>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571750" y="2019110"/>
              <a:ext cx="1133856" cy="1133856"/>
            </a:xfrm>
            <a:prstGeom prst="rect">
              <a:avLst/>
            </a:prstGeom>
            <a:noFill/>
            <a:ln w="19050">
              <a:solidFill>
                <a:schemeClr val="tx2">
                  <a:lumMod val="75000"/>
                </a:schemeClr>
              </a:solidFill>
            </a:ln>
            <a:extLst>
              <a:ext uri="{909E8E84-426E-40DD-AFC4-6F175D3DCCD1}">
                <a14:hiddenFill xmlns:a14="http://schemas.microsoft.com/office/drawing/2010/main">
                  <a:solidFill>
                    <a:srgbClr val="FFFFFF"/>
                  </a:solidFill>
                </a14:hiddenFill>
              </a:ext>
            </a:extLst>
          </p:spPr>
        </p:pic>
        <p:pic>
          <p:nvPicPr>
            <p:cNvPr id="10244" name="Picture 4" descr="Image result for louise bruce uwa">
              <a:extLst>
                <a:ext uri="{FF2B5EF4-FFF2-40B4-BE49-F238E27FC236}">
                  <a16:creationId xmlns:a16="http://schemas.microsoft.com/office/drawing/2014/main" id="{DB354D23-C70A-4516-8362-1731C0EF6FED}"/>
                </a:ext>
              </a:extLst>
            </p:cNvPr>
            <p:cNvPicPr>
              <a:picLocks noChangeAspect="1" noChangeArrowheads="1"/>
            </p:cNvPicPr>
            <p:nvPr/>
          </p:nvPicPr>
          <p:blipFill>
            <a:blip r:embed="rId5" cstate="screen">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a:ext>
              </a:extLst>
            </a:blip>
            <a:srcRect/>
            <a:stretch>
              <a:fillRect/>
            </a:stretch>
          </p:blipFill>
          <p:spPr bwMode="auto">
            <a:xfrm>
              <a:off x="4333875" y="2019110"/>
              <a:ext cx="1133856" cy="1133856"/>
            </a:xfrm>
            <a:prstGeom prst="rect">
              <a:avLst/>
            </a:prstGeom>
            <a:noFill/>
            <a:ln w="19050">
              <a:solidFill>
                <a:schemeClr val="tx2">
                  <a:lumMod val="75000"/>
                </a:schemeClr>
              </a:solidFill>
            </a:ln>
            <a:extLst>
              <a:ext uri="{909E8E84-426E-40DD-AFC4-6F175D3DCCD1}">
                <a14:hiddenFill xmlns:a14="http://schemas.microsoft.com/office/drawing/2010/main">
                  <a:solidFill>
                    <a:srgbClr val="FFFFFF"/>
                  </a:solidFill>
                </a14:hiddenFill>
              </a:ext>
            </a:extLst>
          </p:spPr>
        </p:pic>
        <p:pic>
          <p:nvPicPr>
            <p:cNvPr id="10246" name="Picture 6" descr="https://www.lernz.co.nz/uploads/david-hamilton.jpg">
              <a:extLst>
                <a:ext uri="{FF2B5EF4-FFF2-40B4-BE49-F238E27FC236}">
                  <a16:creationId xmlns:a16="http://schemas.microsoft.com/office/drawing/2014/main" id="{7428DBC5-D16A-4A66-B25A-8CF57779C480}"/>
                </a:ext>
              </a:extLst>
            </p:cNvPr>
            <p:cNvPicPr>
              <a:picLocks noChangeArrowheads="1"/>
            </p:cNvPicPr>
            <p:nvPr/>
          </p:nvPicPr>
          <p:blipFill rotWithShape="1">
            <a:blip r:embed="rId7" cstate="hqprint">
              <a:extLst>
                <a:ext uri="{BEBA8EAE-BF5A-486C-A8C5-ECC9F3942E4B}">
                  <a14:imgProps xmlns:a14="http://schemas.microsoft.com/office/drawing/2010/main">
                    <a14:imgLayer r:embed="rId8">
                      <a14:imgEffect>
                        <a14:brightnessContrast bright="20000"/>
                      </a14:imgEffect>
                    </a14:imgLayer>
                  </a14:imgProps>
                </a:ext>
                <a:ext uri="{28A0092B-C50C-407E-A947-70E740481C1C}">
                  <a14:useLocalDpi xmlns:a14="http://schemas.microsoft.com/office/drawing/2010/main"/>
                </a:ext>
              </a:extLst>
            </a:blip>
            <a:srcRect/>
            <a:stretch/>
          </p:blipFill>
          <p:spPr bwMode="auto">
            <a:xfrm>
              <a:off x="6096000" y="2019110"/>
              <a:ext cx="1133856" cy="1133856"/>
            </a:xfrm>
            <a:prstGeom prst="rect">
              <a:avLst/>
            </a:prstGeom>
            <a:noFill/>
            <a:ln w="19050">
              <a:solidFill>
                <a:schemeClr val="tx2">
                  <a:lumMod val="75000"/>
                </a:schemeClr>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26548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753187"/>
            <a:ext cx="9144000" cy="6126427"/>
            <a:chOff x="0" y="753187"/>
            <a:chExt cx="9144000" cy="6126427"/>
          </a:xfrm>
        </p:grpSpPr>
        <p:sp>
          <p:nvSpPr>
            <p:cNvPr id="5" name="TextBox 4"/>
            <p:cNvSpPr txBox="1"/>
            <p:nvPr/>
          </p:nvSpPr>
          <p:spPr>
            <a:xfrm>
              <a:off x="5106881" y="6510282"/>
              <a:ext cx="4037119" cy="369332"/>
            </a:xfrm>
            <a:prstGeom prst="rect">
              <a:avLst/>
            </a:prstGeom>
            <a:noFill/>
          </p:spPr>
          <p:txBody>
            <a:bodyPr wrap="square" rtlCol="0">
              <a:spAutoFit/>
            </a:bodyPr>
            <a:lstStyle/>
            <a:p>
              <a:pPr algn="r"/>
              <a:r>
                <a:rPr lang="en-US" dirty="0"/>
                <a:t>Figure: Hipsey et al. 2014</a:t>
              </a:r>
            </a:p>
          </p:txBody>
        </p:sp>
        <p:pic>
          <p:nvPicPr>
            <p:cNvPr id="8" name="Picture 7">
              <a:extLst>
                <a:ext uri="{FF2B5EF4-FFF2-40B4-BE49-F238E27FC236}">
                  <a16:creationId xmlns:a16="http://schemas.microsoft.com/office/drawing/2014/main" id="{4C81F939-E9A7-47C0-A50C-12675890DE9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753187"/>
              <a:ext cx="9144000" cy="5294475"/>
            </a:xfrm>
            <a:prstGeom prst="rect">
              <a:avLst/>
            </a:prstGeom>
          </p:spPr>
        </p:pic>
      </p:grpSp>
    </p:spTree>
    <p:extLst>
      <p:ext uri="{BB962C8B-B14F-4D97-AF65-F5344CB8AC3E}">
        <p14:creationId xmlns:p14="http://schemas.microsoft.com/office/powerpoint/2010/main" val="295884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5D91-17BD-4D7B-B744-E5320502BC6A}"/>
              </a:ext>
            </a:extLst>
          </p:cNvPr>
          <p:cNvSpPr>
            <a:spLocks noGrp="1"/>
          </p:cNvSpPr>
          <p:nvPr>
            <p:ph type="title"/>
          </p:nvPr>
        </p:nvSpPr>
        <p:spPr>
          <a:xfrm>
            <a:off x="0" y="352530"/>
            <a:ext cx="8229600" cy="990600"/>
          </a:xfrm>
        </p:spPr>
        <p:txBody>
          <a:bodyPr/>
          <a:lstStyle/>
          <a:p>
            <a:r>
              <a:rPr lang="en-US" b="1" dirty="0"/>
              <a:t> AED: </a:t>
            </a:r>
            <a:r>
              <a:rPr lang="en-US" b="1" u="sng" dirty="0"/>
              <a:t>A</a:t>
            </a:r>
            <a:r>
              <a:rPr lang="en-US" b="1" dirty="0"/>
              <a:t>quatic </a:t>
            </a:r>
            <a:r>
              <a:rPr lang="en-US" b="1" u="sng" dirty="0"/>
              <a:t>E</a:t>
            </a:r>
            <a:r>
              <a:rPr lang="en-US" b="1" dirty="0"/>
              <a:t>co</a:t>
            </a:r>
            <a:r>
              <a:rPr lang="en-US" b="1" u="sng" dirty="0"/>
              <a:t>D</a:t>
            </a:r>
            <a:r>
              <a:rPr lang="en-US" b="1" dirty="0"/>
              <a:t>ynamics</a:t>
            </a:r>
          </a:p>
        </p:txBody>
      </p:sp>
      <p:sp>
        <p:nvSpPr>
          <p:cNvPr id="3" name="Content Placeholder 2">
            <a:extLst>
              <a:ext uri="{FF2B5EF4-FFF2-40B4-BE49-F238E27FC236}">
                <a16:creationId xmlns:a16="http://schemas.microsoft.com/office/drawing/2014/main" id="{E14C7FAA-A8CB-41DB-B06D-E8419D48F22E}"/>
              </a:ext>
            </a:extLst>
          </p:cNvPr>
          <p:cNvSpPr>
            <a:spLocks noGrp="1"/>
          </p:cNvSpPr>
          <p:nvPr>
            <p:ph idx="1"/>
          </p:nvPr>
        </p:nvSpPr>
        <p:spPr>
          <a:xfrm>
            <a:off x="46892" y="1600200"/>
            <a:ext cx="3727939" cy="4876800"/>
          </a:xfrm>
        </p:spPr>
        <p:txBody>
          <a:bodyPr>
            <a:noAutofit/>
          </a:bodyPr>
          <a:lstStyle/>
          <a:p>
            <a:pPr>
              <a:buFont typeface="Wingdings" panose="05000000000000000000" pitchFamily="2" charset="2"/>
              <a:buChar char="§"/>
            </a:pPr>
            <a:r>
              <a:rPr lang="en-US" sz="2200" dirty="0"/>
              <a:t>The Aquatic EcoDynamics (AED) module couples with GLM to model changes in water chemistry and biology</a:t>
            </a:r>
          </a:p>
          <a:p>
            <a:pPr>
              <a:buFont typeface="Wingdings" panose="05000000000000000000" pitchFamily="2" charset="2"/>
              <a:buChar char="§"/>
            </a:pPr>
            <a:endParaRPr lang="en-US" sz="1000" dirty="0"/>
          </a:p>
          <a:p>
            <a:pPr>
              <a:buFont typeface="Wingdings" panose="05000000000000000000" pitchFamily="2" charset="2"/>
              <a:buChar char="§"/>
            </a:pPr>
            <a:r>
              <a:rPr lang="en-US" sz="2200" dirty="0"/>
              <a:t>Can model nutrient, phytoplankton, and zooplankton dynamics</a:t>
            </a:r>
          </a:p>
          <a:p>
            <a:pPr>
              <a:buFont typeface="Wingdings" panose="05000000000000000000" pitchFamily="2" charset="2"/>
              <a:buChar char="§"/>
            </a:pPr>
            <a:endParaRPr lang="en-US" sz="1000" dirty="0"/>
          </a:p>
          <a:p>
            <a:pPr>
              <a:buFont typeface="Wingdings" panose="05000000000000000000" pitchFamily="2" charset="2"/>
              <a:buChar char="§"/>
            </a:pPr>
            <a:r>
              <a:rPr lang="en-US" sz="2200" dirty="0"/>
              <a:t>Today, we’ll focus on phytoplankton (as chlorophyll-a)</a:t>
            </a:r>
          </a:p>
          <a:p>
            <a:pPr>
              <a:buFont typeface="Wingdings" panose="05000000000000000000" pitchFamily="2" charset="2"/>
              <a:buChar char="§"/>
            </a:pPr>
            <a:endParaRPr lang="en-US" sz="2200" dirty="0"/>
          </a:p>
        </p:txBody>
      </p:sp>
      <p:pic>
        <p:nvPicPr>
          <p:cNvPr id="5" name="Picture 2" descr="http://aed.see.uwa.edu.au/research/models/AED/images/isotope.png">
            <a:extLst>
              <a:ext uri="{FF2B5EF4-FFF2-40B4-BE49-F238E27FC236}">
                <a16:creationId xmlns:a16="http://schemas.microsoft.com/office/drawing/2014/main" id="{38E9FBBF-BFBC-4473-97DB-BCD7521EB02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727938" y="1529861"/>
            <a:ext cx="5416062" cy="40357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9F098C9-726B-4693-A047-583CDFFF9746}"/>
              </a:ext>
            </a:extLst>
          </p:cNvPr>
          <p:cNvSpPr txBox="1"/>
          <p:nvPr/>
        </p:nvSpPr>
        <p:spPr>
          <a:xfrm>
            <a:off x="5106881" y="6510282"/>
            <a:ext cx="4037119" cy="369332"/>
          </a:xfrm>
          <a:prstGeom prst="rect">
            <a:avLst/>
          </a:prstGeom>
          <a:noFill/>
        </p:spPr>
        <p:txBody>
          <a:bodyPr wrap="square" rtlCol="0">
            <a:spAutoFit/>
          </a:bodyPr>
          <a:lstStyle/>
          <a:p>
            <a:pPr algn="r"/>
            <a:r>
              <a:rPr lang="en-US" dirty="0"/>
              <a:t>Figure: </a:t>
            </a:r>
            <a:r>
              <a:rPr lang="en-US" dirty="0" err="1"/>
              <a:t>Hipsey</a:t>
            </a:r>
            <a:r>
              <a:rPr lang="en-US" dirty="0"/>
              <a:t> et al. 2013</a:t>
            </a:r>
          </a:p>
        </p:txBody>
      </p:sp>
    </p:spTree>
    <p:extLst>
      <p:ext uri="{BB962C8B-B14F-4D97-AF65-F5344CB8AC3E}">
        <p14:creationId xmlns:p14="http://schemas.microsoft.com/office/powerpoint/2010/main" val="1482116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lake aerial">
            <a:extLst>
              <a:ext uri="{FF2B5EF4-FFF2-40B4-BE49-F238E27FC236}">
                <a16:creationId xmlns:a16="http://schemas.microsoft.com/office/drawing/2014/main" id="{7EC5557F-235C-42AB-8983-D37C615B383B}"/>
              </a:ext>
            </a:extLst>
          </p:cNvPr>
          <p:cNvPicPr>
            <a:picLocks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969663" y="1685486"/>
            <a:ext cx="2953512" cy="2139696"/>
          </a:xfrm>
          <a:prstGeom prst="rect">
            <a:avLst/>
          </a:prstGeom>
          <a:noFill/>
          <a:ln w="19050">
            <a:solidFill>
              <a:schemeClr val="tx2">
                <a:lumMod val="75000"/>
              </a:schemeClr>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371475"/>
            <a:ext cx="8229600" cy="990600"/>
          </a:xfrm>
        </p:spPr>
        <p:txBody>
          <a:bodyPr/>
          <a:lstStyle/>
          <a:p>
            <a:r>
              <a:rPr lang="en-US" b="1" dirty="0"/>
              <a:t> Basic structure of the model</a:t>
            </a:r>
          </a:p>
        </p:txBody>
      </p:sp>
      <p:sp>
        <p:nvSpPr>
          <p:cNvPr id="3" name="Content Placeholder 2"/>
          <p:cNvSpPr>
            <a:spLocks noGrp="1"/>
          </p:cNvSpPr>
          <p:nvPr>
            <p:ph idx="1"/>
          </p:nvPr>
        </p:nvSpPr>
        <p:spPr>
          <a:xfrm>
            <a:off x="457200" y="1600199"/>
            <a:ext cx="5438775" cy="5077047"/>
          </a:xfrm>
        </p:spPr>
        <p:txBody>
          <a:bodyPr>
            <a:normAutofit/>
          </a:bodyPr>
          <a:lstStyle/>
          <a:p>
            <a:pPr>
              <a:buFont typeface="Wingdings" panose="05000000000000000000" pitchFamily="2" charset="2"/>
              <a:buChar char="§"/>
            </a:pPr>
            <a:r>
              <a:rPr lang="en-US" sz="2300" dirty="0"/>
              <a:t>You’ll create a new folder (directory) on your computer when you unzip the module folder.</a:t>
            </a:r>
          </a:p>
          <a:p>
            <a:pPr>
              <a:buFont typeface="Wingdings" panose="05000000000000000000" pitchFamily="2" charset="2"/>
              <a:buChar char="§"/>
            </a:pPr>
            <a:r>
              <a:rPr lang="en-US" sz="2300" dirty="0"/>
              <a:t>Within this folder, you will have:</a:t>
            </a:r>
          </a:p>
          <a:p>
            <a:pPr marL="731520" lvl="1" indent="-457200">
              <a:buClr>
                <a:schemeClr val="tx2">
                  <a:lumMod val="75000"/>
                </a:schemeClr>
              </a:buClr>
              <a:buFont typeface="+mj-lt"/>
              <a:buAutoNum type="arabicParenR"/>
            </a:pPr>
            <a:r>
              <a:rPr lang="en-US" dirty="0"/>
              <a:t>A meteorological CSV (‘met’) file that forces the model </a:t>
            </a:r>
            <a:r>
              <a:rPr lang="en-US" sz="1800" dirty="0"/>
              <a:t>(e.g., met_hourly.csv)</a:t>
            </a:r>
          </a:p>
          <a:p>
            <a:pPr marL="731520" lvl="1" indent="-457200">
              <a:buClr>
                <a:schemeClr val="tx2">
                  <a:lumMod val="75000"/>
                </a:schemeClr>
              </a:buClr>
              <a:buFont typeface="+mj-lt"/>
              <a:buAutoNum type="arabicParenR"/>
            </a:pPr>
            <a:r>
              <a:rPr lang="en-US" dirty="0"/>
              <a:t>‘nml’ text files that act as ‘master’ scripts for the model </a:t>
            </a:r>
            <a:r>
              <a:rPr lang="en-US" sz="1800" dirty="0"/>
              <a:t>(e.g., glm2.nml, aed2.nml)</a:t>
            </a:r>
          </a:p>
          <a:p>
            <a:pPr marL="731520" lvl="1" indent="-457200">
              <a:buClr>
                <a:schemeClr val="tx2">
                  <a:lumMod val="75000"/>
                </a:schemeClr>
              </a:buClr>
              <a:buFont typeface="+mj-lt"/>
              <a:buAutoNum type="arabicParenR"/>
            </a:pPr>
            <a:r>
              <a:rPr lang="en-US" dirty="0"/>
              <a:t>Inflow/outflow CSV files that specify the temperature, flow rate, and concentrations of phosphorus of connected streams entering and leaving the lake</a:t>
            </a:r>
          </a:p>
        </p:txBody>
      </p:sp>
      <p:pic>
        <p:nvPicPr>
          <p:cNvPr id="2052" name="Picture 4" descr="Image result for lake aerial">
            <a:extLst>
              <a:ext uri="{FF2B5EF4-FFF2-40B4-BE49-F238E27FC236}">
                <a16:creationId xmlns:a16="http://schemas.microsoft.com/office/drawing/2014/main" id="{964F1BBB-4D44-4E07-A813-478838B219C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5969663" y="3944149"/>
            <a:ext cx="2955261" cy="2367909"/>
          </a:xfrm>
          <a:prstGeom prst="rect">
            <a:avLst/>
          </a:prstGeom>
          <a:noFill/>
          <a:ln w="19050">
            <a:solidFill>
              <a:schemeClr val="tx2">
                <a:lumMod val="75000"/>
              </a:schemeClr>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894D362-5457-4263-9FD1-EC090B55E09D}"/>
              </a:ext>
            </a:extLst>
          </p:cNvPr>
          <p:cNvSpPr txBox="1"/>
          <p:nvPr/>
        </p:nvSpPr>
        <p:spPr>
          <a:xfrm>
            <a:off x="5111658" y="6431025"/>
            <a:ext cx="3813266" cy="246221"/>
          </a:xfrm>
          <a:prstGeom prst="rect">
            <a:avLst/>
          </a:prstGeom>
          <a:noFill/>
        </p:spPr>
        <p:txBody>
          <a:bodyPr wrap="square" rtlCol="0">
            <a:spAutoFit/>
          </a:bodyPr>
          <a:lstStyle/>
          <a:p>
            <a:pPr algn="r"/>
            <a:r>
              <a:rPr lang="en-US" sz="1000" dirty="0"/>
              <a:t>Images: Wikimedia commons</a:t>
            </a:r>
          </a:p>
        </p:txBody>
      </p:sp>
    </p:spTree>
    <p:extLst>
      <p:ext uri="{BB962C8B-B14F-4D97-AF65-F5344CB8AC3E}">
        <p14:creationId xmlns:p14="http://schemas.microsoft.com/office/powerpoint/2010/main" val="513918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52450" y="1529685"/>
            <a:ext cx="8039100" cy="4467225"/>
          </a:xfrm>
          <a:prstGeom prst="rect">
            <a:avLst/>
          </a:prstGeom>
        </p:spPr>
      </p:pic>
      <p:sp>
        <p:nvSpPr>
          <p:cNvPr id="2" name="Title 1"/>
          <p:cNvSpPr>
            <a:spLocks noGrp="1"/>
          </p:cNvSpPr>
          <p:nvPr>
            <p:ph type="title"/>
          </p:nvPr>
        </p:nvSpPr>
        <p:spPr>
          <a:xfrm>
            <a:off x="0" y="353719"/>
            <a:ext cx="8229600" cy="990600"/>
          </a:xfrm>
        </p:spPr>
        <p:txBody>
          <a:bodyPr/>
          <a:lstStyle/>
          <a:p>
            <a:r>
              <a:rPr lang="en-US" b="1" dirty="0"/>
              <a:t> Example met file</a:t>
            </a:r>
          </a:p>
        </p:txBody>
      </p:sp>
      <p:sp>
        <p:nvSpPr>
          <p:cNvPr id="4" name="Rectangle 3">
            <a:extLst>
              <a:ext uri="{FF2B5EF4-FFF2-40B4-BE49-F238E27FC236}">
                <a16:creationId xmlns:a16="http://schemas.microsoft.com/office/drawing/2014/main" id="{05813524-4CA9-4BF2-989E-74A23946BEDD}"/>
              </a:ext>
            </a:extLst>
          </p:cNvPr>
          <p:cNvSpPr/>
          <p:nvPr/>
        </p:nvSpPr>
        <p:spPr>
          <a:xfrm>
            <a:off x="4739149" y="1828799"/>
            <a:ext cx="855406" cy="4143379"/>
          </a:xfrm>
          <a:prstGeom prst="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 name="TextBox 2"/>
          <p:cNvSpPr txBox="1"/>
          <p:nvPr/>
        </p:nvSpPr>
        <p:spPr>
          <a:xfrm>
            <a:off x="3814302" y="883354"/>
            <a:ext cx="2705100" cy="646331"/>
          </a:xfrm>
          <a:prstGeom prst="rect">
            <a:avLst/>
          </a:prstGeom>
          <a:noFill/>
        </p:spPr>
        <p:txBody>
          <a:bodyPr wrap="square" rtlCol="0">
            <a:spAutoFit/>
          </a:bodyPr>
          <a:lstStyle/>
          <a:p>
            <a:pPr algn="ctr"/>
            <a:r>
              <a:rPr lang="en-US" b="1" dirty="0">
                <a:solidFill>
                  <a:srgbClr val="00B0F0"/>
                </a:solidFill>
              </a:rPr>
              <a:t>Climate scenarios: +2°C, +4°C, or +6°C</a:t>
            </a:r>
          </a:p>
        </p:txBody>
      </p:sp>
    </p:spTree>
    <p:extLst>
      <p:ext uri="{BB962C8B-B14F-4D97-AF65-F5344CB8AC3E}">
        <p14:creationId xmlns:p14="http://schemas.microsoft.com/office/powerpoint/2010/main" val="1459067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4904"/>
            <a:ext cx="8229600" cy="990600"/>
          </a:xfrm>
        </p:spPr>
        <p:txBody>
          <a:bodyPr/>
          <a:lstStyle/>
          <a:p>
            <a:r>
              <a:rPr lang="en-US" b="1" dirty="0"/>
              <a:t> Example .</a:t>
            </a:r>
            <a:r>
              <a:rPr lang="en-US" b="1" dirty="0" err="1"/>
              <a:t>nml</a:t>
            </a:r>
            <a:r>
              <a:rPr lang="en-US" b="1" dirty="0"/>
              <a:t> file</a:t>
            </a:r>
          </a:p>
        </p:txBody>
      </p:sp>
      <p:pic>
        <p:nvPicPr>
          <p:cNvPr id="10" name="Picture 9">
            <a:extLst>
              <a:ext uri="{FF2B5EF4-FFF2-40B4-BE49-F238E27FC236}">
                <a16:creationId xmlns:a16="http://schemas.microsoft.com/office/drawing/2014/main" id="{C9B0C04B-47F4-48A5-AA42-DB6B5D20C7AB}"/>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702444" y="1337310"/>
            <a:ext cx="7739113" cy="5520690"/>
          </a:xfrm>
          <a:prstGeom prst="rect">
            <a:avLst/>
          </a:prstGeom>
        </p:spPr>
      </p:pic>
    </p:spTree>
    <p:extLst>
      <p:ext uri="{BB962C8B-B14F-4D97-AF65-F5344CB8AC3E}">
        <p14:creationId xmlns:p14="http://schemas.microsoft.com/office/powerpoint/2010/main" val="1816247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00050" y="1392027"/>
            <a:ext cx="8343900" cy="4467225"/>
          </a:xfrm>
          <a:prstGeom prst="rect">
            <a:avLst/>
          </a:prstGeom>
        </p:spPr>
      </p:pic>
      <p:sp>
        <p:nvSpPr>
          <p:cNvPr id="2" name="Title 1"/>
          <p:cNvSpPr>
            <a:spLocks noGrp="1"/>
          </p:cNvSpPr>
          <p:nvPr>
            <p:ph type="title"/>
          </p:nvPr>
        </p:nvSpPr>
        <p:spPr>
          <a:xfrm>
            <a:off x="0" y="374904"/>
            <a:ext cx="8229600" cy="990600"/>
          </a:xfrm>
        </p:spPr>
        <p:txBody>
          <a:bodyPr/>
          <a:lstStyle/>
          <a:p>
            <a:r>
              <a:rPr lang="en-US" b="1" dirty="0"/>
              <a:t> Example inflow file</a:t>
            </a:r>
          </a:p>
        </p:txBody>
      </p:sp>
      <p:sp>
        <p:nvSpPr>
          <p:cNvPr id="7" name="Rectangle 6">
            <a:extLst>
              <a:ext uri="{FF2B5EF4-FFF2-40B4-BE49-F238E27FC236}">
                <a16:creationId xmlns:a16="http://schemas.microsoft.com/office/drawing/2014/main" id="{40026819-EFCE-4FA9-B5C5-98B4758C64C1}"/>
              </a:ext>
            </a:extLst>
          </p:cNvPr>
          <p:cNvSpPr/>
          <p:nvPr/>
        </p:nvSpPr>
        <p:spPr>
          <a:xfrm>
            <a:off x="4282786" y="1402186"/>
            <a:ext cx="2772730" cy="271305"/>
          </a:xfrm>
          <a:prstGeom prst="rect">
            <a:avLst/>
          </a:prstGeom>
          <a:solidFill>
            <a:srgbClr val="E6E6E6"/>
          </a:solidFill>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Nitrogen</a:t>
            </a:r>
          </a:p>
        </p:txBody>
      </p:sp>
      <p:sp>
        <p:nvSpPr>
          <p:cNvPr id="8" name="Rectangle 7">
            <a:extLst>
              <a:ext uri="{FF2B5EF4-FFF2-40B4-BE49-F238E27FC236}">
                <a16:creationId xmlns:a16="http://schemas.microsoft.com/office/drawing/2014/main" id="{05813524-4CA9-4BF2-989E-74A23946BEDD}"/>
              </a:ext>
            </a:extLst>
          </p:cNvPr>
          <p:cNvSpPr/>
          <p:nvPr/>
        </p:nvSpPr>
        <p:spPr>
          <a:xfrm>
            <a:off x="7055515" y="1402185"/>
            <a:ext cx="1674147" cy="2713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Phosphorus</a:t>
            </a:r>
          </a:p>
        </p:txBody>
      </p:sp>
      <p:sp>
        <p:nvSpPr>
          <p:cNvPr id="9" name="TextBox 8"/>
          <p:cNvSpPr txBox="1"/>
          <p:nvPr/>
        </p:nvSpPr>
        <p:spPr>
          <a:xfrm>
            <a:off x="4301836" y="5875507"/>
            <a:ext cx="4819024" cy="923330"/>
          </a:xfrm>
          <a:prstGeom prst="rect">
            <a:avLst/>
          </a:prstGeom>
          <a:noFill/>
        </p:spPr>
        <p:txBody>
          <a:bodyPr wrap="square" rtlCol="0">
            <a:spAutoFit/>
          </a:bodyPr>
          <a:lstStyle/>
          <a:p>
            <a:pPr algn="r"/>
            <a:r>
              <a:rPr lang="en-US" b="1" dirty="0" err="1"/>
              <a:t>PHS_frp</a:t>
            </a:r>
            <a:r>
              <a:rPr lang="en-US" dirty="0"/>
              <a:t> = the type of phosphorus that phytoplankton take up. </a:t>
            </a:r>
          </a:p>
          <a:p>
            <a:pPr algn="r"/>
            <a:r>
              <a:rPr lang="en-US" dirty="0"/>
              <a:t>High concentrations can promote blooms</a:t>
            </a:r>
          </a:p>
        </p:txBody>
      </p:sp>
      <p:sp>
        <p:nvSpPr>
          <p:cNvPr id="12" name="Rectangle 11">
            <a:extLst>
              <a:ext uri="{FF2B5EF4-FFF2-40B4-BE49-F238E27FC236}">
                <a16:creationId xmlns:a16="http://schemas.microsoft.com/office/drawing/2014/main" id="{05813524-4CA9-4BF2-989E-74A23946BEDD}"/>
              </a:ext>
            </a:extLst>
          </p:cNvPr>
          <p:cNvSpPr/>
          <p:nvPr/>
        </p:nvSpPr>
        <p:spPr>
          <a:xfrm>
            <a:off x="7059942" y="1663965"/>
            <a:ext cx="1669720" cy="4179844"/>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TextBox 9"/>
          <p:cNvSpPr txBox="1"/>
          <p:nvPr/>
        </p:nvSpPr>
        <p:spPr>
          <a:xfrm>
            <a:off x="6540038" y="729331"/>
            <a:ext cx="2705100" cy="646331"/>
          </a:xfrm>
          <a:prstGeom prst="rect">
            <a:avLst/>
          </a:prstGeom>
          <a:noFill/>
        </p:spPr>
        <p:txBody>
          <a:bodyPr wrap="square" rtlCol="0">
            <a:spAutoFit/>
          </a:bodyPr>
          <a:lstStyle/>
          <a:p>
            <a:pPr algn="ctr"/>
            <a:r>
              <a:rPr lang="en-US" b="1" dirty="0">
                <a:solidFill>
                  <a:schemeClr val="accent3">
                    <a:lumMod val="75000"/>
                  </a:schemeClr>
                </a:solidFill>
              </a:rPr>
              <a:t>Land use scenarios: 2×, 4×, or 6× P</a:t>
            </a:r>
          </a:p>
        </p:txBody>
      </p:sp>
    </p:spTree>
    <p:extLst>
      <p:ext uri="{BB962C8B-B14F-4D97-AF65-F5344CB8AC3E}">
        <p14:creationId xmlns:p14="http://schemas.microsoft.com/office/powerpoint/2010/main" val="1979794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2925"/>
            <a:ext cx="9144000" cy="990600"/>
          </a:xfrm>
        </p:spPr>
        <p:txBody>
          <a:bodyPr/>
          <a:lstStyle/>
          <a:p>
            <a:r>
              <a:rPr lang="en-US" b="1" dirty="0"/>
              <a:t> We will run GLM-AED using R</a:t>
            </a:r>
          </a:p>
        </p:txBody>
      </p:sp>
      <p:sp>
        <p:nvSpPr>
          <p:cNvPr id="9" name="Content Placeholder 2">
            <a:extLst>
              <a:ext uri="{FF2B5EF4-FFF2-40B4-BE49-F238E27FC236}">
                <a16:creationId xmlns:a16="http://schemas.microsoft.com/office/drawing/2014/main" id="{0DCFB2A0-8B3A-4A27-B899-F1C6EB3AF054}"/>
              </a:ext>
            </a:extLst>
          </p:cNvPr>
          <p:cNvSpPr>
            <a:spLocks noGrp="1"/>
          </p:cNvSpPr>
          <p:nvPr>
            <p:ph idx="1"/>
          </p:nvPr>
        </p:nvSpPr>
        <p:spPr>
          <a:xfrm>
            <a:off x="282222" y="1600200"/>
            <a:ext cx="6114492" cy="5257800"/>
          </a:xfrm>
        </p:spPr>
        <p:txBody>
          <a:bodyPr>
            <a:normAutofit/>
          </a:bodyPr>
          <a:lstStyle/>
          <a:p>
            <a:pPr>
              <a:buFont typeface="Wingdings" panose="05000000000000000000" pitchFamily="2" charset="2"/>
              <a:buChar char="§"/>
            </a:pPr>
            <a:r>
              <a:rPr lang="en-US" dirty="0"/>
              <a:t>R is a statistical environment that can run on different computer operating systems (PC, Mac, Linux)</a:t>
            </a:r>
          </a:p>
          <a:p>
            <a:pPr>
              <a:buFont typeface="Wingdings" panose="05000000000000000000" pitchFamily="2" charset="2"/>
              <a:buChar char="§"/>
            </a:pPr>
            <a:r>
              <a:rPr lang="en-US" dirty="0"/>
              <a:t>R is reproducible, free(!), and easy to download</a:t>
            </a:r>
          </a:p>
          <a:p>
            <a:pPr>
              <a:buFont typeface="Wingdings" panose="05000000000000000000" pitchFamily="2" charset="2"/>
              <a:buChar char="§"/>
            </a:pPr>
            <a:r>
              <a:rPr lang="en-US" dirty="0"/>
              <a:t>R can run stats, make figures, and do a suite of different analyses in many disciplines</a:t>
            </a:r>
          </a:p>
          <a:p>
            <a:pPr>
              <a:buFont typeface="Wingdings" panose="05000000000000000000" pitchFamily="2" charset="2"/>
              <a:buChar char="§"/>
            </a:pPr>
            <a:r>
              <a:rPr lang="en-US" dirty="0"/>
              <a:t>Many packages for R to merge with other tools (including GLM!)</a:t>
            </a:r>
          </a:p>
          <a:p>
            <a:pPr>
              <a:buFont typeface="Wingdings" panose="05000000000000000000" pitchFamily="2" charset="2"/>
              <a:buChar char="§"/>
            </a:pPr>
            <a:r>
              <a:rPr lang="en-US" dirty="0"/>
              <a:t>We’ll walk you through each step of the script, so don’t worry if you’re new to R!</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10" name="Picture 4" descr="Image result for R statistical">
            <a:extLst>
              <a:ext uri="{FF2B5EF4-FFF2-40B4-BE49-F238E27FC236}">
                <a16:creationId xmlns:a16="http://schemas.microsoft.com/office/drawing/2014/main" id="{E16EF220-3A5F-4184-80EF-4699F6DBAC8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77014" y="1600200"/>
            <a:ext cx="2187602"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r stats temperature plot">
            <a:extLst>
              <a:ext uri="{FF2B5EF4-FFF2-40B4-BE49-F238E27FC236}">
                <a16:creationId xmlns:a16="http://schemas.microsoft.com/office/drawing/2014/main" id="{3BC0AD2B-01A5-4FBF-BE86-F91F4EDAEE64}"/>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6396714" y="3638550"/>
            <a:ext cx="2548201" cy="2266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136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1354"/>
            <a:ext cx="8229600" cy="990600"/>
          </a:xfrm>
        </p:spPr>
        <p:txBody>
          <a:bodyPr/>
          <a:lstStyle/>
          <a:p>
            <a:r>
              <a:rPr lang="en-US" b="1" dirty="0"/>
              <a:t> Lakes we’re going to model today</a:t>
            </a:r>
          </a:p>
        </p:txBody>
      </p:sp>
      <p:sp>
        <p:nvSpPr>
          <p:cNvPr id="6" name="Text Placeholder 5">
            <a:extLst>
              <a:ext uri="{FF2B5EF4-FFF2-40B4-BE49-F238E27FC236}">
                <a16:creationId xmlns:a16="http://schemas.microsoft.com/office/drawing/2014/main" id="{5BD6493B-4F65-4CFF-9448-BB4A9DB0FE98}"/>
              </a:ext>
            </a:extLst>
          </p:cNvPr>
          <p:cNvSpPr>
            <a:spLocks noGrp="1"/>
          </p:cNvSpPr>
          <p:nvPr>
            <p:ph type="body" idx="1"/>
          </p:nvPr>
        </p:nvSpPr>
        <p:spPr>
          <a:xfrm>
            <a:off x="457200" y="1375453"/>
            <a:ext cx="3931920" cy="639762"/>
          </a:xfrm>
        </p:spPr>
        <p:txBody>
          <a:bodyPr>
            <a:normAutofit fontScale="92500" lnSpcReduction="10000"/>
          </a:bodyPr>
          <a:lstStyle/>
          <a:p>
            <a:r>
              <a:rPr lang="en-US" b="1" dirty="0"/>
              <a:t>Lake Sunapee</a:t>
            </a:r>
          </a:p>
          <a:p>
            <a:r>
              <a:rPr lang="en-US" sz="1800" b="1" dirty="0"/>
              <a:t>(New Hampshire, USA)</a:t>
            </a:r>
          </a:p>
        </p:txBody>
      </p:sp>
      <p:sp>
        <p:nvSpPr>
          <p:cNvPr id="7" name="Content Placeholder 6">
            <a:extLst>
              <a:ext uri="{FF2B5EF4-FFF2-40B4-BE49-F238E27FC236}">
                <a16:creationId xmlns:a16="http://schemas.microsoft.com/office/drawing/2014/main" id="{9776DE7C-FDAD-48FE-87AC-DA12DA985EFE}"/>
              </a:ext>
            </a:extLst>
          </p:cNvPr>
          <p:cNvSpPr>
            <a:spLocks noGrp="1"/>
          </p:cNvSpPr>
          <p:nvPr>
            <p:ph sz="half" idx="2"/>
          </p:nvPr>
        </p:nvSpPr>
        <p:spPr>
          <a:xfrm>
            <a:off x="457200" y="2015215"/>
            <a:ext cx="3931920" cy="4374473"/>
          </a:xfrm>
        </p:spPr>
        <p:txBody>
          <a:bodyPr/>
          <a:lstStyle/>
          <a:p>
            <a:pPr>
              <a:buFont typeface="Wingdings" panose="05000000000000000000" pitchFamily="2" charset="2"/>
              <a:buChar char="§"/>
            </a:pPr>
            <a:r>
              <a:rPr lang="en-US" sz="2200" dirty="0"/>
              <a:t>Oligotrophic</a:t>
            </a:r>
          </a:p>
          <a:p>
            <a:pPr lvl="1">
              <a:buFont typeface="Wingdings" panose="05000000000000000000" pitchFamily="2" charset="2"/>
              <a:buChar char="§"/>
            </a:pPr>
            <a:r>
              <a:rPr lang="en-US" dirty="0"/>
              <a:t>Low nitrogen</a:t>
            </a:r>
          </a:p>
          <a:p>
            <a:pPr lvl="1">
              <a:buFont typeface="Wingdings" panose="05000000000000000000" pitchFamily="2" charset="2"/>
              <a:buChar char="§"/>
            </a:pPr>
            <a:r>
              <a:rPr lang="en-US" dirty="0"/>
              <a:t>Low phosphorus</a:t>
            </a:r>
          </a:p>
          <a:p>
            <a:pPr lvl="1">
              <a:buFont typeface="Wingdings" panose="05000000000000000000" pitchFamily="2" charset="2"/>
              <a:buChar char="§"/>
            </a:pPr>
            <a:endParaRPr lang="en-US" sz="200" dirty="0"/>
          </a:p>
          <a:p>
            <a:pPr>
              <a:buFont typeface="Wingdings" panose="05000000000000000000" pitchFamily="2" charset="2"/>
              <a:buChar char="§"/>
            </a:pPr>
            <a:r>
              <a:rPr lang="en-US" sz="2200" dirty="0"/>
              <a:t>Main land uses: </a:t>
            </a:r>
          </a:p>
          <a:p>
            <a:pPr lvl="1">
              <a:buFont typeface="Wingdings" panose="05000000000000000000" pitchFamily="2" charset="2"/>
              <a:buChar char="§"/>
            </a:pPr>
            <a:r>
              <a:rPr lang="en-US" dirty="0"/>
              <a:t>81% Forest</a:t>
            </a:r>
          </a:p>
          <a:p>
            <a:pPr lvl="1">
              <a:buFont typeface="Wingdings" panose="05000000000000000000" pitchFamily="2" charset="2"/>
              <a:buChar char="§"/>
            </a:pPr>
            <a:r>
              <a:rPr lang="en-US" dirty="0"/>
              <a:t>8% Urban</a:t>
            </a:r>
          </a:p>
          <a:p>
            <a:pPr lvl="1">
              <a:buFont typeface="Wingdings" panose="05000000000000000000" pitchFamily="2" charset="2"/>
              <a:buChar char="§"/>
            </a:pPr>
            <a:r>
              <a:rPr lang="en-US" dirty="0"/>
              <a:t>4% Agriculture</a:t>
            </a:r>
          </a:p>
        </p:txBody>
      </p:sp>
      <p:sp>
        <p:nvSpPr>
          <p:cNvPr id="8" name="Text Placeholder 7">
            <a:extLst>
              <a:ext uri="{FF2B5EF4-FFF2-40B4-BE49-F238E27FC236}">
                <a16:creationId xmlns:a16="http://schemas.microsoft.com/office/drawing/2014/main" id="{399BBA99-6787-4E41-A46A-45BE8068E548}"/>
              </a:ext>
            </a:extLst>
          </p:cNvPr>
          <p:cNvSpPr>
            <a:spLocks noGrp="1"/>
          </p:cNvSpPr>
          <p:nvPr>
            <p:ph type="body" sz="quarter" idx="3"/>
          </p:nvPr>
        </p:nvSpPr>
        <p:spPr>
          <a:xfrm>
            <a:off x="4754880" y="1375453"/>
            <a:ext cx="3931920" cy="639762"/>
          </a:xfrm>
        </p:spPr>
        <p:txBody>
          <a:bodyPr>
            <a:normAutofit fontScale="92500" lnSpcReduction="10000"/>
          </a:bodyPr>
          <a:lstStyle/>
          <a:p>
            <a:r>
              <a:rPr lang="en-US" b="1" dirty="0"/>
              <a:t>Lake Mendota</a:t>
            </a:r>
          </a:p>
          <a:p>
            <a:r>
              <a:rPr lang="en-US" sz="1700" b="1" dirty="0"/>
              <a:t>(Wisconsin, USA)</a:t>
            </a:r>
          </a:p>
        </p:txBody>
      </p:sp>
      <p:sp>
        <p:nvSpPr>
          <p:cNvPr id="9" name="Content Placeholder 8">
            <a:extLst>
              <a:ext uri="{FF2B5EF4-FFF2-40B4-BE49-F238E27FC236}">
                <a16:creationId xmlns:a16="http://schemas.microsoft.com/office/drawing/2014/main" id="{1B34D928-0498-4D41-BD79-F212A343E95B}"/>
              </a:ext>
            </a:extLst>
          </p:cNvPr>
          <p:cNvSpPr>
            <a:spLocks noGrp="1"/>
          </p:cNvSpPr>
          <p:nvPr>
            <p:ph sz="quarter" idx="4"/>
          </p:nvPr>
        </p:nvSpPr>
        <p:spPr>
          <a:xfrm>
            <a:off x="4754880" y="2028714"/>
            <a:ext cx="3931920" cy="4360974"/>
          </a:xfrm>
        </p:spPr>
        <p:txBody>
          <a:bodyPr/>
          <a:lstStyle/>
          <a:p>
            <a:pPr>
              <a:buFont typeface="Wingdings" panose="05000000000000000000" pitchFamily="2" charset="2"/>
              <a:buChar char="§"/>
            </a:pPr>
            <a:r>
              <a:rPr lang="en-US" sz="2200" dirty="0"/>
              <a:t>Eutrophic</a:t>
            </a:r>
          </a:p>
          <a:p>
            <a:pPr lvl="1">
              <a:buFont typeface="Wingdings" panose="05000000000000000000" pitchFamily="2" charset="2"/>
              <a:buChar char="§"/>
            </a:pPr>
            <a:r>
              <a:rPr lang="en-US" dirty="0"/>
              <a:t>High nitrogen</a:t>
            </a:r>
          </a:p>
          <a:p>
            <a:pPr lvl="1">
              <a:buFont typeface="Wingdings" panose="05000000000000000000" pitchFamily="2" charset="2"/>
              <a:buChar char="§"/>
            </a:pPr>
            <a:r>
              <a:rPr lang="en-US" dirty="0"/>
              <a:t>High phosphorus</a:t>
            </a:r>
          </a:p>
          <a:p>
            <a:pPr lvl="1">
              <a:buFont typeface="Wingdings" panose="05000000000000000000" pitchFamily="2" charset="2"/>
              <a:buChar char="§"/>
            </a:pPr>
            <a:endParaRPr lang="en-US" sz="200" dirty="0"/>
          </a:p>
          <a:p>
            <a:pPr>
              <a:buFont typeface="Wingdings" panose="05000000000000000000" pitchFamily="2" charset="2"/>
              <a:buChar char="§"/>
            </a:pPr>
            <a:r>
              <a:rPr lang="en-US" sz="2200" dirty="0"/>
              <a:t>Main land uses: </a:t>
            </a:r>
          </a:p>
          <a:p>
            <a:pPr lvl="1">
              <a:buFont typeface="Wingdings" panose="05000000000000000000" pitchFamily="2" charset="2"/>
              <a:buChar char="§"/>
            </a:pPr>
            <a:r>
              <a:rPr lang="en-US" dirty="0"/>
              <a:t>55% Agriculture</a:t>
            </a:r>
          </a:p>
          <a:p>
            <a:pPr lvl="1">
              <a:buFont typeface="Wingdings" panose="05000000000000000000" pitchFamily="2" charset="2"/>
              <a:buChar char="§"/>
            </a:pPr>
            <a:r>
              <a:rPr lang="en-US" dirty="0"/>
              <a:t>20% Urban</a:t>
            </a:r>
          </a:p>
          <a:p>
            <a:pPr lvl="1">
              <a:buFont typeface="Wingdings" panose="05000000000000000000" pitchFamily="2" charset="2"/>
              <a:buChar char="§"/>
            </a:pPr>
            <a:r>
              <a:rPr lang="en-US" dirty="0"/>
              <a:t>1% Forest</a:t>
            </a:r>
          </a:p>
          <a:p>
            <a:pPr>
              <a:buFont typeface="Wingdings" panose="05000000000000000000" pitchFamily="2" charset="2"/>
              <a:buChar char="§"/>
            </a:pPr>
            <a:endParaRPr lang="en-US" dirty="0"/>
          </a:p>
        </p:txBody>
      </p:sp>
      <p:pic>
        <p:nvPicPr>
          <p:cNvPr id="1028" name="Picture 4" descr="Image result for lake mendota buoy">
            <a:extLst>
              <a:ext uri="{FF2B5EF4-FFF2-40B4-BE49-F238E27FC236}">
                <a16:creationId xmlns:a16="http://schemas.microsoft.com/office/drawing/2014/main" id="{C9BD7494-45A2-4D88-A256-AC35B5DAF037}"/>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836182" y="4851028"/>
            <a:ext cx="1769316"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spa buoy">
            <a:extLst>
              <a:ext uri="{FF2B5EF4-FFF2-40B4-BE49-F238E27FC236}">
                <a16:creationId xmlns:a16="http://schemas.microsoft.com/office/drawing/2014/main" id="{A64779E5-62BA-44A3-9D1C-33D9C680113C}"/>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168708" y="4851028"/>
            <a:ext cx="251460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87495D8B-0C24-4029-AAA0-CBD2A011BF3B}"/>
              </a:ext>
            </a:extLst>
          </p:cNvPr>
          <p:cNvSpPr/>
          <p:nvPr/>
        </p:nvSpPr>
        <p:spPr>
          <a:xfrm>
            <a:off x="2938674" y="6506146"/>
            <a:ext cx="787395" cy="230832"/>
          </a:xfrm>
          <a:prstGeom prst="rect">
            <a:avLst/>
          </a:prstGeom>
        </p:spPr>
        <p:txBody>
          <a:bodyPr wrap="none">
            <a:spAutoFit/>
          </a:bodyPr>
          <a:lstStyle/>
          <a:p>
            <a:r>
              <a:rPr lang="en-US" sz="900" dirty="0">
                <a:solidFill>
                  <a:schemeClr val="bg1"/>
                </a:solidFill>
              </a:rPr>
              <a:t>GLEON.org</a:t>
            </a:r>
          </a:p>
        </p:txBody>
      </p:sp>
      <p:sp>
        <p:nvSpPr>
          <p:cNvPr id="11" name="Rectangle 10">
            <a:extLst>
              <a:ext uri="{FF2B5EF4-FFF2-40B4-BE49-F238E27FC236}">
                <a16:creationId xmlns:a16="http://schemas.microsoft.com/office/drawing/2014/main" id="{87495D8B-0C24-4029-AAA0-CBD2A011BF3B}"/>
              </a:ext>
            </a:extLst>
          </p:cNvPr>
          <p:cNvSpPr/>
          <p:nvPr/>
        </p:nvSpPr>
        <p:spPr>
          <a:xfrm>
            <a:off x="6732581" y="6506146"/>
            <a:ext cx="896399" cy="230832"/>
          </a:xfrm>
          <a:prstGeom prst="rect">
            <a:avLst/>
          </a:prstGeom>
        </p:spPr>
        <p:txBody>
          <a:bodyPr wrap="none">
            <a:spAutoFit/>
          </a:bodyPr>
          <a:lstStyle/>
          <a:p>
            <a:r>
              <a:rPr lang="en-US" sz="900" dirty="0">
                <a:solidFill>
                  <a:schemeClr val="bg1"/>
                </a:solidFill>
              </a:rPr>
              <a:t>engr.wisc.edu</a:t>
            </a:r>
          </a:p>
        </p:txBody>
      </p:sp>
    </p:spTree>
    <p:extLst>
      <p:ext uri="{BB962C8B-B14F-4D97-AF65-F5344CB8AC3E}">
        <p14:creationId xmlns:p14="http://schemas.microsoft.com/office/powerpoint/2010/main" val="281485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CDFD7FC-0895-4E62-8693-87B5BD4359EC}"/>
              </a:ext>
            </a:extLst>
          </p:cNvPr>
          <p:cNvSpPr txBox="1">
            <a:spLocks/>
          </p:cNvSpPr>
          <p:nvPr/>
        </p:nvSpPr>
        <p:spPr>
          <a:xfrm>
            <a:off x="0" y="361950"/>
            <a:ext cx="8229600" cy="990600"/>
          </a:xfrm>
          <a:prstGeom prst="rect">
            <a:avLst/>
          </a:prstGeom>
        </p:spPr>
        <p:txBody>
          <a:bodyPr anchor="ct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dirty="0"/>
              <a:t> Plan for today and Tuesday:</a:t>
            </a:r>
          </a:p>
        </p:txBody>
      </p:sp>
      <p:sp>
        <p:nvSpPr>
          <p:cNvPr id="6" name="Content Placeholder 2">
            <a:extLst>
              <a:ext uri="{FF2B5EF4-FFF2-40B4-BE49-F238E27FC236}">
                <a16:creationId xmlns:a16="http://schemas.microsoft.com/office/drawing/2014/main" id="{D07882B9-56B6-4C6B-B70B-D411F6D3C2B6}"/>
              </a:ext>
            </a:extLst>
          </p:cNvPr>
          <p:cNvSpPr txBox="1">
            <a:spLocks/>
          </p:cNvSpPr>
          <p:nvPr/>
        </p:nvSpPr>
        <p:spPr>
          <a:xfrm>
            <a:off x="228600" y="2460546"/>
            <a:ext cx="4810991" cy="4054554"/>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spcAft>
                <a:spcPts val="1200"/>
              </a:spcAft>
              <a:buFont typeface="Wingdings" panose="05000000000000000000" pitchFamily="2" charset="2"/>
              <a:buChar char="§"/>
            </a:pPr>
            <a:r>
              <a:rPr lang="en-US" sz="2100" b="1" dirty="0"/>
              <a:t>Activity A: </a:t>
            </a:r>
            <a:r>
              <a:rPr lang="en-US" sz="2050" dirty="0"/>
              <a:t>Run and explore a lake water quality model in R. </a:t>
            </a:r>
          </a:p>
          <a:p>
            <a:pPr>
              <a:spcAft>
                <a:spcPts val="1200"/>
              </a:spcAft>
              <a:buFont typeface="Wingdings" panose="05000000000000000000" pitchFamily="2" charset="2"/>
              <a:buChar char="§"/>
            </a:pPr>
            <a:r>
              <a:rPr lang="en-US" sz="2100" b="1" dirty="0"/>
              <a:t>Activity B: </a:t>
            </a:r>
            <a:r>
              <a:rPr lang="en-US" sz="2050" dirty="0"/>
              <a:t>Select a climate scenario, generate hypotheses, and model how different lakes respond.</a:t>
            </a:r>
          </a:p>
          <a:p>
            <a:pPr>
              <a:spcAft>
                <a:spcPts val="1200"/>
              </a:spcAft>
              <a:buFont typeface="Wingdings" panose="05000000000000000000" pitchFamily="2" charset="2"/>
              <a:buChar char="§"/>
            </a:pPr>
            <a:r>
              <a:rPr lang="en-US" sz="2100" b="1" dirty="0"/>
              <a:t>Activity C: </a:t>
            </a:r>
            <a:r>
              <a:rPr lang="en-US" sz="2050" dirty="0"/>
              <a:t>Model the effects of climate and land use change scenarios on different lakes, and make predictions about drivers of phytoplankton blooms at large spatial scales. </a:t>
            </a:r>
            <a:endParaRPr lang="en-US" sz="2100" dirty="0"/>
          </a:p>
        </p:txBody>
      </p:sp>
      <p:grpSp>
        <p:nvGrpSpPr>
          <p:cNvPr id="3" name="Group 2"/>
          <p:cNvGrpSpPr/>
          <p:nvPr/>
        </p:nvGrpSpPr>
        <p:grpSpPr>
          <a:xfrm>
            <a:off x="5345545" y="2960825"/>
            <a:ext cx="3455555" cy="2591666"/>
            <a:chOff x="5465330" y="1352550"/>
            <a:chExt cx="3455555" cy="2591666"/>
          </a:xfrm>
        </p:grpSpPr>
        <p:pic>
          <p:nvPicPr>
            <p:cNvPr id="2058" name="Picture 10" descr="https://c1.staticflickr.com/5/4043/5120227735_d5f55a4efb_b.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465330" y="1352550"/>
              <a:ext cx="3455555" cy="25916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167294" y="3713384"/>
              <a:ext cx="2753591" cy="230832"/>
            </a:xfrm>
            <a:prstGeom prst="rect">
              <a:avLst/>
            </a:prstGeom>
          </p:spPr>
          <p:txBody>
            <a:bodyPr wrap="square">
              <a:spAutoFit/>
            </a:bodyPr>
            <a:lstStyle/>
            <a:p>
              <a:r>
                <a:rPr lang="en-US" sz="900" dirty="0">
                  <a:solidFill>
                    <a:schemeClr val="bg1"/>
                  </a:solidFill>
                  <a:latin typeface="+mj-lt"/>
                </a:rPr>
                <a:t>Nara Souza, Florida Fish and Wildlife Commission</a:t>
              </a:r>
            </a:p>
          </p:txBody>
        </p:sp>
      </p:grpSp>
      <p:sp>
        <p:nvSpPr>
          <p:cNvPr id="4" name="Rectangle 3"/>
          <p:cNvSpPr/>
          <p:nvPr/>
        </p:nvSpPr>
        <p:spPr>
          <a:xfrm>
            <a:off x="228600" y="1352550"/>
            <a:ext cx="8572500" cy="1061829"/>
          </a:xfrm>
          <a:prstGeom prst="rect">
            <a:avLst/>
          </a:prstGeom>
        </p:spPr>
        <p:txBody>
          <a:bodyPr wrap="square">
            <a:spAutoFit/>
          </a:bodyPr>
          <a:lstStyle/>
          <a:p>
            <a:pPr marL="285750" indent="-285750">
              <a:spcAft>
                <a:spcPts val="1200"/>
              </a:spcAft>
              <a:buClr>
                <a:schemeClr val="accent1"/>
              </a:buClr>
              <a:buFont typeface="Wingdings" panose="05000000000000000000" pitchFamily="2" charset="2"/>
              <a:buChar char="§"/>
            </a:pPr>
            <a:r>
              <a:rPr lang="en-US" sz="2100" dirty="0"/>
              <a:t>Short overview on changing water quality in lakes globally, and how we can use a macrosystems ecology and lake modeling approach to study this problem!</a:t>
            </a:r>
          </a:p>
        </p:txBody>
      </p:sp>
    </p:spTree>
    <p:extLst>
      <p:ext uri="{BB962C8B-B14F-4D97-AF65-F5344CB8AC3E}">
        <p14:creationId xmlns:p14="http://schemas.microsoft.com/office/powerpoint/2010/main" val="2034713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2929"/>
            <a:ext cx="9144000" cy="990600"/>
          </a:xfrm>
        </p:spPr>
        <p:txBody>
          <a:bodyPr/>
          <a:lstStyle/>
          <a:p>
            <a:r>
              <a:rPr lang="en-US" b="1" dirty="0"/>
              <a:t> Learning objectives</a:t>
            </a:r>
          </a:p>
        </p:txBody>
      </p:sp>
      <p:sp>
        <p:nvSpPr>
          <p:cNvPr id="3" name="Content Placeholder 2"/>
          <p:cNvSpPr>
            <a:spLocks noGrp="1"/>
          </p:cNvSpPr>
          <p:nvPr>
            <p:ph idx="1"/>
          </p:nvPr>
        </p:nvSpPr>
        <p:spPr>
          <a:xfrm>
            <a:off x="161365" y="1278194"/>
            <a:ext cx="8780929" cy="5289754"/>
          </a:xfrm>
        </p:spPr>
        <p:txBody>
          <a:bodyPr>
            <a:normAutofit/>
          </a:bodyPr>
          <a:lstStyle/>
          <a:p>
            <a:pPr>
              <a:spcAft>
                <a:spcPts val="600"/>
              </a:spcAft>
              <a:buFont typeface="Wingdings" panose="05000000000000000000" pitchFamily="2" charset="2"/>
              <a:buChar char="§"/>
            </a:pPr>
            <a:r>
              <a:rPr lang="en-US" sz="2000" dirty="0"/>
              <a:t>Understand the concepts of macrosystems ecology and cross-scale interactions, and how different ecological processes can interact at local, regional, and continental scales. </a:t>
            </a:r>
          </a:p>
          <a:p>
            <a:pPr>
              <a:spcAft>
                <a:spcPts val="600"/>
              </a:spcAft>
              <a:buFont typeface="Wingdings" panose="05000000000000000000" pitchFamily="2" charset="2"/>
              <a:buChar char="§"/>
            </a:pPr>
            <a:r>
              <a:rPr lang="en-US" sz="2000" dirty="0"/>
              <a:t>Simulate phytoplankton blooms in multiple lakes using ecosystem models of lake water quality set up with publicly-available high-frequency sensor datasets (Activity A).</a:t>
            </a:r>
          </a:p>
          <a:p>
            <a:pPr>
              <a:spcAft>
                <a:spcPts val="600"/>
              </a:spcAft>
              <a:buFont typeface="Wingdings" panose="05000000000000000000" pitchFamily="2" charset="2"/>
              <a:buChar char="§"/>
            </a:pPr>
            <a:r>
              <a:rPr lang="en-US" sz="2000" dirty="0"/>
              <a:t>Test the effects of a climate scenario on the different lake models, and examine how the timing and intensity of phytoplankton blooms change with climate warming (Activity B).</a:t>
            </a:r>
          </a:p>
          <a:p>
            <a:pPr>
              <a:spcAft>
                <a:spcPts val="600"/>
              </a:spcAft>
              <a:buFont typeface="Wingdings" panose="05000000000000000000" pitchFamily="2" charset="2"/>
              <a:buChar char="§"/>
            </a:pPr>
            <a:r>
              <a:rPr lang="en-US" sz="2000" dirty="0"/>
              <a:t>Examine the effects of both local nutrient loading and regional climate forcing to determine how factors acting at different scales interact to affect the intensity and timing of phytoplankton blooms (Activity C).</a:t>
            </a:r>
          </a:p>
          <a:p>
            <a:pPr>
              <a:spcAft>
                <a:spcPts val="600"/>
              </a:spcAft>
              <a:buFont typeface="Wingdings" panose="05000000000000000000" pitchFamily="2" charset="2"/>
              <a:buChar char="§"/>
            </a:pPr>
            <a:r>
              <a:rPr lang="en-US" sz="2000" dirty="0"/>
              <a:t>Predict how lake phytoplankton blooms may respond globally to changing climate and land use.</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62608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9984"/>
            <a:ext cx="8229600" cy="718256"/>
          </a:xfrm>
        </p:spPr>
        <p:txBody>
          <a:bodyPr>
            <a:normAutofit/>
          </a:bodyPr>
          <a:lstStyle/>
          <a:p>
            <a:r>
              <a:rPr lang="en-US" b="1" dirty="0"/>
              <a:t> Workflow of module</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634289" y="1943100"/>
            <a:ext cx="5084011" cy="4800600"/>
          </a:xfrm>
          <a:prstGeom prst="rect">
            <a:avLst/>
          </a:prstGeom>
        </p:spPr>
      </p:pic>
      <p:sp>
        <p:nvSpPr>
          <p:cNvPr id="3" name="Rectangle 2"/>
          <p:cNvSpPr/>
          <p:nvPr/>
        </p:nvSpPr>
        <p:spPr>
          <a:xfrm>
            <a:off x="215900" y="1251635"/>
            <a:ext cx="8928100" cy="707886"/>
          </a:xfrm>
          <a:prstGeom prst="rect">
            <a:avLst/>
          </a:prstGeom>
        </p:spPr>
        <p:txBody>
          <a:bodyPr wrap="square">
            <a:spAutoFit/>
          </a:bodyPr>
          <a:lstStyle/>
          <a:p>
            <a:pPr marL="285750" indent="-285750">
              <a:buClr>
                <a:schemeClr val="accent1"/>
              </a:buClr>
              <a:buFont typeface="Wingdings" panose="05000000000000000000" pitchFamily="2" charset="2"/>
              <a:buChar char="§"/>
            </a:pPr>
            <a:r>
              <a:rPr lang="en-US" sz="2000" dirty="0"/>
              <a:t>We'll be using pre-made climate and land use scenarios based on real predictions for these lakes</a:t>
            </a:r>
          </a:p>
        </p:txBody>
      </p:sp>
      <p:sp>
        <p:nvSpPr>
          <p:cNvPr id="7" name="Line Callout 2 6"/>
          <p:cNvSpPr/>
          <p:nvPr/>
        </p:nvSpPr>
        <p:spPr>
          <a:xfrm>
            <a:off x="6936351" y="1778000"/>
            <a:ext cx="1854200" cy="592614"/>
          </a:xfrm>
          <a:prstGeom prst="borderCallout2">
            <a:avLst>
              <a:gd name="adj1" fmla="val 53039"/>
              <a:gd name="adj2" fmla="val -114"/>
              <a:gd name="adj3" fmla="val 53039"/>
              <a:gd name="adj4" fmla="val -26941"/>
              <a:gd name="adj5" fmla="val 112500"/>
              <a:gd name="adj6" fmla="val -4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bg1"/>
                </a:solidFill>
              </a:rPr>
              <a:t>+2°C, +4°C, or +6°C</a:t>
            </a:r>
          </a:p>
        </p:txBody>
      </p:sp>
      <p:sp>
        <p:nvSpPr>
          <p:cNvPr id="9" name="Line Callout 2 8"/>
          <p:cNvSpPr/>
          <p:nvPr/>
        </p:nvSpPr>
        <p:spPr>
          <a:xfrm flipH="1">
            <a:off x="91051" y="6108297"/>
            <a:ext cx="1854200" cy="592614"/>
          </a:xfrm>
          <a:prstGeom prst="borderCallout2">
            <a:avLst>
              <a:gd name="adj1" fmla="val 18750"/>
              <a:gd name="adj2" fmla="val -799"/>
              <a:gd name="adj3" fmla="val 18750"/>
              <a:gd name="adj4" fmla="val -16667"/>
              <a:gd name="adj5" fmla="val -5368"/>
              <a:gd name="adj6" fmla="val -1653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bg1"/>
                </a:solidFill>
              </a:rPr>
              <a:t>2×, 4×, or 6× P</a:t>
            </a:r>
          </a:p>
        </p:txBody>
      </p:sp>
    </p:spTree>
    <p:extLst>
      <p:ext uri="{BB962C8B-B14F-4D97-AF65-F5344CB8AC3E}">
        <p14:creationId xmlns:p14="http://schemas.microsoft.com/office/powerpoint/2010/main" val="174708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28850"/>
            <a:ext cx="4552950" cy="2562225"/>
          </a:xfrm>
        </p:spPr>
        <p:txBody>
          <a:bodyPr>
            <a:normAutofit/>
          </a:bodyPr>
          <a:lstStyle/>
          <a:p>
            <a:pPr>
              <a:buFont typeface="Wingdings" panose="05000000000000000000" pitchFamily="2" charset="2"/>
              <a:buChar char="§"/>
            </a:pPr>
            <a:r>
              <a:rPr lang="en-US" sz="2200" dirty="0"/>
              <a:t>Everyone will need to turn in the completed handout with question answers written out at the end of the module on Tuesday.</a:t>
            </a:r>
          </a:p>
          <a:p>
            <a:pPr>
              <a:buFont typeface="Wingdings" panose="05000000000000000000" pitchFamily="2" charset="2"/>
              <a:buChar char="§"/>
            </a:pPr>
            <a:r>
              <a:rPr lang="en-US" sz="2200" dirty="0"/>
              <a:t>We encourage you to work with your partner to complete the questions!</a:t>
            </a:r>
          </a:p>
          <a:p>
            <a:pPr>
              <a:buFont typeface="Wingdings" panose="05000000000000000000" pitchFamily="2" charset="2"/>
              <a:buChar char="§"/>
            </a:pPr>
            <a:endParaRPr lang="en-US" sz="2200" dirty="0"/>
          </a:p>
        </p:txBody>
      </p:sp>
      <p:grpSp>
        <p:nvGrpSpPr>
          <p:cNvPr id="9" name="Group 8"/>
          <p:cNvGrpSpPr/>
          <p:nvPr/>
        </p:nvGrpSpPr>
        <p:grpSpPr>
          <a:xfrm>
            <a:off x="5943601" y="2529423"/>
            <a:ext cx="2247900" cy="2227779"/>
            <a:chOff x="5943600" y="2290055"/>
            <a:chExt cx="2247900" cy="2227779"/>
          </a:xfrm>
        </p:grpSpPr>
        <p:pic>
          <p:nvPicPr>
            <p:cNvPr id="6" name="Picture 5" descr="File:Note.svg - Wikimedia Comm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64567">
              <a:off x="5963723" y="2290055"/>
              <a:ext cx="1943356" cy="1943356"/>
            </a:xfrm>
            <a:prstGeom prst="rect">
              <a:avLst/>
            </a:prstGeom>
          </p:spPr>
        </p:pic>
        <p:sp>
          <p:nvSpPr>
            <p:cNvPr id="8" name="TextBox 7">
              <a:extLst>
                <a:ext uri="{FF2B5EF4-FFF2-40B4-BE49-F238E27FC236}">
                  <a16:creationId xmlns:a16="http://schemas.microsoft.com/office/drawing/2014/main" id="{AA6AEA3F-F339-45A3-8FB7-B1C2DCB3F86A}"/>
                </a:ext>
              </a:extLst>
            </p:cNvPr>
            <p:cNvSpPr txBox="1"/>
            <p:nvPr/>
          </p:nvSpPr>
          <p:spPr>
            <a:xfrm>
              <a:off x="5943600" y="4271613"/>
              <a:ext cx="2247900" cy="246221"/>
            </a:xfrm>
            <a:prstGeom prst="rect">
              <a:avLst/>
            </a:prstGeom>
            <a:noFill/>
          </p:spPr>
          <p:txBody>
            <a:bodyPr wrap="square" rtlCol="0">
              <a:spAutoFit/>
            </a:bodyPr>
            <a:lstStyle/>
            <a:p>
              <a:pPr algn="r"/>
              <a:r>
                <a:rPr lang="en-US" sz="1000" dirty="0"/>
                <a:t>Image: newsfrom4j.wikispaces.com</a:t>
              </a:r>
            </a:p>
          </p:txBody>
        </p:sp>
      </p:grpSp>
      <p:sp>
        <p:nvSpPr>
          <p:cNvPr id="10" name="Title 1"/>
          <p:cNvSpPr txBox="1">
            <a:spLocks/>
          </p:cNvSpPr>
          <p:nvPr/>
        </p:nvSpPr>
        <p:spPr>
          <a:xfrm>
            <a:off x="0" y="382928"/>
            <a:ext cx="9144000" cy="138055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dirty="0"/>
              <a:t> Discussion questions embedded in  </a:t>
            </a:r>
          </a:p>
          <a:p>
            <a:r>
              <a:rPr lang="en-US" b="1" dirty="0"/>
              <a:t>  your handout</a:t>
            </a:r>
          </a:p>
        </p:txBody>
      </p:sp>
    </p:spTree>
    <p:extLst>
      <p:ext uri="{BB962C8B-B14F-4D97-AF65-F5344CB8AC3E}">
        <p14:creationId xmlns:p14="http://schemas.microsoft.com/office/powerpoint/2010/main" val="1047428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1352"/>
            <a:ext cx="9144000" cy="990600"/>
          </a:xfrm>
        </p:spPr>
        <p:txBody>
          <a:bodyPr/>
          <a:lstStyle/>
          <a:p>
            <a:r>
              <a:rPr lang="en-US" b="1" dirty="0"/>
              <a:t> Activity A: Run a lake model!</a:t>
            </a:r>
          </a:p>
        </p:txBody>
      </p:sp>
      <p:pic>
        <p:nvPicPr>
          <p:cNvPr id="5" name="Picture 4">
            <a:extLst>
              <a:ext uri="{FF2B5EF4-FFF2-40B4-BE49-F238E27FC236}">
                <a16:creationId xmlns:a16="http://schemas.microsoft.com/office/drawing/2014/main" id="{636F1A96-9601-4AF1-9407-14908D74C5E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524952" y="2533838"/>
            <a:ext cx="3619048" cy="3009524"/>
          </a:xfrm>
          <a:prstGeom prst="rect">
            <a:avLst/>
          </a:prstGeom>
        </p:spPr>
      </p:pic>
      <p:sp>
        <p:nvSpPr>
          <p:cNvPr id="4" name="Content Placeholder 2">
            <a:extLst>
              <a:ext uri="{FF2B5EF4-FFF2-40B4-BE49-F238E27FC236}">
                <a16:creationId xmlns:a16="http://schemas.microsoft.com/office/drawing/2014/main" id="{39F0BA11-1484-497A-96B6-6BBD2499070E}"/>
              </a:ext>
            </a:extLst>
          </p:cNvPr>
          <p:cNvSpPr>
            <a:spLocks noGrp="1"/>
          </p:cNvSpPr>
          <p:nvPr>
            <p:ph idx="1"/>
          </p:nvPr>
        </p:nvSpPr>
        <p:spPr>
          <a:xfrm>
            <a:off x="105509" y="1330779"/>
            <a:ext cx="5419443" cy="5260521"/>
          </a:xfrm>
        </p:spPr>
        <p:txBody>
          <a:bodyPr>
            <a:noAutofit/>
          </a:bodyPr>
          <a:lstStyle/>
          <a:p>
            <a:pPr marL="0" indent="0">
              <a:spcBef>
                <a:spcPts val="0"/>
              </a:spcBef>
              <a:spcAft>
                <a:spcPts val="600"/>
              </a:spcAft>
              <a:buNone/>
            </a:pPr>
            <a:r>
              <a:rPr lang="en-US" sz="2100" dirty="0"/>
              <a:t>With a partner (work in pairs):</a:t>
            </a:r>
          </a:p>
          <a:p>
            <a:pPr marL="457200" indent="-457200">
              <a:spcBef>
                <a:spcPts val="0"/>
              </a:spcBef>
              <a:spcAft>
                <a:spcPts val="600"/>
              </a:spcAft>
              <a:buClr>
                <a:schemeClr val="tx2">
                  <a:lumMod val="75000"/>
                </a:schemeClr>
              </a:buClr>
              <a:buFont typeface="+mj-lt"/>
              <a:buAutoNum type="arabicParenR"/>
            </a:pPr>
            <a:r>
              <a:rPr lang="en-US" sz="2100" dirty="0"/>
              <a:t>Find the two lakes on a satellite map, and examine land use in their watershed</a:t>
            </a:r>
          </a:p>
          <a:p>
            <a:pPr marL="457200" indent="-457200">
              <a:spcBef>
                <a:spcPts val="0"/>
              </a:spcBef>
              <a:spcAft>
                <a:spcPts val="600"/>
              </a:spcAft>
              <a:buClr>
                <a:schemeClr val="tx2">
                  <a:lumMod val="75000"/>
                </a:schemeClr>
              </a:buClr>
              <a:buFont typeface="+mj-lt"/>
              <a:buAutoNum type="arabicParenR"/>
            </a:pPr>
            <a:r>
              <a:rPr lang="en-US" sz="2100" dirty="0"/>
              <a:t>Coordinate with another pair of students so that each pair is modeling a different lake</a:t>
            </a:r>
          </a:p>
          <a:p>
            <a:pPr marL="457200" indent="-457200">
              <a:spcBef>
                <a:spcPts val="0"/>
              </a:spcBef>
              <a:spcAft>
                <a:spcPts val="600"/>
              </a:spcAft>
              <a:buClr>
                <a:schemeClr val="tx2">
                  <a:lumMod val="75000"/>
                </a:schemeClr>
              </a:buClr>
              <a:buFont typeface="+mj-lt"/>
              <a:buAutoNum type="arabicParenR"/>
            </a:pPr>
            <a:r>
              <a:rPr lang="en-US" sz="2100" dirty="0"/>
              <a:t>Download the zipped folder of R scripts and other files to run this module. Extract to your desktop</a:t>
            </a:r>
          </a:p>
          <a:p>
            <a:pPr marL="457200" indent="-457200">
              <a:spcBef>
                <a:spcPts val="0"/>
              </a:spcBef>
              <a:spcAft>
                <a:spcPts val="600"/>
              </a:spcAft>
              <a:buClr>
                <a:schemeClr val="tx2">
                  <a:lumMod val="75000"/>
                </a:schemeClr>
              </a:buClr>
              <a:buFont typeface="+mj-lt"/>
              <a:buAutoNum type="arabicParenR"/>
            </a:pPr>
            <a:r>
              <a:rPr lang="en-US" sz="2100" dirty="0"/>
              <a:t>Download GLM-AED files and R packages onto your computer</a:t>
            </a:r>
          </a:p>
          <a:p>
            <a:pPr marL="457200" indent="-457200">
              <a:spcBef>
                <a:spcPts val="0"/>
              </a:spcBef>
              <a:spcAft>
                <a:spcPts val="600"/>
              </a:spcAft>
              <a:buClr>
                <a:schemeClr val="tx2">
                  <a:lumMod val="75000"/>
                </a:schemeClr>
              </a:buClr>
              <a:buFont typeface="+mj-lt"/>
              <a:buAutoNum type="arabicParenR"/>
            </a:pPr>
            <a:r>
              <a:rPr lang="en-US" sz="2100" dirty="0"/>
              <a:t>Run the model and look at the output for temperature and chlorophyll-a for your lake (make sure you save your plots as you go!)</a:t>
            </a:r>
          </a:p>
        </p:txBody>
      </p:sp>
    </p:spTree>
    <p:extLst>
      <p:ext uri="{BB962C8B-B14F-4D97-AF65-F5344CB8AC3E}">
        <p14:creationId xmlns:p14="http://schemas.microsoft.com/office/powerpoint/2010/main" val="204807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1352"/>
            <a:ext cx="9144000" cy="990600"/>
          </a:xfrm>
        </p:spPr>
        <p:txBody>
          <a:bodyPr/>
          <a:lstStyle/>
          <a:p>
            <a:r>
              <a:rPr lang="en-US" b="1" dirty="0"/>
              <a:t> Activity B: Climate change scenario</a:t>
            </a:r>
          </a:p>
        </p:txBody>
      </p:sp>
      <p:sp>
        <p:nvSpPr>
          <p:cNvPr id="3" name="Content Placeholder 2"/>
          <p:cNvSpPr>
            <a:spLocks noGrp="1"/>
          </p:cNvSpPr>
          <p:nvPr>
            <p:ph idx="1"/>
          </p:nvPr>
        </p:nvSpPr>
        <p:spPr>
          <a:xfrm>
            <a:off x="93784" y="1361951"/>
            <a:ext cx="8968153" cy="5401919"/>
          </a:xfrm>
        </p:spPr>
        <p:txBody>
          <a:bodyPr>
            <a:noAutofit/>
          </a:bodyPr>
          <a:lstStyle/>
          <a:p>
            <a:pPr marL="457200" indent="-457200">
              <a:spcBef>
                <a:spcPts val="0"/>
              </a:spcBef>
              <a:spcAft>
                <a:spcPts val="1200"/>
              </a:spcAft>
              <a:buFont typeface="+mj-lt"/>
              <a:buAutoNum type="arabicParenR"/>
            </a:pPr>
            <a:r>
              <a:rPr lang="en-US" sz="2050" dirty="0"/>
              <a:t>Working with the other pair of students, </a:t>
            </a:r>
            <a:r>
              <a:rPr lang="en-US" sz="2050" b="1" dirty="0"/>
              <a:t>select one</a:t>
            </a:r>
            <a:r>
              <a:rPr lang="en-US" sz="2050" dirty="0"/>
              <a:t> of the pre-made climate change scenarios for air temperature. </a:t>
            </a:r>
            <a:r>
              <a:rPr lang="en-US" sz="2050" b="1" dirty="0"/>
              <a:t>Develop hypotheses </a:t>
            </a:r>
            <a:r>
              <a:rPr lang="en-US" sz="2050" dirty="0"/>
              <a:t>about how changing air temperatures may affect water temperatures and chlorophyll-a in your model lakes</a:t>
            </a:r>
          </a:p>
          <a:p>
            <a:pPr marL="457200" indent="-457200">
              <a:buFont typeface="+mj-lt"/>
              <a:buAutoNum type="arabicParenR"/>
            </a:pPr>
            <a:r>
              <a:rPr lang="en-US" sz="2050" dirty="0"/>
              <a:t>Modify your glm2.nml file to test your hypothesis</a:t>
            </a:r>
          </a:p>
          <a:p>
            <a:pPr lvl="1">
              <a:spcBef>
                <a:spcPts val="0"/>
              </a:spcBef>
              <a:buFont typeface="Wingdings" panose="05000000000000000000" pitchFamily="2" charset="2"/>
              <a:buChar char="§"/>
            </a:pPr>
            <a:r>
              <a:rPr lang="en-US" sz="2050" dirty="0"/>
              <a:t>Run both model lakes with the same scenario</a:t>
            </a:r>
          </a:p>
          <a:p>
            <a:pPr lvl="1">
              <a:spcBef>
                <a:spcPts val="0"/>
              </a:spcBef>
              <a:spcAft>
                <a:spcPts val="1200"/>
              </a:spcAft>
              <a:buFont typeface="Wingdings" panose="05000000000000000000" pitchFamily="2" charset="2"/>
              <a:buChar char="§"/>
            </a:pPr>
            <a:r>
              <a:rPr lang="en-US" sz="2050" dirty="0"/>
              <a:t>Analyze the model output to determine how the scenario changed water temperature and chlorophyll-a</a:t>
            </a:r>
          </a:p>
          <a:p>
            <a:pPr marL="457200" indent="-457200">
              <a:buFont typeface="+mj-lt"/>
              <a:buAutoNum type="arabicParenR"/>
            </a:pPr>
            <a:r>
              <a:rPr lang="en-US" sz="2050" b="1" dirty="0"/>
              <a:t>Create a few figures </a:t>
            </a:r>
            <a:r>
              <a:rPr lang="en-US" sz="2050" dirty="0"/>
              <a:t>(save them as you go!) to examine your climate scenario:</a:t>
            </a:r>
          </a:p>
          <a:p>
            <a:pPr lvl="1">
              <a:buFont typeface="Wingdings" panose="05000000000000000000" pitchFamily="2" charset="2"/>
              <a:buChar char="§"/>
            </a:pPr>
            <a:r>
              <a:rPr lang="en-US" sz="2050" dirty="0"/>
              <a:t>Does the model output support or contradict your hypothesis?</a:t>
            </a:r>
          </a:p>
          <a:p>
            <a:pPr lvl="1">
              <a:buFont typeface="Wingdings" panose="05000000000000000000" pitchFamily="2" charset="2"/>
              <a:buChar char="§"/>
            </a:pPr>
            <a:r>
              <a:rPr lang="en-US" sz="2050" dirty="0"/>
              <a:t>How does the output from the two lakes compare?</a:t>
            </a:r>
          </a:p>
          <a:p>
            <a:pPr lvl="1">
              <a:buFont typeface="Wingdings" panose="05000000000000000000" pitchFamily="2" charset="2"/>
              <a:buChar char="§"/>
            </a:pPr>
            <a:r>
              <a:rPr lang="en-US" sz="2050" dirty="0"/>
              <a:t>Which lake’s phytoplankton are more sensitive to the climate scenario? How can you tell?</a:t>
            </a:r>
          </a:p>
        </p:txBody>
      </p:sp>
    </p:spTree>
    <p:extLst>
      <p:ext uri="{BB962C8B-B14F-4D97-AF65-F5344CB8AC3E}">
        <p14:creationId xmlns:p14="http://schemas.microsoft.com/office/powerpoint/2010/main" val="171017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1352"/>
            <a:ext cx="9144000" cy="990600"/>
          </a:xfrm>
        </p:spPr>
        <p:txBody>
          <a:bodyPr>
            <a:normAutofit fontScale="90000"/>
          </a:bodyPr>
          <a:lstStyle/>
          <a:p>
            <a:r>
              <a:rPr lang="en-US" b="1" dirty="0"/>
              <a:t> Activity C: Climate and land use change</a:t>
            </a:r>
          </a:p>
        </p:txBody>
      </p:sp>
      <p:sp>
        <p:nvSpPr>
          <p:cNvPr id="3" name="Content Placeholder 2"/>
          <p:cNvSpPr>
            <a:spLocks noGrp="1"/>
          </p:cNvSpPr>
          <p:nvPr>
            <p:ph idx="1"/>
          </p:nvPr>
        </p:nvSpPr>
        <p:spPr>
          <a:xfrm>
            <a:off x="0" y="1201072"/>
            <a:ext cx="9233939" cy="5496048"/>
          </a:xfrm>
        </p:spPr>
        <p:txBody>
          <a:bodyPr>
            <a:noAutofit/>
          </a:bodyPr>
          <a:lstStyle/>
          <a:p>
            <a:pPr marL="457200" indent="-457200">
              <a:spcBef>
                <a:spcPts val="0"/>
              </a:spcBef>
              <a:spcAft>
                <a:spcPts val="400"/>
              </a:spcAft>
              <a:buFont typeface="+mj-lt"/>
              <a:buAutoNum type="arabicParenR"/>
            </a:pPr>
            <a:r>
              <a:rPr lang="en-US" sz="2000" dirty="0"/>
              <a:t>Working with the other pair of students, </a:t>
            </a:r>
            <a:r>
              <a:rPr lang="en-US" sz="2000" b="1" dirty="0"/>
              <a:t>select one </a:t>
            </a:r>
            <a:r>
              <a:rPr lang="en-US" sz="2000" dirty="0"/>
              <a:t>land use scenario for phosphorus inputs. Make hypotheses about how land use change will affect phytoplankton blooms. Modify the glm2.nml file, then run the model.</a:t>
            </a:r>
          </a:p>
          <a:p>
            <a:pPr marL="457200" indent="-457200">
              <a:spcBef>
                <a:spcPts val="0"/>
              </a:spcBef>
              <a:spcAft>
                <a:spcPts val="400"/>
              </a:spcAft>
              <a:buFont typeface="+mj-lt"/>
              <a:buAutoNum type="arabicParenR"/>
            </a:pPr>
            <a:r>
              <a:rPr lang="en-US" sz="2000" dirty="0"/>
              <a:t>Now modify your </a:t>
            </a:r>
            <a:r>
              <a:rPr lang="en-US" sz="2000" dirty="0" err="1"/>
              <a:t>glm2.nml</a:t>
            </a:r>
            <a:r>
              <a:rPr lang="en-US" sz="2000" dirty="0"/>
              <a:t> file to change temperature and phosphorus simultaneously. Run the additional scenario for both lakes. You will now have 4 scenarios (no change, climate change only, land use only, and land use + climate change) for each lake.</a:t>
            </a:r>
          </a:p>
          <a:p>
            <a:pPr marL="457200" indent="-457200">
              <a:spcAft>
                <a:spcPts val="400"/>
              </a:spcAft>
              <a:buFont typeface="+mj-lt"/>
              <a:buAutoNum type="arabicParenR"/>
            </a:pPr>
            <a:r>
              <a:rPr lang="en-US" sz="2000" b="1" dirty="0"/>
              <a:t>Create a few figures </a:t>
            </a:r>
            <a:r>
              <a:rPr lang="en-US" sz="2000" dirty="0"/>
              <a:t>(save them as you go!) to highlight your 4 scenarios &amp; share with the class!</a:t>
            </a:r>
          </a:p>
          <a:p>
            <a:pPr marL="519113" lvl="2" indent="-123825">
              <a:spcBef>
                <a:spcPts val="300"/>
              </a:spcBef>
              <a:buFont typeface="Wingdings" panose="05000000000000000000" pitchFamily="2" charset="2"/>
              <a:buChar char="§"/>
            </a:pPr>
            <a:r>
              <a:rPr lang="en-US" dirty="0"/>
              <a:t>Does the model output support or contradict your hypotheses? </a:t>
            </a:r>
          </a:p>
          <a:p>
            <a:pPr marL="519113" lvl="2" indent="-123825">
              <a:spcBef>
                <a:spcPts val="300"/>
              </a:spcBef>
              <a:buFont typeface="Wingdings" panose="05000000000000000000" pitchFamily="2" charset="2"/>
              <a:buChar char="§"/>
            </a:pPr>
            <a:r>
              <a:rPr lang="en-US" dirty="0"/>
              <a:t>How does the output from the two lakes compare? </a:t>
            </a:r>
          </a:p>
          <a:p>
            <a:pPr marL="519113" lvl="2" indent="-123825">
              <a:spcBef>
                <a:spcPts val="300"/>
              </a:spcBef>
              <a:buFont typeface="Wingdings" panose="05000000000000000000" pitchFamily="2" charset="2"/>
              <a:buChar char="§"/>
            </a:pPr>
            <a:r>
              <a:rPr lang="en-US" dirty="0"/>
              <a:t>Are the phytoplankton in your lake more sensitive to climate change, land use change, or both? How does this compare among different lakes?</a:t>
            </a:r>
          </a:p>
          <a:p>
            <a:pPr marL="519113" lvl="2" indent="-123825">
              <a:spcBef>
                <a:spcPts val="300"/>
              </a:spcBef>
              <a:buFont typeface="Wingdings" panose="05000000000000000000" pitchFamily="2" charset="2"/>
              <a:buChar char="§"/>
            </a:pPr>
            <a:r>
              <a:rPr lang="en-US" dirty="0"/>
              <a:t>Do your lakes show evidence of cross-scale interactions? Why or why not? </a:t>
            </a:r>
          </a:p>
          <a:p>
            <a:pPr marL="457200" indent="-457200">
              <a:buFont typeface="+mj-lt"/>
              <a:buAutoNum type="arabicParenR"/>
            </a:pPr>
            <a:r>
              <a:rPr lang="en-US" sz="2000" dirty="0"/>
              <a:t>Predict how lake phytoplankton blooms may respond to changing climate globally, given different land uses.</a:t>
            </a:r>
          </a:p>
        </p:txBody>
      </p:sp>
    </p:spTree>
    <p:extLst>
      <p:ext uri="{BB962C8B-B14F-4D97-AF65-F5344CB8AC3E}">
        <p14:creationId xmlns:p14="http://schemas.microsoft.com/office/powerpoint/2010/main" val="123198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2881"/>
            <a:ext cx="9144000" cy="990600"/>
          </a:xfrm>
        </p:spPr>
        <p:txBody>
          <a:bodyPr>
            <a:normAutofit fontScale="90000"/>
          </a:bodyPr>
          <a:lstStyle/>
          <a:p>
            <a:r>
              <a:rPr lang="en-US" b="1" dirty="0"/>
              <a:t> Phytoplankton blooms increasing globally</a:t>
            </a:r>
          </a:p>
        </p:txBody>
      </p:sp>
      <p:sp>
        <p:nvSpPr>
          <p:cNvPr id="3" name="Content Placeholder 2"/>
          <p:cNvSpPr>
            <a:spLocks noGrp="1"/>
          </p:cNvSpPr>
          <p:nvPr>
            <p:ph idx="1"/>
          </p:nvPr>
        </p:nvSpPr>
        <p:spPr>
          <a:xfrm>
            <a:off x="457200" y="1600200"/>
            <a:ext cx="5718029" cy="4363278"/>
          </a:xfrm>
        </p:spPr>
        <p:txBody>
          <a:bodyPr>
            <a:normAutofit/>
          </a:bodyPr>
          <a:lstStyle/>
          <a:p>
            <a:pPr>
              <a:buFont typeface="Wingdings" panose="05000000000000000000" pitchFamily="2" charset="2"/>
              <a:buChar char="§"/>
            </a:pPr>
            <a:r>
              <a:rPr lang="en-US" sz="2200" dirty="0"/>
              <a:t>Blooms occur when phytoplankton populations rapidly increase </a:t>
            </a:r>
          </a:p>
          <a:p>
            <a:pPr lvl="1">
              <a:buFont typeface="Wingdings" panose="05000000000000000000" pitchFamily="2" charset="2"/>
              <a:buChar char="§"/>
            </a:pPr>
            <a:r>
              <a:rPr lang="en-US" dirty="0"/>
              <a:t>Result in turbid water, surface scums</a:t>
            </a:r>
          </a:p>
          <a:p>
            <a:pPr lvl="1">
              <a:buFont typeface="Wingdings" panose="05000000000000000000" pitchFamily="2" charset="2"/>
              <a:buChar char="§"/>
            </a:pPr>
            <a:endParaRPr lang="en-US" sz="1000" dirty="0"/>
          </a:p>
          <a:p>
            <a:pPr>
              <a:buFont typeface="Wingdings" panose="05000000000000000000" pitchFamily="2" charset="2"/>
              <a:buChar char="§"/>
            </a:pPr>
            <a:r>
              <a:rPr lang="en-US" sz="2200" dirty="0"/>
              <a:t>Pose a major water quality threat to drinking water</a:t>
            </a:r>
          </a:p>
          <a:p>
            <a:pPr lvl="1">
              <a:buFont typeface="Wingdings" panose="05000000000000000000" pitchFamily="2" charset="2"/>
              <a:buChar char="§"/>
            </a:pPr>
            <a:r>
              <a:rPr lang="en-US" dirty="0"/>
              <a:t>Many bloom-forming species produce toxins harmful to humans and other animals</a:t>
            </a:r>
            <a:br>
              <a:rPr lang="en-US" dirty="0"/>
            </a:br>
            <a:endParaRPr lang="en-US" dirty="0"/>
          </a:p>
          <a:p>
            <a:pPr>
              <a:buFont typeface="Wingdings" panose="05000000000000000000" pitchFamily="2" charset="2"/>
              <a:buChar char="§"/>
            </a:pPr>
            <a:r>
              <a:rPr lang="en-US" sz="2200" dirty="0"/>
              <a:t>Bacteria decomposing dead phytoplankton consume large quantities of oxygen</a:t>
            </a:r>
          </a:p>
          <a:p>
            <a:pPr lvl="1">
              <a:buFont typeface="Wingdings" panose="05000000000000000000" pitchFamily="2" charset="2"/>
              <a:buChar char="§"/>
            </a:pPr>
            <a:r>
              <a:rPr lang="en-US" dirty="0"/>
              <a:t>“Dead zones” of low oxygen &amp; fish kills </a:t>
            </a:r>
          </a:p>
        </p:txBody>
      </p:sp>
      <p:grpSp>
        <p:nvGrpSpPr>
          <p:cNvPr id="7" name="Group 6"/>
          <p:cNvGrpSpPr/>
          <p:nvPr/>
        </p:nvGrpSpPr>
        <p:grpSpPr>
          <a:xfrm>
            <a:off x="6252813" y="1972089"/>
            <a:ext cx="2666559" cy="4134141"/>
            <a:chOff x="6252813" y="1972089"/>
            <a:chExt cx="2666559" cy="4134141"/>
          </a:xfrm>
        </p:grpSpPr>
        <p:pic>
          <p:nvPicPr>
            <p:cNvPr id="4" name="Picture 3"/>
            <p:cNvPicPr>
              <a:picLocks/>
            </p:cNvPicPr>
            <p:nvPr/>
          </p:nvPicPr>
          <p:blipFill>
            <a:blip r:embed="rId3" cstate="screen">
              <a:extLst>
                <a:ext uri="{28A0092B-C50C-407E-A947-70E740481C1C}">
                  <a14:useLocalDpi xmlns:a14="http://schemas.microsoft.com/office/drawing/2010/main"/>
                </a:ext>
              </a:extLst>
            </a:blip>
            <a:stretch>
              <a:fillRect/>
            </a:stretch>
          </p:blipFill>
          <p:spPr>
            <a:xfrm>
              <a:off x="6252813" y="1972089"/>
              <a:ext cx="2587752" cy="2011680"/>
            </a:xfrm>
            <a:prstGeom prst="rect">
              <a:avLst/>
            </a:prstGeom>
          </p:spPr>
        </p:pic>
        <p:grpSp>
          <p:nvGrpSpPr>
            <p:cNvPr id="6" name="Group 5">
              <a:extLst>
                <a:ext uri="{FF2B5EF4-FFF2-40B4-BE49-F238E27FC236}">
                  <a16:creationId xmlns:a16="http://schemas.microsoft.com/office/drawing/2014/main" id="{B749DED8-90C2-4B13-AFE0-FE29EC4C5369}"/>
                </a:ext>
              </a:extLst>
            </p:cNvPr>
            <p:cNvGrpSpPr/>
            <p:nvPr/>
          </p:nvGrpSpPr>
          <p:grpSpPr>
            <a:xfrm>
              <a:off x="6252813" y="3752937"/>
              <a:ext cx="2666559" cy="2353293"/>
              <a:chOff x="6251590" y="3462554"/>
              <a:chExt cx="2666559" cy="2353293"/>
            </a:xfrm>
          </p:grpSpPr>
          <p:pic>
            <p:nvPicPr>
              <p:cNvPr id="1034" name="Picture 10" descr="Algal bloom">
                <a:extLst>
                  <a:ext uri="{FF2B5EF4-FFF2-40B4-BE49-F238E27FC236}">
                    <a16:creationId xmlns:a16="http://schemas.microsoft.com/office/drawing/2014/main" id="{C3CCA9E6-44DE-4EB0-A233-294BDCE959EF}"/>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251590" y="3874115"/>
                <a:ext cx="2588975" cy="19417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1F089DB-4A60-4F2E-85AA-0D0CF31A3242}"/>
                  </a:ext>
                </a:extLst>
              </p:cNvPr>
              <p:cNvSpPr/>
              <p:nvPr/>
            </p:nvSpPr>
            <p:spPr>
              <a:xfrm>
                <a:off x="8328886" y="5585015"/>
                <a:ext cx="511679" cy="230832"/>
              </a:xfrm>
              <a:prstGeom prst="rect">
                <a:avLst/>
              </a:prstGeom>
            </p:spPr>
            <p:txBody>
              <a:bodyPr wrap="none">
                <a:spAutoFit/>
              </a:bodyPr>
              <a:lstStyle/>
              <a:p>
                <a:r>
                  <a:rPr lang="en-US" sz="900" dirty="0">
                    <a:solidFill>
                      <a:schemeClr val="bg1"/>
                    </a:solidFill>
                  </a:rPr>
                  <a:t>NOAA</a:t>
                </a:r>
              </a:p>
            </p:txBody>
          </p:sp>
          <p:sp>
            <p:nvSpPr>
              <p:cNvPr id="11" name="Rectangle 10">
                <a:extLst>
                  <a:ext uri="{FF2B5EF4-FFF2-40B4-BE49-F238E27FC236}">
                    <a16:creationId xmlns:a16="http://schemas.microsoft.com/office/drawing/2014/main" id="{87495D8B-0C24-4029-AAA0-CBD2A011BF3B}"/>
                  </a:ext>
                </a:extLst>
              </p:cNvPr>
              <p:cNvSpPr/>
              <p:nvPr/>
            </p:nvSpPr>
            <p:spPr>
              <a:xfrm>
                <a:off x="7739621" y="3462554"/>
                <a:ext cx="1178528" cy="230832"/>
              </a:xfrm>
              <a:prstGeom prst="rect">
                <a:avLst/>
              </a:prstGeom>
            </p:spPr>
            <p:txBody>
              <a:bodyPr wrap="none">
                <a:spAutoFit/>
              </a:bodyPr>
              <a:lstStyle/>
              <a:p>
                <a:r>
                  <a:rPr lang="en-US" sz="900" dirty="0">
                    <a:solidFill>
                      <a:schemeClr val="bg1"/>
                    </a:solidFill>
                  </a:rPr>
                  <a:t>NASA Visible Earth</a:t>
                </a:r>
              </a:p>
            </p:txBody>
          </p:sp>
        </p:grpSp>
      </p:grpSp>
    </p:spTree>
    <p:extLst>
      <p:ext uri="{BB962C8B-B14F-4D97-AF65-F5344CB8AC3E}">
        <p14:creationId xmlns:p14="http://schemas.microsoft.com/office/powerpoint/2010/main" val="189122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2578"/>
            <a:ext cx="8229600" cy="990600"/>
          </a:xfrm>
        </p:spPr>
        <p:txBody>
          <a:bodyPr>
            <a:normAutofit fontScale="90000"/>
          </a:bodyPr>
          <a:lstStyle/>
          <a:p>
            <a:r>
              <a:rPr lang="en-US" b="1" dirty="0"/>
              <a:t> What are the drivers of these blooms?</a:t>
            </a:r>
          </a:p>
        </p:txBody>
      </p:sp>
      <p:sp>
        <p:nvSpPr>
          <p:cNvPr id="4" name="Content Placeholder 3">
            <a:extLst>
              <a:ext uri="{FF2B5EF4-FFF2-40B4-BE49-F238E27FC236}">
                <a16:creationId xmlns:a16="http://schemas.microsoft.com/office/drawing/2014/main" id="{59C41072-BC78-4EBC-9048-B71367CB0C37}"/>
              </a:ext>
            </a:extLst>
          </p:cNvPr>
          <p:cNvSpPr>
            <a:spLocks noGrp="1"/>
          </p:cNvSpPr>
          <p:nvPr>
            <p:ph idx="1"/>
          </p:nvPr>
        </p:nvSpPr>
        <p:spPr>
          <a:xfrm>
            <a:off x="266699" y="1600200"/>
            <a:ext cx="4293909" cy="4876800"/>
          </a:xfrm>
        </p:spPr>
        <p:txBody>
          <a:bodyPr/>
          <a:lstStyle/>
          <a:p>
            <a:pPr>
              <a:buFont typeface="Wingdings" panose="05000000000000000000" pitchFamily="2" charset="2"/>
              <a:buChar char="§"/>
            </a:pPr>
            <a:r>
              <a:rPr lang="en-US" dirty="0"/>
              <a:t>Land use change</a:t>
            </a:r>
          </a:p>
          <a:p>
            <a:pPr lvl="1">
              <a:buFont typeface="Wingdings" panose="05000000000000000000" pitchFamily="2" charset="2"/>
              <a:buChar char="§"/>
            </a:pPr>
            <a:r>
              <a:rPr lang="en-US" dirty="0"/>
              <a:t>Changing forest into agricultural fields or urban areas increases the amount of phosphorus (P) flowing into lakes </a:t>
            </a:r>
          </a:p>
          <a:p>
            <a:pPr lvl="1">
              <a:buFont typeface="Wingdings" panose="05000000000000000000" pitchFamily="2" charset="2"/>
              <a:buChar char="§"/>
            </a:pPr>
            <a:r>
              <a:rPr lang="en-US" dirty="0"/>
              <a:t>Phosphorus stimulates phytoplankton growth</a:t>
            </a:r>
          </a:p>
          <a:p>
            <a:pPr lvl="1">
              <a:buFont typeface="Wingdings" panose="05000000000000000000" pitchFamily="2" charset="2"/>
              <a:buChar char="§"/>
            </a:pPr>
            <a:endParaRPr lang="en-US" sz="1000" dirty="0"/>
          </a:p>
          <a:p>
            <a:pPr>
              <a:buFont typeface="Wingdings" panose="05000000000000000000" pitchFamily="2" charset="2"/>
              <a:buChar char="§"/>
            </a:pPr>
            <a:r>
              <a:rPr lang="en-US" dirty="0"/>
              <a:t>Warming climate </a:t>
            </a:r>
          </a:p>
          <a:p>
            <a:pPr lvl="1">
              <a:buFont typeface="Wingdings" panose="05000000000000000000" pitchFamily="2" charset="2"/>
              <a:buChar char="§"/>
            </a:pPr>
            <a:r>
              <a:rPr lang="en-US" dirty="0"/>
              <a:t>Many phytoplankton species thrive in warmer waters</a:t>
            </a:r>
          </a:p>
        </p:txBody>
      </p:sp>
      <p:grpSp>
        <p:nvGrpSpPr>
          <p:cNvPr id="7" name="Group 6"/>
          <p:cNvGrpSpPr/>
          <p:nvPr/>
        </p:nvGrpSpPr>
        <p:grpSpPr>
          <a:xfrm>
            <a:off x="4562060" y="1996819"/>
            <a:ext cx="4581940" cy="3328922"/>
            <a:chOff x="4562060" y="2632924"/>
            <a:chExt cx="4581940" cy="3328922"/>
          </a:xfrm>
        </p:grpSpPr>
        <p:sp>
          <p:nvSpPr>
            <p:cNvPr id="6" name="TextBox 5">
              <a:extLst>
                <a:ext uri="{FF2B5EF4-FFF2-40B4-BE49-F238E27FC236}">
                  <a16:creationId xmlns:a16="http://schemas.microsoft.com/office/drawing/2014/main" id="{9D685E48-2EC7-4B73-98FA-3DFEA1A2494B}"/>
                </a:ext>
              </a:extLst>
            </p:cNvPr>
            <p:cNvSpPr txBox="1"/>
            <p:nvPr/>
          </p:nvSpPr>
          <p:spPr>
            <a:xfrm>
              <a:off x="5118652" y="5715625"/>
              <a:ext cx="4025348" cy="246221"/>
            </a:xfrm>
            <a:prstGeom prst="rect">
              <a:avLst/>
            </a:prstGeom>
            <a:noFill/>
          </p:spPr>
          <p:txBody>
            <a:bodyPr wrap="square" rtlCol="0">
              <a:spAutoFit/>
            </a:bodyPr>
            <a:lstStyle/>
            <a:p>
              <a:pPr algn="r"/>
              <a:r>
                <a:rPr lang="en-US" sz="1000" dirty="0"/>
                <a:t>Image modified from: Lake Champlain Basin Program (sol.lcbp.org)</a:t>
              </a:r>
            </a:p>
          </p:txBody>
        </p:sp>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62060" y="2632924"/>
              <a:ext cx="4581939" cy="3081900"/>
            </a:xfrm>
            <a:prstGeom prst="rect">
              <a:avLst/>
            </a:prstGeom>
          </p:spPr>
        </p:pic>
      </p:grpSp>
    </p:spTree>
    <p:extLst>
      <p:ext uri="{BB962C8B-B14F-4D97-AF65-F5344CB8AC3E}">
        <p14:creationId xmlns:p14="http://schemas.microsoft.com/office/powerpoint/2010/main" val="18735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7286"/>
            <a:ext cx="9144000" cy="1222914"/>
          </a:xfrm>
        </p:spPr>
        <p:txBody>
          <a:bodyPr>
            <a:normAutofit fontScale="90000"/>
          </a:bodyPr>
          <a:lstStyle/>
          <a:p>
            <a:r>
              <a:rPr lang="en-US" b="1" dirty="0"/>
              <a:t> Using a macrosystems ecology approach</a:t>
            </a:r>
            <a:br>
              <a:rPr lang="en-US" b="1" dirty="0"/>
            </a:br>
            <a:r>
              <a:rPr lang="en-US" b="1" dirty="0"/>
              <a:t> to study phytoplankton blooms</a:t>
            </a:r>
          </a:p>
        </p:txBody>
      </p:sp>
      <p:sp>
        <p:nvSpPr>
          <p:cNvPr id="3" name="Content Placeholder 2"/>
          <p:cNvSpPr>
            <a:spLocks noGrp="1"/>
          </p:cNvSpPr>
          <p:nvPr>
            <p:ph idx="1"/>
          </p:nvPr>
        </p:nvSpPr>
        <p:spPr>
          <a:xfrm>
            <a:off x="347036" y="1779104"/>
            <a:ext cx="4724400" cy="4697896"/>
          </a:xfrm>
        </p:spPr>
        <p:txBody>
          <a:bodyPr>
            <a:normAutofit/>
          </a:bodyPr>
          <a:lstStyle/>
          <a:p>
            <a:pPr>
              <a:buFont typeface="Wingdings" panose="05000000000000000000" pitchFamily="2" charset="2"/>
              <a:buChar char="§"/>
            </a:pPr>
            <a:r>
              <a:rPr lang="en-US" sz="2300" dirty="0"/>
              <a:t>Drivers of blooms occur at both local and regional scales</a:t>
            </a:r>
          </a:p>
          <a:p>
            <a:pPr lvl="1">
              <a:buFont typeface="Wingdings" panose="05000000000000000000" pitchFamily="2" charset="2"/>
              <a:buChar char="§"/>
            </a:pPr>
            <a:r>
              <a:rPr lang="en-US" sz="1950" dirty="0"/>
              <a:t>Local = e.g., land use</a:t>
            </a:r>
          </a:p>
          <a:p>
            <a:pPr lvl="1">
              <a:buFont typeface="Wingdings" panose="05000000000000000000" pitchFamily="2" charset="2"/>
              <a:buChar char="§"/>
            </a:pPr>
            <a:r>
              <a:rPr lang="en-US" sz="1950" dirty="0"/>
              <a:t>Regional = e.g., climate change</a:t>
            </a:r>
          </a:p>
          <a:p>
            <a:pPr>
              <a:buFont typeface="Wingdings" panose="05000000000000000000" pitchFamily="2" charset="2"/>
              <a:buChar char="§"/>
            </a:pPr>
            <a:endParaRPr lang="en-US" sz="800" dirty="0"/>
          </a:p>
          <a:p>
            <a:pPr>
              <a:buFont typeface="Wingdings" panose="05000000000000000000" pitchFamily="2" charset="2"/>
              <a:buChar char="§"/>
            </a:pPr>
            <a:r>
              <a:rPr lang="en-US" sz="2300" dirty="0"/>
              <a:t>Macrosystems ecologists study ecological dynamics and feedbacks at multiple interacting spatial and temporal scales</a:t>
            </a:r>
          </a:p>
          <a:p>
            <a:pPr>
              <a:buFont typeface="Wingdings" panose="05000000000000000000" pitchFamily="2" charset="2"/>
              <a:buChar char="§"/>
            </a:pPr>
            <a:endParaRPr lang="en-US" sz="800" dirty="0"/>
          </a:p>
          <a:p>
            <a:pPr>
              <a:buFont typeface="Wingdings" panose="05000000000000000000" pitchFamily="2" charset="2"/>
              <a:buChar char="§"/>
            </a:pPr>
            <a:r>
              <a:rPr lang="en-US" sz="2300" dirty="0"/>
              <a:t>We can study local and regional drivers using high frequency sensor data + simulation models</a:t>
            </a:r>
          </a:p>
        </p:txBody>
      </p:sp>
      <p:pic>
        <p:nvPicPr>
          <p:cNvPr id="4" name="Picture 3">
            <a:extLst>
              <a:ext uri="{FF2B5EF4-FFF2-40B4-BE49-F238E27FC236}">
                <a16:creationId xmlns:a16="http://schemas.microsoft.com/office/drawing/2014/main" id="{288DD177-784B-411E-B8C3-4113B712F75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041263" y="1600200"/>
            <a:ext cx="4185864" cy="4140200"/>
          </a:xfrm>
          <a:prstGeom prst="rect">
            <a:avLst/>
          </a:prstGeom>
        </p:spPr>
      </p:pic>
      <p:sp>
        <p:nvSpPr>
          <p:cNvPr id="5" name="TextBox 4">
            <a:extLst>
              <a:ext uri="{FF2B5EF4-FFF2-40B4-BE49-F238E27FC236}">
                <a16:creationId xmlns:a16="http://schemas.microsoft.com/office/drawing/2014/main" id="{CC2E45B7-AA93-4522-BB15-7B1AC05D6C21}"/>
              </a:ext>
            </a:extLst>
          </p:cNvPr>
          <p:cNvSpPr txBox="1"/>
          <p:nvPr/>
        </p:nvSpPr>
        <p:spPr>
          <a:xfrm>
            <a:off x="6549887" y="5766904"/>
            <a:ext cx="2594114" cy="246221"/>
          </a:xfrm>
          <a:prstGeom prst="rect">
            <a:avLst/>
          </a:prstGeom>
          <a:noFill/>
        </p:spPr>
        <p:txBody>
          <a:bodyPr wrap="square" rtlCol="0">
            <a:spAutoFit/>
          </a:bodyPr>
          <a:lstStyle/>
          <a:p>
            <a:pPr algn="r"/>
            <a:r>
              <a:rPr lang="en-US" sz="1000" dirty="0"/>
              <a:t>Figure modified from: Heffernan et al. 2014</a:t>
            </a:r>
          </a:p>
        </p:txBody>
      </p:sp>
    </p:spTree>
    <p:extLst>
      <p:ext uri="{BB962C8B-B14F-4D97-AF65-F5344CB8AC3E}">
        <p14:creationId xmlns:p14="http://schemas.microsoft.com/office/powerpoint/2010/main" val="130062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4502"/>
            <a:ext cx="9144000" cy="1205697"/>
          </a:xfrm>
        </p:spPr>
        <p:txBody>
          <a:bodyPr>
            <a:noAutofit/>
          </a:bodyPr>
          <a:lstStyle/>
          <a:p>
            <a:r>
              <a:rPr lang="en-US" b="1" dirty="0"/>
              <a:t> </a:t>
            </a:r>
            <a:r>
              <a:rPr lang="en-US" sz="3800" b="1" dirty="0"/>
              <a:t>Cross-scale interactions: </a:t>
            </a:r>
            <a:br>
              <a:rPr lang="en-US" sz="3800" b="1" dirty="0"/>
            </a:br>
            <a:r>
              <a:rPr lang="en-US" sz="3800" b="1" dirty="0"/>
              <a:t> </a:t>
            </a:r>
            <a:r>
              <a:rPr lang="en-US" sz="3600" b="1" dirty="0"/>
              <a:t>What are non-linear responses?</a:t>
            </a:r>
          </a:p>
        </p:txBody>
      </p:sp>
      <p:sp>
        <p:nvSpPr>
          <p:cNvPr id="3" name="Content Placeholder 2"/>
          <p:cNvSpPr>
            <a:spLocks noGrp="1"/>
          </p:cNvSpPr>
          <p:nvPr>
            <p:ph idx="1"/>
          </p:nvPr>
        </p:nvSpPr>
        <p:spPr>
          <a:xfrm>
            <a:off x="74542" y="1779104"/>
            <a:ext cx="5132458" cy="4898142"/>
          </a:xfrm>
        </p:spPr>
        <p:txBody>
          <a:bodyPr>
            <a:normAutofit/>
          </a:bodyPr>
          <a:lstStyle/>
          <a:p>
            <a:pPr>
              <a:buFont typeface="Wingdings" panose="05000000000000000000" pitchFamily="2" charset="2"/>
              <a:buChar char="§"/>
            </a:pPr>
            <a:r>
              <a:rPr lang="en-US" sz="2300" dirty="0"/>
              <a:t>Cross-scale interaction: </a:t>
            </a:r>
            <a:r>
              <a:rPr lang="en-US" sz="2000" dirty="0"/>
              <a:t>processes at one scale interact with processes at another scale, which can sometimes create </a:t>
            </a:r>
            <a:r>
              <a:rPr lang="en-US" sz="2000" b="1" i="1" dirty="0"/>
              <a:t>non-linear responses</a:t>
            </a:r>
          </a:p>
          <a:p>
            <a:pPr>
              <a:buFont typeface="Wingdings" panose="05000000000000000000" pitchFamily="2" charset="2"/>
              <a:buChar char="§"/>
            </a:pPr>
            <a:endParaRPr lang="en-US" sz="1200" dirty="0"/>
          </a:p>
          <a:p>
            <a:pPr>
              <a:buFont typeface="Wingdings" panose="05000000000000000000" pitchFamily="2" charset="2"/>
              <a:buChar char="§"/>
            </a:pPr>
            <a:r>
              <a:rPr lang="en-US" sz="2000" dirty="0"/>
              <a:t>Non-linear responses occur when the change of an output is not proportional to the change of the input</a:t>
            </a:r>
          </a:p>
          <a:p>
            <a:pPr lvl="1">
              <a:buFont typeface="Wingdings" panose="05000000000000000000" pitchFamily="2" charset="2"/>
              <a:buChar char="§"/>
            </a:pPr>
            <a:r>
              <a:rPr lang="en-US" dirty="0"/>
              <a:t>Responses may appear unpredictable or counterintuitive</a:t>
            </a:r>
          </a:p>
        </p:txBody>
      </p:sp>
      <p:pic>
        <p:nvPicPr>
          <p:cNvPr id="10" name="Picture 9">
            <a:extLst>
              <a:ext uri="{FF2B5EF4-FFF2-40B4-BE49-F238E27FC236}">
                <a16:creationId xmlns:a16="http://schemas.microsoft.com/office/drawing/2014/main" id="{288DD177-784B-411E-B8C3-4113B712F75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041263" y="1600200"/>
            <a:ext cx="4185864" cy="4140200"/>
          </a:xfrm>
          <a:prstGeom prst="rect">
            <a:avLst/>
          </a:prstGeom>
        </p:spPr>
      </p:pic>
      <p:sp>
        <p:nvSpPr>
          <p:cNvPr id="14" name="TextBox 13">
            <a:extLst>
              <a:ext uri="{FF2B5EF4-FFF2-40B4-BE49-F238E27FC236}">
                <a16:creationId xmlns:a16="http://schemas.microsoft.com/office/drawing/2014/main" id="{CC2E45B7-AA93-4522-BB15-7B1AC05D6C21}"/>
              </a:ext>
            </a:extLst>
          </p:cNvPr>
          <p:cNvSpPr txBox="1"/>
          <p:nvPr/>
        </p:nvSpPr>
        <p:spPr>
          <a:xfrm>
            <a:off x="6549887" y="5766904"/>
            <a:ext cx="2594114" cy="246221"/>
          </a:xfrm>
          <a:prstGeom prst="rect">
            <a:avLst/>
          </a:prstGeom>
          <a:noFill/>
        </p:spPr>
        <p:txBody>
          <a:bodyPr wrap="square" rtlCol="0">
            <a:spAutoFit/>
          </a:bodyPr>
          <a:lstStyle/>
          <a:p>
            <a:pPr algn="r"/>
            <a:r>
              <a:rPr lang="en-US" sz="1000" dirty="0"/>
              <a:t>Figure modified from: Heffernan et al. 2014</a:t>
            </a:r>
          </a:p>
        </p:txBody>
      </p:sp>
    </p:spTree>
    <p:extLst>
      <p:ext uri="{BB962C8B-B14F-4D97-AF65-F5344CB8AC3E}">
        <p14:creationId xmlns:p14="http://schemas.microsoft.com/office/powerpoint/2010/main" val="44606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4502"/>
            <a:ext cx="9144000" cy="1205697"/>
          </a:xfrm>
        </p:spPr>
        <p:txBody>
          <a:bodyPr>
            <a:noAutofit/>
          </a:bodyPr>
          <a:lstStyle/>
          <a:p>
            <a:r>
              <a:rPr lang="en-US" b="1" dirty="0"/>
              <a:t> </a:t>
            </a:r>
            <a:r>
              <a:rPr lang="en-US" sz="3800" b="1" dirty="0"/>
              <a:t>Cross-scale interactions: Example</a:t>
            </a:r>
            <a:endParaRPr lang="en-US" sz="3600" b="1" dirty="0"/>
          </a:p>
        </p:txBody>
      </p:sp>
      <p:sp>
        <p:nvSpPr>
          <p:cNvPr id="3" name="Content Placeholder 2"/>
          <p:cNvSpPr>
            <a:spLocks noGrp="1"/>
          </p:cNvSpPr>
          <p:nvPr>
            <p:ph idx="1"/>
          </p:nvPr>
        </p:nvSpPr>
        <p:spPr>
          <a:xfrm>
            <a:off x="74542" y="1779104"/>
            <a:ext cx="6054229" cy="4898142"/>
          </a:xfrm>
        </p:spPr>
        <p:txBody>
          <a:bodyPr>
            <a:normAutofit/>
          </a:bodyPr>
          <a:lstStyle/>
          <a:p>
            <a:pPr>
              <a:buFont typeface="Wingdings" panose="05000000000000000000" pitchFamily="2" charset="2"/>
              <a:buChar char="§"/>
            </a:pPr>
            <a:r>
              <a:rPr lang="en-US" sz="2000" dirty="0"/>
              <a:t>A non-ecological cross-scale interaction could occur when trying to predict a farmer's income for a particular year.</a:t>
            </a:r>
          </a:p>
          <a:p>
            <a:pPr lvl="1">
              <a:buFont typeface="Wingdings" panose="05000000000000000000" pitchFamily="2" charset="2"/>
              <a:buChar char="§"/>
            </a:pPr>
            <a:r>
              <a:rPr lang="en-US" i="1" dirty="0"/>
              <a:t>Local</a:t>
            </a:r>
            <a:r>
              <a:rPr lang="en-US" dirty="0"/>
              <a:t> weather affects how well crops will grow </a:t>
            </a:r>
          </a:p>
          <a:p>
            <a:pPr lvl="1">
              <a:buFont typeface="Wingdings" panose="05000000000000000000" pitchFamily="2" charset="2"/>
              <a:buChar char="§"/>
            </a:pPr>
            <a:r>
              <a:rPr lang="en-US" i="1" dirty="0"/>
              <a:t>Global</a:t>
            </a:r>
            <a:r>
              <a:rPr lang="en-US" dirty="0"/>
              <a:t> demand for crops affect market prices</a:t>
            </a:r>
          </a:p>
          <a:p>
            <a:pPr lvl="1">
              <a:buFont typeface="Wingdings" panose="05000000000000000000" pitchFamily="2" charset="2"/>
              <a:buChar char="§"/>
            </a:pPr>
            <a:endParaRPr lang="en-US" dirty="0"/>
          </a:p>
          <a:p>
            <a:pPr>
              <a:buFont typeface="Wingdings" panose="05000000000000000000" pitchFamily="2" charset="2"/>
              <a:buChar char="§"/>
            </a:pPr>
            <a:r>
              <a:rPr lang="en-US" sz="2000" dirty="0"/>
              <a:t>These two factors operate on very different scales, and </a:t>
            </a:r>
            <a:r>
              <a:rPr lang="en-US" sz="2000" i="1" dirty="0"/>
              <a:t>interact </a:t>
            </a:r>
            <a:r>
              <a:rPr lang="en-US" sz="2000" dirty="0"/>
              <a:t>to affect a farmer's income</a:t>
            </a:r>
          </a:p>
          <a:p>
            <a:pPr>
              <a:buFont typeface="Wingdings" panose="05000000000000000000" pitchFamily="2" charset="2"/>
              <a:buChar char="§"/>
            </a:pPr>
            <a:endParaRPr lang="en-US" sz="2000" dirty="0"/>
          </a:p>
          <a:p>
            <a:pPr>
              <a:buFont typeface="Wingdings" panose="05000000000000000000" pitchFamily="2" charset="2"/>
              <a:buChar char="§"/>
            </a:pPr>
            <a:r>
              <a:rPr lang="en-US" sz="2000" dirty="0"/>
              <a:t>It would be very difficult to predict the interactive effects of local &amp; global factors on farmer income by looking at them in isolation</a:t>
            </a:r>
          </a:p>
        </p:txBody>
      </p:sp>
      <p:pic>
        <p:nvPicPr>
          <p:cNvPr id="1028" name="Picture 4" descr="Image result for global trade"/>
          <p:cNvPicPr>
            <a:picLocks noChangeAspect="1" noChangeArrowheads="1"/>
          </p:cNvPicPr>
          <p:nvPr/>
        </p:nvPicPr>
        <p:blipFill rotWithShape="1">
          <a:blip r:embed="rId3">
            <a:extLst>
              <a:ext uri="{28A0092B-C50C-407E-A947-70E740481C1C}">
                <a14:useLocalDpi xmlns:a14="http://schemas.microsoft.com/office/drawing/2010/main" val="0"/>
              </a:ext>
            </a:extLst>
          </a:blip>
          <a:srcRect l="10559" t="21706" r="54506" b="17592"/>
          <a:stretch/>
        </p:blipFill>
        <p:spPr bwMode="auto">
          <a:xfrm>
            <a:off x="7845901" y="2174361"/>
            <a:ext cx="1240128" cy="1234084"/>
          </a:xfrm>
          <a:prstGeom prst="ellipse">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un + ra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8504" y="2123472"/>
            <a:ext cx="1335862" cy="13358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375295" y="2468237"/>
            <a:ext cx="363416" cy="646331"/>
          </a:xfrm>
          <a:prstGeom prst="rect">
            <a:avLst/>
          </a:prstGeom>
          <a:noFill/>
        </p:spPr>
        <p:txBody>
          <a:bodyPr wrap="square" rtlCol="0">
            <a:spAutoFit/>
          </a:bodyPr>
          <a:lstStyle/>
          <a:p>
            <a:r>
              <a:rPr lang="en-US" sz="3600" dirty="0">
                <a:solidFill>
                  <a:schemeClr val="accent3"/>
                </a:solidFill>
              </a:rPr>
              <a:t>+</a:t>
            </a:r>
          </a:p>
        </p:txBody>
      </p:sp>
      <p:pic>
        <p:nvPicPr>
          <p:cNvPr id="11" name="Picture 10"/>
          <p:cNvPicPr>
            <a:picLocks noChangeAspect="1"/>
          </p:cNvPicPr>
          <p:nvPr/>
        </p:nvPicPr>
        <p:blipFill>
          <a:blip r:embed="rId5"/>
          <a:stretch>
            <a:fillRect/>
          </a:stretch>
        </p:blipFill>
        <p:spPr>
          <a:xfrm>
            <a:off x="6463116" y="4552551"/>
            <a:ext cx="2514600" cy="1819275"/>
          </a:xfrm>
          <a:prstGeom prst="rect">
            <a:avLst/>
          </a:prstGeom>
        </p:spPr>
      </p:pic>
      <p:sp>
        <p:nvSpPr>
          <p:cNvPr id="12" name="Down Arrow 11"/>
          <p:cNvSpPr/>
          <p:nvPr/>
        </p:nvSpPr>
        <p:spPr>
          <a:xfrm>
            <a:off x="7375295" y="3451608"/>
            <a:ext cx="461582" cy="104232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40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1549"/>
            <a:ext cx="9144000" cy="952544"/>
          </a:xfrm>
        </p:spPr>
        <p:txBody>
          <a:bodyPr>
            <a:noAutofit/>
          </a:bodyPr>
          <a:lstStyle/>
          <a:p>
            <a:r>
              <a:rPr lang="en-US" b="1" dirty="0"/>
              <a:t> Cross-scale interactions in lakes</a:t>
            </a:r>
            <a:endParaRPr lang="en-US" sz="3600" b="1" dirty="0"/>
          </a:p>
        </p:txBody>
      </p:sp>
      <p:sp>
        <p:nvSpPr>
          <p:cNvPr id="3" name="Content Placeholder 2"/>
          <p:cNvSpPr>
            <a:spLocks noGrp="1"/>
          </p:cNvSpPr>
          <p:nvPr>
            <p:ph idx="1"/>
          </p:nvPr>
        </p:nvSpPr>
        <p:spPr>
          <a:xfrm>
            <a:off x="188842" y="1489166"/>
            <a:ext cx="5650256" cy="5188080"/>
          </a:xfrm>
        </p:spPr>
        <p:txBody>
          <a:bodyPr>
            <a:normAutofit/>
          </a:bodyPr>
          <a:lstStyle/>
          <a:p>
            <a:pPr>
              <a:buFont typeface="Wingdings" panose="05000000000000000000" pitchFamily="2" charset="2"/>
              <a:buChar char="§"/>
            </a:pPr>
            <a:r>
              <a:rPr lang="en-US" sz="2100" dirty="0"/>
              <a:t>Phytoplankton blooms exhibit cross-scale responses to regional warming climate and locally-increasing lake nutrients due to land use change</a:t>
            </a:r>
          </a:p>
          <a:p>
            <a:pPr lvl="1">
              <a:buFont typeface="Wingdings" panose="05000000000000000000" pitchFamily="2" charset="2"/>
              <a:buChar char="§"/>
            </a:pPr>
            <a:r>
              <a:rPr lang="en-US" sz="2100" dirty="0"/>
              <a:t>Bloom severity and timing can be difficult        to predict due to cross-scale responses to climate + land use</a:t>
            </a:r>
          </a:p>
          <a:p>
            <a:pPr lvl="1">
              <a:buFont typeface="Wingdings" panose="05000000000000000000" pitchFamily="2" charset="2"/>
              <a:buChar char="§"/>
            </a:pPr>
            <a:endParaRPr lang="en-US" sz="2100" dirty="0"/>
          </a:p>
          <a:p>
            <a:pPr>
              <a:buFont typeface="Wingdings" panose="05000000000000000000" pitchFamily="2" charset="2"/>
              <a:buChar char="§"/>
            </a:pPr>
            <a:r>
              <a:rPr lang="en-US" sz="2100" dirty="0"/>
              <a:t>Moreover, cross-scale interactions prevent us from predicting whether an algal bloom will occur in a particular lake by looking at climate change or land use change alone</a:t>
            </a:r>
          </a:p>
        </p:txBody>
      </p:sp>
      <p:grpSp>
        <p:nvGrpSpPr>
          <p:cNvPr id="6" name="Group 5"/>
          <p:cNvGrpSpPr/>
          <p:nvPr/>
        </p:nvGrpSpPr>
        <p:grpSpPr>
          <a:xfrm>
            <a:off x="6199908" y="1779104"/>
            <a:ext cx="2600325" cy="4076111"/>
            <a:chOff x="6199908" y="1779104"/>
            <a:chExt cx="2600325" cy="4076111"/>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199908" y="3904421"/>
              <a:ext cx="2600325" cy="1943100"/>
            </a:xfrm>
            <a:prstGeom prst="rect">
              <a:avLst/>
            </a:prstGeom>
          </p:spPr>
        </p:pic>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199908" y="1779104"/>
              <a:ext cx="2600325" cy="1950244"/>
            </a:xfrm>
            <a:prstGeom prst="rect">
              <a:avLst/>
            </a:prstGeom>
          </p:spPr>
        </p:pic>
        <p:sp>
          <p:nvSpPr>
            <p:cNvPr id="9" name="Rectangle 8">
              <a:extLst>
                <a:ext uri="{FF2B5EF4-FFF2-40B4-BE49-F238E27FC236}">
                  <a16:creationId xmlns:a16="http://schemas.microsoft.com/office/drawing/2014/main" id="{87495D8B-0C24-4029-AAA0-CBD2A011BF3B}"/>
                </a:ext>
              </a:extLst>
            </p:cNvPr>
            <p:cNvSpPr/>
            <p:nvPr/>
          </p:nvSpPr>
          <p:spPr>
            <a:xfrm>
              <a:off x="8044898" y="3506210"/>
              <a:ext cx="755335" cy="230832"/>
            </a:xfrm>
            <a:prstGeom prst="rect">
              <a:avLst/>
            </a:prstGeom>
          </p:spPr>
          <p:txBody>
            <a:bodyPr wrap="none">
              <a:spAutoFit/>
            </a:bodyPr>
            <a:lstStyle/>
            <a:p>
              <a:r>
                <a:rPr lang="en-US" sz="900" dirty="0">
                  <a:solidFill>
                    <a:schemeClr val="bg1"/>
                  </a:solidFill>
                </a:rPr>
                <a:t>C.C. Carey</a:t>
              </a:r>
            </a:p>
          </p:txBody>
        </p:sp>
        <p:sp>
          <p:nvSpPr>
            <p:cNvPr id="10" name="Rectangle 9">
              <a:extLst>
                <a:ext uri="{FF2B5EF4-FFF2-40B4-BE49-F238E27FC236}">
                  <a16:creationId xmlns:a16="http://schemas.microsoft.com/office/drawing/2014/main" id="{87495D8B-0C24-4029-AAA0-CBD2A011BF3B}"/>
                </a:ext>
              </a:extLst>
            </p:cNvPr>
            <p:cNvSpPr/>
            <p:nvPr/>
          </p:nvSpPr>
          <p:spPr>
            <a:xfrm>
              <a:off x="8044898" y="5624383"/>
              <a:ext cx="755335" cy="230832"/>
            </a:xfrm>
            <a:prstGeom prst="rect">
              <a:avLst/>
            </a:prstGeom>
          </p:spPr>
          <p:txBody>
            <a:bodyPr wrap="none">
              <a:spAutoFit/>
            </a:bodyPr>
            <a:lstStyle/>
            <a:p>
              <a:r>
                <a:rPr lang="en-US" sz="900" dirty="0">
                  <a:solidFill>
                    <a:schemeClr val="bg1"/>
                  </a:solidFill>
                </a:rPr>
                <a:t>C.C. Carey</a:t>
              </a:r>
            </a:p>
          </p:txBody>
        </p:sp>
      </p:grpSp>
    </p:spTree>
    <p:extLst>
      <p:ext uri="{BB962C8B-B14F-4D97-AF65-F5344CB8AC3E}">
        <p14:creationId xmlns:p14="http://schemas.microsoft.com/office/powerpoint/2010/main" val="228312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9403"/>
            <a:ext cx="8686800" cy="990600"/>
          </a:xfrm>
        </p:spPr>
        <p:txBody>
          <a:bodyPr>
            <a:normAutofit/>
          </a:bodyPr>
          <a:lstStyle/>
          <a:p>
            <a:r>
              <a:rPr lang="en-US" b="1" dirty="0"/>
              <a:t> Our focal question:</a:t>
            </a:r>
          </a:p>
        </p:txBody>
      </p:sp>
      <p:sp>
        <p:nvSpPr>
          <p:cNvPr id="6" name="Rectangle 5">
            <a:extLst>
              <a:ext uri="{FF2B5EF4-FFF2-40B4-BE49-F238E27FC236}">
                <a16:creationId xmlns:a16="http://schemas.microsoft.com/office/drawing/2014/main" id="{5D3B5112-929C-4971-837B-83DCC7254433}"/>
              </a:ext>
            </a:extLst>
          </p:cNvPr>
          <p:cNvSpPr/>
          <p:nvPr/>
        </p:nvSpPr>
        <p:spPr>
          <a:xfrm>
            <a:off x="0" y="1536774"/>
            <a:ext cx="9144001" cy="2862322"/>
          </a:xfrm>
          <a:prstGeom prst="rect">
            <a:avLst/>
          </a:prstGeom>
        </p:spPr>
        <p:txBody>
          <a:bodyPr wrap="square">
            <a:spAutoFit/>
          </a:bodyPr>
          <a:lstStyle/>
          <a:p>
            <a:pPr algn="ctr"/>
            <a:r>
              <a:rPr lang="en-US" sz="3600" dirty="0"/>
              <a:t>How will changes in land use and climate </a:t>
            </a:r>
            <a:r>
              <a:rPr lang="en-US" sz="3600" b="1" i="1" dirty="0"/>
              <a:t>interact</a:t>
            </a:r>
            <a:r>
              <a:rPr lang="en-US" sz="3600" dirty="0"/>
              <a:t> at local and regional scales </a:t>
            </a:r>
          </a:p>
          <a:p>
            <a:pPr algn="ctr"/>
            <a:r>
              <a:rPr lang="en-US" sz="3600" dirty="0"/>
              <a:t>to affect lake water quality, specifically,      the timing and intensity</a:t>
            </a:r>
          </a:p>
          <a:p>
            <a:pPr algn="ctr"/>
            <a:r>
              <a:rPr lang="en-US" sz="3600" dirty="0"/>
              <a:t>of phytoplankton blooms?</a:t>
            </a:r>
          </a:p>
        </p:txBody>
      </p:sp>
      <p:grpSp>
        <p:nvGrpSpPr>
          <p:cNvPr id="4" name="Group 3"/>
          <p:cNvGrpSpPr/>
          <p:nvPr/>
        </p:nvGrpSpPr>
        <p:grpSpPr>
          <a:xfrm>
            <a:off x="0" y="4583659"/>
            <a:ext cx="9144001" cy="2274341"/>
            <a:chOff x="0" y="4583659"/>
            <a:chExt cx="9144001" cy="2274341"/>
          </a:xfrm>
        </p:grpSpPr>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4583659"/>
              <a:ext cx="9144000" cy="2274341"/>
            </a:xfrm>
            <a:prstGeom prst="rect">
              <a:avLst/>
            </a:prstGeom>
          </p:spPr>
        </p:pic>
        <p:sp>
          <p:nvSpPr>
            <p:cNvPr id="5" name="TextBox 4">
              <a:extLst>
                <a:ext uri="{FF2B5EF4-FFF2-40B4-BE49-F238E27FC236}">
                  <a16:creationId xmlns:a16="http://schemas.microsoft.com/office/drawing/2014/main" id="{2894D362-5457-4263-9FD1-EC090B55E09D}"/>
                </a:ext>
              </a:extLst>
            </p:cNvPr>
            <p:cNvSpPr txBox="1"/>
            <p:nvPr/>
          </p:nvSpPr>
          <p:spPr>
            <a:xfrm>
              <a:off x="5330735" y="6554135"/>
              <a:ext cx="3813266" cy="246221"/>
            </a:xfrm>
            <a:prstGeom prst="rect">
              <a:avLst/>
            </a:prstGeom>
            <a:noFill/>
          </p:spPr>
          <p:txBody>
            <a:bodyPr wrap="square" rtlCol="0">
              <a:spAutoFit/>
            </a:bodyPr>
            <a:lstStyle/>
            <a:p>
              <a:pPr algn="r"/>
              <a:r>
                <a:rPr lang="en-US" sz="1000" dirty="0">
                  <a:solidFill>
                    <a:schemeClr val="bg1"/>
                  </a:solidFill>
                </a:rPr>
                <a:t>Image: K.J. Farrell</a:t>
              </a:r>
            </a:p>
          </p:txBody>
        </p:sp>
      </p:grpSp>
    </p:spTree>
    <p:extLst>
      <p:ext uri="{BB962C8B-B14F-4D97-AF65-F5344CB8AC3E}">
        <p14:creationId xmlns:p14="http://schemas.microsoft.com/office/powerpoint/2010/main" val="1762793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F PPT go-t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KF PPT go-to" id="{E76051EC-2EF4-466F-9064-4572E175FA5A}" vid="{ACB51E47-E9F3-4CAF-89EE-0DDE2E027E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KF PPT go-to</Template>
  <TotalTime>21623</TotalTime>
  <Words>4467</Words>
  <Application>Microsoft Macintosh PowerPoint</Application>
  <PresentationFormat>On-screen Show (4:3)</PresentationFormat>
  <Paragraphs>303</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KF PPT go-to</vt:lpstr>
      <vt:lpstr>Macrosystems EDDIE:  Cross-Scale Interactions </vt:lpstr>
      <vt:lpstr>PowerPoint Presentation</vt:lpstr>
      <vt:lpstr> Phytoplankton blooms increasing globally</vt:lpstr>
      <vt:lpstr> What are the drivers of these blooms?</vt:lpstr>
      <vt:lpstr> Using a macrosystems ecology approach  to study phytoplankton blooms</vt:lpstr>
      <vt:lpstr> Cross-scale interactions:   What are non-linear responses?</vt:lpstr>
      <vt:lpstr> Cross-scale interactions: Example</vt:lpstr>
      <vt:lpstr> Cross-scale interactions in lakes</vt:lpstr>
      <vt:lpstr> Our focal question:</vt:lpstr>
      <vt:lpstr> Models to understand multiple drivers</vt:lpstr>
      <vt:lpstr> GLM: General Lake Model </vt:lpstr>
      <vt:lpstr>PowerPoint Presentation</vt:lpstr>
      <vt:lpstr> AED: Aquatic EcoDynamics</vt:lpstr>
      <vt:lpstr> Basic structure of the model</vt:lpstr>
      <vt:lpstr> Example met file</vt:lpstr>
      <vt:lpstr> Example .nml file</vt:lpstr>
      <vt:lpstr> Example inflow file</vt:lpstr>
      <vt:lpstr> We will run GLM-AED using R</vt:lpstr>
      <vt:lpstr> Lakes we’re going to model today</vt:lpstr>
      <vt:lpstr> Learning objectives</vt:lpstr>
      <vt:lpstr> Workflow of module</vt:lpstr>
      <vt:lpstr>PowerPoint Presentation</vt:lpstr>
      <vt:lpstr> Activity A: Run a lake model!</vt:lpstr>
      <vt:lpstr> Activity B: Climate change scenario</vt:lpstr>
      <vt:lpstr> Activity C: Climate and land use change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Cross-scale Emergence Title page + acknowledgements</dc:title>
  <dc:creator>Cayelan C. Carey</dc:creator>
  <cp:lastModifiedBy>Thomas, Quinn</cp:lastModifiedBy>
  <cp:revision>325</cp:revision>
  <dcterms:created xsi:type="dcterms:W3CDTF">2017-06-29T16:27:40Z</dcterms:created>
  <dcterms:modified xsi:type="dcterms:W3CDTF">2020-01-28T20:28:52Z</dcterms:modified>
</cp:coreProperties>
</file>