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57" r:id="rId3"/>
    <p:sldId id="314" r:id="rId4"/>
    <p:sldId id="258" r:id="rId5"/>
    <p:sldId id="259" r:id="rId6"/>
    <p:sldId id="260" r:id="rId7"/>
    <p:sldId id="315" r:id="rId8"/>
    <p:sldId id="313" r:id="rId9"/>
    <p:sldId id="316" r:id="rId10"/>
    <p:sldId id="261" r:id="rId11"/>
    <p:sldId id="269" r:id="rId12"/>
    <p:sldId id="277" r:id="rId13"/>
    <p:sldId id="319" r:id="rId14"/>
    <p:sldId id="320" r:id="rId15"/>
    <p:sldId id="321" r:id="rId16"/>
    <p:sldId id="274" r:id="rId17"/>
    <p:sldId id="294" r:id="rId18"/>
    <p:sldId id="293" r:id="rId19"/>
    <p:sldId id="322" r:id="rId20"/>
    <p:sldId id="311" r:id="rId21"/>
    <p:sldId id="31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s Stomberg" initials="JS" lastIdx="1" clrIdx="0">
    <p:extLst>
      <p:ext uri="{19B8F6BF-5375-455C-9EA6-DF929625EA0E}">
        <p15:presenceInfo xmlns:p15="http://schemas.microsoft.com/office/powerpoint/2012/main" userId="78a55f2011773c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49" autoAdjust="0"/>
    <p:restoredTop sz="89461" autoAdjust="0"/>
  </p:normalViewPr>
  <p:slideViewPr>
    <p:cSldViewPr>
      <p:cViewPr varScale="1">
        <p:scale>
          <a:sx n="89" d="100"/>
          <a:sy n="89" d="100"/>
        </p:scale>
        <p:origin x="1152" y="168"/>
      </p:cViewPr>
      <p:guideLst>
        <p:guide orient="horz" pos="2160"/>
        <p:guide pos="2880"/>
      </p:guideLst>
    </p:cSldViewPr>
  </p:slid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54950E-F038-49D7-A3D9-A7996F71BB92}" type="datetimeFigureOut">
              <a:rPr lang="en-US" smtClean="0"/>
              <a:t>3/18/20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FA0203-FEB1-47DF-A899-A23596BA0BAF}" type="slidenum">
              <a:rPr lang="en-US" smtClean="0"/>
              <a:t>‹#›</a:t>
            </a:fld>
            <a:endParaRPr lang="en-US"/>
          </a:p>
        </p:txBody>
      </p:sp>
    </p:spTree>
    <p:extLst>
      <p:ext uri="{BB962C8B-B14F-4D97-AF65-F5344CB8AC3E}">
        <p14:creationId xmlns:p14="http://schemas.microsoft.com/office/powerpoint/2010/main" val="2471337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Cover slide</a:t>
            </a:r>
          </a:p>
        </p:txBody>
      </p:sp>
      <p:sp>
        <p:nvSpPr>
          <p:cNvPr id="4" name="Slide Number Placeholder 3"/>
          <p:cNvSpPr>
            <a:spLocks noGrp="1"/>
          </p:cNvSpPr>
          <p:nvPr>
            <p:ph type="sldNum" sz="quarter" idx="10"/>
          </p:nvPr>
        </p:nvSpPr>
        <p:spPr/>
        <p:txBody>
          <a:bodyPr/>
          <a:lstStyle/>
          <a:p>
            <a:fld id="{E7FA0203-FEB1-47DF-A899-A23596BA0BAF}" type="slidenum">
              <a:rPr lang="en-US" smtClean="0"/>
              <a:t>1</a:t>
            </a:fld>
            <a:endParaRPr lang="en-US"/>
          </a:p>
        </p:txBody>
      </p:sp>
    </p:spTree>
    <p:extLst>
      <p:ext uri="{BB962C8B-B14F-4D97-AF65-F5344CB8AC3E}">
        <p14:creationId xmlns:p14="http://schemas.microsoft.com/office/powerpoint/2010/main" val="540240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gives a brief description of nutrients. </a:t>
            </a:r>
          </a:p>
        </p:txBody>
      </p:sp>
      <p:sp>
        <p:nvSpPr>
          <p:cNvPr id="4" name="Slide Number Placeholder 3"/>
          <p:cNvSpPr>
            <a:spLocks noGrp="1"/>
          </p:cNvSpPr>
          <p:nvPr>
            <p:ph type="sldNum" sz="quarter" idx="10"/>
          </p:nvPr>
        </p:nvSpPr>
        <p:spPr/>
        <p:txBody>
          <a:bodyPr/>
          <a:lstStyle/>
          <a:p>
            <a:fld id="{E7FA0203-FEB1-47DF-A899-A23596BA0BAF}" type="slidenum">
              <a:rPr lang="en-US" smtClean="0"/>
              <a:t>10</a:t>
            </a:fld>
            <a:endParaRPr lang="en-US"/>
          </a:p>
        </p:txBody>
      </p:sp>
    </p:spTree>
    <p:extLst>
      <p:ext uri="{BB962C8B-B14F-4D97-AF65-F5344CB8AC3E}">
        <p14:creationId xmlns:p14="http://schemas.microsoft.com/office/powerpoint/2010/main" val="3736765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try to differentiate between nutrients and toxins.  The key message is that the concentration dictates toxicity.  The same element can be a nutrient at low concentrations and a toxin at high concentrations.  Cadmium and selenium are good examples.  Here we explore nitrogen.</a:t>
            </a:r>
          </a:p>
        </p:txBody>
      </p:sp>
      <p:sp>
        <p:nvSpPr>
          <p:cNvPr id="4" name="Slide Number Placeholder 3"/>
          <p:cNvSpPr>
            <a:spLocks noGrp="1"/>
          </p:cNvSpPr>
          <p:nvPr>
            <p:ph type="sldNum" sz="quarter" idx="10"/>
          </p:nvPr>
        </p:nvSpPr>
        <p:spPr/>
        <p:txBody>
          <a:bodyPr/>
          <a:lstStyle/>
          <a:p>
            <a:fld id="{E7FA0203-FEB1-47DF-A899-A23596BA0BAF}" type="slidenum">
              <a:rPr lang="en-US" smtClean="0"/>
              <a:t>11</a:t>
            </a:fld>
            <a:endParaRPr lang="en-US"/>
          </a:p>
        </p:txBody>
      </p:sp>
    </p:spTree>
    <p:extLst>
      <p:ext uri="{BB962C8B-B14F-4D97-AF65-F5344CB8AC3E}">
        <p14:creationId xmlns:p14="http://schemas.microsoft.com/office/powerpoint/2010/main" val="308662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low concentrations, ammonium and nitrate are essential nutrients for plants.  Ammonium is toxic to plants and human at high concentrations.  Nitrate is toxic to humans in high concentrations and may cause blue baby syndrome, where nitrate from drinking water binds to hemoglobin in the blood of infants and causes asphyxiation. </a:t>
            </a:r>
          </a:p>
        </p:txBody>
      </p:sp>
      <p:sp>
        <p:nvSpPr>
          <p:cNvPr id="4" name="Slide Number Placeholder 3"/>
          <p:cNvSpPr>
            <a:spLocks noGrp="1"/>
          </p:cNvSpPr>
          <p:nvPr>
            <p:ph type="sldNum" sz="quarter" idx="10"/>
          </p:nvPr>
        </p:nvSpPr>
        <p:spPr/>
        <p:txBody>
          <a:bodyPr/>
          <a:lstStyle/>
          <a:p>
            <a:fld id="{E7FA0203-FEB1-47DF-A899-A23596BA0BAF}" type="slidenum">
              <a:rPr lang="en-US" smtClean="0"/>
              <a:t>12</a:t>
            </a:fld>
            <a:endParaRPr lang="en-US"/>
          </a:p>
        </p:txBody>
      </p:sp>
    </p:spTree>
    <p:extLst>
      <p:ext uri="{BB962C8B-B14F-4D97-AF65-F5344CB8AC3E}">
        <p14:creationId xmlns:p14="http://schemas.microsoft.com/office/powerpoint/2010/main" val="3204674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Transition to impacts.  Read quote from EPA website.  The main impact we will focus on is Cyanobacteria blooms.  Other impacts include blue baby syndrome and hypoxic zones.</a:t>
            </a:r>
          </a:p>
        </p:txBody>
      </p:sp>
      <p:sp>
        <p:nvSpPr>
          <p:cNvPr id="4" name="Slide Number Placeholder 3"/>
          <p:cNvSpPr>
            <a:spLocks noGrp="1"/>
          </p:cNvSpPr>
          <p:nvPr>
            <p:ph type="sldNum" sz="quarter" idx="10"/>
          </p:nvPr>
        </p:nvSpPr>
        <p:spPr/>
        <p:txBody>
          <a:bodyPr/>
          <a:lstStyle/>
          <a:p>
            <a:fld id="{E7FA0203-FEB1-47DF-A899-A23596BA0BAF}" type="slidenum">
              <a:rPr lang="en-US" smtClean="0"/>
              <a:t>13</a:t>
            </a:fld>
            <a:endParaRPr lang="en-US"/>
          </a:p>
        </p:txBody>
      </p:sp>
    </p:spTree>
    <p:extLst>
      <p:ext uri="{BB962C8B-B14F-4D97-AF65-F5344CB8AC3E}">
        <p14:creationId xmlns:p14="http://schemas.microsoft.com/office/powerpoint/2010/main" val="2109349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summarizes the impacts of nutrients on lake and river systems.</a:t>
            </a:r>
          </a:p>
        </p:txBody>
      </p:sp>
      <p:sp>
        <p:nvSpPr>
          <p:cNvPr id="4" name="Slide Number Placeholder 3"/>
          <p:cNvSpPr>
            <a:spLocks noGrp="1"/>
          </p:cNvSpPr>
          <p:nvPr>
            <p:ph type="sldNum" sz="quarter" idx="10"/>
          </p:nvPr>
        </p:nvSpPr>
        <p:spPr/>
        <p:txBody>
          <a:bodyPr/>
          <a:lstStyle/>
          <a:p>
            <a:fld id="{E7FA0203-FEB1-47DF-A899-A23596BA0BAF}" type="slidenum">
              <a:rPr lang="en-US" smtClean="0"/>
              <a:t>14</a:t>
            </a:fld>
            <a:endParaRPr lang="en-US"/>
          </a:p>
        </p:txBody>
      </p:sp>
    </p:spTree>
    <p:extLst>
      <p:ext uri="{BB962C8B-B14F-4D97-AF65-F5344CB8AC3E}">
        <p14:creationId xmlns:p14="http://schemas.microsoft.com/office/powerpoint/2010/main" val="3809269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Transition to discuss sources of nutrients.  Ask class for sources.</a:t>
            </a:r>
          </a:p>
        </p:txBody>
      </p:sp>
      <p:sp>
        <p:nvSpPr>
          <p:cNvPr id="4" name="Slide Number Placeholder 3"/>
          <p:cNvSpPr>
            <a:spLocks noGrp="1"/>
          </p:cNvSpPr>
          <p:nvPr>
            <p:ph type="sldNum" sz="quarter" idx="10"/>
          </p:nvPr>
        </p:nvSpPr>
        <p:spPr/>
        <p:txBody>
          <a:bodyPr/>
          <a:lstStyle/>
          <a:p>
            <a:fld id="{E7FA0203-FEB1-47DF-A899-A23596BA0BAF}" type="slidenum">
              <a:rPr lang="en-US" smtClean="0"/>
              <a:t>15</a:t>
            </a:fld>
            <a:endParaRPr lang="en-US"/>
          </a:p>
        </p:txBody>
      </p:sp>
    </p:spTree>
    <p:extLst>
      <p:ext uri="{BB962C8B-B14F-4D97-AF65-F5344CB8AC3E}">
        <p14:creationId xmlns:p14="http://schemas.microsoft.com/office/powerpoint/2010/main" val="3725151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major sources of nutrients are fertilizers and municipal waste water.</a:t>
            </a:r>
          </a:p>
        </p:txBody>
      </p:sp>
      <p:sp>
        <p:nvSpPr>
          <p:cNvPr id="4" name="Slide Number Placeholder 3"/>
          <p:cNvSpPr>
            <a:spLocks noGrp="1"/>
          </p:cNvSpPr>
          <p:nvPr>
            <p:ph type="sldNum" sz="quarter" idx="10"/>
          </p:nvPr>
        </p:nvSpPr>
        <p:spPr/>
        <p:txBody>
          <a:bodyPr/>
          <a:lstStyle/>
          <a:p>
            <a:fld id="{E7FA0203-FEB1-47DF-A899-A23596BA0BAF}" type="slidenum">
              <a:rPr lang="en-US" smtClean="0"/>
              <a:t>16</a:t>
            </a:fld>
            <a:endParaRPr lang="en-US"/>
          </a:p>
        </p:txBody>
      </p:sp>
    </p:spTree>
    <p:extLst>
      <p:ext uri="{BB962C8B-B14F-4D97-AF65-F5344CB8AC3E}">
        <p14:creationId xmlns:p14="http://schemas.microsoft.com/office/powerpoint/2010/main" val="1929674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a map of the Mississippi River catchment and identifies the kilograms of Nitrogen applied to each hectare (100 m x 100 m) parcel of land.  This drives the hypoxic zone in the Gulf of Mexico.</a:t>
            </a:r>
          </a:p>
        </p:txBody>
      </p:sp>
      <p:sp>
        <p:nvSpPr>
          <p:cNvPr id="4" name="Slide Number Placeholder 3"/>
          <p:cNvSpPr>
            <a:spLocks noGrp="1"/>
          </p:cNvSpPr>
          <p:nvPr>
            <p:ph type="sldNum" sz="quarter" idx="10"/>
          </p:nvPr>
        </p:nvSpPr>
        <p:spPr/>
        <p:txBody>
          <a:bodyPr/>
          <a:lstStyle/>
          <a:p>
            <a:fld id="{E7FA0203-FEB1-47DF-A899-A23596BA0BAF}" type="slidenum">
              <a:rPr lang="en-US" smtClean="0"/>
              <a:t>17</a:t>
            </a:fld>
            <a:endParaRPr lang="en-US"/>
          </a:p>
        </p:txBody>
      </p:sp>
    </p:spTree>
    <p:extLst>
      <p:ext uri="{BB962C8B-B14F-4D97-AF65-F5344CB8AC3E}">
        <p14:creationId xmlns:p14="http://schemas.microsoft.com/office/powerpoint/2010/main" val="32033902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the breakdown of sources of nitrogen to the Chesapeake Bay which drives the hypoxic zone there.  Ask students, what are the largest sources?</a:t>
            </a:r>
          </a:p>
        </p:txBody>
      </p:sp>
      <p:sp>
        <p:nvSpPr>
          <p:cNvPr id="4" name="Slide Number Placeholder 3"/>
          <p:cNvSpPr>
            <a:spLocks noGrp="1"/>
          </p:cNvSpPr>
          <p:nvPr>
            <p:ph type="sldNum" sz="quarter" idx="10"/>
          </p:nvPr>
        </p:nvSpPr>
        <p:spPr/>
        <p:txBody>
          <a:bodyPr/>
          <a:lstStyle/>
          <a:p>
            <a:fld id="{E7FA0203-FEB1-47DF-A899-A23596BA0BAF}" type="slidenum">
              <a:rPr lang="en-US" smtClean="0"/>
              <a:t>18</a:t>
            </a:fld>
            <a:endParaRPr lang="en-US"/>
          </a:p>
        </p:txBody>
      </p:sp>
    </p:spTree>
    <p:extLst>
      <p:ext uri="{BB962C8B-B14F-4D97-AF65-F5344CB8AC3E}">
        <p14:creationId xmlns:p14="http://schemas.microsoft.com/office/powerpoint/2010/main" val="18403319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transition to our final topic management.  Ask students these lead in questions</a:t>
            </a:r>
          </a:p>
        </p:txBody>
      </p:sp>
      <p:sp>
        <p:nvSpPr>
          <p:cNvPr id="4" name="Slide Number Placeholder 3"/>
          <p:cNvSpPr>
            <a:spLocks noGrp="1"/>
          </p:cNvSpPr>
          <p:nvPr>
            <p:ph type="sldNum" sz="quarter" idx="10"/>
          </p:nvPr>
        </p:nvSpPr>
        <p:spPr/>
        <p:txBody>
          <a:bodyPr/>
          <a:lstStyle/>
          <a:p>
            <a:fld id="{E7FA0203-FEB1-47DF-A899-A23596BA0BAF}" type="slidenum">
              <a:rPr lang="en-US" smtClean="0"/>
              <a:t>19</a:t>
            </a:fld>
            <a:endParaRPr lang="en-US"/>
          </a:p>
        </p:txBody>
      </p:sp>
    </p:spTree>
    <p:extLst>
      <p:ext uri="{BB962C8B-B14F-4D97-AF65-F5344CB8AC3E}">
        <p14:creationId xmlns:p14="http://schemas.microsoft.com/office/powerpoint/2010/main" val="3710964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Overview:  This presentation will provide a brief review of aqueous chemistry, define nutrients and their importance, discuss impacts of nutrients, sources of nutrients, and the management of nutrients</a:t>
            </a:r>
          </a:p>
        </p:txBody>
      </p:sp>
      <p:sp>
        <p:nvSpPr>
          <p:cNvPr id="4" name="Slide Number Placeholder 3"/>
          <p:cNvSpPr>
            <a:spLocks noGrp="1"/>
          </p:cNvSpPr>
          <p:nvPr>
            <p:ph type="sldNum" sz="quarter" idx="10"/>
          </p:nvPr>
        </p:nvSpPr>
        <p:spPr/>
        <p:txBody>
          <a:bodyPr/>
          <a:lstStyle/>
          <a:p>
            <a:fld id="{E7FA0203-FEB1-47DF-A899-A23596BA0BAF}" type="slidenum">
              <a:rPr lang="en-US" smtClean="0"/>
              <a:t>2</a:t>
            </a:fld>
            <a:endParaRPr lang="en-US"/>
          </a:p>
        </p:txBody>
      </p:sp>
    </p:spTree>
    <p:extLst>
      <p:ext uri="{BB962C8B-B14F-4D97-AF65-F5344CB8AC3E}">
        <p14:creationId xmlns:p14="http://schemas.microsoft.com/office/powerpoint/2010/main" val="2002637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Clean Water Act.  This law dictates national priorities for water quality.</a:t>
            </a:r>
          </a:p>
        </p:txBody>
      </p:sp>
      <p:sp>
        <p:nvSpPr>
          <p:cNvPr id="4" name="Slide Number Placeholder 3"/>
          <p:cNvSpPr>
            <a:spLocks noGrp="1"/>
          </p:cNvSpPr>
          <p:nvPr>
            <p:ph type="sldNum" sz="quarter" idx="10"/>
          </p:nvPr>
        </p:nvSpPr>
        <p:spPr/>
        <p:txBody>
          <a:bodyPr/>
          <a:lstStyle/>
          <a:p>
            <a:fld id="{E7FA0203-FEB1-47DF-A899-A23596BA0BAF}" type="slidenum">
              <a:rPr lang="en-US" smtClean="0"/>
              <a:t>20</a:t>
            </a:fld>
            <a:endParaRPr lang="en-US"/>
          </a:p>
        </p:txBody>
      </p:sp>
    </p:spTree>
    <p:extLst>
      <p:ext uri="{BB962C8B-B14F-4D97-AF65-F5344CB8AC3E}">
        <p14:creationId xmlns:p14="http://schemas.microsoft.com/office/powerpoint/2010/main" val="26938130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states are required to compile a list of impaired streams and lakes, called the 303(d) list.  An effort must be made to clean these streams over time. </a:t>
            </a:r>
          </a:p>
        </p:txBody>
      </p:sp>
      <p:sp>
        <p:nvSpPr>
          <p:cNvPr id="4" name="Slide Number Placeholder 3"/>
          <p:cNvSpPr>
            <a:spLocks noGrp="1"/>
          </p:cNvSpPr>
          <p:nvPr>
            <p:ph type="sldNum" sz="quarter" idx="10"/>
          </p:nvPr>
        </p:nvSpPr>
        <p:spPr/>
        <p:txBody>
          <a:bodyPr/>
          <a:lstStyle/>
          <a:p>
            <a:fld id="{E7FA0203-FEB1-47DF-A899-A23596BA0BAF}" type="slidenum">
              <a:rPr lang="en-US" smtClean="0"/>
              <a:t>21</a:t>
            </a:fld>
            <a:endParaRPr lang="en-US"/>
          </a:p>
        </p:txBody>
      </p:sp>
    </p:spTree>
    <p:extLst>
      <p:ext uri="{BB962C8B-B14F-4D97-AF65-F5344CB8AC3E}">
        <p14:creationId xmlns:p14="http://schemas.microsoft.com/office/powerpoint/2010/main" val="2924749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general questions for the class to identify existing knowledge.  Use this time to gauge your students’ experience.</a:t>
            </a:r>
          </a:p>
        </p:txBody>
      </p:sp>
      <p:sp>
        <p:nvSpPr>
          <p:cNvPr id="4" name="Slide Number Placeholder 3"/>
          <p:cNvSpPr>
            <a:spLocks noGrp="1"/>
          </p:cNvSpPr>
          <p:nvPr>
            <p:ph type="sldNum" sz="quarter" idx="10"/>
          </p:nvPr>
        </p:nvSpPr>
        <p:spPr/>
        <p:txBody>
          <a:bodyPr/>
          <a:lstStyle/>
          <a:p>
            <a:fld id="{E7FA0203-FEB1-47DF-A899-A23596BA0BAF}" type="slidenum">
              <a:rPr lang="en-US" smtClean="0"/>
              <a:t>3</a:t>
            </a:fld>
            <a:endParaRPr lang="en-US"/>
          </a:p>
        </p:txBody>
      </p:sp>
    </p:spTree>
    <p:extLst>
      <p:ext uri="{BB962C8B-B14F-4D97-AF65-F5344CB8AC3E}">
        <p14:creationId xmlns:p14="http://schemas.microsoft.com/office/powerpoint/2010/main" val="1021272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Water is a v-shaped polar molecule with a + end and a – end.  Dissolution occurs when: The negative end of H2O surrounds positively charged ions called “cations” (Ca2+, NH4+, K+)</a:t>
            </a:r>
          </a:p>
          <a:p>
            <a:r>
              <a:rPr lang="en-US" dirty="0"/>
              <a:t>The positive end of  H2O surrounds negatively charged ions called “anions” (NO2-, NO3-, PO43-)</a:t>
            </a:r>
          </a:p>
          <a:p>
            <a:endParaRPr lang="en-US" dirty="0"/>
          </a:p>
        </p:txBody>
      </p:sp>
      <p:sp>
        <p:nvSpPr>
          <p:cNvPr id="4" name="Slide Number Placeholder 3"/>
          <p:cNvSpPr>
            <a:spLocks noGrp="1"/>
          </p:cNvSpPr>
          <p:nvPr>
            <p:ph type="sldNum" sz="quarter" idx="10"/>
          </p:nvPr>
        </p:nvSpPr>
        <p:spPr/>
        <p:txBody>
          <a:bodyPr/>
          <a:lstStyle/>
          <a:p>
            <a:fld id="{E7FA0203-FEB1-47DF-A899-A23596BA0BAF}" type="slidenum">
              <a:rPr lang="en-US" smtClean="0"/>
              <a:t>4</a:t>
            </a:fld>
            <a:endParaRPr lang="en-US"/>
          </a:p>
        </p:txBody>
      </p:sp>
    </p:spTree>
    <p:extLst>
      <p:ext uri="{BB962C8B-B14F-4D97-AF65-F5344CB8AC3E}">
        <p14:creationId xmlns:p14="http://schemas.microsoft.com/office/powerpoint/2010/main" val="3462185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shows how negative ends of water surround a positively charged sodium ion to keep it in solution.  Note, this process does not work on non-polar molecules, like petroleum, which is why oil and water do not mix.</a:t>
            </a:r>
          </a:p>
        </p:txBody>
      </p:sp>
      <p:sp>
        <p:nvSpPr>
          <p:cNvPr id="4" name="Slide Number Placeholder 3"/>
          <p:cNvSpPr>
            <a:spLocks noGrp="1"/>
          </p:cNvSpPr>
          <p:nvPr>
            <p:ph type="sldNum" sz="quarter" idx="10"/>
          </p:nvPr>
        </p:nvSpPr>
        <p:spPr/>
        <p:txBody>
          <a:bodyPr/>
          <a:lstStyle/>
          <a:p>
            <a:fld id="{E7FA0203-FEB1-47DF-A899-A23596BA0BAF}" type="slidenum">
              <a:rPr lang="en-US" smtClean="0"/>
              <a:t>5</a:t>
            </a:fld>
            <a:endParaRPr lang="en-US"/>
          </a:p>
        </p:txBody>
      </p:sp>
    </p:spTree>
    <p:extLst>
      <p:ext uri="{BB962C8B-B14F-4D97-AF65-F5344CB8AC3E}">
        <p14:creationId xmlns:p14="http://schemas.microsoft.com/office/powerpoint/2010/main" val="160469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a working definition of concentration.  This would be good to write down in notes.</a:t>
            </a:r>
          </a:p>
        </p:txBody>
      </p:sp>
      <p:sp>
        <p:nvSpPr>
          <p:cNvPr id="4" name="Slide Number Placeholder 3"/>
          <p:cNvSpPr>
            <a:spLocks noGrp="1"/>
          </p:cNvSpPr>
          <p:nvPr>
            <p:ph type="sldNum" sz="quarter" idx="10"/>
          </p:nvPr>
        </p:nvSpPr>
        <p:spPr/>
        <p:txBody>
          <a:bodyPr/>
          <a:lstStyle/>
          <a:p>
            <a:fld id="{E7FA0203-FEB1-47DF-A899-A23596BA0BAF}" type="slidenum">
              <a:rPr lang="en-US" smtClean="0"/>
              <a:t>6</a:t>
            </a:fld>
            <a:endParaRPr lang="en-US"/>
          </a:p>
        </p:txBody>
      </p:sp>
    </p:spTree>
    <p:extLst>
      <p:ext uri="{BB962C8B-B14F-4D97-AF65-F5344CB8AC3E}">
        <p14:creationId xmlns:p14="http://schemas.microsoft.com/office/powerpoint/2010/main" val="4142522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element on the periodic table can occur in different combinations with other elements in solution.  We call these combinations “species.” Nitrogen commonly occurs in several species based on the oxidation state and the pH of the solution, including: ammonia NH3 (the cleaning product), ammonium NH4+ (found in human urea), dissolved nitrogen gas N2 (80% of Earth’s atmosphere, responsible for the diving accident, “the bends”), nitrite (NO2-), nitrate (NO3-).  Here, we are most interested in ammonium, nitrite and nitrate. </a:t>
            </a:r>
          </a:p>
        </p:txBody>
      </p:sp>
      <p:sp>
        <p:nvSpPr>
          <p:cNvPr id="4" name="Slide Number Placeholder 3"/>
          <p:cNvSpPr>
            <a:spLocks noGrp="1"/>
          </p:cNvSpPr>
          <p:nvPr>
            <p:ph type="sldNum" sz="quarter" idx="10"/>
          </p:nvPr>
        </p:nvSpPr>
        <p:spPr/>
        <p:txBody>
          <a:bodyPr/>
          <a:lstStyle/>
          <a:p>
            <a:fld id="{E7FA0203-FEB1-47DF-A899-A23596BA0BAF}" type="slidenum">
              <a:rPr lang="en-US" smtClean="0"/>
              <a:t>7</a:t>
            </a:fld>
            <a:endParaRPr lang="en-US"/>
          </a:p>
        </p:txBody>
      </p:sp>
    </p:spTree>
    <p:extLst>
      <p:ext uri="{BB962C8B-B14F-4D97-AF65-F5344CB8AC3E}">
        <p14:creationId xmlns:p14="http://schemas.microsoft.com/office/powerpoint/2010/main" val="4163511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Depending on the instrument used to measure concentrations, Nitrate and Nitrite may be reported in different ways, shown here.  We could report in terms of mass, where 1 mg is dissolved in one kilogram of solution.  Because 1 kg of solution is 1 million mg of solution, this mass measurement is called “parts per million” (ppm). We could also report dissolves species as milligrams (mg), or one thousandth of a gram, present in a volume of one liter of solution (mg/L).  For dilute solutions, like most natural waters, ppm is assumed to equal mg/L.  It is important to know how nitrogen is reported before comparing concentrations from different sources.  For example, concentrations of Nitrate-Nitrogen in mg/L cannot be directly compared to concentrations of Nitrate in mg/L.  We must first convert Nitrate-Nitrogen (mg/L) into Nitrate (</a:t>
            </a:r>
            <a:r>
              <a:rPr lang="en-US" dirty="0" err="1"/>
              <a:t>milli</a:t>
            </a:r>
            <a:r>
              <a:rPr lang="en-US" dirty="0"/>
              <a:t> moles/L) and then back to Nitrate (mg/L) to make this comparison.</a:t>
            </a:r>
          </a:p>
        </p:txBody>
      </p:sp>
      <p:sp>
        <p:nvSpPr>
          <p:cNvPr id="4" name="Slide Number Placeholder 3"/>
          <p:cNvSpPr>
            <a:spLocks noGrp="1"/>
          </p:cNvSpPr>
          <p:nvPr>
            <p:ph type="sldNum" sz="quarter" idx="10"/>
          </p:nvPr>
        </p:nvSpPr>
        <p:spPr/>
        <p:txBody>
          <a:bodyPr/>
          <a:lstStyle/>
          <a:p>
            <a:fld id="{E7FA0203-FEB1-47DF-A899-A23596BA0BAF}" type="slidenum">
              <a:rPr lang="en-US" smtClean="0"/>
              <a:t>8</a:t>
            </a:fld>
            <a:endParaRPr lang="en-US"/>
          </a:p>
        </p:txBody>
      </p:sp>
    </p:spTree>
    <p:extLst>
      <p:ext uri="{BB962C8B-B14F-4D97-AF65-F5344CB8AC3E}">
        <p14:creationId xmlns:p14="http://schemas.microsoft.com/office/powerpoint/2010/main" val="4231440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Transition to the topic of Nutrients:  Ask class new questions to gauge their knowledge and to break up the lecture.</a:t>
            </a:r>
          </a:p>
        </p:txBody>
      </p:sp>
      <p:sp>
        <p:nvSpPr>
          <p:cNvPr id="4" name="Slide Number Placeholder 3"/>
          <p:cNvSpPr>
            <a:spLocks noGrp="1"/>
          </p:cNvSpPr>
          <p:nvPr>
            <p:ph type="sldNum" sz="quarter" idx="10"/>
          </p:nvPr>
        </p:nvSpPr>
        <p:spPr/>
        <p:txBody>
          <a:bodyPr/>
          <a:lstStyle/>
          <a:p>
            <a:fld id="{E7FA0203-FEB1-47DF-A899-A23596BA0BAF}" type="slidenum">
              <a:rPr lang="en-US" smtClean="0"/>
              <a:t>9</a:t>
            </a:fld>
            <a:endParaRPr lang="en-US"/>
          </a:p>
        </p:txBody>
      </p:sp>
    </p:spTree>
    <p:extLst>
      <p:ext uri="{BB962C8B-B14F-4D97-AF65-F5344CB8AC3E}">
        <p14:creationId xmlns:p14="http://schemas.microsoft.com/office/powerpoint/2010/main" val="3261152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658C3589-5772-4EA4-A14C-EA62BB7F0BE8}" type="datetime1">
              <a:rPr lang="en-US" smtClean="0"/>
              <a:t>3/18/20</a:t>
            </a:fld>
            <a:endParaRPr lang="en-US"/>
          </a:p>
        </p:txBody>
      </p:sp>
      <p:sp>
        <p:nvSpPr>
          <p:cNvPr id="5" name="Footer Placeholder 4"/>
          <p:cNvSpPr>
            <a:spLocks noGrp="1"/>
          </p:cNvSpPr>
          <p:nvPr>
            <p:ph type="ftr" sz="quarter" idx="11"/>
          </p:nvPr>
        </p:nvSpPr>
        <p:spPr/>
        <p:txBody>
          <a:bodyPr/>
          <a:lstStyle/>
          <a:p>
            <a:r>
              <a:rPr lang="en-US"/>
              <a:t>Module 6) Introduction to Water Quality, EDDIE</a:t>
            </a:r>
          </a:p>
        </p:txBody>
      </p:sp>
      <p:sp>
        <p:nvSpPr>
          <p:cNvPr id="6" name="Slide Number Placeholder 5"/>
          <p:cNvSpPr>
            <a:spLocks noGrp="1"/>
          </p:cNvSpPr>
          <p:nvPr>
            <p:ph type="sldNum" sz="quarter" idx="12"/>
          </p:nvPr>
        </p:nvSpPr>
        <p:spPr/>
        <p:txBody>
          <a:bodyPr/>
          <a:lstStyle/>
          <a:p>
            <a:fld id="{B37E8199-EF14-4843-B354-D21409B3F564}" type="slidenum">
              <a:rPr lang="en-US" smtClean="0"/>
              <a:t>‹#›</a:t>
            </a:fld>
            <a:endParaRPr lang="en-US"/>
          </a:p>
        </p:txBody>
      </p:sp>
    </p:spTree>
    <p:extLst>
      <p:ext uri="{BB962C8B-B14F-4D97-AF65-F5344CB8AC3E}">
        <p14:creationId xmlns:p14="http://schemas.microsoft.com/office/powerpoint/2010/main" val="2364144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B8164E-C223-483F-9CED-E7DFAAA3B9D1}" type="datetime1">
              <a:rPr lang="en-US" smtClean="0"/>
              <a:t>3/18/20</a:t>
            </a:fld>
            <a:endParaRPr lang="en-US"/>
          </a:p>
        </p:txBody>
      </p:sp>
      <p:sp>
        <p:nvSpPr>
          <p:cNvPr id="5" name="Footer Placeholder 4"/>
          <p:cNvSpPr>
            <a:spLocks noGrp="1"/>
          </p:cNvSpPr>
          <p:nvPr>
            <p:ph type="ftr" sz="quarter" idx="11"/>
          </p:nvPr>
        </p:nvSpPr>
        <p:spPr/>
        <p:txBody>
          <a:bodyPr/>
          <a:lstStyle/>
          <a:p>
            <a:r>
              <a:rPr lang="en-US"/>
              <a:t>Module 6) Introduction to Water Quality, EDDIE</a:t>
            </a:r>
          </a:p>
        </p:txBody>
      </p:sp>
      <p:sp>
        <p:nvSpPr>
          <p:cNvPr id="6" name="Slide Number Placeholder 5"/>
          <p:cNvSpPr>
            <a:spLocks noGrp="1"/>
          </p:cNvSpPr>
          <p:nvPr>
            <p:ph type="sldNum" sz="quarter" idx="12"/>
          </p:nvPr>
        </p:nvSpPr>
        <p:spPr/>
        <p:txBody>
          <a:bodyPr/>
          <a:lstStyle/>
          <a:p>
            <a:fld id="{B37E8199-EF14-4843-B354-D21409B3F564}" type="slidenum">
              <a:rPr lang="en-US" smtClean="0"/>
              <a:t>‹#›</a:t>
            </a:fld>
            <a:endParaRPr lang="en-US"/>
          </a:p>
        </p:txBody>
      </p:sp>
    </p:spTree>
    <p:extLst>
      <p:ext uri="{BB962C8B-B14F-4D97-AF65-F5344CB8AC3E}">
        <p14:creationId xmlns:p14="http://schemas.microsoft.com/office/powerpoint/2010/main" val="1782469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1598A9-FB83-4B32-9F5E-8A0407A2DFFC}" type="datetime1">
              <a:rPr lang="en-US" smtClean="0"/>
              <a:t>3/18/20</a:t>
            </a:fld>
            <a:endParaRPr lang="en-US"/>
          </a:p>
        </p:txBody>
      </p:sp>
      <p:sp>
        <p:nvSpPr>
          <p:cNvPr id="5" name="Footer Placeholder 4"/>
          <p:cNvSpPr>
            <a:spLocks noGrp="1"/>
          </p:cNvSpPr>
          <p:nvPr>
            <p:ph type="ftr" sz="quarter" idx="11"/>
          </p:nvPr>
        </p:nvSpPr>
        <p:spPr/>
        <p:txBody>
          <a:bodyPr/>
          <a:lstStyle/>
          <a:p>
            <a:r>
              <a:rPr lang="en-US"/>
              <a:t>Module 6) Introduction to Water Quality, EDDIE</a:t>
            </a:r>
          </a:p>
        </p:txBody>
      </p:sp>
      <p:sp>
        <p:nvSpPr>
          <p:cNvPr id="6" name="Slide Number Placeholder 5"/>
          <p:cNvSpPr>
            <a:spLocks noGrp="1"/>
          </p:cNvSpPr>
          <p:nvPr>
            <p:ph type="sldNum" sz="quarter" idx="12"/>
          </p:nvPr>
        </p:nvSpPr>
        <p:spPr/>
        <p:txBody>
          <a:bodyPr/>
          <a:lstStyle/>
          <a:p>
            <a:fld id="{B37E8199-EF14-4843-B354-D21409B3F564}" type="slidenum">
              <a:rPr lang="en-US" smtClean="0"/>
              <a:t>‹#›</a:t>
            </a:fld>
            <a:endParaRPr lang="en-US"/>
          </a:p>
        </p:txBody>
      </p:sp>
    </p:spTree>
    <p:extLst>
      <p:ext uri="{BB962C8B-B14F-4D97-AF65-F5344CB8AC3E}">
        <p14:creationId xmlns:p14="http://schemas.microsoft.com/office/powerpoint/2010/main" val="2116123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AEFF35-0280-4BD0-978F-16CF065A5269}" type="datetime1">
              <a:rPr lang="en-US" smtClean="0"/>
              <a:t>3/18/20</a:t>
            </a:fld>
            <a:endParaRPr lang="en-US"/>
          </a:p>
        </p:txBody>
      </p:sp>
      <p:sp>
        <p:nvSpPr>
          <p:cNvPr id="5" name="Footer Placeholder 4"/>
          <p:cNvSpPr>
            <a:spLocks noGrp="1"/>
          </p:cNvSpPr>
          <p:nvPr>
            <p:ph type="ftr" sz="quarter" idx="11"/>
          </p:nvPr>
        </p:nvSpPr>
        <p:spPr/>
        <p:txBody>
          <a:bodyPr/>
          <a:lstStyle/>
          <a:p>
            <a:r>
              <a:rPr lang="en-US"/>
              <a:t>Module 6) Introduction to Water Quality, EDDIE</a:t>
            </a:r>
          </a:p>
        </p:txBody>
      </p:sp>
      <p:sp>
        <p:nvSpPr>
          <p:cNvPr id="6" name="Slide Number Placeholder 5"/>
          <p:cNvSpPr>
            <a:spLocks noGrp="1"/>
          </p:cNvSpPr>
          <p:nvPr>
            <p:ph type="sldNum" sz="quarter" idx="12"/>
          </p:nvPr>
        </p:nvSpPr>
        <p:spPr/>
        <p:txBody>
          <a:bodyPr/>
          <a:lstStyle/>
          <a:p>
            <a:fld id="{B37E8199-EF14-4843-B354-D21409B3F564}" type="slidenum">
              <a:rPr lang="en-US" smtClean="0"/>
              <a:t>‹#›</a:t>
            </a:fld>
            <a:endParaRPr lang="en-US"/>
          </a:p>
        </p:txBody>
      </p:sp>
    </p:spTree>
    <p:extLst>
      <p:ext uri="{BB962C8B-B14F-4D97-AF65-F5344CB8AC3E}">
        <p14:creationId xmlns:p14="http://schemas.microsoft.com/office/powerpoint/2010/main" val="2712232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E9C84C-13DA-47E9-ACE0-9F144127D3CE}" type="datetime1">
              <a:rPr lang="en-US" smtClean="0"/>
              <a:t>3/18/20</a:t>
            </a:fld>
            <a:endParaRPr lang="en-US"/>
          </a:p>
        </p:txBody>
      </p:sp>
      <p:sp>
        <p:nvSpPr>
          <p:cNvPr id="5" name="Footer Placeholder 4"/>
          <p:cNvSpPr>
            <a:spLocks noGrp="1"/>
          </p:cNvSpPr>
          <p:nvPr>
            <p:ph type="ftr" sz="quarter" idx="11"/>
          </p:nvPr>
        </p:nvSpPr>
        <p:spPr/>
        <p:txBody>
          <a:bodyPr/>
          <a:lstStyle/>
          <a:p>
            <a:r>
              <a:rPr lang="en-US"/>
              <a:t>Module 6) Introduction to Water Quality, EDDIE</a:t>
            </a:r>
          </a:p>
        </p:txBody>
      </p:sp>
      <p:sp>
        <p:nvSpPr>
          <p:cNvPr id="6" name="Slide Number Placeholder 5"/>
          <p:cNvSpPr>
            <a:spLocks noGrp="1"/>
          </p:cNvSpPr>
          <p:nvPr>
            <p:ph type="sldNum" sz="quarter" idx="12"/>
          </p:nvPr>
        </p:nvSpPr>
        <p:spPr/>
        <p:txBody>
          <a:bodyPr/>
          <a:lstStyle/>
          <a:p>
            <a:fld id="{B37E8199-EF14-4843-B354-D21409B3F564}" type="slidenum">
              <a:rPr lang="en-US" smtClean="0"/>
              <a:t>‹#›</a:t>
            </a:fld>
            <a:endParaRPr lang="en-US"/>
          </a:p>
        </p:txBody>
      </p:sp>
    </p:spTree>
    <p:extLst>
      <p:ext uri="{BB962C8B-B14F-4D97-AF65-F5344CB8AC3E}">
        <p14:creationId xmlns:p14="http://schemas.microsoft.com/office/powerpoint/2010/main" val="801391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45C736-12BD-4E11-8256-67F5C2FE1D04}" type="datetime1">
              <a:rPr lang="en-US" smtClean="0"/>
              <a:t>3/18/20</a:t>
            </a:fld>
            <a:endParaRPr lang="en-US"/>
          </a:p>
        </p:txBody>
      </p:sp>
      <p:sp>
        <p:nvSpPr>
          <p:cNvPr id="6" name="Footer Placeholder 5"/>
          <p:cNvSpPr>
            <a:spLocks noGrp="1"/>
          </p:cNvSpPr>
          <p:nvPr>
            <p:ph type="ftr" sz="quarter" idx="11"/>
          </p:nvPr>
        </p:nvSpPr>
        <p:spPr/>
        <p:txBody>
          <a:bodyPr/>
          <a:lstStyle/>
          <a:p>
            <a:r>
              <a:rPr lang="en-US"/>
              <a:t>Module 6) Introduction to Water Quality, EDDIE</a:t>
            </a:r>
          </a:p>
        </p:txBody>
      </p:sp>
      <p:sp>
        <p:nvSpPr>
          <p:cNvPr id="7" name="Slide Number Placeholder 6"/>
          <p:cNvSpPr>
            <a:spLocks noGrp="1"/>
          </p:cNvSpPr>
          <p:nvPr>
            <p:ph type="sldNum" sz="quarter" idx="12"/>
          </p:nvPr>
        </p:nvSpPr>
        <p:spPr/>
        <p:txBody>
          <a:bodyPr/>
          <a:lstStyle/>
          <a:p>
            <a:fld id="{B37E8199-EF14-4843-B354-D21409B3F564}" type="slidenum">
              <a:rPr lang="en-US" smtClean="0"/>
              <a:t>‹#›</a:t>
            </a:fld>
            <a:endParaRPr lang="en-US"/>
          </a:p>
        </p:txBody>
      </p:sp>
    </p:spTree>
    <p:extLst>
      <p:ext uri="{BB962C8B-B14F-4D97-AF65-F5344CB8AC3E}">
        <p14:creationId xmlns:p14="http://schemas.microsoft.com/office/powerpoint/2010/main" val="1157360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48744BE-8AC8-4780-B70B-E04DCB1E7E8C}" type="datetime1">
              <a:rPr lang="en-US" smtClean="0"/>
              <a:t>3/18/20</a:t>
            </a:fld>
            <a:endParaRPr lang="en-US"/>
          </a:p>
        </p:txBody>
      </p:sp>
      <p:sp>
        <p:nvSpPr>
          <p:cNvPr id="8" name="Footer Placeholder 7"/>
          <p:cNvSpPr>
            <a:spLocks noGrp="1"/>
          </p:cNvSpPr>
          <p:nvPr>
            <p:ph type="ftr" sz="quarter" idx="11"/>
          </p:nvPr>
        </p:nvSpPr>
        <p:spPr/>
        <p:txBody>
          <a:bodyPr/>
          <a:lstStyle/>
          <a:p>
            <a:r>
              <a:rPr lang="en-US"/>
              <a:t>Module 6) Introduction to Water Quality, EDDIE</a:t>
            </a:r>
          </a:p>
        </p:txBody>
      </p:sp>
      <p:sp>
        <p:nvSpPr>
          <p:cNvPr id="9" name="Slide Number Placeholder 8"/>
          <p:cNvSpPr>
            <a:spLocks noGrp="1"/>
          </p:cNvSpPr>
          <p:nvPr>
            <p:ph type="sldNum" sz="quarter" idx="12"/>
          </p:nvPr>
        </p:nvSpPr>
        <p:spPr/>
        <p:txBody>
          <a:bodyPr/>
          <a:lstStyle/>
          <a:p>
            <a:fld id="{B37E8199-EF14-4843-B354-D21409B3F564}" type="slidenum">
              <a:rPr lang="en-US" smtClean="0"/>
              <a:t>‹#›</a:t>
            </a:fld>
            <a:endParaRPr lang="en-US"/>
          </a:p>
        </p:txBody>
      </p:sp>
    </p:spTree>
    <p:extLst>
      <p:ext uri="{BB962C8B-B14F-4D97-AF65-F5344CB8AC3E}">
        <p14:creationId xmlns:p14="http://schemas.microsoft.com/office/powerpoint/2010/main" val="2099285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52704A-4FE9-41CE-8A58-23A507ED72B9}" type="datetime1">
              <a:rPr lang="en-US" smtClean="0"/>
              <a:t>3/18/20</a:t>
            </a:fld>
            <a:endParaRPr lang="en-US"/>
          </a:p>
        </p:txBody>
      </p:sp>
      <p:sp>
        <p:nvSpPr>
          <p:cNvPr id="4" name="Footer Placeholder 3"/>
          <p:cNvSpPr>
            <a:spLocks noGrp="1"/>
          </p:cNvSpPr>
          <p:nvPr>
            <p:ph type="ftr" sz="quarter" idx="11"/>
          </p:nvPr>
        </p:nvSpPr>
        <p:spPr/>
        <p:txBody>
          <a:bodyPr/>
          <a:lstStyle/>
          <a:p>
            <a:r>
              <a:rPr lang="en-US"/>
              <a:t>Module 6) Introduction to Water Quality, EDDIE</a:t>
            </a:r>
          </a:p>
        </p:txBody>
      </p:sp>
      <p:sp>
        <p:nvSpPr>
          <p:cNvPr id="5" name="Slide Number Placeholder 4"/>
          <p:cNvSpPr>
            <a:spLocks noGrp="1"/>
          </p:cNvSpPr>
          <p:nvPr>
            <p:ph type="sldNum" sz="quarter" idx="12"/>
          </p:nvPr>
        </p:nvSpPr>
        <p:spPr/>
        <p:txBody>
          <a:bodyPr/>
          <a:lstStyle/>
          <a:p>
            <a:fld id="{B37E8199-EF14-4843-B354-D21409B3F564}" type="slidenum">
              <a:rPr lang="en-US" smtClean="0"/>
              <a:t>‹#›</a:t>
            </a:fld>
            <a:endParaRPr lang="en-US"/>
          </a:p>
        </p:txBody>
      </p:sp>
    </p:spTree>
    <p:extLst>
      <p:ext uri="{BB962C8B-B14F-4D97-AF65-F5344CB8AC3E}">
        <p14:creationId xmlns:p14="http://schemas.microsoft.com/office/powerpoint/2010/main" val="3893587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DE1A34-93E0-4D7C-BCFF-CA5DF4ECF019}" type="datetime1">
              <a:rPr lang="en-US" smtClean="0"/>
              <a:t>3/18/20</a:t>
            </a:fld>
            <a:endParaRPr lang="en-US"/>
          </a:p>
        </p:txBody>
      </p:sp>
      <p:sp>
        <p:nvSpPr>
          <p:cNvPr id="3" name="Footer Placeholder 2"/>
          <p:cNvSpPr>
            <a:spLocks noGrp="1"/>
          </p:cNvSpPr>
          <p:nvPr>
            <p:ph type="ftr" sz="quarter" idx="11"/>
          </p:nvPr>
        </p:nvSpPr>
        <p:spPr/>
        <p:txBody>
          <a:bodyPr/>
          <a:lstStyle/>
          <a:p>
            <a:r>
              <a:rPr lang="en-US"/>
              <a:t>Module 6) Introduction to Water Quality, EDDIE</a:t>
            </a:r>
          </a:p>
        </p:txBody>
      </p:sp>
      <p:sp>
        <p:nvSpPr>
          <p:cNvPr id="4" name="Slide Number Placeholder 3"/>
          <p:cNvSpPr>
            <a:spLocks noGrp="1"/>
          </p:cNvSpPr>
          <p:nvPr>
            <p:ph type="sldNum" sz="quarter" idx="12"/>
          </p:nvPr>
        </p:nvSpPr>
        <p:spPr/>
        <p:txBody>
          <a:bodyPr/>
          <a:lstStyle/>
          <a:p>
            <a:fld id="{B37E8199-EF14-4843-B354-D21409B3F564}" type="slidenum">
              <a:rPr lang="en-US" smtClean="0"/>
              <a:t>‹#›</a:t>
            </a:fld>
            <a:endParaRPr lang="en-US"/>
          </a:p>
        </p:txBody>
      </p:sp>
    </p:spTree>
    <p:extLst>
      <p:ext uri="{BB962C8B-B14F-4D97-AF65-F5344CB8AC3E}">
        <p14:creationId xmlns:p14="http://schemas.microsoft.com/office/powerpoint/2010/main" val="3290708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D2FF6F0C-BECE-4EED-AE58-68315EAAD23B}" type="datetime1">
              <a:rPr lang="en-US" smtClean="0"/>
              <a:t>3/18/20</a:t>
            </a:fld>
            <a:endParaRPr lang="en-US"/>
          </a:p>
        </p:txBody>
      </p:sp>
      <p:sp>
        <p:nvSpPr>
          <p:cNvPr id="6" name="Footer Placeholder 5"/>
          <p:cNvSpPr>
            <a:spLocks noGrp="1"/>
          </p:cNvSpPr>
          <p:nvPr>
            <p:ph type="ftr" sz="quarter" idx="11"/>
          </p:nvPr>
        </p:nvSpPr>
        <p:spPr/>
        <p:txBody>
          <a:bodyPr/>
          <a:lstStyle/>
          <a:p>
            <a:r>
              <a:rPr lang="en-US"/>
              <a:t>Module 6) Introduction to Water Quality, EDDIE</a:t>
            </a:r>
          </a:p>
        </p:txBody>
      </p:sp>
      <p:sp>
        <p:nvSpPr>
          <p:cNvPr id="7" name="Slide Number Placeholder 6"/>
          <p:cNvSpPr>
            <a:spLocks noGrp="1"/>
          </p:cNvSpPr>
          <p:nvPr>
            <p:ph type="sldNum" sz="quarter" idx="12"/>
          </p:nvPr>
        </p:nvSpPr>
        <p:spPr/>
        <p:txBody>
          <a:bodyPr/>
          <a:lstStyle/>
          <a:p>
            <a:fld id="{B37E8199-EF14-4843-B354-D21409B3F564}" type="slidenum">
              <a:rPr lang="en-US" smtClean="0"/>
              <a:t>‹#›</a:t>
            </a:fld>
            <a:endParaRPr lang="en-US"/>
          </a:p>
        </p:txBody>
      </p:sp>
    </p:spTree>
    <p:extLst>
      <p:ext uri="{BB962C8B-B14F-4D97-AF65-F5344CB8AC3E}">
        <p14:creationId xmlns:p14="http://schemas.microsoft.com/office/powerpoint/2010/main" val="3973056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B66EAC7-405E-4866-9CD1-1632496F006E}" type="datetime1">
              <a:rPr lang="en-US" smtClean="0"/>
              <a:t>3/18/20</a:t>
            </a:fld>
            <a:endParaRPr lang="en-US"/>
          </a:p>
        </p:txBody>
      </p:sp>
      <p:sp>
        <p:nvSpPr>
          <p:cNvPr id="6" name="Footer Placeholder 5"/>
          <p:cNvSpPr>
            <a:spLocks noGrp="1"/>
          </p:cNvSpPr>
          <p:nvPr>
            <p:ph type="ftr" sz="quarter" idx="11"/>
          </p:nvPr>
        </p:nvSpPr>
        <p:spPr/>
        <p:txBody>
          <a:bodyPr/>
          <a:lstStyle/>
          <a:p>
            <a:r>
              <a:rPr lang="en-US"/>
              <a:t>Module 6) Introduction to Water Quality, EDDIE</a:t>
            </a:r>
          </a:p>
        </p:txBody>
      </p:sp>
      <p:sp>
        <p:nvSpPr>
          <p:cNvPr id="7" name="Slide Number Placeholder 6"/>
          <p:cNvSpPr>
            <a:spLocks noGrp="1"/>
          </p:cNvSpPr>
          <p:nvPr>
            <p:ph type="sldNum" sz="quarter" idx="12"/>
          </p:nvPr>
        </p:nvSpPr>
        <p:spPr/>
        <p:txBody>
          <a:bodyPr/>
          <a:lstStyle/>
          <a:p>
            <a:fld id="{B37E8199-EF14-4843-B354-D21409B3F564}" type="slidenum">
              <a:rPr lang="en-US" smtClean="0"/>
              <a:t>‹#›</a:t>
            </a:fld>
            <a:endParaRPr lang="en-US"/>
          </a:p>
        </p:txBody>
      </p:sp>
    </p:spTree>
    <p:extLst>
      <p:ext uri="{BB962C8B-B14F-4D97-AF65-F5344CB8AC3E}">
        <p14:creationId xmlns:p14="http://schemas.microsoft.com/office/powerpoint/2010/main" val="2403860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E61692E-2D6B-4AB1-92AD-8374EA6F5DC6}" type="datetime1">
              <a:rPr lang="en-US" smtClean="0"/>
              <a:t>3/18/20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Module 6) Introduction to Water Quality, EDDIE</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7E8199-EF14-4843-B354-D21409B3F564}" type="slidenum">
              <a:rPr lang="en-US" smtClean="0"/>
              <a:t>‹#›</a:t>
            </a:fld>
            <a:endParaRPr lang="en-US"/>
          </a:p>
        </p:txBody>
      </p:sp>
    </p:spTree>
    <p:extLst>
      <p:ext uri="{BB962C8B-B14F-4D97-AF65-F5344CB8AC3E}">
        <p14:creationId xmlns:p14="http://schemas.microsoft.com/office/powerpoint/2010/main" val="14773763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emast.illinoisstate.edu/data-for-students/modules/water-quality.shtml"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file:///localhost/upload.wikimedia.org/wikipedia/commons/6/67/Na+H2O.sv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01077" y="730567"/>
            <a:ext cx="7772400" cy="1470025"/>
          </a:xfrm>
          <a:effectLst/>
        </p:spPr>
        <p:txBody>
          <a:bodyPr>
            <a:normAutofit fontScale="90000"/>
          </a:bodyPr>
          <a:lstStyle/>
          <a:p>
            <a:br>
              <a:rPr lang="en-US" dirty="0">
                <a:latin typeface="+mn-lt"/>
              </a:rPr>
            </a:br>
            <a:br>
              <a:rPr lang="en-US" dirty="0">
                <a:latin typeface="+mn-lt"/>
              </a:rPr>
            </a:br>
            <a:r>
              <a:rPr lang="en-US" b="0" dirty="0">
                <a:effectLst/>
                <a:latin typeface="+mn-lt"/>
              </a:rPr>
              <a:t>Project EDDIE: Water Quality</a:t>
            </a:r>
          </a:p>
        </p:txBody>
      </p:sp>
      <p:sp>
        <p:nvSpPr>
          <p:cNvPr id="3" name="Subtitle 2"/>
          <p:cNvSpPr>
            <a:spLocks noGrp="1"/>
          </p:cNvSpPr>
          <p:nvPr>
            <p:ph type="subTitle" idx="1"/>
          </p:nvPr>
        </p:nvSpPr>
        <p:spPr>
          <a:xfrm>
            <a:off x="1837722" y="2438400"/>
            <a:ext cx="6099110" cy="1752600"/>
          </a:xfrm>
        </p:spPr>
        <p:txBody>
          <a:bodyPr>
            <a:normAutofit fontScale="92500" lnSpcReduction="20000"/>
          </a:bodyPr>
          <a:lstStyle/>
          <a:p>
            <a:pPr algn="ctr"/>
            <a:r>
              <a:rPr lang="en-US" sz="2000" dirty="0">
                <a:latin typeface="Calibri" panose="020F0502020204030204" pitchFamily="34" charset="0"/>
              </a:rPr>
              <a:t>Devin </a:t>
            </a:r>
            <a:r>
              <a:rPr lang="en-US" sz="2000" dirty="0" err="1">
                <a:latin typeface="Calibri" panose="020F0502020204030204" pitchFamily="34" charset="0"/>
              </a:rPr>
              <a:t>Castendyk</a:t>
            </a:r>
            <a:r>
              <a:rPr lang="en-US" sz="2000" dirty="0">
                <a:latin typeface="Calibri" panose="020F0502020204030204" pitchFamily="34" charset="0"/>
              </a:rPr>
              <a:t>, D. and C. Gibson. April 2016. Project EDDIE: Water Quality. Project EDDIE Module 6, Version 1.</a:t>
            </a:r>
          </a:p>
          <a:p>
            <a:r>
              <a:rPr lang="en-US" sz="2000" dirty="0">
                <a:latin typeface="Calibri" panose="020F0502020204030204" pitchFamily="34" charset="0"/>
                <a:hlinkClick r:id="rId3"/>
              </a:rPr>
              <a:t>http://cemast.illinoisstate.edu/data-for-students/modules/water-quality.shtml</a:t>
            </a:r>
            <a:r>
              <a:rPr lang="en-US" sz="2000" dirty="0">
                <a:latin typeface="Calibri" panose="020F0502020204030204" pitchFamily="34" charset="0"/>
              </a:rPr>
              <a:t> </a:t>
            </a:r>
          </a:p>
          <a:p>
            <a:pPr marR="0" lvl="0" algn="ctr">
              <a:buClrTx/>
              <a:buSzTx/>
            </a:pPr>
            <a:r>
              <a:rPr lang="en-US" sz="2000" dirty="0">
                <a:latin typeface="Calibri" panose="020F0502020204030204" pitchFamily="34" charset="0"/>
              </a:rPr>
              <a:t>Module development was supported by NSF DEB 1245707.</a:t>
            </a:r>
          </a:p>
          <a:p>
            <a:pPr algn="ctr"/>
            <a:r>
              <a:rPr lang="en-US" sz="2000" dirty="0">
                <a:latin typeface="Calibri" panose="020F0502020204030204" pitchFamily="34" charset="0"/>
              </a:rPr>
              <a:t> </a:t>
            </a:r>
          </a:p>
        </p:txBody>
      </p:sp>
      <p:sp>
        <p:nvSpPr>
          <p:cNvPr id="5" name="Slide Number Placeholder 4"/>
          <p:cNvSpPr>
            <a:spLocks noGrp="1"/>
          </p:cNvSpPr>
          <p:nvPr>
            <p:ph type="sldNum" sz="quarter" idx="12"/>
          </p:nvPr>
        </p:nvSpPr>
        <p:spPr/>
        <p:txBody>
          <a:bodyPr/>
          <a:lstStyle/>
          <a:p>
            <a:fld id="{B37E8199-EF14-4843-B354-D21409B3F564}" type="slidenum">
              <a:rPr lang="en-US" smtClean="0"/>
              <a:t>1</a:t>
            </a:fld>
            <a:endParaRPr lang="en-US" dirty="0"/>
          </a:p>
        </p:txBody>
      </p:sp>
      <p:pic>
        <p:nvPicPr>
          <p:cNvPr id="6" name="Picture 5"/>
          <p:cNvPicPr>
            <a:picLocks noChangeAspect="1"/>
          </p:cNvPicPr>
          <p:nvPr/>
        </p:nvPicPr>
        <p:blipFill>
          <a:blip r:embed="rId4"/>
          <a:stretch>
            <a:fillRect/>
          </a:stretch>
        </p:blipFill>
        <p:spPr>
          <a:xfrm>
            <a:off x="459093" y="5880734"/>
            <a:ext cx="1810669" cy="597460"/>
          </a:xfrm>
          <a:prstGeom prst="rect">
            <a:avLst/>
          </a:prstGeom>
        </p:spPr>
      </p:pic>
      <p:pic>
        <p:nvPicPr>
          <p:cNvPr id="7" name="Picture 6"/>
          <p:cNvPicPr>
            <a:picLocks noChangeAspect="1"/>
          </p:cNvPicPr>
          <p:nvPr/>
        </p:nvPicPr>
        <p:blipFill>
          <a:blip r:embed="rId5"/>
          <a:stretch>
            <a:fillRect/>
          </a:stretch>
        </p:blipFill>
        <p:spPr>
          <a:xfrm>
            <a:off x="3027126" y="5758891"/>
            <a:ext cx="823031" cy="597460"/>
          </a:xfrm>
          <a:prstGeom prst="rect">
            <a:avLst/>
          </a:prstGeom>
        </p:spPr>
      </p:pic>
      <p:pic>
        <p:nvPicPr>
          <p:cNvPr id="8" name="Picture 7"/>
          <p:cNvPicPr>
            <a:picLocks noChangeAspect="1"/>
          </p:cNvPicPr>
          <p:nvPr/>
        </p:nvPicPr>
        <p:blipFill>
          <a:blip r:embed="rId6"/>
          <a:stretch>
            <a:fillRect/>
          </a:stretch>
        </p:blipFill>
        <p:spPr>
          <a:xfrm>
            <a:off x="4733749" y="5880734"/>
            <a:ext cx="597460" cy="597460"/>
          </a:xfrm>
          <a:prstGeom prst="rect">
            <a:avLst/>
          </a:prstGeom>
        </p:spPr>
      </p:pic>
      <p:pic>
        <p:nvPicPr>
          <p:cNvPr id="9" name="Picture 8"/>
          <p:cNvPicPr>
            <a:picLocks noChangeAspect="1"/>
          </p:cNvPicPr>
          <p:nvPr/>
        </p:nvPicPr>
        <p:blipFill>
          <a:blip r:embed="rId7"/>
          <a:stretch>
            <a:fillRect/>
          </a:stretch>
        </p:blipFill>
        <p:spPr>
          <a:xfrm>
            <a:off x="6214801" y="5880734"/>
            <a:ext cx="2426418" cy="597460"/>
          </a:xfrm>
          <a:prstGeom prst="rect">
            <a:avLst/>
          </a:prstGeom>
        </p:spPr>
      </p:pic>
    </p:spTree>
    <p:extLst>
      <p:ext uri="{BB962C8B-B14F-4D97-AF65-F5344CB8AC3E}">
        <p14:creationId xmlns:p14="http://schemas.microsoft.com/office/powerpoint/2010/main" val="3124613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7212"/>
            <a:ext cx="8229600" cy="819912"/>
          </a:xfrm>
        </p:spPr>
        <p:txBody>
          <a:bodyPr>
            <a:normAutofit/>
          </a:bodyPr>
          <a:lstStyle/>
          <a:p>
            <a:pPr algn="ctr"/>
            <a:r>
              <a:rPr lang="en-US" sz="3600" dirty="0">
                <a:latin typeface="Calibri" panose="020F0502020204030204" pitchFamily="34" charset="0"/>
              </a:rPr>
              <a:t>Nutrients</a:t>
            </a:r>
          </a:p>
        </p:txBody>
      </p:sp>
      <p:sp>
        <p:nvSpPr>
          <p:cNvPr id="3" name="Content Placeholder 2"/>
          <p:cNvSpPr>
            <a:spLocks noGrp="1"/>
          </p:cNvSpPr>
          <p:nvPr>
            <p:ph idx="1"/>
          </p:nvPr>
        </p:nvSpPr>
        <p:spPr>
          <a:xfrm>
            <a:off x="457200" y="1447800"/>
            <a:ext cx="8229600" cy="4953000"/>
          </a:xfrm>
        </p:spPr>
        <p:txBody>
          <a:bodyPr>
            <a:normAutofit/>
          </a:bodyPr>
          <a:lstStyle/>
          <a:p>
            <a:r>
              <a:rPr lang="en-US" sz="2000" dirty="0"/>
              <a:t>Nutrients are chemicals that plants and animals need to grow and survive. </a:t>
            </a:r>
          </a:p>
          <a:p>
            <a:r>
              <a:rPr lang="en-US" sz="2000" dirty="0"/>
              <a:t>Because water is a universal solvent, </a:t>
            </a:r>
            <a:r>
              <a:rPr lang="en-US" sz="2000" i="1" dirty="0"/>
              <a:t>all</a:t>
            </a:r>
            <a:r>
              <a:rPr lang="en-US" sz="2000" dirty="0"/>
              <a:t> life on Earth utilizes liquid water to obtain and circulate nutrients</a:t>
            </a:r>
          </a:p>
          <a:p>
            <a:pPr lvl="1"/>
            <a:r>
              <a:rPr lang="en-US" sz="2000" dirty="0"/>
              <a:t>Young men are 64% water by weight</a:t>
            </a:r>
          </a:p>
          <a:p>
            <a:pPr lvl="1"/>
            <a:r>
              <a:rPr lang="en-US" sz="2000" dirty="0"/>
              <a:t>Young women are 53% water by weight</a:t>
            </a:r>
          </a:p>
          <a:p>
            <a:pPr lvl="1"/>
            <a:r>
              <a:rPr lang="en-US" sz="2000" dirty="0"/>
              <a:t>The search for extra terrestrial life is focused on finding planets that have liquid water</a:t>
            </a:r>
          </a:p>
          <a:p>
            <a:r>
              <a:rPr lang="en-US" sz="2000" dirty="0"/>
              <a:t>For plants:</a:t>
            </a:r>
          </a:p>
          <a:p>
            <a:pPr lvl="1"/>
            <a:r>
              <a:rPr lang="en-US" sz="2000" b="1" dirty="0"/>
              <a:t>Primary macronutrients</a:t>
            </a:r>
            <a:r>
              <a:rPr lang="en-US" sz="2000" dirty="0"/>
              <a:t> include carbon (C), nitrogen (N), phosphorous (P), and potassium (K). </a:t>
            </a:r>
          </a:p>
          <a:p>
            <a:pPr lvl="1"/>
            <a:r>
              <a:rPr lang="en-US" sz="2000" b="1" dirty="0"/>
              <a:t>Secondary macronutrients </a:t>
            </a:r>
            <a:r>
              <a:rPr lang="en-US" sz="2000" dirty="0"/>
              <a:t>include calcium (</a:t>
            </a:r>
            <a:r>
              <a:rPr lang="en-US" sz="2000" dirty="0" err="1"/>
              <a:t>Ca</a:t>
            </a:r>
            <a:r>
              <a:rPr lang="en-US" sz="2000" dirty="0"/>
              <a:t>), magnesium (Mg) and sulfur (S)</a:t>
            </a:r>
          </a:p>
          <a:p>
            <a:pPr lvl="1"/>
            <a:r>
              <a:rPr lang="en-US" sz="2000" b="1" dirty="0"/>
              <a:t>Micronutrients</a:t>
            </a:r>
            <a:r>
              <a:rPr lang="en-US" sz="2000" dirty="0"/>
              <a:t> include copper (Cu), iron (Fe), manganese (</a:t>
            </a:r>
            <a:r>
              <a:rPr lang="en-US" sz="2000" dirty="0" err="1"/>
              <a:t>Mn</a:t>
            </a:r>
            <a:r>
              <a:rPr lang="en-US" sz="2000" dirty="0"/>
              <a:t>), molybdenum (Mo), zinc (Zn) and nickel (Ni), and sometimes boron (B), silicon (Si), cobalt (Co). </a:t>
            </a:r>
          </a:p>
          <a:p>
            <a:pPr lvl="1"/>
            <a:endParaRPr lang="en-US" sz="2000" dirty="0"/>
          </a:p>
          <a:p>
            <a:pPr marL="457200" lvl="1" indent="0">
              <a:buNone/>
            </a:pPr>
            <a:endParaRPr lang="en-US" sz="2000" dirty="0"/>
          </a:p>
          <a:p>
            <a:endParaRPr lang="en-US" sz="2000" dirty="0"/>
          </a:p>
        </p:txBody>
      </p:sp>
      <p:sp>
        <p:nvSpPr>
          <p:cNvPr id="5" name="Slide Number Placeholder 4"/>
          <p:cNvSpPr>
            <a:spLocks noGrp="1"/>
          </p:cNvSpPr>
          <p:nvPr>
            <p:ph type="sldNum" sz="quarter" idx="12"/>
          </p:nvPr>
        </p:nvSpPr>
        <p:spPr/>
        <p:txBody>
          <a:bodyPr/>
          <a:lstStyle/>
          <a:p>
            <a:fld id="{B37E8199-EF14-4843-B354-D21409B3F564}" type="slidenum">
              <a:rPr lang="en-US" smtClean="0"/>
              <a:t>10</a:t>
            </a:fld>
            <a:endParaRPr lang="en-US"/>
          </a:p>
        </p:txBody>
      </p:sp>
    </p:spTree>
    <p:extLst>
      <p:ext uri="{BB962C8B-B14F-4D97-AF65-F5344CB8AC3E}">
        <p14:creationId xmlns:p14="http://schemas.microsoft.com/office/powerpoint/2010/main" val="2374116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3600" dirty="0">
                <a:latin typeface="+mn-lt"/>
              </a:rPr>
              <a:t>Nutrients vs. Toxins</a:t>
            </a:r>
          </a:p>
        </p:txBody>
      </p:sp>
      <p:sp>
        <p:nvSpPr>
          <p:cNvPr id="3" name="Content Placeholder 2"/>
          <p:cNvSpPr>
            <a:spLocks noGrp="1"/>
          </p:cNvSpPr>
          <p:nvPr>
            <p:ph idx="1"/>
          </p:nvPr>
        </p:nvSpPr>
        <p:spPr>
          <a:xfrm>
            <a:off x="533400" y="1752600"/>
            <a:ext cx="8229600" cy="3992563"/>
          </a:xfrm>
        </p:spPr>
        <p:txBody>
          <a:bodyPr>
            <a:noAutofit/>
          </a:bodyPr>
          <a:lstStyle/>
          <a:p>
            <a:r>
              <a:rPr lang="en-US" sz="2400" dirty="0"/>
              <a:t>Micronutrient: a small amount is needed for biological function</a:t>
            </a:r>
          </a:p>
          <a:p>
            <a:pPr lvl="1"/>
            <a:r>
              <a:rPr lang="en-US" sz="2400" dirty="0"/>
              <a:t>Plants:  Copper</a:t>
            </a:r>
          </a:p>
          <a:p>
            <a:pPr lvl="1"/>
            <a:r>
              <a:rPr lang="en-US" sz="2400" dirty="0"/>
              <a:t>Humans: Cadmium, selenium </a:t>
            </a:r>
          </a:p>
          <a:p>
            <a:r>
              <a:rPr lang="en-US" sz="2400" dirty="0"/>
              <a:t>Toxin: a chemical, physical, or biological agent that causes disease or some alteration of the normal structure and function of an organism.</a:t>
            </a:r>
          </a:p>
          <a:p>
            <a:pPr lvl="1"/>
            <a:r>
              <a:rPr lang="en-US" sz="2400" b="1" dirty="0"/>
              <a:t>Acute toxicity</a:t>
            </a:r>
            <a:r>
              <a:rPr lang="en-US" sz="2400" dirty="0"/>
              <a:t>:  Immediate impact</a:t>
            </a:r>
          </a:p>
          <a:p>
            <a:pPr lvl="1"/>
            <a:r>
              <a:rPr lang="en-US" sz="2400" b="1" dirty="0"/>
              <a:t>Chronic toxicity</a:t>
            </a:r>
            <a:r>
              <a:rPr lang="en-US" sz="2400" dirty="0"/>
              <a:t>: Impact after a long period of exposure</a:t>
            </a:r>
          </a:p>
          <a:p>
            <a:r>
              <a:rPr lang="en-US" sz="2400" dirty="0"/>
              <a:t>When does a nutrient become a toxin???</a:t>
            </a:r>
          </a:p>
          <a:p>
            <a:r>
              <a:rPr lang="en-US" sz="2400" dirty="0"/>
              <a:t>A few elements are toxic at all concentrations</a:t>
            </a:r>
          </a:p>
          <a:p>
            <a:pPr lvl="1"/>
            <a:r>
              <a:rPr lang="en-US" sz="2400" dirty="0"/>
              <a:t>Mercury, arsenic, lead, thallium</a:t>
            </a:r>
          </a:p>
          <a:p>
            <a:r>
              <a:rPr lang="en-US" sz="2400" dirty="0"/>
              <a:t>For most, </a:t>
            </a:r>
            <a:r>
              <a:rPr lang="en-US" sz="2400" b="1" dirty="0"/>
              <a:t>concentration dictates toxicity  </a:t>
            </a:r>
          </a:p>
        </p:txBody>
      </p:sp>
      <p:sp>
        <p:nvSpPr>
          <p:cNvPr id="5" name="Slide Number Placeholder 4"/>
          <p:cNvSpPr>
            <a:spLocks noGrp="1"/>
          </p:cNvSpPr>
          <p:nvPr>
            <p:ph type="sldNum" sz="quarter" idx="12"/>
          </p:nvPr>
        </p:nvSpPr>
        <p:spPr/>
        <p:txBody>
          <a:bodyPr/>
          <a:lstStyle/>
          <a:p>
            <a:fld id="{B37E8199-EF14-4843-B354-D21409B3F564}" type="slidenum">
              <a:rPr lang="en-US" smtClean="0"/>
              <a:t>11</a:t>
            </a:fld>
            <a:endParaRPr lang="en-US"/>
          </a:p>
        </p:txBody>
      </p:sp>
    </p:spTree>
    <p:extLst>
      <p:ext uri="{BB962C8B-B14F-4D97-AF65-F5344CB8AC3E}">
        <p14:creationId xmlns:p14="http://schemas.microsoft.com/office/powerpoint/2010/main" val="4162961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3041"/>
            <a:ext cx="8229600" cy="743712"/>
          </a:xfrm>
        </p:spPr>
        <p:txBody>
          <a:bodyPr>
            <a:normAutofit/>
          </a:bodyPr>
          <a:lstStyle/>
          <a:p>
            <a:pPr algn="ctr"/>
            <a:r>
              <a:rPr lang="en-US" sz="3600" dirty="0">
                <a:latin typeface="+mn-lt"/>
              </a:rPr>
              <a:t>Nitrogen: A Nutrient or Toxin?</a:t>
            </a:r>
          </a:p>
        </p:txBody>
      </p:sp>
      <p:sp>
        <p:nvSpPr>
          <p:cNvPr id="3" name="Content Placeholder 2"/>
          <p:cNvSpPr>
            <a:spLocks noGrp="1"/>
          </p:cNvSpPr>
          <p:nvPr>
            <p:ph idx="1"/>
          </p:nvPr>
        </p:nvSpPr>
        <p:spPr>
          <a:xfrm>
            <a:off x="628650" y="1665883"/>
            <a:ext cx="7886700" cy="4351338"/>
          </a:xfrm>
        </p:spPr>
        <p:txBody>
          <a:bodyPr>
            <a:noAutofit/>
          </a:bodyPr>
          <a:lstStyle/>
          <a:p>
            <a:r>
              <a:rPr lang="en-US" sz="2400" dirty="0"/>
              <a:t>Nitrogen is used by organisms to produce amino acids, proteins, and nucleic acids.</a:t>
            </a:r>
          </a:p>
          <a:p>
            <a:r>
              <a:rPr lang="en-US" sz="2400" dirty="0"/>
              <a:t>80% of the atmosphere is nitrogen gas (N</a:t>
            </a:r>
            <a:r>
              <a:rPr lang="en-US" sz="2400" baseline="-25000" dirty="0"/>
              <a:t>2</a:t>
            </a:r>
            <a:r>
              <a:rPr lang="en-US" sz="2400" dirty="0"/>
              <a:t>)</a:t>
            </a:r>
          </a:p>
          <a:p>
            <a:r>
              <a:rPr lang="en-US" sz="2400" dirty="0"/>
              <a:t>Most plants can only take up nitrogen in two forms from soil water, making nitrogen a limiting nutrient in plant growth: </a:t>
            </a:r>
          </a:p>
          <a:p>
            <a:pPr lvl="1"/>
            <a:r>
              <a:rPr lang="en-US" sz="2400" dirty="0"/>
              <a:t>Ammonium (NH</a:t>
            </a:r>
            <a:r>
              <a:rPr lang="en-US" sz="2400" baseline="-25000" dirty="0"/>
              <a:t>4</a:t>
            </a:r>
            <a:r>
              <a:rPr lang="en-US" sz="2400" baseline="30000" dirty="0"/>
              <a:t>+</a:t>
            </a:r>
            <a:r>
              <a:rPr lang="en-US" sz="2400" dirty="0"/>
              <a:t> ) </a:t>
            </a:r>
          </a:p>
          <a:p>
            <a:pPr lvl="2"/>
            <a:r>
              <a:rPr lang="en-US" sz="2400" dirty="0"/>
              <a:t>Extremely toxic to plants at high concentrations</a:t>
            </a:r>
          </a:p>
          <a:p>
            <a:pPr lvl="2"/>
            <a:r>
              <a:rPr lang="en-US" sz="2400" dirty="0"/>
              <a:t>Component of animal waste</a:t>
            </a:r>
          </a:p>
          <a:p>
            <a:pPr lvl="1"/>
            <a:r>
              <a:rPr lang="en-US" sz="2400" dirty="0"/>
              <a:t>Nitrate (NO</a:t>
            </a:r>
            <a:r>
              <a:rPr lang="en-US" sz="2400" baseline="-25000" dirty="0"/>
              <a:t>3</a:t>
            </a:r>
            <a:r>
              <a:rPr lang="en-US" sz="2400" baseline="30000" dirty="0"/>
              <a:t>-</a:t>
            </a:r>
            <a:r>
              <a:rPr lang="en-US" sz="2400" dirty="0"/>
              <a:t> )</a:t>
            </a:r>
          </a:p>
          <a:p>
            <a:pPr lvl="2"/>
            <a:r>
              <a:rPr lang="en-US" sz="2400" dirty="0"/>
              <a:t>Toxic to humans in drinking water above 10 mg/L NO</a:t>
            </a:r>
            <a:r>
              <a:rPr lang="en-US" sz="2400" baseline="-25000" dirty="0"/>
              <a:t>3</a:t>
            </a:r>
            <a:r>
              <a:rPr lang="en-US" sz="2400" dirty="0"/>
              <a:t>-N</a:t>
            </a:r>
          </a:p>
          <a:p>
            <a:pPr lvl="2"/>
            <a:r>
              <a:rPr lang="en-US" sz="2400" dirty="0"/>
              <a:t>Blue baby syndrome (NO</a:t>
            </a:r>
            <a:r>
              <a:rPr lang="en-US" sz="2400" baseline="-25000" dirty="0"/>
              <a:t>3</a:t>
            </a:r>
            <a:r>
              <a:rPr lang="en-US" sz="2400" dirty="0"/>
              <a:t> binds to hemoglobin = asphyxiation) </a:t>
            </a:r>
          </a:p>
          <a:p>
            <a:pPr lvl="1"/>
            <a:endParaRPr lang="en-US" sz="2400" dirty="0"/>
          </a:p>
          <a:p>
            <a:endParaRPr lang="en-US" sz="2400" dirty="0"/>
          </a:p>
        </p:txBody>
      </p:sp>
      <p:sp>
        <p:nvSpPr>
          <p:cNvPr id="5" name="Slide Number Placeholder 4"/>
          <p:cNvSpPr>
            <a:spLocks noGrp="1"/>
          </p:cNvSpPr>
          <p:nvPr>
            <p:ph type="sldNum" sz="quarter" idx="12"/>
          </p:nvPr>
        </p:nvSpPr>
        <p:spPr/>
        <p:txBody>
          <a:bodyPr/>
          <a:lstStyle/>
          <a:p>
            <a:fld id="{B37E8199-EF14-4843-B354-D21409B3F564}" type="slidenum">
              <a:rPr lang="en-US" smtClean="0"/>
              <a:t>12</a:t>
            </a:fld>
            <a:endParaRPr lang="en-US"/>
          </a:p>
        </p:txBody>
      </p:sp>
    </p:spTree>
    <p:extLst>
      <p:ext uri="{BB962C8B-B14F-4D97-AF65-F5344CB8AC3E}">
        <p14:creationId xmlns:p14="http://schemas.microsoft.com/office/powerpoint/2010/main" val="1795976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3600" dirty="0">
                <a:latin typeface="+mn-lt"/>
              </a:rPr>
              <a:t>3. Impacts of Excess Nitrate</a:t>
            </a:r>
          </a:p>
        </p:txBody>
      </p:sp>
      <p:sp>
        <p:nvSpPr>
          <p:cNvPr id="5" name="Content Placeholder 4"/>
          <p:cNvSpPr>
            <a:spLocks noGrp="1"/>
          </p:cNvSpPr>
          <p:nvPr>
            <p:ph idx="1"/>
          </p:nvPr>
        </p:nvSpPr>
        <p:spPr/>
        <p:txBody>
          <a:bodyPr>
            <a:normAutofit/>
          </a:bodyPr>
          <a:lstStyle/>
          <a:p>
            <a:r>
              <a:rPr lang="en-US" sz="2600" dirty="0"/>
              <a:t>“Nutrient pollution is one of America's most widespread, costly and challenging environmental problems, and is caused by excess nitrogen and phosphorus in the air and water” (US EPA)</a:t>
            </a:r>
          </a:p>
          <a:p>
            <a:endParaRPr lang="en-US" sz="2600" dirty="0"/>
          </a:p>
          <a:p>
            <a:r>
              <a:rPr lang="en-US" sz="2600" dirty="0"/>
              <a:t>Examples: </a:t>
            </a:r>
          </a:p>
          <a:p>
            <a:pPr lvl="1"/>
            <a:r>
              <a:rPr lang="en-US" sz="2600" dirty="0"/>
              <a:t>In rivers and lakes, growth of cyanobacteria blooms</a:t>
            </a:r>
          </a:p>
          <a:p>
            <a:pPr lvl="1"/>
            <a:r>
              <a:rPr lang="en-US" sz="2600" dirty="0"/>
              <a:t>In drinking water resources, blue baby syndrome and </a:t>
            </a:r>
            <a:r>
              <a:rPr lang="en-US" sz="2600" dirty="0" err="1"/>
              <a:t>cyanotoxins</a:t>
            </a:r>
            <a:endParaRPr lang="en-US" sz="2600" dirty="0"/>
          </a:p>
          <a:p>
            <a:pPr lvl="1"/>
            <a:r>
              <a:rPr lang="en-US" sz="2600" dirty="0"/>
              <a:t>In estuaries, hypoxic zones</a:t>
            </a:r>
          </a:p>
        </p:txBody>
      </p:sp>
      <p:sp>
        <p:nvSpPr>
          <p:cNvPr id="3" name="Slide Number Placeholder 2"/>
          <p:cNvSpPr>
            <a:spLocks noGrp="1"/>
          </p:cNvSpPr>
          <p:nvPr>
            <p:ph type="sldNum" sz="quarter" idx="12"/>
          </p:nvPr>
        </p:nvSpPr>
        <p:spPr/>
        <p:txBody>
          <a:bodyPr/>
          <a:lstStyle/>
          <a:p>
            <a:fld id="{B37E8199-EF14-4843-B354-D21409B3F564}" type="slidenum">
              <a:rPr lang="en-US" smtClean="0"/>
              <a:t>13</a:t>
            </a:fld>
            <a:endParaRPr lang="en-US"/>
          </a:p>
        </p:txBody>
      </p:sp>
    </p:spTree>
    <p:extLst>
      <p:ext uri="{BB962C8B-B14F-4D97-AF65-F5344CB8AC3E}">
        <p14:creationId xmlns:p14="http://schemas.microsoft.com/office/powerpoint/2010/main" val="847417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Calibri" panose="020F0502020204030204" pitchFamily="34" charset="0"/>
              </a:rPr>
              <a:t>Summary of Impacts of Nutrients</a:t>
            </a:r>
          </a:p>
        </p:txBody>
      </p:sp>
      <p:sp>
        <p:nvSpPr>
          <p:cNvPr id="3" name="Content Placeholder 2"/>
          <p:cNvSpPr>
            <a:spLocks noGrp="1"/>
          </p:cNvSpPr>
          <p:nvPr>
            <p:ph idx="1"/>
          </p:nvPr>
        </p:nvSpPr>
        <p:spPr>
          <a:xfrm>
            <a:off x="628650" y="1690689"/>
            <a:ext cx="7886700" cy="4351338"/>
          </a:xfrm>
        </p:spPr>
        <p:txBody>
          <a:bodyPr>
            <a:normAutofit/>
          </a:bodyPr>
          <a:lstStyle/>
          <a:p>
            <a:r>
              <a:rPr lang="en-US" sz="2600" dirty="0"/>
              <a:t>Blooms</a:t>
            </a:r>
          </a:p>
          <a:p>
            <a:pPr lvl="1"/>
            <a:r>
              <a:rPr lang="en-US" sz="2600" dirty="0"/>
              <a:t>Ugly and smelly</a:t>
            </a:r>
          </a:p>
          <a:p>
            <a:pPr lvl="1"/>
            <a:r>
              <a:rPr lang="en-US" sz="2600" dirty="0"/>
              <a:t>Affect tourism, recreation, and </a:t>
            </a:r>
            <a:r>
              <a:rPr lang="en-US" sz="2600" dirty="0" err="1"/>
              <a:t>ecosytem</a:t>
            </a:r>
            <a:r>
              <a:rPr lang="en-US" sz="2600" dirty="0"/>
              <a:t> </a:t>
            </a:r>
          </a:p>
          <a:p>
            <a:r>
              <a:rPr lang="en-US" sz="2600" dirty="0"/>
              <a:t>Drinking water risks</a:t>
            </a:r>
          </a:p>
          <a:p>
            <a:pPr lvl="1"/>
            <a:r>
              <a:rPr lang="en-US" sz="2600" dirty="0"/>
              <a:t>Blue Baby Syndrome</a:t>
            </a:r>
          </a:p>
          <a:p>
            <a:pPr lvl="1"/>
            <a:r>
              <a:rPr lang="en-US" sz="2600" dirty="0" err="1"/>
              <a:t>Cyanotoxins</a:t>
            </a:r>
            <a:endParaRPr lang="en-US" sz="2600" dirty="0"/>
          </a:p>
          <a:p>
            <a:r>
              <a:rPr lang="en-US" sz="2600" dirty="0"/>
              <a:t>Accelerated eutrophication </a:t>
            </a:r>
          </a:p>
          <a:p>
            <a:pPr lvl="1"/>
            <a:r>
              <a:rPr lang="en-US" sz="2600" dirty="0"/>
              <a:t>Lakes fill to form wetlands at faster rates</a:t>
            </a:r>
          </a:p>
          <a:p>
            <a:r>
              <a:rPr lang="en-US" sz="2600" dirty="0"/>
              <a:t>Hypoxia </a:t>
            </a:r>
          </a:p>
          <a:p>
            <a:pPr lvl="1"/>
            <a:r>
              <a:rPr lang="en-US" sz="2600" dirty="0"/>
              <a:t>Low oxygen leads to fish kills</a:t>
            </a:r>
          </a:p>
        </p:txBody>
      </p:sp>
      <p:sp>
        <p:nvSpPr>
          <p:cNvPr id="5" name="Slide Number Placeholder 4"/>
          <p:cNvSpPr>
            <a:spLocks noGrp="1"/>
          </p:cNvSpPr>
          <p:nvPr>
            <p:ph type="sldNum" sz="quarter" idx="12"/>
          </p:nvPr>
        </p:nvSpPr>
        <p:spPr/>
        <p:txBody>
          <a:bodyPr/>
          <a:lstStyle/>
          <a:p>
            <a:fld id="{B37E8199-EF14-4843-B354-D21409B3F564}" type="slidenum">
              <a:rPr lang="en-US" smtClean="0"/>
              <a:t>14</a:t>
            </a:fld>
            <a:endParaRPr lang="en-US"/>
          </a:p>
        </p:txBody>
      </p:sp>
    </p:spTree>
    <p:extLst>
      <p:ext uri="{BB962C8B-B14F-4D97-AF65-F5344CB8AC3E}">
        <p14:creationId xmlns:p14="http://schemas.microsoft.com/office/powerpoint/2010/main" val="3443769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4. Sources of Nutrients</a:t>
            </a:r>
          </a:p>
        </p:txBody>
      </p:sp>
      <p:sp>
        <p:nvSpPr>
          <p:cNvPr id="5" name="Slide Number Placeholder 4"/>
          <p:cNvSpPr>
            <a:spLocks noGrp="1"/>
          </p:cNvSpPr>
          <p:nvPr>
            <p:ph type="sldNum" sz="quarter" idx="12"/>
          </p:nvPr>
        </p:nvSpPr>
        <p:spPr/>
        <p:txBody>
          <a:bodyPr/>
          <a:lstStyle/>
          <a:p>
            <a:fld id="{B37E8199-EF14-4843-B354-D21409B3F564}" type="slidenum">
              <a:rPr lang="en-US" smtClean="0"/>
              <a:t>15</a:t>
            </a:fld>
            <a:endParaRPr lang="en-US"/>
          </a:p>
        </p:txBody>
      </p:sp>
      <p:sp>
        <p:nvSpPr>
          <p:cNvPr id="6" name="Content Placeholder 5">
            <a:extLst>
              <a:ext uri="{FF2B5EF4-FFF2-40B4-BE49-F238E27FC236}">
                <a16:creationId xmlns:a16="http://schemas.microsoft.com/office/drawing/2014/main" id="{1DAB3202-ABA1-064B-B444-A903B63CCEF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94095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pPr algn="ctr"/>
            <a:r>
              <a:rPr lang="en-US" sz="3600" dirty="0">
                <a:latin typeface="+mn-lt"/>
              </a:rPr>
              <a:t>Sources of Excess Nutrients</a:t>
            </a:r>
          </a:p>
        </p:txBody>
      </p:sp>
      <p:sp>
        <p:nvSpPr>
          <p:cNvPr id="3" name="Content Placeholder 2"/>
          <p:cNvSpPr>
            <a:spLocks noGrp="1"/>
          </p:cNvSpPr>
          <p:nvPr>
            <p:ph idx="1"/>
          </p:nvPr>
        </p:nvSpPr>
        <p:spPr>
          <a:xfrm>
            <a:off x="457200" y="1524000"/>
            <a:ext cx="8229600" cy="4389120"/>
          </a:xfrm>
        </p:spPr>
        <p:txBody>
          <a:bodyPr>
            <a:noAutofit/>
          </a:bodyPr>
          <a:lstStyle/>
          <a:p>
            <a:r>
              <a:rPr lang="en-US" sz="2000" dirty="0"/>
              <a:t>Fertilizer</a:t>
            </a:r>
          </a:p>
          <a:p>
            <a:pPr lvl="1"/>
            <a:r>
              <a:rPr lang="en-US" sz="2000" dirty="0"/>
              <a:t>Any material of natural or synthetic origin applied to soils or to plant tissues (leafs) to supply one or more plant nutrients essential to the growth of plants.</a:t>
            </a:r>
          </a:p>
          <a:p>
            <a:pPr lvl="1"/>
            <a:r>
              <a:rPr lang="en-US" sz="2000" dirty="0"/>
              <a:t>More fertilizer addition = Higher crop yield = More $$$ </a:t>
            </a:r>
          </a:p>
          <a:p>
            <a:pPr lvl="2"/>
            <a:r>
              <a:rPr lang="en-US" sz="2000" dirty="0"/>
              <a:t>No incentive to conserve</a:t>
            </a:r>
          </a:p>
          <a:p>
            <a:pPr lvl="1"/>
            <a:r>
              <a:rPr lang="en-US" sz="2000" dirty="0"/>
              <a:t>Runoff (</a:t>
            </a:r>
            <a:r>
              <a:rPr lang="en-US" sz="2000" b="1" dirty="0"/>
              <a:t>Non-point Source</a:t>
            </a:r>
            <a:r>
              <a:rPr lang="en-US" sz="2000" dirty="0"/>
              <a:t>) from agricultural fields, lawns, golf courses</a:t>
            </a:r>
          </a:p>
          <a:p>
            <a:r>
              <a:rPr lang="en-US" sz="2000" dirty="0"/>
              <a:t>Waste Water Effluent </a:t>
            </a:r>
          </a:p>
          <a:p>
            <a:pPr lvl="1"/>
            <a:r>
              <a:rPr lang="en-US" sz="2000" dirty="0"/>
              <a:t>Contains excess C, N and P not used by animals</a:t>
            </a:r>
          </a:p>
          <a:p>
            <a:pPr lvl="1"/>
            <a:r>
              <a:rPr lang="en-US" sz="2000" dirty="0"/>
              <a:t>Direct input (</a:t>
            </a:r>
            <a:r>
              <a:rPr lang="en-US" sz="2000" b="1" dirty="0"/>
              <a:t>Point Source</a:t>
            </a:r>
            <a:r>
              <a:rPr lang="en-US" sz="2000" dirty="0"/>
              <a:t>) from waste water treatment plants and/or septic systems</a:t>
            </a:r>
          </a:p>
          <a:p>
            <a:pPr lvl="1"/>
            <a:r>
              <a:rPr lang="en-US" sz="2000" dirty="0"/>
              <a:t>Runoff (</a:t>
            </a:r>
            <a:r>
              <a:rPr lang="en-US" sz="2000" b="1" dirty="0"/>
              <a:t>Non-point Source</a:t>
            </a:r>
            <a:r>
              <a:rPr lang="en-US" sz="2000" dirty="0"/>
              <a:t>) from high-density animal feedlots and mega farms (cows, chickens, other)</a:t>
            </a:r>
          </a:p>
        </p:txBody>
      </p:sp>
      <p:sp>
        <p:nvSpPr>
          <p:cNvPr id="5" name="Slide Number Placeholder 4"/>
          <p:cNvSpPr>
            <a:spLocks noGrp="1"/>
          </p:cNvSpPr>
          <p:nvPr>
            <p:ph type="sldNum" sz="quarter" idx="12"/>
          </p:nvPr>
        </p:nvSpPr>
        <p:spPr/>
        <p:txBody>
          <a:bodyPr/>
          <a:lstStyle/>
          <a:p>
            <a:fld id="{B37E8199-EF14-4843-B354-D21409B3F564}" type="slidenum">
              <a:rPr lang="en-US" smtClean="0"/>
              <a:t>16</a:t>
            </a:fld>
            <a:endParaRPr lang="en-US"/>
          </a:p>
        </p:txBody>
      </p:sp>
    </p:spTree>
    <p:extLst>
      <p:ext uri="{BB962C8B-B14F-4D97-AF65-F5344CB8AC3E}">
        <p14:creationId xmlns:p14="http://schemas.microsoft.com/office/powerpoint/2010/main" val="580538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37E8199-EF14-4843-B354-D21409B3F564}" type="slidenum">
              <a:rPr lang="en-US" smtClean="0"/>
              <a:t>17</a:t>
            </a:fld>
            <a:endParaRPr lang="en-US"/>
          </a:p>
        </p:txBody>
      </p:sp>
      <p:pic>
        <p:nvPicPr>
          <p:cNvPr id="7" name="Picture 6"/>
          <p:cNvPicPr>
            <a:picLocks noChangeAspect="1"/>
          </p:cNvPicPr>
          <p:nvPr/>
        </p:nvPicPr>
        <p:blipFill>
          <a:blip r:embed="rId3"/>
          <a:stretch>
            <a:fillRect/>
          </a:stretch>
        </p:blipFill>
        <p:spPr>
          <a:xfrm>
            <a:off x="1295400" y="585367"/>
            <a:ext cx="5346700" cy="5791200"/>
          </a:xfrm>
          <a:prstGeom prst="rect">
            <a:avLst/>
          </a:prstGeom>
        </p:spPr>
      </p:pic>
      <p:sp>
        <p:nvSpPr>
          <p:cNvPr id="8" name="TextBox 7"/>
          <p:cNvSpPr txBox="1"/>
          <p:nvPr/>
        </p:nvSpPr>
        <p:spPr>
          <a:xfrm>
            <a:off x="6968412" y="5334000"/>
            <a:ext cx="2209800" cy="830997"/>
          </a:xfrm>
          <a:prstGeom prst="rect">
            <a:avLst/>
          </a:prstGeom>
          <a:noFill/>
        </p:spPr>
        <p:txBody>
          <a:bodyPr wrap="square" rtlCol="0">
            <a:spAutoFit/>
          </a:bodyPr>
          <a:lstStyle/>
          <a:p>
            <a:r>
              <a:rPr lang="en-US" sz="1200" dirty="0"/>
              <a:t>Source: U.S. Geological Survey http://http://</a:t>
            </a:r>
            <a:r>
              <a:rPr lang="en-US" sz="1200" dirty="0" err="1"/>
              <a:t>water.usgs.gov</a:t>
            </a:r>
            <a:r>
              <a:rPr lang="en-US" sz="1200" dirty="0"/>
              <a:t>/</a:t>
            </a:r>
            <a:r>
              <a:rPr lang="en-US" sz="1200" dirty="0" err="1"/>
              <a:t>nawqa</a:t>
            </a:r>
            <a:r>
              <a:rPr lang="en-US" sz="1200" dirty="0"/>
              <a:t>/sparrow/</a:t>
            </a:r>
            <a:r>
              <a:rPr lang="en-US" sz="1200" dirty="0" err="1"/>
              <a:t>gulf_findings</a:t>
            </a:r>
            <a:r>
              <a:rPr lang="en-US" sz="1200" dirty="0"/>
              <a:t>/</a:t>
            </a:r>
            <a:r>
              <a:rPr lang="en-US" sz="1200" dirty="0" err="1"/>
              <a:t>sparrow.barchart.sources.jpg</a:t>
            </a:r>
            <a:endParaRPr lang="en-US" sz="1200" dirty="0"/>
          </a:p>
        </p:txBody>
      </p:sp>
    </p:spTree>
    <p:extLst>
      <p:ext uri="{BB962C8B-B14F-4D97-AF65-F5344CB8AC3E}">
        <p14:creationId xmlns:p14="http://schemas.microsoft.com/office/powerpoint/2010/main" val="2724035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8" name="Picture 2" descr="C:\Users\castendn\Desktop\TUES\Nutrient Module\Nitrogen Pollution to the Chesapeake Bay.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5773" y="0"/>
            <a:ext cx="5112453"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a:t>Module 6) Introduction to Water Quality, EDDIE</a:t>
            </a:r>
          </a:p>
        </p:txBody>
      </p:sp>
      <p:sp>
        <p:nvSpPr>
          <p:cNvPr id="3" name="Slide Number Placeholder 2"/>
          <p:cNvSpPr>
            <a:spLocks noGrp="1"/>
          </p:cNvSpPr>
          <p:nvPr>
            <p:ph type="sldNum" sz="quarter" idx="12"/>
          </p:nvPr>
        </p:nvSpPr>
        <p:spPr/>
        <p:txBody>
          <a:bodyPr/>
          <a:lstStyle/>
          <a:p>
            <a:fld id="{B37E8199-EF14-4843-B354-D21409B3F564}" type="slidenum">
              <a:rPr lang="en-US" smtClean="0"/>
              <a:t>18</a:t>
            </a:fld>
            <a:endParaRPr lang="en-US"/>
          </a:p>
        </p:txBody>
      </p:sp>
    </p:spTree>
    <p:extLst>
      <p:ext uri="{BB962C8B-B14F-4D97-AF65-F5344CB8AC3E}">
        <p14:creationId xmlns:p14="http://schemas.microsoft.com/office/powerpoint/2010/main" val="209179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3600" dirty="0">
                <a:latin typeface="+mn-lt"/>
              </a:rPr>
              <a:t>5. Management</a:t>
            </a:r>
          </a:p>
        </p:txBody>
      </p:sp>
      <p:sp>
        <p:nvSpPr>
          <p:cNvPr id="5" name="Content Placeholder 4"/>
          <p:cNvSpPr>
            <a:spLocks noGrp="1"/>
          </p:cNvSpPr>
          <p:nvPr>
            <p:ph idx="1"/>
          </p:nvPr>
        </p:nvSpPr>
        <p:spPr>
          <a:xfrm>
            <a:off x="628650" y="1847851"/>
            <a:ext cx="7886700" cy="4351338"/>
          </a:xfrm>
        </p:spPr>
        <p:txBody>
          <a:bodyPr>
            <a:normAutofit/>
          </a:bodyPr>
          <a:lstStyle/>
          <a:p>
            <a:r>
              <a:rPr lang="en-US" sz="2800" dirty="0"/>
              <a:t>How would you manage these impacts?</a:t>
            </a:r>
          </a:p>
          <a:p>
            <a:r>
              <a:rPr lang="en-US" sz="2800" dirty="0"/>
              <a:t>What challenges can you imagine?</a:t>
            </a:r>
          </a:p>
        </p:txBody>
      </p:sp>
      <p:sp>
        <p:nvSpPr>
          <p:cNvPr id="2" name="Footer Placeholder 1"/>
          <p:cNvSpPr>
            <a:spLocks noGrp="1"/>
          </p:cNvSpPr>
          <p:nvPr>
            <p:ph type="ftr" sz="quarter" idx="11"/>
          </p:nvPr>
        </p:nvSpPr>
        <p:spPr/>
        <p:txBody>
          <a:bodyPr/>
          <a:lstStyle/>
          <a:p>
            <a:r>
              <a:rPr lang="en-US"/>
              <a:t>Module 6) Introduction to Water Quality, EDDIE</a:t>
            </a:r>
          </a:p>
        </p:txBody>
      </p:sp>
      <p:sp>
        <p:nvSpPr>
          <p:cNvPr id="3" name="Slide Number Placeholder 2"/>
          <p:cNvSpPr>
            <a:spLocks noGrp="1"/>
          </p:cNvSpPr>
          <p:nvPr>
            <p:ph type="sldNum" sz="quarter" idx="12"/>
          </p:nvPr>
        </p:nvSpPr>
        <p:spPr/>
        <p:txBody>
          <a:bodyPr/>
          <a:lstStyle/>
          <a:p>
            <a:fld id="{B37E8199-EF14-4843-B354-D21409B3F564}" type="slidenum">
              <a:rPr lang="en-US" smtClean="0"/>
              <a:t>19</a:t>
            </a:fld>
            <a:endParaRPr lang="en-US"/>
          </a:p>
        </p:txBody>
      </p:sp>
    </p:spTree>
    <p:extLst>
      <p:ext uri="{BB962C8B-B14F-4D97-AF65-F5344CB8AC3E}">
        <p14:creationId xmlns:p14="http://schemas.microsoft.com/office/powerpoint/2010/main" val="2856348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Calibri" panose="020F0502020204030204" pitchFamily="34" charset="0"/>
              </a:rPr>
              <a:t>Outline</a:t>
            </a:r>
          </a:p>
        </p:txBody>
      </p:sp>
      <p:sp>
        <p:nvSpPr>
          <p:cNvPr id="3" name="Content Placeholder 2"/>
          <p:cNvSpPr>
            <a:spLocks noGrp="1"/>
          </p:cNvSpPr>
          <p:nvPr>
            <p:ph idx="1"/>
          </p:nvPr>
        </p:nvSpPr>
        <p:spPr>
          <a:xfrm>
            <a:off x="533400" y="1711198"/>
            <a:ext cx="8229600" cy="4495800"/>
          </a:xfrm>
        </p:spPr>
        <p:txBody>
          <a:bodyPr>
            <a:normAutofit/>
          </a:bodyPr>
          <a:lstStyle/>
          <a:p>
            <a:pPr marL="0" indent="0">
              <a:buNone/>
            </a:pPr>
            <a:r>
              <a:rPr lang="en-US" sz="2800" dirty="0"/>
              <a:t>Chemistry Review</a:t>
            </a:r>
          </a:p>
          <a:p>
            <a:pPr>
              <a:buFont typeface="Arial" panose="020B0604020202020204" pitchFamily="34" charset="0"/>
              <a:buChar char="•"/>
            </a:pPr>
            <a:r>
              <a:rPr lang="en-US" sz="2800" dirty="0"/>
              <a:t>Nutrients vs. Toxins</a:t>
            </a:r>
          </a:p>
          <a:p>
            <a:pPr lvl="1">
              <a:buFont typeface="Arial" panose="020B0604020202020204" pitchFamily="34" charset="0"/>
              <a:buChar char="•"/>
            </a:pPr>
            <a:r>
              <a:rPr lang="en-US" sz="2600" dirty="0"/>
              <a:t>Nitrogen Cycle</a:t>
            </a:r>
          </a:p>
          <a:p>
            <a:pPr>
              <a:buFont typeface="Arial" panose="020B0604020202020204" pitchFamily="34" charset="0"/>
              <a:buChar char="•"/>
            </a:pPr>
            <a:r>
              <a:rPr lang="en-US" sz="2800" dirty="0"/>
              <a:t>Impacts of excess nitrate</a:t>
            </a:r>
          </a:p>
          <a:p>
            <a:pPr lvl="1">
              <a:buFont typeface="Arial" panose="020B0604020202020204" pitchFamily="34" charset="0"/>
              <a:buChar char="•"/>
            </a:pPr>
            <a:r>
              <a:rPr lang="en-US" sz="2600" dirty="0"/>
              <a:t>Human Health </a:t>
            </a:r>
          </a:p>
          <a:p>
            <a:pPr lvl="1">
              <a:buFont typeface="Arial" panose="020B0604020202020204" pitchFamily="34" charset="0"/>
              <a:buChar char="•"/>
            </a:pPr>
            <a:r>
              <a:rPr lang="en-US" sz="2600" dirty="0"/>
              <a:t>Ecosystems </a:t>
            </a:r>
          </a:p>
          <a:p>
            <a:pPr>
              <a:buFont typeface="Arial" panose="020B0604020202020204" pitchFamily="34" charset="0"/>
              <a:buChar char="•"/>
            </a:pPr>
            <a:r>
              <a:rPr lang="en-US" sz="2800" dirty="0"/>
              <a:t>Sources of Nutrients</a:t>
            </a:r>
          </a:p>
          <a:p>
            <a:pPr>
              <a:buFont typeface="Arial" panose="020B0604020202020204" pitchFamily="34" charset="0"/>
              <a:buChar char="•"/>
            </a:pPr>
            <a:r>
              <a:rPr lang="en-US" sz="2800" dirty="0"/>
              <a:t>Management</a:t>
            </a:r>
          </a:p>
          <a:p>
            <a:endParaRPr lang="en-US" sz="2800" dirty="0"/>
          </a:p>
          <a:p>
            <a:pPr marL="393192" lvl="1" indent="0">
              <a:buNone/>
            </a:pPr>
            <a:endParaRPr lang="en-US" sz="2800" dirty="0"/>
          </a:p>
          <a:p>
            <a:endParaRPr lang="en-US" sz="2800" dirty="0"/>
          </a:p>
        </p:txBody>
      </p:sp>
      <p:sp>
        <p:nvSpPr>
          <p:cNvPr id="5" name="Slide Number Placeholder 4"/>
          <p:cNvSpPr>
            <a:spLocks noGrp="1"/>
          </p:cNvSpPr>
          <p:nvPr>
            <p:ph type="sldNum" sz="quarter" idx="12"/>
          </p:nvPr>
        </p:nvSpPr>
        <p:spPr/>
        <p:txBody>
          <a:bodyPr/>
          <a:lstStyle/>
          <a:p>
            <a:fld id="{B37E8199-EF14-4843-B354-D21409B3F564}" type="slidenum">
              <a:rPr lang="en-US" smtClean="0"/>
              <a:t>2</a:t>
            </a:fld>
            <a:endParaRPr lang="en-US"/>
          </a:p>
        </p:txBody>
      </p:sp>
    </p:spTree>
    <p:extLst>
      <p:ext uri="{BB962C8B-B14F-4D97-AF65-F5344CB8AC3E}">
        <p14:creationId xmlns:p14="http://schemas.microsoft.com/office/powerpoint/2010/main" val="4199557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pPr algn="ctr"/>
            <a:r>
              <a:rPr lang="en-US" sz="3600" dirty="0">
                <a:latin typeface="+mn-lt"/>
              </a:rPr>
              <a:t>The Clean Water Act</a:t>
            </a:r>
          </a:p>
        </p:txBody>
      </p:sp>
      <p:sp>
        <p:nvSpPr>
          <p:cNvPr id="3" name="Content Placeholder 2"/>
          <p:cNvSpPr>
            <a:spLocks noGrp="1"/>
          </p:cNvSpPr>
          <p:nvPr>
            <p:ph idx="1"/>
          </p:nvPr>
        </p:nvSpPr>
        <p:spPr>
          <a:xfrm>
            <a:off x="800100" y="1600200"/>
            <a:ext cx="7886700" cy="4351338"/>
          </a:xfrm>
        </p:spPr>
        <p:txBody>
          <a:bodyPr>
            <a:normAutofit/>
          </a:bodyPr>
          <a:lstStyle/>
          <a:p>
            <a:r>
              <a:rPr lang="en-US" sz="2600" dirty="0"/>
              <a:t>The U.S. Clean Water Act (CWA) is a series of federal legislative acts that form the foundation for protection of U.S. water resources:</a:t>
            </a:r>
          </a:p>
          <a:p>
            <a:pPr lvl="1"/>
            <a:r>
              <a:rPr lang="en-US" sz="2600" dirty="0"/>
              <a:t>Water Quality Act of 1965,</a:t>
            </a:r>
          </a:p>
          <a:p>
            <a:pPr lvl="1"/>
            <a:r>
              <a:rPr lang="en-US" sz="2600" dirty="0"/>
              <a:t>Federal Water Pollution Control Act of 1972, </a:t>
            </a:r>
          </a:p>
          <a:p>
            <a:pPr lvl="1"/>
            <a:r>
              <a:rPr lang="en-US" sz="2600" dirty="0"/>
              <a:t>Clean Water Act of 1977, and </a:t>
            </a:r>
          </a:p>
          <a:p>
            <a:pPr lvl="1"/>
            <a:r>
              <a:rPr lang="en-US" sz="2600" dirty="0"/>
              <a:t>Water Quality Act of 1987.  </a:t>
            </a:r>
          </a:p>
          <a:p>
            <a:r>
              <a:rPr lang="en-US" sz="2600" dirty="0"/>
              <a:t>The goal of the Clean Water Act (CWA) is "to restore and maintain the chemical, physical, and biological integrity of the Nation's waters" </a:t>
            </a:r>
          </a:p>
        </p:txBody>
      </p:sp>
      <p:sp>
        <p:nvSpPr>
          <p:cNvPr id="5" name="Slide Number Placeholder 4"/>
          <p:cNvSpPr>
            <a:spLocks noGrp="1"/>
          </p:cNvSpPr>
          <p:nvPr>
            <p:ph type="sldNum" sz="quarter" idx="12"/>
          </p:nvPr>
        </p:nvSpPr>
        <p:spPr/>
        <p:txBody>
          <a:bodyPr/>
          <a:lstStyle/>
          <a:p>
            <a:fld id="{B37E8199-EF14-4843-B354-D21409B3F564}" type="slidenum">
              <a:rPr lang="en-US" smtClean="0"/>
              <a:t>20</a:t>
            </a:fld>
            <a:endParaRPr lang="en-US"/>
          </a:p>
        </p:txBody>
      </p:sp>
    </p:spTree>
    <p:extLst>
      <p:ext uri="{BB962C8B-B14F-4D97-AF65-F5344CB8AC3E}">
        <p14:creationId xmlns:p14="http://schemas.microsoft.com/office/powerpoint/2010/main" val="2091929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pPr algn="ctr"/>
            <a:r>
              <a:rPr lang="en-US" sz="3600" dirty="0">
                <a:latin typeface="+mn-lt"/>
              </a:rPr>
              <a:t>State 303(d) Lists</a:t>
            </a:r>
          </a:p>
        </p:txBody>
      </p:sp>
      <p:sp>
        <p:nvSpPr>
          <p:cNvPr id="3" name="Content Placeholder 2"/>
          <p:cNvSpPr>
            <a:spLocks noGrp="1"/>
          </p:cNvSpPr>
          <p:nvPr>
            <p:ph idx="1"/>
          </p:nvPr>
        </p:nvSpPr>
        <p:spPr>
          <a:xfrm>
            <a:off x="800100" y="1764506"/>
            <a:ext cx="7886700" cy="4351338"/>
          </a:xfrm>
        </p:spPr>
        <p:txBody>
          <a:bodyPr>
            <a:normAutofit/>
          </a:bodyPr>
          <a:lstStyle/>
          <a:p>
            <a:r>
              <a:rPr lang="en-US" sz="2400" dirty="0"/>
              <a:t>Under section 303(d) of the CWA, states, territories, and authorized tribes, collectively referred to in the act as "states," are required to develop lists of impaired and threatened waters (stream/river segments, lakes) </a:t>
            </a:r>
          </a:p>
          <a:p>
            <a:r>
              <a:rPr lang="en-US" sz="2400" dirty="0"/>
              <a:t>These are waters for which technology-based regulations and other </a:t>
            </a:r>
            <a:r>
              <a:rPr lang="en-US" sz="2400" b="1" dirty="0"/>
              <a:t>required controls are not stringent enough </a:t>
            </a:r>
            <a:r>
              <a:rPr lang="en-US" sz="2400" dirty="0"/>
              <a:t>to meet the water quality standards set by states.</a:t>
            </a:r>
          </a:p>
          <a:p>
            <a:r>
              <a:rPr lang="en-US" sz="2400" dirty="0"/>
              <a:t>The law requires that states establish priority rankings for waters on </a:t>
            </a:r>
            <a:r>
              <a:rPr lang="en-US" sz="2400" b="1" dirty="0"/>
              <a:t>303(d) lists </a:t>
            </a:r>
          </a:p>
          <a:p>
            <a:r>
              <a:rPr lang="en-US" sz="2400" dirty="0"/>
              <a:t>All states to submit 303(d) lists for EPA approval every two years on even-numbered years. </a:t>
            </a:r>
            <a:endParaRPr lang="en-US" sz="2400" b="1" dirty="0"/>
          </a:p>
          <a:p>
            <a:endParaRPr lang="en-US" sz="2400" dirty="0"/>
          </a:p>
        </p:txBody>
      </p:sp>
      <p:sp>
        <p:nvSpPr>
          <p:cNvPr id="5" name="Slide Number Placeholder 4"/>
          <p:cNvSpPr>
            <a:spLocks noGrp="1"/>
          </p:cNvSpPr>
          <p:nvPr>
            <p:ph type="sldNum" sz="quarter" idx="12"/>
          </p:nvPr>
        </p:nvSpPr>
        <p:spPr/>
        <p:txBody>
          <a:bodyPr/>
          <a:lstStyle/>
          <a:p>
            <a:fld id="{B37E8199-EF14-4843-B354-D21409B3F564}" type="slidenum">
              <a:rPr lang="en-US" smtClean="0"/>
              <a:t>21</a:t>
            </a:fld>
            <a:endParaRPr lang="en-US"/>
          </a:p>
        </p:txBody>
      </p:sp>
    </p:spTree>
    <p:extLst>
      <p:ext uri="{BB962C8B-B14F-4D97-AF65-F5344CB8AC3E}">
        <p14:creationId xmlns:p14="http://schemas.microsoft.com/office/powerpoint/2010/main" val="1161580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Calibri" panose="020F0502020204030204" pitchFamily="34" charset="0"/>
              </a:rPr>
              <a:t>I. Chemistry Review Questions:</a:t>
            </a:r>
          </a:p>
        </p:txBody>
      </p:sp>
      <p:sp>
        <p:nvSpPr>
          <p:cNvPr id="3" name="Content Placeholder 2"/>
          <p:cNvSpPr>
            <a:spLocks noGrp="1"/>
          </p:cNvSpPr>
          <p:nvPr>
            <p:ph idx="1"/>
          </p:nvPr>
        </p:nvSpPr>
        <p:spPr>
          <a:xfrm>
            <a:off x="628650" y="1690689"/>
            <a:ext cx="7886700" cy="4351338"/>
          </a:xfrm>
        </p:spPr>
        <p:txBody>
          <a:bodyPr>
            <a:normAutofit/>
          </a:bodyPr>
          <a:lstStyle/>
          <a:p>
            <a:r>
              <a:rPr lang="en-US" sz="2800" dirty="0"/>
              <a:t>What is a solution?</a:t>
            </a:r>
          </a:p>
          <a:p>
            <a:r>
              <a:rPr lang="en-US" sz="2800" dirty="0"/>
              <a:t>How do you imagine a substance dissolved in a liquid?</a:t>
            </a:r>
          </a:p>
          <a:p>
            <a:r>
              <a:rPr lang="en-US" sz="2800" dirty="0"/>
              <a:t>How does dissolution occur?</a:t>
            </a:r>
          </a:p>
        </p:txBody>
      </p:sp>
      <p:sp>
        <p:nvSpPr>
          <p:cNvPr id="5" name="Slide Number Placeholder 4"/>
          <p:cNvSpPr>
            <a:spLocks noGrp="1"/>
          </p:cNvSpPr>
          <p:nvPr>
            <p:ph type="sldNum" sz="quarter" idx="12"/>
          </p:nvPr>
        </p:nvSpPr>
        <p:spPr/>
        <p:txBody>
          <a:bodyPr/>
          <a:lstStyle/>
          <a:p>
            <a:fld id="{B37E8199-EF14-4843-B354-D21409B3F564}" type="slidenum">
              <a:rPr lang="en-US" smtClean="0"/>
              <a:t>3</a:t>
            </a:fld>
            <a:endParaRPr lang="en-US"/>
          </a:p>
        </p:txBody>
      </p:sp>
    </p:spTree>
    <p:extLst>
      <p:ext uri="{BB962C8B-B14F-4D97-AF65-F5344CB8AC3E}">
        <p14:creationId xmlns:p14="http://schemas.microsoft.com/office/powerpoint/2010/main" val="2222652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2697" y="848628"/>
            <a:ext cx="8229600" cy="667512"/>
          </a:xfrm>
        </p:spPr>
        <p:txBody>
          <a:bodyPr>
            <a:normAutofit/>
          </a:bodyPr>
          <a:lstStyle/>
          <a:p>
            <a:pPr algn="ctr"/>
            <a:r>
              <a:rPr lang="en-US" sz="3600" dirty="0">
                <a:latin typeface="+mn-lt"/>
              </a:rPr>
              <a:t>Water - The Universal Solvent</a:t>
            </a:r>
          </a:p>
        </p:txBody>
      </p:sp>
      <p:sp>
        <p:nvSpPr>
          <p:cNvPr id="3" name="Content Placeholder 2"/>
          <p:cNvSpPr>
            <a:spLocks noGrp="1"/>
          </p:cNvSpPr>
          <p:nvPr>
            <p:ph idx="1"/>
          </p:nvPr>
        </p:nvSpPr>
        <p:spPr>
          <a:xfrm>
            <a:off x="304800" y="2091004"/>
            <a:ext cx="8534400" cy="4221163"/>
          </a:xfrm>
        </p:spPr>
        <p:txBody>
          <a:bodyPr>
            <a:normAutofit/>
          </a:bodyPr>
          <a:lstStyle/>
          <a:p>
            <a:r>
              <a:rPr lang="en-US" sz="2600" dirty="0"/>
              <a:t>Water is called a “universal solvent”</a:t>
            </a:r>
          </a:p>
          <a:p>
            <a:pPr lvl="1"/>
            <a:r>
              <a:rPr lang="en-US" sz="2600" dirty="0"/>
              <a:t>H</a:t>
            </a:r>
            <a:r>
              <a:rPr lang="en-US" sz="2600" baseline="-25000" dirty="0"/>
              <a:t>2</a:t>
            </a:r>
            <a:r>
              <a:rPr lang="en-US" sz="2600" dirty="0"/>
              <a:t>O is a “V-shaped,” polar molecule</a:t>
            </a:r>
          </a:p>
          <a:p>
            <a:pPr lvl="1"/>
            <a:r>
              <a:rPr lang="en-US" sz="2600" dirty="0"/>
              <a:t>Unequal sharing of electrons results in partial charges (</a:t>
            </a:r>
            <a:r>
              <a:rPr lang="en-US" sz="2600" dirty="0">
                <a:latin typeface="Symbol" charset="2"/>
                <a:cs typeface="Symbol" charset="2"/>
              </a:rPr>
              <a:t>d</a:t>
            </a:r>
            <a:r>
              <a:rPr lang="en-US" sz="2600" dirty="0"/>
              <a:t>)</a:t>
            </a:r>
          </a:p>
          <a:p>
            <a:pPr lvl="1"/>
            <a:r>
              <a:rPr lang="en-US" sz="2600" dirty="0"/>
              <a:t>The O has </a:t>
            </a:r>
            <a:r>
              <a:rPr lang="en-US" sz="2600" dirty="0">
                <a:latin typeface="Symbol" charset="2"/>
                <a:cs typeface="Symbol" charset="2"/>
              </a:rPr>
              <a:t>d</a:t>
            </a:r>
            <a:r>
              <a:rPr lang="en-US" sz="2600" baseline="30000" dirty="0"/>
              <a:t>-</a:t>
            </a:r>
            <a:r>
              <a:rPr lang="en-US" sz="2600" dirty="0"/>
              <a:t> and the two H have a </a:t>
            </a:r>
            <a:r>
              <a:rPr lang="en-US" sz="2600" dirty="0">
                <a:latin typeface="Symbol" charset="2"/>
                <a:cs typeface="Symbol" charset="2"/>
              </a:rPr>
              <a:t>d</a:t>
            </a:r>
            <a:r>
              <a:rPr lang="en-US" sz="2600" baseline="30000" dirty="0"/>
              <a:t>+</a:t>
            </a:r>
            <a:endParaRPr lang="en-US" sz="2600" dirty="0"/>
          </a:p>
          <a:p>
            <a:r>
              <a:rPr lang="en-US" sz="2600" dirty="0"/>
              <a:t>Dissolution occurs when:</a:t>
            </a:r>
          </a:p>
          <a:p>
            <a:pPr lvl="1"/>
            <a:r>
              <a:rPr lang="en-US" sz="2600" dirty="0"/>
              <a:t>The negative end of H</a:t>
            </a:r>
            <a:r>
              <a:rPr lang="en-US" sz="2600" baseline="-25000" dirty="0"/>
              <a:t>2</a:t>
            </a:r>
            <a:r>
              <a:rPr lang="en-US" sz="2600" dirty="0"/>
              <a:t>O surrounds positively charged ions called “</a:t>
            </a:r>
            <a:r>
              <a:rPr lang="en-US" sz="2600" dirty="0" err="1"/>
              <a:t>cations</a:t>
            </a:r>
            <a:r>
              <a:rPr lang="en-US" sz="2600" dirty="0"/>
              <a:t>” (Ca</a:t>
            </a:r>
            <a:r>
              <a:rPr lang="en-US" sz="2600" baseline="30000" dirty="0"/>
              <a:t>2+</a:t>
            </a:r>
            <a:r>
              <a:rPr lang="en-US" sz="2600" dirty="0"/>
              <a:t>, NH</a:t>
            </a:r>
            <a:r>
              <a:rPr lang="en-US" sz="2600" baseline="-25000" dirty="0"/>
              <a:t>4</a:t>
            </a:r>
            <a:r>
              <a:rPr lang="en-US" sz="2600" baseline="30000" dirty="0"/>
              <a:t>+</a:t>
            </a:r>
            <a:r>
              <a:rPr lang="en-US" sz="2600" dirty="0"/>
              <a:t>, K</a:t>
            </a:r>
            <a:r>
              <a:rPr lang="en-US" sz="2600" baseline="30000" dirty="0"/>
              <a:t>+</a:t>
            </a:r>
            <a:r>
              <a:rPr lang="en-US" sz="2600" dirty="0"/>
              <a:t>)</a:t>
            </a:r>
          </a:p>
          <a:p>
            <a:pPr lvl="1"/>
            <a:r>
              <a:rPr lang="en-US" sz="2600" dirty="0"/>
              <a:t>The positive end of  H</a:t>
            </a:r>
            <a:r>
              <a:rPr lang="en-US" sz="2600" baseline="-25000" dirty="0"/>
              <a:t>2</a:t>
            </a:r>
            <a:r>
              <a:rPr lang="en-US" sz="2600" dirty="0"/>
              <a:t>O surrounds negatively charged ions called “anions” (NO</a:t>
            </a:r>
            <a:r>
              <a:rPr lang="en-US" sz="2600" baseline="-25000" dirty="0"/>
              <a:t>2</a:t>
            </a:r>
            <a:r>
              <a:rPr lang="en-US" sz="2600" baseline="30000" dirty="0"/>
              <a:t>-</a:t>
            </a:r>
            <a:r>
              <a:rPr lang="en-US" sz="2600" dirty="0"/>
              <a:t>, NO</a:t>
            </a:r>
            <a:r>
              <a:rPr lang="en-US" sz="2600" baseline="-25000" dirty="0"/>
              <a:t>3</a:t>
            </a:r>
            <a:r>
              <a:rPr lang="en-US" sz="2600" baseline="30000" dirty="0"/>
              <a:t>-</a:t>
            </a:r>
            <a:r>
              <a:rPr lang="en-US" sz="2600" dirty="0"/>
              <a:t>, PO</a:t>
            </a:r>
            <a:r>
              <a:rPr lang="en-US" sz="2600" baseline="-25000" dirty="0"/>
              <a:t>4</a:t>
            </a:r>
            <a:r>
              <a:rPr lang="en-US" sz="2600" baseline="30000" dirty="0"/>
              <a:t>3-</a:t>
            </a:r>
            <a:r>
              <a:rPr lang="en-US" sz="2600" dirty="0"/>
              <a:t>)</a:t>
            </a:r>
          </a:p>
          <a:p>
            <a:pPr lvl="1"/>
            <a:endParaRPr lang="en-US" sz="2600" dirty="0"/>
          </a:p>
        </p:txBody>
      </p:sp>
      <p:sp>
        <p:nvSpPr>
          <p:cNvPr id="5" name="Slide Number Placeholder 4"/>
          <p:cNvSpPr>
            <a:spLocks noGrp="1"/>
          </p:cNvSpPr>
          <p:nvPr>
            <p:ph type="sldNum" sz="quarter" idx="12"/>
          </p:nvPr>
        </p:nvSpPr>
        <p:spPr/>
        <p:txBody>
          <a:bodyPr/>
          <a:lstStyle/>
          <a:p>
            <a:fld id="{B37E8199-EF14-4843-B354-D21409B3F564}" type="slidenum">
              <a:rPr lang="en-US" smtClean="0"/>
              <a:t>4</a:t>
            </a:fld>
            <a:endParaRPr lang="en-US"/>
          </a:p>
        </p:txBody>
      </p:sp>
      <p:grpSp>
        <p:nvGrpSpPr>
          <p:cNvPr id="14" name="Group 13"/>
          <p:cNvGrpSpPr/>
          <p:nvPr/>
        </p:nvGrpSpPr>
        <p:grpSpPr>
          <a:xfrm>
            <a:off x="6553200" y="1051993"/>
            <a:ext cx="1962150" cy="1538807"/>
            <a:chOff x="6222756" y="1225079"/>
            <a:chExt cx="1487741" cy="1200069"/>
          </a:xfrm>
        </p:grpSpPr>
        <p:grpSp>
          <p:nvGrpSpPr>
            <p:cNvPr id="8" name="Group 7"/>
            <p:cNvGrpSpPr/>
            <p:nvPr/>
          </p:nvGrpSpPr>
          <p:grpSpPr>
            <a:xfrm rot="2010582">
              <a:off x="6222756" y="1439722"/>
              <a:ext cx="1371600" cy="985426"/>
              <a:chOff x="6629400" y="1371600"/>
              <a:chExt cx="1371600" cy="985426"/>
            </a:xfrm>
          </p:grpSpPr>
          <p:sp>
            <p:nvSpPr>
              <p:cNvPr id="7" name="Oval 6"/>
              <p:cNvSpPr/>
              <p:nvPr/>
            </p:nvSpPr>
            <p:spPr>
              <a:xfrm>
                <a:off x="6629400" y="1371600"/>
                <a:ext cx="457200" cy="457200"/>
              </a:xfrm>
              <a:prstGeom prst="ellipse">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7543800" y="1371600"/>
                <a:ext cx="457200" cy="457200"/>
              </a:xfrm>
              <a:prstGeom prst="ellipse">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6858000" y="1524000"/>
                <a:ext cx="905585" cy="833026"/>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6482207" y="1225079"/>
              <a:ext cx="1228290" cy="935292"/>
              <a:chOff x="6482207" y="1225079"/>
              <a:chExt cx="1228290" cy="935292"/>
            </a:xfrm>
          </p:grpSpPr>
          <p:sp>
            <p:nvSpPr>
              <p:cNvPr id="10" name="TextBox 9"/>
              <p:cNvSpPr txBox="1"/>
              <p:nvPr/>
            </p:nvSpPr>
            <p:spPr>
              <a:xfrm>
                <a:off x="6683451" y="1791039"/>
                <a:ext cx="457200" cy="369332"/>
              </a:xfrm>
              <a:prstGeom prst="rect">
                <a:avLst/>
              </a:prstGeom>
              <a:noFill/>
            </p:spPr>
            <p:txBody>
              <a:bodyPr wrap="square" rtlCol="0">
                <a:spAutoFit/>
              </a:bodyPr>
              <a:lstStyle/>
              <a:p>
                <a:r>
                  <a:rPr lang="en-US" dirty="0"/>
                  <a:t>O</a:t>
                </a:r>
              </a:p>
            </p:txBody>
          </p:sp>
          <p:sp>
            <p:nvSpPr>
              <p:cNvPr id="11" name="TextBox 10"/>
              <p:cNvSpPr txBox="1"/>
              <p:nvPr/>
            </p:nvSpPr>
            <p:spPr>
              <a:xfrm>
                <a:off x="6482207" y="1225079"/>
                <a:ext cx="457200" cy="369332"/>
              </a:xfrm>
              <a:prstGeom prst="rect">
                <a:avLst/>
              </a:prstGeom>
              <a:noFill/>
            </p:spPr>
            <p:txBody>
              <a:bodyPr wrap="square" rtlCol="0">
                <a:spAutoFit/>
              </a:bodyPr>
              <a:lstStyle/>
              <a:p>
                <a:r>
                  <a:rPr lang="en-US" dirty="0"/>
                  <a:t>H</a:t>
                </a:r>
              </a:p>
            </p:txBody>
          </p:sp>
          <p:sp>
            <p:nvSpPr>
              <p:cNvPr id="13" name="TextBox 12"/>
              <p:cNvSpPr txBox="1"/>
              <p:nvPr/>
            </p:nvSpPr>
            <p:spPr>
              <a:xfrm>
                <a:off x="7227925" y="1768202"/>
                <a:ext cx="482572" cy="369332"/>
              </a:xfrm>
              <a:prstGeom prst="rect">
                <a:avLst/>
              </a:prstGeom>
              <a:noFill/>
            </p:spPr>
            <p:txBody>
              <a:bodyPr wrap="square" rtlCol="0">
                <a:spAutoFit/>
              </a:bodyPr>
              <a:lstStyle/>
              <a:p>
                <a:r>
                  <a:rPr lang="en-US" dirty="0"/>
                  <a:t>H</a:t>
                </a:r>
              </a:p>
            </p:txBody>
          </p:sp>
        </p:grpSp>
      </p:grpSp>
      <p:sp>
        <p:nvSpPr>
          <p:cNvPr id="15" name="TextBox 14"/>
          <p:cNvSpPr txBox="1"/>
          <p:nvPr/>
        </p:nvSpPr>
        <p:spPr>
          <a:xfrm>
            <a:off x="7260038" y="840317"/>
            <a:ext cx="533400" cy="369332"/>
          </a:xfrm>
          <a:prstGeom prst="rect">
            <a:avLst/>
          </a:prstGeom>
          <a:noFill/>
        </p:spPr>
        <p:txBody>
          <a:bodyPr wrap="square" rtlCol="0">
            <a:spAutoFit/>
          </a:bodyPr>
          <a:lstStyle/>
          <a:p>
            <a:r>
              <a:rPr lang="en-US" dirty="0">
                <a:latin typeface="Symbol" charset="2"/>
                <a:cs typeface="Symbol" charset="2"/>
              </a:rPr>
              <a:t>d</a:t>
            </a:r>
            <a:r>
              <a:rPr lang="en-US" baseline="30000" dirty="0">
                <a:latin typeface="Symbol" charset="2"/>
                <a:cs typeface="Symbol" charset="2"/>
              </a:rPr>
              <a:t>+</a:t>
            </a:r>
          </a:p>
        </p:txBody>
      </p:sp>
      <p:sp>
        <p:nvSpPr>
          <p:cNvPr id="17" name="TextBox 16"/>
          <p:cNvSpPr txBox="1"/>
          <p:nvPr/>
        </p:nvSpPr>
        <p:spPr>
          <a:xfrm>
            <a:off x="8293938" y="1433601"/>
            <a:ext cx="533400" cy="369332"/>
          </a:xfrm>
          <a:prstGeom prst="rect">
            <a:avLst/>
          </a:prstGeom>
          <a:noFill/>
        </p:spPr>
        <p:txBody>
          <a:bodyPr wrap="square" rtlCol="0">
            <a:spAutoFit/>
          </a:bodyPr>
          <a:lstStyle/>
          <a:p>
            <a:r>
              <a:rPr lang="en-US" dirty="0">
                <a:latin typeface="Symbol" charset="2"/>
                <a:cs typeface="Symbol" charset="2"/>
              </a:rPr>
              <a:t>d</a:t>
            </a:r>
            <a:r>
              <a:rPr lang="en-US" baseline="30000" dirty="0">
                <a:latin typeface="Symbol" charset="2"/>
                <a:cs typeface="Symbol" charset="2"/>
              </a:rPr>
              <a:t>+</a:t>
            </a:r>
          </a:p>
        </p:txBody>
      </p:sp>
      <p:sp>
        <p:nvSpPr>
          <p:cNvPr id="18" name="TextBox 17"/>
          <p:cNvSpPr txBox="1"/>
          <p:nvPr/>
        </p:nvSpPr>
        <p:spPr>
          <a:xfrm>
            <a:off x="6503857" y="2200487"/>
            <a:ext cx="533400" cy="369332"/>
          </a:xfrm>
          <a:prstGeom prst="rect">
            <a:avLst/>
          </a:prstGeom>
          <a:noFill/>
        </p:spPr>
        <p:txBody>
          <a:bodyPr wrap="square" rtlCol="0">
            <a:spAutoFit/>
          </a:bodyPr>
          <a:lstStyle/>
          <a:p>
            <a:r>
              <a:rPr lang="en-US" dirty="0">
                <a:latin typeface="Symbol" charset="2"/>
                <a:cs typeface="Symbol" charset="2"/>
              </a:rPr>
              <a:t>d</a:t>
            </a:r>
            <a:r>
              <a:rPr lang="en-US" baseline="30000" dirty="0">
                <a:latin typeface="Symbol" charset="2"/>
                <a:cs typeface="Symbol" charset="2"/>
              </a:rPr>
              <a:t>-</a:t>
            </a:r>
          </a:p>
        </p:txBody>
      </p:sp>
    </p:spTree>
    <p:extLst>
      <p:ext uri="{BB962C8B-B14F-4D97-AF65-F5344CB8AC3E}">
        <p14:creationId xmlns:p14="http://schemas.microsoft.com/office/powerpoint/2010/main" val="150714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5412"/>
            <a:ext cx="8229600" cy="972312"/>
          </a:xfrm>
        </p:spPr>
        <p:txBody>
          <a:bodyPr>
            <a:normAutofit/>
          </a:bodyPr>
          <a:lstStyle/>
          <a:p>
            <a:pPr algn="ctr"/>
            <a:r>
              <a:rPr lang="en-US" sz="3600" dirty="0">
                <a:latin typeface="+mn-lt"/>
              </a:rPr>
              <a:t>Water – The Universal Solvent</a:t>
            </a:r>
          </a:p>
        </p:txBody>
      </p:sp>
      <p:sp>
        <p:nvSpPr>
          <p:cNvPr id="3" name="Content Placeholder 2"/>
          <p:cNvSpPr>
            <a:spLocks noGrp="1"/>
          </p:cNvSpPr>
          <p:nvPr>
            <p:ph idx="1"/>
          </p:nvPr>
        </p:nvSpPr>
        <p:spPr>
          <a:xfrm>
            <a:off x="228600" y="1729740"/>
            <a:ext cx="5715000" cy="4389120"/>
          </a:xfrm>
        </p:spPr>
        <p:txBody>
          <a:bodyPr>
            <a:normAutofit/>
          </a:bodyPr>
          <a:lstStyle/>
          <a:p>
            <a:r>
              <a:rPr lang="en-US" sz="2400" dirty="0"/>
              <a:t>Water can dissolve other polar molecules and gases</a:t>
            </a:r>
          </a:p>
          <a:p>
            <a:pPr lvl="1"/>
            <a:r>
              <a:rPr lang="en-US" sz="2400" dirty="0"/>
              <a:t>Solids:  Salts such as </a:t>
            </a:r>
            <a:r>
              <a:rPr lang="en-US" sz="2400" dirty="0" err="1"/>
              <a:t>NaCl</a:t>
            </a:r>
            <a:endParaRPr lang="en-US" sz="2400" dirty="0"/>
          </a:p>
          <a:p>
            <a:pPr lvl="1"/>
            <a:r>
              <a:rPr lang="en-US" sz="2400" dirty="0"/>
              <a:t>Liquids: Ethanol (C</a:t>
            </a:r>
            <a:r>
              <a:rPr lang="en-US" sz="2400" baseline="-25000" dirty="0"/>
              <a:t>2</a:t>
            </a:r>
            <a:r>
              <a:rPr lang="en-US" sz="2400" dirty="0"/>
              <a:t>H</a:t>
            </a:r>
            <a:r>
              <a:rPr lang="en-US" sz="2400" baseline="-25000" dirty="0"/>
              <a:t>6</a:t>
            </a:r>
            <a:r>
              <a:rPr lang="en-US" sz="2400" dirty="0"/>
              <a:t>O)</a:t>
            </a:r>
          </a:p>
          <a:p>
            <a:pPr lvl="1"/>
            <a:r>
              <a:rPr lang="en-US" sz="2400" dirty="0"/>
              <a:t>Gases:  O</a:t>
            </a:r>
            <a:r>
              <a:rPr lang="en-US" sz="2400" baseline="-25000" dirty="0"/>
              <a:t>2</a:t>
            </a:r>
            <a:r>
              <a:rPr lang="en-US" sz="2400" dirty="0"/>
              <a:t>, CO</a:t>
            </a:r>
            <a:r>
              <a:rPr lang="en-US" sz="2400" baseline="-25000" dirty="0"/>
              <a:t>2</a:t>
            </a:r>
            <a:r>
              <a:rPr lang="en-US" sz="2400" dirty="0"/>
              <a:t>, CH</a:t>
            </a:r>
            <a:r>
              <a:rPr lang="en-US" sz="2400" baseline="-25000" dirty="0"/>
              <a:t>4</a:t>
            </a:r>
          </a:p>
          <a:p>
            <a:r>
              <a:rPr lang="en-US" sz="2400" dirty="0"/>
              <a:t>Water cannot dissolve non-polar molecules</a:t>
            </a:r>
          </a:p>
          <a:p>
            <a:pPr lvl="1"/>
            <a:r>
              <a:rPr lang="en-US" sz="2400" dirty="0"/>
              <a:t>Hydrocarbons (motor oils, gasoline, diesel) </a:t>
            </a:r>
          </a:p>
          <a:p>
            <a:pPr lvl="1"/>
            <a:r>
              <a:rPr lang="en-US" sz="2400" dirty="0"/>
              <a:t>Glass (SiO2) </a:t>
            </a:r>
          </a:p>
          <a:p>
            <a:pPr lvl="1"/>
            <a:r>
              <a:rPr lang="en-US" sz="2400" dirty="0"/>
              <a:t>Plastics (long chains of H, O, and C)</a:t>
            </a:r>
          </a:p>
        </p:txBody>
      </p:sp>
      <p:sp>
        <p:nvSpPr>
          <p:cNvPr id="5" name="Slide Number Placeholder 4"/>
          <p:cNvSpPr>
            <a:spLocks noGrp="1"/>
          </p:cNvSpPr>
          <p:nvPr>
            <p:ph type="sldNum" sz="quarter" idx="12"/>
          </p:nvPr>
        </p:nvSpPr>
        <p:spPr/>
        <p:txBody>
          <a:bodyPr/>
          <a:lstStyle/>
          <a:p>
            <a:fld id="{B37E8199-EF14-4843-B354-D21409B3F564}" type="slidenum">
              <a:rPr lang="en-US" smtClean="0"/>
              <a:t>5</a:t>
            </a:fld>
            <a:endParaRPr lang="en-US"/>
          </a:p>
        </p:txBody>
      </p:sp>
      <p:pic>
        <p:nvPicPr>
          <p:cNvPr id="2052" name="Picture 4" descr="File:Na+H2O.sv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1916" y="1295400"/>
            <a:ext cx="3149406" cy="314940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31832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3600" dirty="0">
                <a:latin typeface="+mn-lt"/>
              </a:rPr>
              <a:t>Concentration</a:t>
            </a:r>
          </a:p>
        </p:txBody>
      </p:sp>
      <p:sp>
        <p:nvSpPr>
          <p:cNvPr id="3" name="Content Placeholder 2"/>
          <p:cNvSpPr>
            <a:spLocks noGrp="1"/>
          </p:cNvSpPr>
          <p:nvPr>
            <p:ph idx="1"/>
          </p:nvPr>
        </p:nvSpPr>
        <p:spPr>
          <a:xfrm>
            <a:off x="457200" y="1849810"/>
            <a:ext cx="8229600" cy="4221163"/>
          </a:xfrm>
        </p:spPr>
        <p:txBody>
          <a:bodyPr>
            <a:normAutofit/>
          </a:bodyPr>
          <a:lstStyle/>
          <a:p>
            <a:r>
              <a:rPr lang="en-US" sz="2600" dirty="0"/>
              <a:t>The mass of a substance (</a:t>
            </a:r>
            <a:r>
              <a:rPr lang="en-US" sz="2600" i="1" dirty="0"/>
              <a:t>solute</a:t>
            </a:r>
            <a:r>
              <a:rPr lang="en-US" sz="2600" dirty="0"/>
              <a:t>) dissolved in either a volume of water (</a:t>
            </a:r>
            <a:r>
              <a:rPr lang="en-US" sz="2600" i="1" dirty="0"/>
              <a:t>solvent</a:t>
            </a:r>
            <a:r>
              <a:rPr lang="en-US" sz="2600" dirty="0"/>
              <a:t>), or dissolved in a mass of water.</a:t>
            </a:r>
          </a:p>
          <a:p>
            <a:r>
              <a:rPr lang="en-US" sz="2600" dirty="0"/>
              <a:t>Common concentration units by volume:</a:t>
            </a:r>
          </a:p>
          <a:p>
            <a:pPr lvl="1"/>
            <a:r>
              <a:rPr lang="en-US" sz="2600" dirty="0"/>
              <a:t>Parts Per Thousand (</a:t>
            </a:r>
            <a:r>
              <a:rPr lang="en-US" sz="2600" dirty="0" err="1"/>
              <a:t>ppt</a:t>
            </a:r>
            <a:r>
              <a:rPr lang="en-US" sz="2600" dirty="0"/>
              <a:t>) = grams per liter (g/L)</a:t>
            </a:r>
          </a:p>
          <a:p>
            <a:pPr lvl="1"/>
            <a:r>
              <a:rPr lang="en-US" sz="2600" dirty="0"/>
              <a:t>Parts Per Million (ppm) = milligrams per liter (mg/L)</a:t>
            </a:r>
          </a:p>
          <a:p>
            <a:pPr lvl="1"/>
            <a:r>
              <a:rPr lang="en-US" sz="2600" dirty="0"/>
              <a:t>Parts Per Billion (ppb) = micrograms per L (µg/L)</a:t>
            </a:r>
          </a:p>
        </p:txBody>
      </p:sp>
      <p:sp>
        <p:nvSpPr>
          <p:cNvPr id="5" name="Slide Number Placeholder 4"/>
          <p:cNvSpPr>
            <a:spLocks noGrp="1"/>
          </p:cNvSpPr>
          <p:nvPr>
            <p:ph type="sldNum" sz="quarter" idx="12"/>
          </p:nvPr>
        </p:nvSpPr>
        <p:spPr/>
        <p:txBody>
          <a:bodyPr/>
          <a:lstStyle/>
          <a:p>
            <a:fld id="{B37E8199-EF14-4843-B354-D21409B3F564}" type="slidenum">
              <a:rPr lang="en-US" smtClean="0"/>
              <a:t>6</a:t>
            </a:fld>
            <a:endParaRPr lang="en-US"/>
          </a:p>
        </p:txBody>
      </p:sp>
    </p:spTree>
    <p:extLst>
      <p:ext uri="{BB962C8B-B14F-4D97-AF65-F5344CB8AC3E}">
        <p14:creationId xmlns:p14="http://schemas.microsoft.com/office/powerpoint/2010/main" val="149069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Calibri" panose="020F0502020204030204" pitchFamily="34" charset="0"/>
              </a:rPr>
              <a:t>Common Nitrogen Species in Solution</a:t>
            </a:r>
          </a:p>
        </p:txBody>
      </p:sp>
      <p:sp>
        <p:nvSpPr>
          <p:cNvPr id="3" name="Content Placeholder 2"/>
          <p:cNvSpPr>
            <a:spLocks noGrp="1"/>
          </p:cNvSpPr>
          <p:nvPr>
            <p:ph idx="1"/>
          </p:nvPr>
        </p:nvSpPr>
        <p:spPr>
          <a:xfrm>
            <a:off x="762000" y="1752600"/>
            <a:ext cx="7886700" cy="4351338"/>
          </a:xfrm>
        </p:spPr>
        <p:txBody>
          <a:bodyPr>
            <a:normAutofit/>
          </a:bodyPr>
          <a:lstStyle/>
          <a:p>
            <a:pPr marL="0" indent="0">
              <a:buNone/>
            </a:pPr>
            <a:r>
              <a:rPr lang="en-US" sz="2600" u="sng" dirty="0"/>
              <a:t>Species:</a:t>
            </a:r>
            <a:r>
              <a:rPr lang="en-US" sz="2600" dirty="0"/>
              <a:t>				</a:t>
            </a:r>
            <a:r>
              <a:rPr lang="en-US" sz="2600" u="sng" dirty="0"/>
              <a:t>Oxidation state:</a:t>
            </a:r>
          </a:p>
          <a:p>
            <a:r>
              <a:rPr lang="en-US" sz="2600" dirty="0"/>
              <a:t>Ammonia: NH3 			(N=3- H=1+)</a:t>
            </a:r>
          </a:p>
          <a:p>
            <a:r>
              <a:rPr lang="en-US" sz="2600" dirty="0"/>
              <a:t>Ammonium: NH4+			(N=3-  H=1+)</a:t>
            </a:r>
          </a:p>
          <a:p>
            <a:r>
              <a:rPr lang="en-US" sz="2600" dirty="0"/>
              <a:t>Dissolved Nitrogen: N2		(N=0)</a:t>
            </a:r>
          </a:p>
          <a:p>
            <a:r>
              <a:rPr lang="en-US" sz="2600" dirty="0"/>
              <a:t>Nitrite: NO2-				(N=3+ O=2-)</a:t>
            </a:r>
          </a:p>
          <a:p>
            <a:r>
              <a:rPr lang="en-US" sz="2600" dirty="0"/>
              <a:t>Nitrate: NO3-				(N=5+ O=2-)</a:t>
            </a:r>
          </a:p>
        </p:txBody>
      </p:sp>
      <p:sp>
        <p:nvSpPr>
          <p:cNvPr id="5" name="Slide Number Placeholder 4"/>
          <p:cNvSpPr>
            <a:spLocks noGrp="1"/>
          </p:cNvSpPr>
          <p:nvPr>
            <p:ph type="sldNum" sz="quarter" idx="12"/>
          </p:nvPr>
        </p:nvSpPr>
        <p:spPr/>
        <p:txBody>
          <a:bodyPr/>
          <a:lstStyle/>
          <a:p>
            <a:fld id="{B37E8199-EF14-4843-B354-D21409B3F564}" type="slidenum">
              <a:rPr lang="en-US" smtClean="0"/>
              <a:t>7</a:t>
            </a:fld>
            <a:endParaRPr lang="en-US"/>
          </a:p>
        </p:txBody>
      </p:sp>
    </p:spTree>
    <p:extLst>
      <p:ext uri="{BB962C8B-B14F-4D97-AF65-F5344CB8AC3E}">
        <p14:creationId xmlns:p14="http://schemas.microsoft.com/office/powerpoint/2010/main" val="490337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7125"/>
            <a:ext cx="8229600" cy="667512"/>
          </a:xfrm>
        </p:spPr>
        <p:txBody>
          <a:bodyPr>
            <a:normAutofit/>
          </a:bodyPr>
          <a:lstStyle/>
          <a:p>
            <a:pPr algn="ctr"/>
            <a:r>
              <a:rPr lang="en-US" sz="3200" dirty="0">
                <a:latin typeface="+mn-lt"/>
              </a:rPr>
              <a:t>Ways to Report Nitrate Concentrations (units)</a:t>
            </a:r>
          </a:p>
        </p:txBody>
      </p:sp>
      <p:sp>
        <p:nvSpPr>
          <p:cNvPr id="3" name="Content Placeholder 2"/>
          <p:cNvSpPr>
            <a:spLocks noGrp="1"/>
          </p:cNvSpPr>
          <p:nvPr>
            <p:ph idx="1"/>
          </p:nvPr>
        </p:nvSpPr>
        <p:spPr>
          <a:xfrm>
            <a:off x="457200" y="1219200"/>
            <a:ext cx="8229600" cy="4876800"/>
          </a:xfrm>
        </p:spPr>
        <p:txBody>
          <a:bodyPr>
            <a:noAutofit/>
          </a:bodyPr>
          <a:lstStyle/>
          <a:p>
            <a:r>
              <a:rPr lang="en-US" sz="1800" b="1" dirty="0"/>
              <a:t>Nitrate (ppm)</a:t>
            </a:r>
          </a:p>
          <a:p>
            <a:pPr lvl="1"/>
            <a:r>
              <a:rPr lang="en-US" sz="1800" dirty="0"/>
              <a:t>This mass expression states the parts of nitrate present in one million parts of solution: 2 mg in 1 kg of water would be 2 ppm Nitrate.</a:t>
            </a:r>
          </a:p>
          <a:p>
            <a:r>
              <a:rPr lang="en-US" sz="1800" b="1" dirty="0"/>
              <a:t>Nitrate (mg/L)</a:t>
            </a:r>
          </a:p>
          <a:p>
            <a:pPr lvl="1"/>
            <a:r>
              <a:rPr lang="en-US" sz="1800" dirty="0"/>
              <a:t>This value represents the mass of one nitrogen atom PLUS the mass of 3 oxygen atoms (which make up the nitrate molecule) found in one liter of water</a:t>
            </a:r>
          </a:p>
          <a:p>
            <a:r>
              <a:rPr lang="en-US" sz="1800" b="1" dirty="0"/>
              <a:t>Nitrate-Nitrogen (NO3-N) (mg/L)</a:t>
            </a:r>
          </a:p>
          <a:p>
            <a:pPr lvl="1"/>
            <a:r>
              <a:rPr lang="en-US" sz="1800" dirty="0"/>
              <a:t>This term represents the mass of ONLY nitrogen in the nitrate molecules found in one liter of water.  </a:t>
            </a:r>
          </a:p>
          <a:p>
            <a:pPr lvl="1"/>
            <a:r>
              <a:rPr lang="en-US" sz="1800" dirty="0"/>
              <a:t>Because there is three times more oxygen than nitrogen in nitrate, concentrations of “nitrate” are larger than concentrations of “nitrate-nitrogen” for the same sample.</a:t>
            </a:r>
          </a:p>
          <a:p>
            <a:pPr lvl="1"/>
            <a:r>
              <a:rPr lang="en-US" sz="1800" dirty="0"/>
              <a:t>The U.S. EPA regulations are based on this value.</a:t>
            </a:r>
          </a:p>
          <a:p>
            <a:r>
              <a:rPr lang="en-US" sz="1800" b="1" dirty="0" err="1"/>
              <a:t>Nitrate+Nitrite</a:t>
            </a:r>
            <a:r>
              <a:rPr lang="en-US" sz="1800" b="1" dirty="0"/>
              <a:t> Nitrogen (NO3+NO2-N) (mg/L)</a:t>
            </a:r>
          </a:p>
          <a:p>
            <a:pPr lvl="1"/>
            <a:r>
              <a:rPr lang="en-US" sz="1800" dirty="0"/>
              <a:t>This is the mass of nitrogen from both nitrate and nitrite.  Nitrite is typically very small in surface water as it rapidly oxidizes to nitrate.</a:t>
            </a:r>
          </a:p>
          <a:p>
            <a:pPr lvl="1"/>
            <a:r>
              <a:rPr lang="en-US" sz="1800" dirty="0"/>
              <a:t>This value is reported by the USGS.</a:t>
            </a:r>
          </a:p>
        </p:txBody>
      </p:sp>
      <p:sp>
        <p:nvSpPr>
          <p:cNvPr id="5" name="Slide Number Placeholder 4"/>
          <p:cNvSpPr>
            <a:spLocks noGrp="1"/>
          </p:cNvSpPr>
          <p:nvPr>
            <p:ph type="sldNum" sz="quarter" idx="12"/>
          </p:nvPr>
        </p:nvSpPr>
        <p:spPr/>
        <p:txBody>
          <a:bodyPr/>
          <a:lstStyle/>
          <a:p>
            <a:fld id="{B37E8199-EF14-4843-B354-D21409B3F564}" type="slidenum">
              <a:rPr lang="en-US" smtClean="0"/>
              <a:t>8</a:t>
            </a:fld>
            <a:endParaRPr lang="en-US"/>
          </a:p>
        </p:txBody>
      </p:sp>
    </p:spTree>
    <p:extLst>
      <p:ext uri="{BB962C8B-B14F-4D97-AF65-F5344CB8AC3E}">
        <p14:creationId xmlns:p14="http://schemas.microsoft.com/office/powerpoint/2010/main" val="1154325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Calibri" panose="020F0502020204030204" pitchFamily="34" charset="0"/>
              </a:rPr>
              <a:t>2. Nutrients vs Toxins: Questions</a:t>
            </a:r>
          </a:p>
        </p:txBody>
      </p:sp>
      <p:sp>
        <p:nvSpPr>
          <p:cNvPr id="3" name="Content Placeholder 2"/>
          <p:cNvSpPr>
            <a:spLocks noGrp="1"/>
          </p:cNvSpPr>
          <p:nvPr>
            <p:ph idx="1"/>
          </p:nvPr>
        </p:nvSpPr>
        <p:spPr/>
        <p:txBody>
          <a:bodyPr>
            <a:normAutofit/>
          </a:bodyPr>
          <a:lstStyle/>
          <a:p>
            <a:r>
              <a:rPr lang="en-US" sz="2600" dirty="0"/>
              <a:t>What are nutrients?</a:t>
            </a:r>
          </a:p>
          <a:p>
            <a:r>
              <a:rPr lang="en-US" sz="2600" dirty="0"/>
              <a:t>Where do you find nutrients?</a:t>
            </a:r>
          </a:p>
          <a:p>
            <a:r>
              <a:rPr lang="en-US" sz="2600" dirty="0"/>
              <a:t>Are nutrients always “good”?</a:t>
            </a:r>
          </a:p>
          <a:p>
            <a:r>
              <a:rPr lang="en-US" sz="2600" dirty="0"/>
              <a:t>Can you every have too much?</a:t>
            </a:r>
          </a:p>
          <a:p>
            <a:r>
              <a:rPr lang="en-US" sz="2600" dirty="0"/>
              <a:t>What are toxins?</a:t>
            </a:r>
          </a:p>
        </p:txBody>
      </p:sp>
      <p:sp>
        <p:nvSpPr>
          <p:cNvPr id="5" name="Slide Number Placeholder 4"/>
          <p:cNvSpPr>
            <a:spLocks noGrp="1"/>
          </p:cNvSpPr>
          <p:nvPr>
            <p:ph type="sldNum" sz="quarter" idx="12"/>
          </p:nvPr>
        </p:nvSpPr>
        <p:spPr/>
        <p:txBody>
          <a:bodyPr/>
          <a:lstStyle/>
          <a:p>
            <a:fld id="{B37E8199-EF14-4843-B354-D21409B3F564}" type="slidenum">
              <a:rPr lang="en-US" smtClean="0"/>
              <a:t>9</a:t>
            </a:fld>
            <a:endParaRPr lang="en-US"/>
          </a:p>
        </p:txBody>
      </p:sp>
    </p:spTree>
    <p:extLst>
      <p:ext uri="{BB962C8B-B14F-4D97-AF65-F5344CB8AC3E}">
        <p14:creationId xmlns:p14="http://schemas.microsoft.com/office/powerpoint/2010/main" val="1886740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8313</TotalTime>
  <Words>2334</Words>
  <Application>Microsoft Macintosh PowerPoint</Application>
  <PresentationFormat>On-screen Show (4:3)</PresentationFormat>
  <Paragraphs>216</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Symbol</vt:lpstr>
      <vt:lpstr>Office Theme</vt:lpstr>
      <vt:lpstr>  Project EDDIE: Water Quality</vt:lpstr>
      <vt:lpstr>Outline</vt:lpstr>
      <vt:lpstr>I. Chemistry Review Questions:</vt:lpstr>
      <vt:lpstr>Water - The Universal Solvent</vt:lpstr>
      <vt:lpstr>Water – The Universal Solvent</vt:lpstr>
      <vt:lpstr>Concentration</vt:lpstr>
      <vt:lpstr>Common Nitrogen Species in Solution</vt:lpstr>
      <vt:lpstr>Ways to Report Nitrate Concentrations (units)</vt:lpstr>
      <vt:lpstr>2. Nutrients vs Toxins: Questions</vt:lpstr>
      <vt:lpstr>Nutrients</vt:lpstr>
      <vt:lpstr>Nutrients vs. Toxins</vt:lpstr>
      <vt:lpstr>Nitrogen: A Nutrient or Toxin?</vt:lpstr>
      <vt:lpstr>3. Impacts of Excess Nitrate</vt:lpstr>
      <vt:lpstr>Summary of Impacts of Nutrients</vt:lpstr>
      <vt:lpstr>4. Sources of Nutrients</vt:lpstr>
      <vt:lpstr>Sources of Excess Nutrients</vt:lpstr>
      <vt:lpstr>PowerPoint Presentation</vt:lpstr>
      <vt:lpstr>PowerPoint Presentation</vt:lpstr>
      <vt:lpstr>5. Management</vt:lpstr>
      <vt:lpstr>The Clean Water Act</vt:lpstr>
      <vt:lpstr>State 303(d) Lists</vt:lpstr>
    </vt:vector>
  </TitlesOfParts>
  <Company>SUNY College at Oneonta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Nutrient Loading Module</dc:title>
  <dc:creator>Castendyk, Devin</dc:creator>
  <cp:lastModifiedBy>Thomas, Quinn</cp:lastModifiedBy>
  <cp:revision>110</cp:revision>
  <dcterms:created xsi:type="dcterms:W3CDTF">2014-08-19T21:11:02Z</dcterms:created>
  <dcterms:modified xsi:type="dcterms:W3CDTF">2020-03-18T17:00:00Z</dcterms:modified>
</cp:coreProperties>
</file>