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sldIdLst>
    <p:sldId id="312" r:id="rId2"/>
    <p:sldId id="324" r:id="rId3"/>
    <p:sldId id="314" r:id="rId4"/>
    <p:sldId id="322" r:id="rId5"/>
    <p:sldId id="323" r:id="rId6"/>
    <p:sldId id="325" r:id="rId7"/>
    <p:sldId id="32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715"/>
  </p:normalViewPr>
  <p:slideViewPr>
    <p:cSldViewPr snapToGrid="0" snapToObjects="1" showGuides="1">
      <p:cViewPr varScale="1">
        <p:scale>
          <a:sx n="63" d="100"/>
          <a:sy n="63" d="100"/>
        </p:scale>
        <p:origin x="200" y="8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EAFB6-E1C1-C743-B758-5663C3311814}" type="datetimeFigureOut">
              <a:rPr lang="en-US" smtClean="0"/>
              <a:t>1/31/19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AD128-F12A-2649-8E43-378218671FF9}" type="slidenum">
              <a:rPr lang="en-US" smtClean="0"/>
              <a:t>‹#›</a:t>
            </a:fld>
            <a:endParaRPr lang="en-US"/>
          </a:p>
        </p:txBody>
      </p:sp>
    </p:spTree>
    <p:extLst>
      <p:ext uri="{BB962C8B-B14F-4D97-AF65-F5344CB8AC3E}">
        <p14:creationId xmlns:p14="http://schemas.microsoft.com/office/powerpoint/2010/main" val="40721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a culminating check-in, ask students if they believe they have observed cross-scale interactions in their lake through the different scenarios. We define a response as a cross-scale interaction if both climate and land use interacted to affect chlorophyll in the combined scenario. If, for example, the combined climate and land use scenario response is identical to the effect of climate change alone, then land use had no effect and it was not a cross-scale interaction. However, it is unlikely in the students’ scenarios that they don’t observe cross-scale interactions because both drivers likely will contribute to variation in chlorophyll over time.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If the combined climate and land use scenario had an interactive effect on phytoplankton bloom intensity or timing, we can then ask students if their observed response was additive, synergistic, or antagonistic.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Finally, challenge them to think about how their understanding of phytoplankton blooms would be different if they had only examined climate or land use changes in isolation.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223A8-58DE-49DC-9245-9F9544461F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643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a culminating check-in, ask students if they believe they have observed cross-scale interactions in their lake through the different scenarios. We define a response as a cross-scale interaction if both climate and land use interacted to affect chlorophyll in the combined scenario. If, for example, the combined climate and land use scenario response is identical to the effect of climate change alone, then land use had no effect and it was not a cross-scale interaction. However, it is unlikely in the students’ scenarios that they don’t observe cross-scale interactions because both drivers likely will contribute to variation in chlorophyll over time.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If the combined climate and land use scenario had an interactive effect on phytoplankton bloom intensity or timing, we can then ask students if their observed response was additive, synergistic, or antagonistic.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Finally, challenge them to think about how their understanding of phytoplankton blooms would be different if they had only examined climate or land use changes in isolation.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223A8-58DE-49DC-9245-9F9544461F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174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a culminating check-in, ask students if they believe they have observed cross-scale interactions in their lake through the different scenarios. We define a response as a cross-scale interaction if both climate and land use interacted to affect chlorophyll in the combined scenario. If, for example, the combined climate and land use scenario response is identical to the effect of climate change alone, then land use had no effect and it was not a cross-scale interaction. However, it is unlikely in the students’ scenarios that they don’t observe cross-scale interactions because both drivers likely will contribute to variation in chlorophyll over time.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If the combined climate and land use scenario had an interactive effect on phytoplankton bloom intensity or timing, we can then ask students if their observed response was additive, synergistic, or antagonistic.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Finally, challenge them to think about how their understanding of phytoplankton blooms would be different if they had only examined climate or land use changes in isolation.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223A8-58DE-49DC-9245-9F9544461F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5915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a culminating check-in, ask students if they believe they have observed cross-scale interactions in their lake through the different scenarios. We define a response as a cross-scale interaction if both climate and land use interacted to affect chlorophyll in the combined scenario. If, for example, the combined climate and land use scenario response is identical to the effect of climate change alone, then land use had no effect and it was not a cross-scale interaction. However, it is unlikely in the students’ scenarios that they don’t observe cross-scale interactions because both drivers likely will contribute to variation in chlorophyll over time.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If the combined climate and land use scenario had an interactive effect on phytoplankton bloom intensity or timing, we can then ask students if their observed response was additive, synergistic, or antagonistic.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Finally, challenge them to think about how their understanding of phytoplankton blooms would be different if they had only examined climate or land use changes in isolation.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6223A8-58DE-49DC-9245-9F9544461F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2668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77B71E-DB05-3247-A543-5C522300B2DD}"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CA981-0BA6-AA45-A514-F92DA83CB2F1}"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05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77B71E-DB05-3247-A543-5C522300B2DD}"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CA981-0BA6-AA45-A514-F92DA83CB2F1}" type="slidenum">
              <a:rPr lang="en-US" smtClean="0"/>
              <a:t>‹#›</a:t>
            </a:fld>
            <a:endParaRPr lang="en-US"/>
          </a:p>
        </p:txBody>
      </p:sp>
    </p:spTree>
    <p:extLst>
      <p:ext uri="{BB962C8B-B14F-4D97-AF65-F5344CB8AC3E}">
        <p14:creationId xmlns:p14="http://schemas.microsoft.com/office/powerpoint/2010/main" val="1590243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77B71E-DB05-3247-A543-5C522300B2DD}"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CA981-0BA6-AA45-A514-F92DA83CB2F1}" type="slidenum">
              <a:rPr lang="en-US" smtClean="0"/>
              <a:t>‹#›</a:t>
            </a:fld>
            <a:endParaRPr lang="en-US"/>
          </a:p>
        </p:txBody>
      </p:sp>
    </p:spTree>
    <p:extLst>
      <p:ext uri="{BB962C8B-B14F-4D97-AF65-F5344CB8AC3E}">
        <p14:creationId xmlns:p14="http://schemas.microsoft.com/office/powerpoint/2010/main" val="332542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77B71E-DB05-3247-A543-5C522300B2DD}"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CA981-0BA6-AA45-A514-F92DA83CB2F1}" type="slidenum">
              <a:rPr lang="en-US" smtClean="0"/>
              <a:t>‹#›</a:t>
            </a:fld>
            <a:endParaRPr lang="en-US"/>
          </a:p>
        </p:txBody>
      </p:sp>
    </p:spTree>
    <p:extLst>
      <p:ext uri="{BB962C8B-B14F-4D97-AF65-F5344CB8AC3E}">
        <p14:creationId xmlns:p14="http://schemas.microsoft.com/office/powerpoint/2010/main" val="199988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77B71E-DB05-3247-A543-5C522300B2DD}" type="datetimeFigureOut">
              <a:rPr lang="en-US" smtClean="0"/>
              <a:t>1/31/19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CA981-0BA6-AA45-A514-F92DA83CB2F1}"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144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77B71E-DB05-3247-A543-5C522300B2DD}" type="datetimeFigureOut">
              <a:rPr lang="en-US" smtClean="0"/>
              <a:t>1/31/19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CA981-0BA6-AA45-A514-F92DA83CB2F1}" type="slidenum">
              <a:rPr lang="en-US" smtClean="0"/>
              <a:t>‹#›</a:t>
            </a:fld>
            <a:endParaRPr lang="en-US"/>
          </a:p>
        </p:txBody>
      </p:sp>
    </p:spTree>
    <p:extLst>
      <p:ext uri="{BB962C8B-B14F-4D97-AF65-F5344CB8AC3E}">
        <p14:creationId xmlns:p14="http://schemas.microsoft.com/office/powerpoint/2010/main" val="309606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77B71E-DB05-3247-A543-5C522300B2DD}" type="datetimeFigureOut">
              <a:rPr lang="en-US" smtClean="0"/>
              <a:t>1/31/19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DCA981-0BA6-AA45-A514-F92DA83CB2F1}"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25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77B71E-DB05-3247-A543-5C522300B2DD}" type="datetimeFigureOut">
              <a:rPr lang="en-US" smtClean="0"/>
              <a:t>1/31/19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DCA981-0BA6-AA45-A514-F92DA83CB2F1}" type="slidenum">
              <a:rPr lang="en-US" smtClean="0"/>
              <a:t>‹#›</a:t>
            </a:fld>
            <a:endParaRPr lang="en-US"/>
          </a:p>
        </p:txBody>
      </p:sp>
    </p:spTree>
    <p:extLst>
      <p:ext uri="{BB962C8B-B14F-4D97-AF65-F5344CB8AC3E}">
        <p14:creationId xmlns:p14="http://schemas.microsoft.com/office/powerpoint/2010/main" val="300168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7B71E-DB05-3247-A543-5C522300B2DD}" type="datetimeFigureOut">
              <a:rPr lang="en-US" smtClean="0"/>
              <a:t>1/31/19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DCA981-0BA6-AA45-A514-F92DA83CB2F1}" type="slidenum">
              <a:rPr lang="en-US" smtClean="0"/>
              <a:t>‹#›</a:t>
            </a:fld>
            <a:endParaRPr lang="en-US"/>
          </a:p>
        </p:txBody>
      </p:sp>
    </p:spTree>
    <p:extLst>
      <p:ext uri="{BB962C8B-B14F-4D97-AF65-F5344CB8AC3E}">
        <p14:creationId xmlns:p14="http://schemas.microsoft.com/office/powerpoint/2010/main" val="222318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77B71E-DB05-3247-A543-5C522300B2DD}" type="datetimeFigureOut">
              <a:rPr lang="en-US" smtClean="0"/>
              <a:t>1/31/19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CA981-0BA6-AA45-A514-F92DA83CB2F1}"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21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77B71E-DB05-3247-A543-5C522300B2DD}" type="datetimeFigureOut">
              <a:rPr lang="en-US" smtClean="0"/>
              <a:t>1/31/19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CA981-0BA6-AA45-A514-F92DA83CB2F1}" type="slidenum">
              <a:rPr lang="en-US" smtClean="0"/>
              <a:t>‹#›</a:t>
            </a:fld>
            <a:endParaRPr lang="en-US"/>
          </a:p>
        </p:txBody>
      </p:sp>
    </p:spTree>
    <p:extLst>
      <p:ext uri="{BB962C8B-B14F-4D97-AF65-F5344CB8AC3E}">
        <p14:creationId xmlns:p14="http://schemas.microsoft.com/office/powerpoint/2010/main" val="1382745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D77B71E-DB05-3247-A543-5C522300B2DD}" type="datetimeFigureOut">
              <a:rPr lang="en-US" smtClean="0"/>
              <a:t>1/31/19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BDCA981-0BA6-AA45-A514-F92DA83CB2F1}" type="slidenum">
              <a:rPr lang="en-US" smtClean="0"/>
              <a:t>‹#›</a:t>
            </a:fld>
            <a:endParaRPr lang="en-US"/>
          </a:p>
        </p:txBody>
      </p:sp>
    </p:spTree>
    <p:extLst>
      <p:ext uri="{BB962C8B-B14F-4D97-AF65-F5344CB8AC3E}">
        <p14:creationId xmlns:p14="http://schemas.microsoft.com/office/powerpoint/2010/main" val="6278800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2772"/>
            <a:ext cx="9144000" cy="990600"/>
          </a:xfrm>
        </p:spPr>
        <p:txBody>
          <a:bodyPr>
            <a:normAutofit/>
          </a:bodyPr>
          <a:lstStyle/>
          <a:p>
            <a:r>
              <a:rPr lang="en-US" sz="3900" b="1" dirty="0"/>
              <a:t> Evidence for Cross-Scale Interactions?</a:t>
            </a:r>
          </a:p>
        </p:txBody>
      </p:sp>
      <p:sp>
        <p:nvSpPr>
          <p:cNvPr id="3" name="Content Placeholder 2"/>
          <p:cNvSpPr>
            <a:spLocks noGrp="1"/>
          </p:cNvSpPr>
          <p:nvPr>
            <p:ph idx="1"/>
          </p:nvPr>
        </p:nvSpPr>
        <p:spPr>
          <a:xfrm>
            <a:off x="119743" y="1393371"/>
            <a:ext cx="8795657" cy="5290457"/>
          </a:xfrm>
        </p:spPr>
        <p:txBody>
          <a:bodyPr>
            <a:normAutofit/>
          </a:bodyPr>
          <a:lstStyle/>
          <a:p>
            <a:pPr>
              <a:buFont typeface="Wingdings" panose="05000000000000000000" pitchFamily="2" charset="2"/>
              <a:buChar char="§"/>
            </a:pPr>
            <a:r>
              <a:rPr lang="en-US" sz="2000" dirty="0"/>
              <a:t>Phytoplankton blooms are driven by processes                                                  occurring at different scales:</a:t>
            </a:r>
          </a:p>
          <a:p>
            <a:pPr lvl="1">
              <a:buFont typeface="Wingdings" panose="05000000000000000000" pitchFamily="2" charset="2"/>
              <a:buChar char="§"/>
            </a:pPr>
            <a:r>
              <a:rPr lang="en-US" dirty="0"/>
              <a:t>Increasing lake nutrients (local) </a:t>
            </a:r>
          </a:p>
          <a:p>
            <a:pPr lvl="1">
              <a:buFont typeface="Wingdings" panose="05000000000000000000" pitchFamily="2" charset="2"/>
              <a:buChar char="§"/>
            </a:pPr>
            <a:r>
              <a:rPr lang="en-US" dirty="0"/>
              <a:t>Warming climate (regional)</a:t>
            </a:r>
          </a:p>
          <a:p>
            <a:pPr lvl="1">
              <a:buFont typeface="Wingdings" panose="05000000000000000000" pitchFamily="2" charset="2"/>
              <a:buChar char="§"/>
            </a:pPr>
            <a:endParaRPr lang="en-US" sz="1000" dirty="0"/>
          </a:p>
          <a:p>
            <a:pPr>
              <a:buFont typeface="Wingdings" panose="05000000000000000000" pitchFamily="2" charset="2"/>
              <a:buChar char="§"/>
            </a:pPr>
            <a:r>
              <a:rPr lang="en-US" sz="2000" dirty="0"/>
              <a:t>In your lake, did you observe cross-scale interactions                                            in phytoplankton bloom timing and/or intensity?</a:t>
            </a:r>
          </a:p>
          <a:p>
            <a:pPr lvl="1">
              <a:buFont typeface="Wingdings" panose="05000000000000000000" pitchFamily="2" charset="2"/>
              <a:buChar char="§"/>
            </a:pPr>
            <a:r>
              <a:rPr lang="en-US" dirty="0"/>
              <a:t>Only climate had an effect</a:t>
            </a:r>
          </a:p>
          <a:p>
            <a:pPr lvl="1">
              <a:buFont typeface="Wingdings" panose="05000000000000000000" pitchFamily="2" charset="2"/>
              <a:buChar char="§"/>
            </a:pPr>
            <a:r>
              <a:rPr lang="en-US" dirty="0"/>
              <a:t>Only land use had an effect</a:t>
            </a:r>
          </a:p>
        </p:txBody>
      </p:sp>
      <p:grpSp>
        <p:nvGrpSpPr>
          <p:cNvPr id="7" name="Group 6"/>
          <p:cNvGrpSpPr/>
          <p:nvPr/>
        </p:nvGrpSpPr>
        <p:grpSpPr>
          <a:xfrm>
            <a:off x="6545037" y="1413740"/>
            <a:ext cx="2484663" cy="1809150"/>
            <a:chOff x="6375303" y="4397828"/>
            <a:chExt cx="2484663" cy="1809150"/>
          </a:xfrm>
        </p:grpSpPr>
        <p:pic>
          <p:nvPicPr>
            <p:cNvPr id="5" name="Picture 10" descr="Algal bloom">
              <a:extLst>
                <a:ext uri="{FF2B5EF4-FFF2-40B4-BE49-F238E27FC236}">
                  <a16:creationId xmlns:a16="http://schemas.microsoft.com/office/drawing/2014/main" id="{C3CCA9E6-44DE-4EB0-A233-294BDCE959E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375303" y="4397828"/>
              <a:ext cx="2484663" cy="18091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1F089DB-4A60-4F2E-85AA-0D0CF31A3242}"/>
                </a:ext>
              </a:extLst>
            </p:cNvPr>
            <p:cNvSpPr/>
            <p:nvPr/>
          </p:nvSpPr>
          <p:spPr>
            <a:xfrm>
              <a:off x="8285613" y="5955429"/>
              <a:ext cx="574353" cy="25154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NOAA</a:t>
              </a:r>
            </a:p>
          </p:txBody>
        </p:sp>
      </p:grpSp>
    </p:spTree>
    <p:extLst>
      <p:ext uri="{BB962C8B-B14F-4D97-AF65-F5344CB8AC3E}">
        <p14:creationId xmlns:p14="http://schemas.microsoft.com/office/powerpoint/2010/main" val="140502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D1B51D-01BD-7349-8EF0-8D51DB51307C}"/>
              </a:ext>
            </a:extLst>
          </p:cNvPr>
          <p:cNvPicPr>
            <a:picLocks noChangeAspect="1"/>
          </p:cNvPicPr>
          <p:nvPr/>
        </p:nvPicPr>
        <p:blipFill>
          <a:blip r:embed="rId2"/>
          <a:stretch>
            <a:fillRect/>
          </a:stretch>
        </p:blipFill>
        <p:spPr>
          <a:xfrm>
            <a:off x="0" y="461870"/>
            <a:ext cx="4887075" cy="3592209"/>
          </a:xfrm>
          <a:prstGeom prst="rect">
            <a:avLst/>
          </a:prstGeom>
        </p:spPr>
      </p:pic>
      <p:pic>
        <p:nvPicPr>
          <p:cNvPr id="5" name="Picture 4">
            <a:extLst>
              <a:ext uri="{FF2B5EF4-FFF2-40B4-BE49-F238E27FC236}">
                <a16:creationId xmlns:a16="http://schemas.microsoft.com/office/drawing/2014/main" id="{76747C79-3BF2-1141-8CDD-2988FAF30B9D}"/>
              </a:ext>
            </a:extLst>
          </p:cNvPr>
          <p:cNvPicPr>
            <a:picLocks noChangeAspect="1"/>
          </p:cNvPicPr>
          <p:nvPr/>
        </p:nvPicPr>
        <p:blipFill rotWithShape="1">
          <a:blip r:embed="rId3"/>
          <a:srcRect l="10996"/>
          <a:stretch/>
        </p:blipFill>
        <p:spPr>
          <a:xfrm>
            <a:off x="4547447" y="419480"/>
            <a:ext cx="4401050" cy="3634599"/>
          </a:xfrm>
          <a:prstGeom prst="rect">
            <a:avLst/>
          </a:prstGeom>
        </p:spPr>
      </p:pic>
      <p:sp>
        <p:nvSpPr>
          <p:cNvPr id="6" name="TextBox 5">
            <a:extLst>
              <a:ext uri="{FF2B5EF4-FFF2-40B4-BE49-F238E27FC236}">
                <a16:creationId xmlns:a16="http://schemas.microsoft.com/office/drawing/2014/main" id="{1C3F95F2-F935-834B-B5DC-B603B2CDBBDA}"/>
              </a:ext>
            </a:extLst>
          </p:cNvPr>
          <p:cNvSpPr txBox="1"/>
          <p:nvPr/>
        </p:nvSpPr>
        <p:spPr>
          <a:xfrm>
            <a:off x="1919804" y="656216"/>
            <a:ext cx="1047466" cy="369332"/>
          </a:xfrm>
          <a:prstGeom prst="rect">
            <a:avLst/>
          </a:prstGeom>
          <a:noFill/>
        </p:spPr>
        <p:txBody>
          <a:bodyPr wrap="none" rtlCol="0">
            <a:spAutoFit/>
          </a:bodyPr>
          <a:lstStyle/>
          <a:p>
            <a:r>
              <a:rPr lang="en-US" dirty="0"/>
              <a:t>Mendota</a:t>
            </a:r>
          </a:p>
        </p:txBody>
      </p:sp>
      <p:sp>
        <p:nvSpPr>
          <p:cNvPr id="7" name="TextBox 6">
            <a:extLst>
              <a:ext uri="{FF2B5EF4-FFF2-40B4-BE49-F238E27FC236}">
                <a16:creationId xmlns:a16="http://schemas.microsoft.com/office/drawing/2014/main" id="{1924C20C-77E4-4C46-8B78-4D589B47D661}"/>
              </a:ext>
            </a:extLst>
          </p:cNvPr>
          <p:cNvSpPr txBox="1"/>
          <p:nvPr/>
        </p:nvSpPr>
        <p:spPr>
          <a:xfrm>
            <a:off x="6202528" y="656216"/>
            <a:ext cx="997389" cy="369332"/>
          </a:xfrm>
          <a:prstGeom prst="rect">
            <a:avLst/>
          </a:prstGeom>
          <a:noFill/>
        </p:spPr>
        <p:txBody>
          <a:bodyPr wrap="none" rtlCol="0">
            <a:spAutoFit/>
          </a:bodyPr>
          <a:lstStyle/>
          <a:p>
            <a:r>
              <a:rPr lang="en-US" dirty="0"/>
              <a:t>Sunapee</a:t>
            </a:r>
          </a:p>
        </p:txBody>
      </p:sp>
      <p:cxnSp>
        <p:nvCxnSpPr>
          <p:cNvPr id="13" name="Straight Connector 12">
            <a:extLst>
              <a:ext uri="{FF2B5EF4-FFF2-40B4-BE49-F238E27FC236}">
                <a16:creationId xmlns:a16="http://schemas.microsoft.com/office/drawing/2014/main" id="{46FD0D9C-526C-1C49-8492-06D7D3C73D32}"/>
              </a:ext>
            </a:extLst>
          </p:cNvPr>
          <p:cNvCxnSpPr>
            <a:cxnSpLocks/>
          </p:cNvCxnSpPr>
          <p:nvPr/>
        </p:nvCxnSpPr>
        <p:spPr>
          <a:xfrm>
            <a:off x="3200399" y="1208079"/>
            <a:ext cx="0" cy="20574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DBFC7CE1-F1F6-5047-920B-AFDDBBA607C0}"/>
              </a:ext>
            </a:extLst>
          </p:cNvPr>
          <p:cNvGraphicFramePr>
            <a:graphicFrameLocks noGrp="1"/>
          </p:cNvGraphicFramePr>
          <p:nvPr>
            <p:extLst>
              <p:ext uri="{D42A27DB-BD31-4B8C-83A1-F6EECF244321}">
                <p14:modId xmlns:p14="http://schemas.microsoft.com/office/powerpoint/2010/main" val="87721769"/>
              </p:ext>
            </p:extLst>
          </p:nvPr>
        </p:nvGraphicFramePr>
        <p:xfrm>
          <a:off x="776415" y="4140200"/>
          <a:ext cx="7113372" cy="2123440"/>
        </p:xfrm>
        <a:graphic>
          <a:graphicData uri="http://schemas.openxmlformats.org/drawingml/2006/table">
            <a:tbl>
              <a:tblPr firstRow="1" bandRow="1">
                <a:tableStyleId>{5C22544A-7EE6-4342-B048-85BDC9FD1C3A}</a:tableStyleId>
              </a:tblPr>
              <a:tblGrid>
                <a:gridCol w="2371124">
                  <a:extLst>
                    <a:ext uri="{9D8B030D-6E8A-4147-A177-3AD203B41FA5}">
                      <a16:colId xmlns:a16="http://schemas.microsoft.com/office/drawing/2014/main" val="3430354931"/>
                    </a:ext>
                  </a:extLst>
                </a:gridCol>
                <a:gridCol w="2371124">
                  <a:extLst>
                    <a:ext uri="{9D8B030D-6E8A-4147-A177-3AD203B41FA5}">
                      <a16:colId xmlns:a16="http://schemas.microsoft.com/office/drawing/2014/main" val="900958238"/>
                    </a:ext>
                  </a:extLst>
                </a:gridCol>
                <a:gridCol w="2371124">
                  <a:extLst>
                    <a:ext uri="{9D8B030D-6E8A-4147-A177-3AD203B41FA5}">
                      <a16:colId xmlns:a16="http://schemas.microsoft.com/office/drawing/2014/main" val="4162675324"/>
                    </a:ext>
                  </a:extLst>
                </a:gridCol>
              </a:tblGrid>
              <a:tr h="370840">
                <a:tc>
                  <a:txBody>
                    <a:bodyPr/>
                    <a:lstStyle/>
                    <a:p>
                      <a:r>
                        <a:rPr lang="en-US" dirty="0"/>
                        <a:t>Scenario</a:t>
                      </a:r>
                    </a:p>
                  </a:txBody>
                  <a:tcPr/>
                </a:tc>
                <a:tc>
                  <a:txBody>
                    <a:bodyPr/>
                    <a:lstStyle/>
                    <a:p>
                      <a:r>
                        <a:rPr lang="en-US" dirty="0" err="1"/>
                        <a:t>Chl</a:t>
                      </a:r>
                      <a:r>
                        <a:rPr lang="en-US" dirty="0"/>
                        <a:t>-a</a:t>
                      </a:r>
                    </a:p>
                  </a:txBody>
                  <a:tcPr/>
                </a:tc>
                <a:tc>
                  <a:txBody>
                    <a:bodyPr/>
                    <a:lstStyle/>
                    <a:p>
                      <a:r>
                        <a:rPr lang="en-US" dirty="0"/>
                        <a:t>Difference from baseline</a:t>
                      </a:r>
                    </a:p>
                  </a:txBody>
                  <a:tcPr/>
                </a:tc>
                <a:extLst>
                  <a:ext uri="{0D108BD9-81ED-4DB2-BD59-A6C34878D82A}">
                    <a16:rowId xmlns:a16="http://schemas.microsoft.com/office/drawing/2014/main" val="1758765469"/>
                  </a:ext>
                </a:extLst>
              </a:tr>
              <a:tr h="370840">
                <a:tc>
                  <a:txBody>
                    <a:bodyPr/>
                    <a:lstStyle/>
                    <a:p>
                      <a:r>
                        <a:rPr lang="en-US" dirty="0"/>
                        <a:t>Baseline</a:t>
                      </a:r>
                    </a:p>
                  </a:txBody>
                  <a:tcPr/>
                </a:tc>
                <a:tc>
                  <a:txBody>
                    <a:bodyPr/>
                    <a:lstStyle/>
                    <a:p>
                      <a:r>
                        <a:rPr lang="en-US" dirty="0"/>
                        <a:t>50</a:t>
                      </a:r>
                    </a:p>
                  </a:txBody>
                  <a:tcPr/>
                </a:tc>
                <a:tc>
                  <a:txBody>
                    <a:bodyPr/>
                    <a:lstStyle/>
                    <a:p>
                      <a:endParaRPr lang="en-US"/>
                    </a:p>
                  </a:txBody>
                  <a:tcPr/>
                </a:tc>
                <a:extLst>
                  <a:ext uri="{0D108BD9-81ED-4DB2-BD59-A6C34878D82A}">
                    <a16:rowId xmlns:a16="http://schemas.microsoft.com/office/drawing/2014/main" val="2143066784"/>
                  </a:ext>
                </a:extLst>
              </a:tr>
              <a:tr h="370840">
                <a:tc>
                  <a:txBody>
                    <a:bodyPr/>
                    <a:lstStyle/>
                    <a:p>
                      <a:r>
                        <a:rPr lang="en-US" dirty="0"/>
                        <a:t>Climate</a:t>
                      </a:r>
                    </a:p>
                  </a:txBody>
                  <a:tcPr/>
                </a:tc>
                <a:tc>
                  <a:txBody>
                    <a:bodyPr/>
                    <a:lstStyle/>
                    <a:p>
                      <a:r>
                        <a:rPr lang="en-US" dirty="0"/>
                        <a:t>41</a:t>
                      </a:r>
                    </a:p>
                  </a:txBody>
                  <a:tcPr/>
                </a:tc>
                <a:tc>
                  <a:txBody>
                    <a:bodyPr/>
                    <a:lstStyle/>
                    <a:p>
                      <a:r>
                        <a:rPr lang="en-US" dirty="0"/>
                        <a:t>-9</a:t>
                      </a:r>
                    </a:p>
                  </a:txBody>
                  <a:tcPr/>
                </a:tc>
                <a:extLst>
                  <a:ext uri="{0D108BD9-81ED-4DB2-BD59-A6C34878D82A}">
                    <a16:rowId xmlns:a16="http://schemas.microsoft.com/office/drawing/2014/main" val="1534811174"/>
                  </a:ext>
                </a:extLst>
              </a:tr>
              <a:tr h="370840">
                <a:tc>
                  <a:txBody>
                    <a:bodyPr/>
                    <a:lstStyle/>
                    <a:p>
                      <a:r>
                        <a:rPr lang="en-US" dirty="0"/>
                        <a:t>Land use</a:t>
                      </a:r>
                    </a:p>
                  </a:txBody>
                  <a:tcPr/>
                </a:tc>
                <a:tc>
                  <a:txBody>
                    <a:bodyPr/>
                    <a:lstStyle/>
                    <a:p>
                      <a:r>
                        <a:rPr lang="en-US" dirty="0"/>
                        <a:t>70</a:t>
                      </a:r>
                    </a:p>
                  </a:txBody>
                  <a:tcPr/>
                </a:tc>
                <a:tc>
                  <a:txBody>
                    <a:bodyPr/>
                    <a:lstStyle/>
                    <a:p>
                      <a:r>
                        <a:rPr lang="en-US" dirty="0"/>
                        <a:t>+ 20</a:t>
                      </a:r>
                    </a:p>
                  </a:txBody>
                  <a:tcPr/>
                </a:tc>
                <a:extLst>
                  <a:ext uri="{0D108BD9-81ED-4DB2-BD59-A6C34878D82A}">
                    <a16:rowId xmlns:a16="http://schemas.microsoft.com/office/drawing/2014/main" val="1205273855"/>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70054965"/>
                  </a:ext>
                </a:extLst>
              </a:tr>
            </a:tbl>
          </a:graphicData>
        </a:graphic>
      </p:graphicFrame>
    </p:spTree>
    <p:extLst>
      <p:ext uri="{BB962C8B-B14F-4D97-AF65-F5344CB8AC3E}">
        <p14:creationId xmlns:p14="http://schemas.microsoft.com/office/powerpoint/2010/main" val="72860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2772"/>
            <a:ext cx="9144000" cy="990600"/>
          </a:xfrm>
        </p:spPr>
        <p:txBody>
          <a:bodyPr>
            <a:normAutofit/>
          </a:bodyPr>
          <a:lstStyle/>
          <a:p>
            <a:r>
              <a:rPr lang="en-US" sz="3900" b="1" dirty="0"/>
              <a:t> Evidence for Cross-Scale Interactions?</a:t>
            </a:r>
          </a:p>
        </p:txBody>
      </p:sp>
      <p:sp>
        <p:nvSpPr>
          <p:cNvPr id="3" name="Content Placeholder 2"/>
          <p:cNvSpPr>
            <a:spLocks noGrp="1"/>
          </p:cNvSpPr>
          <p:nvPr>
            <p:ph idx="1"/>
          </p:nvPr>
        </p:nvSpPr>
        <p:spPr>
          <a:xfrm>
            <a:off x="119743" y="1393371"/>
            <a:ext cx="8795657" cy="5290457"/>
          </a:xfrm>
        </p:spPr>
        <p:txBody>
          <a:bodyPr>
            <a:normAutofit/>
          </a:bodyPr>
          <a:lstStyle/>
          <a:p>
            <a:pPr>
              <a:buFont typeface="Wingdings" panose="05000000000000000000" pitchFamily="2" charset="2"/>
              <a:buChar char="§"/>
            </a:pPr>
            <a:r>
              <a:rPr lang="en-US" sz="2000" dirty="0"/>
              <a:t>Phytoplankton blooms are driven by processes                                                  occurring at different scales:</a:t>
            </a:r>
          </a:p>
          <a:p>
            <a:pPr lvl="1">
              <a:buFont typeface="Wingdings" panose="05000000000000000000" pitchFamily="2" charset="2"/>
              <a:buChar char="§"/>
            </a:pPr>
            <a:r>
              <a:rPr lang="en-US" dirty="0"/>
              <a:t>Increasing lake nutrients (local) </a:t>
            </a:r>
          </a:p>
          <a:p>
            <a:pPr lvl="1">
              <a:buFont typeface="Wingdings" panose="05000000000000000000" pitchFamily="2" charset="2"/>
              <a:buChar char="§"/>
            </a:pPr>
            <a:r>
              <a:rPr lang="en-US" dirty="0"/>
              <a:t>Warming climate (regional)</a:t>
            </a:r>
          </a:p>
          <a:p>
            <a:pPr lvl="1">
              <a:buFont typeface="Wingdings" panose="05000000000000000000" pitchFamily="2" charset="2"/>
              <a:buChar char="§"/>
            </a:pPr>
            <a:endParaRPr lang="en-US" sz="1000" dirty="0"/>
          </a:p>
          <a:p>
            <a:pPr>
              <a:buFont typeface="Wingdings" panose="05000000000000000000" pitchFamily="2" charset="2"/>
              <a:buChar char="§"/>
            </a:pPr>
            <a:r>
              <a:rPr lang="en-US" sz="2000" dirty="0"/>
              <a:t>In your lake, did you observe cross-scale interactions                                            in phytoplankton bloom timing and/or intensity?</a:t>
            </a:r>
          </a:p>
          <a:p>
            <a:pPr lvl="1">
              <a:buFont typeface="Wingdings" panose="05000000000000000000" pitchFamily="2" charset="2"/>
              <a:buChar char="§"/>
            </a:pPr>
            <a:r>
              <a:rPr lang="en-US" dirty="0"/>
              <a:t>Only climate had an effect</a:t>
            </a:r>
          </a:p>
          <a:p>
            <a:pPr lvl="1">
              <a:buFont typeface="Wingdings" panose="05000000000000000000" pitchFamily="2" charset="2"/>
              <a:buChar char="§"/>
            </a:pPr>
            <a:r>
              <a:rPr lang="en-US" dirty="0"/>
              <a:t>Only land use had an effect</a:t>
            </a:r>
          </a:p>
          <a:p>
            <a:pPr lvl="1">
              <a:buFont typeface="Wingdings" panose="05000000000000000000" pitchFamily="2" charset="2"/>
              <a:buChar char="§"/>
            </a:pPr>
            <a:r>
              <a:rPr lang="en-US" dirty="0"/>
              <a:t>Climate and land use had interacting effects</a:t>
            </a:r>
          </a:p>
          <a:p>
            <a:pPr lvl="2">
              <a:buFont typeface="Wingdings" panose="05000000000000000000" pitchFamily="2" charset="2"/>
              <a:buChar char="§"/>
            </a:pPr>
            <a:r>
              <a:rPr lang="en-US" sz="2000" dirty="0"/>
              <a:t>Were these effects linear or non-linear?</a:t>
            </a:r>
          </a:p>
          <a:p>
            <a:pPr>
              <a:buFont typeface="Wingdings" panose="05000000000000000000" pitchFamily="2" charset="2"/>
              <a:buChar char="§"/>
            </a:pPr>
            <a:endParaRPr lang="en-US" sz="1000" dirty="0"/>
          </a:p>
        </p:txBody>
      </p:sp>
      <p:grpSp>
        <p:nvGrpSpPr>
          <p:cNvPr id="7" name="Group 6"/>
          <p:cNvGrpSpPr/>
          <p:nvPr/>
        </p:nvGrpSpPr>
        <p:grpSpPr>
          <a:xfrm>
            <a:off x="6545037" y="1413740"/>
            <a:ext cx="2484663" cy="1809150"/>
            <a:chOff x="6375303" y="4397828"/>
            <a:chExt cx="2484663" cy="1809150"/>
          </a:xfrm>
        </p:grpSpPr>
        <p:pic>
          <p:nvPicPr>
            <p:cNvPr id="5" name="Picture 10" descr="Algal bloom">
              <a:extLst>
                <a:ext uri="{FF2B5EF4-FFF2-40B4-BE49-F238E27FC236}">
                  <a16:creationId xmlns:a16="http://schemas.microsoft.com/office/drawing/2014/main" id="{C3CCA9E6-44DE-4EB0-A233-294BDCE959E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375303" y="4397828"/>
              <a:ext cx="2484663" cy="18091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1F089DB-4A60-4F2E-85AA-0D0CF31A3242}"/>
                </a:ext>
              </a:extLst>
            </p:cNvPr>
            <p:cNvSpPr/>
            <p:nvPr/>
          </p:nvSpPr>
          <p:spPr>
            <a:xfrm>
              <a:off x="8285613" y="5955429"/>
              <a:ext cx="574353" cy="25154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NOAA</a:t>
              </a:r>
            </a:p>
          </p:txBody>
        </p:sp>
      </p:grpSp>
      <p:pic>
        <p:nvPicPr>
          <p:cNvPr id="1028" name="Picture 4" descr="Image result for 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538" y="3742755"/>
            <a:ext cx="204150" cy="2333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372" y="4101131"/>
            <a:ext cx="204150" cy="233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33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D1B51D-01BD-7349-8EF0-8D51DB51307C}"/>
              </a:ext>
            </a:extLst>
          </p:cNvPr>
          <p:cNvPicPr>
            <a:picLocks noChangeAspect="1"/>
          </p:cNvPicPr>
          <p:nvPr/>
        </p:nvPicPr>
        <p:blipFill>
          <a:blip r:embed="rId2"/>
          <a:stretch>
            <a:fillRect/>
          </a:stretch>
        </p:blipFill>
        <p:spPr>
          <a:xfrm>
            <a:off x="0" y="461870"/>
            <a:ext cx="4887075" cy="3592209"/>
          </a:xfrm>
          <a:prstGeom prst="rect">
            <a:avLst/>
          </a:prstGeom>
        </p:spPr>
      </p:pic>
      <p:pic>
        <p:nvPicPr>
          <p:cNvPr id="5" name="Picture 4">
            <a:extLst>
              <a:ext uri="{FF2B5EF4-FFF2-40B4-BE49-F238E27FC236}">
                <a16:creationId xmlns:a16="http://schemas.microsoft.com/office/drawing/2014/main" id="{76747C79-3BF2-1141-8CDD-2988FAF30B9D}"/>
              </a:ext>
            </a:extLst>
          </p:cNvPr>
          <p:cNvPicPr>
            <a:picLocks noChangeAspect="1"/>
          </p:cNvPicPr>
          <p:nvPr/>
        </p:nvPicPr>
        <p:blipFill rotWithShape="1">
          <a:blip r:embed="rId3"/>
          <a:srcRect l="10996"/>
          <a:stretch/>
        </p:blipFill>
        <p:spPr>
          <a:xfrm>
            <a:off x="4547447" y="419480"/>
            <a:ext cx="4401050" cy="3634599"/>
          </a:xfrm>
          <a:prstGeom prst="rect">
            <a:avLst/>
          </a:prstGeom>
        </p:spPr>
      </p:pic>
      <p:sp>
        <p:nvSpPr>
          <p:cNvPr id="6" name="TextBox 5">
            <a:extLst>
              <a:ext uri="{FF2B5EF4-FFF2-40B4-BE49-F238E27FC236}">
                <a16:creationId xmlns:a16="http://schemas.microsoft.com/office/drawing/2014/main" id="{1C3F95F2-F935-834B-B5DC-B603B2CDBBDA}"/>
              </a:ext>
            </a:extLst>
          </p:cNvPr>
          <p:cNvSpPr txBox="1"/>
          <p:nvPr/>
        </p:nvSpPr>
        <p:spPr>
          <a:xfrm>
            <a:off x="1919804" y="656216"/>
            <a:ext cx="1047466" cy="369332"/>
          </a:xfrm>
          <a:prstGeom prst="rect">
            <a:avLst/>
          </a:prstGeom>
          <a:noFill/>
        </p:spPr>
        <p:txBody>
          <a:bodyPr wrap="none" rtlCol="0">
            <a:spAutoFit/>
          </a:bodyPr>
          <a:lstStyle/>
          <a:p>
            <a:r>
              <a:rPr lang="en-US" dirty="0"/>
              <a:t>Mendota</a:t>
            </a:r>
          </a:p>
        </p:txBody>
      </p:sp>
      <p:sp>
        <p:nvSpPr>
          <p:cNvPr id="7" name="TextBox 6">
            <a:extLst>
              <a:ext uri="{FF2B5EF4-FFF2-40B4-BE49-F238E27FC236}">
                <a16:creationId xmlns:a16="http://schemas.microsoft.com/office/drawing/2014/main" id="{1924C20C-77E4-4C46-8B78-4D589B47D661}"/>
              </a:ext>
            </a:extLst>
          </p:cNvPr>
          <p:cNvSpPr txBox="1"/>
          <p:nvPr/>
        </p:nvSpPr>
        <p:spPr>
          <a:xfrm>
            <a:off x="6202528" y="656216"/>
            <a:ext cx="997389" cy="369332"/>
          </a:xfrm>
          <a:prstGeom prst="rect">
            <a:avLst/>
          </a:prstGeom>
          <a:noFill/>
        </p:spPr>
        <p:txBody>
          <a:bodyPr wrap="none" rtlCol="0">
            <a:spAutoFit/>
          </a:bodyPr>
          <a:lstStyle/>
          <a:p>
            <a:r>
              <a:rPr lang="en-US" dirty="0"/>
              <a:t>Sunapee</a:t>
            </a:r>
          </a:p>
        </p:txBody>
      </p:sp>
      <p:cxnSp>
        <p:nvCxnSpPr>
          <p:cNvPr id="13" name="Straight Connector 12">
            <a:extLst>
              <a:ext uri="{FF2B5EF4-FFF2-40B4-BE49-F238E27FC236}">
                <a16:creationId xmlns:a16="http://schemas.microsoft.com/office/drawing/2014/main" id="{46FD0D9C-526C-1C49-8492-06D7D3C73D32}"/>
              </a:ext>
            </a:extLst>
          </p:cNvPr>
          <p:cNvCxnSpPr>
            <a:cxnSpLocks/>
          </p:cNvCxnSpPr>
          <p:nvPr/>
        </p:nvCxnSpPr>
        <p:spPr>
          <a:xfrm>
            <a:off x="3200399" y="1208079"/>
            <a:ext cx="0" cy="20574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DBFC7CE1-F1F6-5047-920B-AFDDBBA607C0}"/>
              </a:ext>
            </a:extLst>
          </p:cNvPr>
          <p:cNvGraphicFramePr>
            <a:graphicFrameLocks noGrp="1"/>
          </p:cNvGraphicFramePr>
          <p:nvPr/>
        </p:nvGraphicFramePr>
        <p:xfrm>
          <a:off x="776415" y="4140200"/>
          <a:ext cx="7113372" cy="2123440"/>
        </p:xfrm>
        <a:graphic>
          <a:graphicData uri="http://schemas.openxmlformats.org/drawingml/2006/table">
            <a:tbl>
              <a:tblPr firstRow="1" bandRow="1">
                <a:tableStyleId>{5C22544A-7EE6-4342-B048-85BDC9FD1C3A}</a:tableStyleId>
              </a:tblPr>
              <a:tblGrid>
                <a:gridCol w="2371124">
                  <a:extLst>
                    <a:ext uri="{9D8B030D-6E8A-4147-A177-3AD203B41FA5}">
                      <a16:colId xmlns:a16="http://schemas.microsoft.com/office/drawing/2014/main" val="3430354931"/>
                    </a:ext>
                  </a:extLst>
                </a:gridCol>
                <a:gridCol w="2371124">
                  <a:extLst>
                    <a:ext uri="{9D8B030D-6E8A-4147-A177-3AD203B41FA5}">
                      <a16:colId xmlns:a16="http://schemas.microsoft.com/office/drawing/2014/main" val="900958238"/>
                    </a:ext>
                  </a:extLst>
                </a:gridCol>
                <a:gridCol w="2371124">
                  <a:extLst>
                    <a:ext uri="{9D8B030D-6E8A-4147-A177-3AD203B41FA5}">
                      <a16:colId xmlns:a16="http://schemas.microsoft.com/office/drawing/2014/main" val="4162675324"/>
                    </a:ext>
                  </a:extLst>
                </a:gridCol>
              </a:tblGrid>
              <a:tr h="370840">
                <a:tc>
                  <a:txBody>
                    <a:bodyPr/>
                    <a:lstStyle/>
                    <a:p>
                      <a:r>
                        <a:rPr lang="en-US" dirty="0"/>
                        <a:t>Scenario</a:t>
                      </a:r>
                    </a:p>
                  </a:txBody>
                  <a:tcPr/>
                </a:tc>
                <a:tc>
                  <a:txBody>
                    <a:bodyPr/>
                    <a:lstStyle/>
                    <a:p>
                      <a:r>
                        <a:rPr lang="en-US" dirty="0" err="1"/>
                        <a:t>Chl</a:t>
                      </a:r>
                      <a:r>
                        <a:rPr lang="en-US" dirty="0"/>
                        <a:t>-a</a:t>
                      </a:r>
                    </a:p>
                  </a:txBody>
                  <a:tcPr/>
                </a:tc>
                <a:tc>
                  <a:txBody>
                    <a:bodyPr/>
                    <a:lstStyle/>
                    <a:p>
                      <a:r>
                        <a:rPr lang="en-US" dirty="0"/>
                        <a:t>Difference from baseline</a:t>
                      </a:r>
                    </a:p>
                  </a:txBody>
                  <a:tcPr/>
                </a:tc>
                <a:extLst>
                  <a:ext uri="{0D108BD9-81ED-4DB2-BD59-A6C34878D82A}">
                    <a16:rowId xmlns:a16="http://schemas.microsoft.com/office/drawing/2014/main" val="1758765469"/>
                  </a:ext>
                </a:extLst>
              </a:tr>
              <a:tr h="370840">
                <a:tc>
                  <a:txBody>
                    <a:bodyPr/>
                    <a:lstStyle/>
                    <a:p>
                      <a:r>
                        <a:rPr lang="en-US" dirty="0"/>
                        <a:t>Baseline</a:t>
                      </a:r>
                    </a:p>
                  </a:txBody>
                  <a:tcPr/>
                </a:tc>
                <a:tc>
                  <a:txBody>
                    <a:bodyPr/>
                    <a:lstStyle/>
                    <a:p>
                      <a:r>
                        <a:rPr lang="en-US" dirty="0"/>
                        <a:t>50</a:t>
                      </a:r>
                    </a:p>
                  </a:txBody>
                  <a:tcPr/>
                </a:tc>
                <a:tc>
                  <a:txBody>
                    <a:bodyPr/>
                    <a:lstStyle/>
                    <a:p>
                      <a:endParaRPr lang="en-US"/>
                    </a:p>
                  </a:txBody>
                  <a:tcPr/>
                </a:tc>
                <a:extLst>
                  <a:ext uri="{0D108BD9-81ED-4DB2-BD59-A6C34878D82A}">
                    <a16:rowId xmlns:a16="http://schemas.microsoft.com/office/drawing/2014/main" val="2143066784"/>
                  </a:ext>
                </a:extLst>
              </a:tr>
              <a:tr h="370840">
                <a:tc>
                  <a:txBody>
                    <a:bodyPr/>
                    <a:lstStyle/>
                    <a:p>
                      <a:r>
                        <a:rPr lang="en-US" dirty="0"/>
                        <a:t>Climate</a:t>
                      </a:r>
                    </a:p>
                  </a:txBody>
                  <a:tcPr/>
                </a:tc>
                <a:tc>
                  <a:txBody>
                    <a:bodyPr/>
                    <a:lstStyle/>
                    <a:p>
                      <a:r>
                        <a:rPr lang="en-US" dirty="0"/>
                        <a:t>41</a:t>
                      </a:r>
                    </a:p>
                  </a:txBody>
                  <a:tcPr/>
                </a:tc>
                <a:tc>
                  <a:txBody>
                    <a:bodyPr/>
                    <a:lstStyle/>
                    <a:p>
                      <a:r>
                        <a:rPr lang="en-US" dirty="0"/>
                        <a:t>-9</a:t>
                      </a:r>
                    </a:p>
                  </a:txBody>
                  <a:tcPr/>
                </a:tc>
                <a:extLst>
                  <a:ext uri="{0D108BD9-81ED-4DB2-BD59-A6C34878D82A}">
                    <a16:rowId xmlns:a16="http://schemas.microsoft.com/office/drawing/2014/main" val="1534811174"/>
                  </a:ext>
                </a:extLst>
              </a:tr>
              <a:tr h="370840">
                <a:tc>
                  <a:txBody>
                    <a:bodyPr/>
                    <a:lstStyle/>
                    <a:p>
                      <a:r>
                        <a:rPr lang="en-US" dirty="0"/>
                        <a:t>Land use</a:t>
                      </a:r>
                    </a:p>
                  </a:txBody>
                  <a:tcPr/>
                </a:tc>
                <a:tc>
                  <a:txBody>
                    <a:bodyPr/>
                    <a:lstStyle/>
                    <a:p>
                      <a:r>
                        <a:rPr lang="en-US" dirty="0"/>
                        <a:t>70</a:t>
                      </a:r>
                    </a:p>
                  </a:txBody>
                  <a:tcPr/>
                </a:tc>
                <a:tc>
                  <a:txBody>
                    <a:bodyPr/>
                    <a:lstStyle/>
                    <a:p>
                      <a:r>
                        <a:rPr lang="en-US" dirty="0"/>
                        <a:t>+ 20</a:t>
                      </a:r>
                    </a:p>
                  </a:txBody>
                  <a:tcPr/>
                </a:tc>
                <a:extLst>
                  <a:ext uri="{0D108BD9-81ED-4DB2-BD59-A6C34878D82A}">
                    <a16:rowId xmlns:a16="http://schemas.microsoft.com/office/drawing/2014/main" val="1205273855"/>
                  </a:ext>
                </a:extLst>
              </a:tr>
              <a:tr h="370840">
                <a:tc>
                  <a:txBody>
                    <a:bodyPr/>
                    <a:lstStyle/>
                    <a:p>
                      <a:r>
                        <a:rPr lang="en-US" dirty="0"/>
                        <a:t>Climate x Land use</a:t>
                      </a:r>
                    </a:p>
                  </a:txBody>
                  <a:tcPr/>
                </a:tc>
                <a:tc>
                  <a:txBody>
                    <a:bodyPr/>
                    <a:lstStyle/>
                    <a:p>
                      <a:r>
                        <a:rPr lang="en-US" dirty="0"/>
                        <a:t>55</a:t>
                      </a:r>
                    </a:p>
                  </a:txBody>
                  <a:tcPr/>
                </a:tc>
                <a:tc>
                  <a:txBody>
                    <a:bodyPr/>
                    <a:lstStyle/>
                    <a:p>
                      <a:r>
                        <a:rPr lang="en-US" dirty="0"/>
                        <a:t>+5</a:t>
                      </a:r>
                    </a:p>
                  </a:txBody>
                  <a:tcPr/>
                </a:tc>
                <a:extLst>
                  <a:ext uri="{0D108BD9-81ED-4DB2-BD59-A6C34878D82A}">
                    <a16:rowId xmlns:a16="http://schemas.microsoft.com/office/drawing/2014/main" val="1670054965"/>
                  </a:ext>
                </a:extLst>
              </a:tr>
            </a:tbl>
          </a:graphicData>
        </a:graphic>
      </p:graphicFrame>
    </p:spTree>
    <p:extLst>
      <p:ext uri="{BB962C8B-B14F-4D97-AF65-F5344CB8AC3E}">
        <p14:creationId xmlns:p14="http://schemas.microsoft.com/office/powerpoint/2010/main" val="257745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2772"/>
            <a:ext cx="9144000" cy="990600"/>
          </a:xfrm>
        </p:spPr>
        <p:txBody>
          <a:bodyPr>
            <a:normAutofit/>
          </a:bodyPr>
          <a:lstStyle/>
          <a:p>
            <a:r>
              <a:rPr lang="en-US" sz="3900" b="1" dirty="0"/>
              <a:t> Evidence for Cross-Scale Interactions?</a:t>
            </a:r>
          </a:p>
        </p:txBody>
      </p:sp>
      <p:sp>
        <p:nvSpPr>
          <p:cNvPr id="3" name="Content Placeholder 2"/>
          <p:cNvSpPr>
            <a:spLocks noGrp="1"/>
          </p:cNvSpPr>
          <p:nvPr>
            <p:ph idx="1"/>
          </p:nvPr>
        </p:nvSpPr>
        <p:spPr>
          <a:xfrm>
            <a:off x="119743" y="1393371"/>
            <a:ext cx="8795657" cy="5290457"/>
          </a:xfrm>
        </p:spPr>
        <p:txBody>
          <a:bodyPr>
            <a:normAutofit/>
          </a:bodyPr>
          <a:lstStyle/>
          <a:p>
            <a:pPr>
              <a:buFont typeface="Wingdings" panose="05000000000000000000" pitchFamily="2" charset="2"/>
              <a:buChar char="§"/>
            </a:pPr>
            <a:r>
              <a:rPr lang="en-US" sz="2000" dirty="0"/>
              <a:t>Phytoplankton blooms are driven by processes                                                  occurring at different scales:</a:t>
            </a:r>
          </a:p>
          <a:p>
            <a:pPr lvl="1">
              <a:buFont typeface="Wingdings" panose="05000000000000000000" pitchFamily="2" charset="2"/>
              <a:buChar char="§"/>
            </a:pPr>
            <a:r>
              <a:rPr lang="en-US" dirty="0"/>
              <a:t>Increasing lake nutrients (local) </a:t>
            </a:r>
          </a:p>
          <a:p>
            <a:pPr lvl="1">
              <a:buFont typeface="Wingdings" panose="05000000000000000000" pitchFamily="2" charset="2"/>
              <a:buChar char="§"/>
            </a:pPr>
            <a:r>
              <a:rPr lang="en-US" dirty="0"/>
              <a:t>Warming climate (regional)</a:t>
            </a:r>
          </a:p>
          <a:p>
            <a:pPr lvl="1">
              <a:buFont typeface="Wingdings" panose="05000000000000000000" pitchFamily="2" charset="2"/>
              <a:buChar char="§"/>
            </a:pPr>
            <a:endParaRPr lang="en-US" sz="1000" dirty="0"/>
          </a:p>
          <a:p>
            <a:pPr>
              <a:buFont typeface="Wingdings" panose="05000000000000000000" pitchFamily="2" charset="2"/>
              <a:buChar char="§"/>
            </a:pPr>
            <a:r>
              <a:rPr lang="en-US" sz="2000" dirty="0"/>
              <a:t>In your lake, did you observe cross-scale interactions                                            in phytoplankton bloom timing and/or intensity?</a:t>
            </a:r>
          </a:p>
          <a:p>
            <a:pPr lvl="1">
              <a:buFont typeface="Wingdings" panose="05000000000000000000" pitchFamily="2" charset="2"/>
              <a:buChar char="§"/>
            </a:pPr>
            <a:r>
              <a:rPr lang="en-US" dirty="0"/>
              <a:t>Only climate had an effect</a:t>
            </a:r>
          </a:p>
          <a:p>
            <a:pPr lvl="1">
              <a:buFont typeface="Wingdings" panose="05000000000000000000" pitchFamily="2" charset="2"/>
              <a:buChar char="§"/>
            </a:pPr>
            <a:r>
              <a:rPr lang="en-US" dirty="0"/>
              <a:t>Only land use had an effect</a:t>
            </a:r>
          </a:p>
          <a:p>
            <a:pPr lvl="1">
              <a:buFont typeface="Wingdings" panose="05000000000000000000" pitchFamily="2" charset="2"/>
              <a:buChar char="§"/>
            </a:pPr>
            <a:r>
              <a:rPr lang="en-US" dirty="0"/>
              <a:t>Climate and land use had interacting effects</a:t>
            </a:r>
          </a:p>
          <a:p>
            <a:pPr lvl="2">
              <a:buFont typeface="Wingdings" panose="05000000000000000000" pitchFamily="2" charset="2"/>
              <a:buChar char="§"/>
            </a:pPr>
            <a:r>
              <a:rPr lang="en-US" sz="2000" dirty="0"/>
              <a:t>Were these effects linear or non-linear?</a:t>
            </a:r>
          </a:p>
          <a:p>
            <a:pPr>
              <a:buFont typeface="Wingdings" panose="05000000000000000000" pitchFamily="2" charset="2"/>
              <a:buChar char="§"/>
            </a:pPr>
            <a:endParaRPr lang="en-US" sz="1000" dirty="0"/>
          </a:p>
        </p:txBody>
      </p:sp>
      <p:grpSp>
        <p:nvGrpSpPr>
          <p:cNvPr id="7" name="Group 6"/>
          <p:cNvGrpSpPr/>
          <p:nvPr/>
        </p:nvGrpSpPr>
        <p:grpSpPr>
          <a:xfrm>
            <a:off x="6545037" y="1413740"/>
            <a:ext cx="2484663" cy="1809150"/>
            <a:chOff x="6375303" y="4397828"/>
            <a:chExt cx="2484663" cy="1809150"/>
          </a:xfrm>
        </p:grpSpPr>
        <p:pic>
          <p:nvPicPr>
            <p:cNvPr id="5" name="Picture 10" descr="Algal bloom">
              <a:extLst>
                <a:ext uri="{FF2B5EF4-FFF2-40B4-BE49-F238E27FC236}">
                  <a16:creationId xmlns:a16="http://schemas.microsoft.com/office/drawing/2014/main" id="{C3CCA9E6-44DE-4EB0-A233-294BDCE959E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375303" y="4397828"/>
              <a:ext cx="2484663" cy="18091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1F089DB-4A60-4F2E-85AA-0D0CF31A3242}"/>
                </a:ext>
              </a:extLst>
            </p:cNvPr>
            <p:cNvSpPr/>
            <p:nvPr/>
          </p:nvSpPr>
          <p:spPr>
            <a:xfrm>
              <a:off x="8285613" y="5955429"/>
              <a:ext cx="574353" cy="25154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NOAA</a:t>
              </a:r>
            </a:p>
          </p:txBody>
        </p:sp>
      </p:grpSp>
      <p:pic>
        <p:nvPicPr>
          <p:cNvPr id="1026" name="Picture 2" descr="Image result for check mark"/>
          <p:cNvPicPr>
            <a:picLocks noChangeAspect="1" noChangeArrowheads="1"/>
          </p:cNvPicPr>
          <p:nvPr/>
        </p:nvPicPr>
        <p:blipFill rotWithShape="1">
          <a:blip r:embed="rId4">
            <a:extLst>
              <a:ext uri="{28A0092B-C50C-407E-A947-70E740481C1C}">
                <a14:useLocalDpi xmlns:a14="http://schemas.microsoft.com/office/drawing/2010/main" val="0"/>
              </a:ext>
            </a:extLst>
          </a:blip>
          <a:srcRect l="22694" b="25058"/>
          <a:stretch/>
        </p:blipFill>
        <p:spPr bwMode="auto">
          <a:xfrm rot="797205">
            <a:off x="5716881" y="4076168"/>
            <a:ext cx="981964" cy="9519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1538" y="3742755"/>
            <a:ext cx="204150" cy="2333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372" y="4101131"/>
            <a:ext cx="204150" cy="233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54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D1B51D-01BD-7349-8EF0-8D51DB51307C}"/>
              </a:ext>
            </a:extLst>
          </p:cNvPr>
          <p:cNvPicPr>
            <a:picLocks noChangeAspect="1"/>
          </p:cNvPicPr>
          <p:nvPr/>
        </p:nvPicPr>
        <p:blipFill>
          <a:blip r:embed="rId2"/>
          <a:stretch>
            <a:fillRect/>
          </a:stretch>
        </p:blipFill>
        <p:spPr>
          <a:xfrm>
            <a:off x="0" y="461870"/>
            <a:ext cx="4887075" cy="3592209"/>
          </a:xfrm>
          <a:prstGeom prst="rect">
            <a:avLst/>
          </a:prstGeom>
        </p:spPr>
      </p:pic>
      <p:pic>
        <p:nvPicPr>
          <p:cNvPr id="5" name="Picture 4">
            <a:extLst>
              <a:ext uri="{FF2B5EF4-FFF2-40B4-BE49-F238E27FC236}">
                <a16:creationId xmlns:a16="http://schemas.microsoft.com/office/drawing/2014/main" id="{76747C79-3BF2-1141-8CDD-2988FAF30B9D}"/>
              </a:ext>
            </a:extLst>
          </p:cNvPr>
          <p:cNvPicPr>
            <a:picLocks noChangeAspect="1"/>
          </p:cNvPicPr>
          <p:nvPr/>
        </p:nvPicPr>
        <p:blipFill rotWithShape="1">
          <a:blip r:embed="rId3"/>
          <a:srcRect l="10996"/>
          <a:stretch/>
        </p:blipFill>
        <p:spPr>
          <a:xfrm>
            <a:off x="4547447" y="419480"/>
            <a:ext cx="4401050" cy="3634599"/>
          </a:xfrm>
          <a:prstGeom prst="rect">
            <a:avLst/>
          </a:prstGeom>
        </p:spPr>
      </p:pic>
      <p:sp>
        <p:nvSpPr>
          <p:cNvPr id="6" name="TextBox 5">
            <a:extLst>
              <a:ext uri="{FF2B5EF4-FFF2-40B4-BE49-F238E27FC236}">
                <a16:creationId xmlns:a16="http://schemas.microsoft.com/office/drawing/2014/main" id="{1C3F95F2-F935-834B-B5DC-B603B2CDBBDA}"/>
              </a:ext>
            </a:extLst>
          </p:cNvPr>
          <p:cNvSpPr txBox="1"/>
          <p:nvPr/>
        </p:nvSpPr>
        <p:spPr>
          <a:xfrm>
            <a:off x="1919804" y="656216"/>
            <a:ext cx="1047466" cy="369332"/>
          </a:xfrm>
          <a:prstGeom prst="rect">
            <a:avLst/>
          </a:prstGeom>
          <a:noFill/>
        </p:spPr>
        <p:txBody>
          <a:bodyPr wrap="none" rtlCol="0">
            <a:spAutoFit/>
          </a:bodyPr>
          <a:lstStyle/>
          <a:p>
            <a:r>
              <a:rPr lang="en-US" dirty="0"/>
              <a:t>Mendota</a:t>
            </a:r>
          </a:p>
        </p:txBody>
      </p:sp>
      <p:sp>
        <p:nvSpPr>
          <p:cNvPr id="7" name="TextBox 6">
            <a:extLst>
              <a:ext uri="{FF2B5EF4-FFF2-40B4-BE49-F238E27FC236}">
                <a16:creationId xmlns:a16="http://schemas.microsoft.com/office/drawing/2014/main" id="{1924C20C-77E4-4C46-8B78-4D589B47D661}"/>
              </a:ext>
            </a:extLst>
          </p:cNvPr>
          <p:cNvSpPr txBox="1"/>
          <p:nvPr/>
        </p:nvSpPr>
        <p:spPr>
          <a:xfrm>
            <a:off x="6202528" y="656216"/>
            <a:ext cx="997389" cy="369332"/>
          </a:xfrm>
          <a:prstGeom prst="rect">
            <a:avLst/>
          </a:prstGeom>
          <a:noFill/>
        </p:spPr>
        <p:txBody>
          <a:bodyPr wrap="none" rtlCol="0">
            <a:spAutoFit/>
          </a:bodyPr>
          <a:lstStyle/>
          <a:p>
            <a:r>
              <a:rPr lang="en-US" dirty="0"/>
              <a:t>Sunapee</a:t>
            </a:r>
          </a:p>
        </p:txBody>
      </p:sp>
      <p:cxnSp>
        <p:nvCxnSpPr>
          <p:cNvPr id="13" name="Straight Connector 12">
            <a:extLst>
              <a:ext uri="{FF2B5EF4-FFF2-40B4-BE49-F238E27FC236}">
                <a16:creationId xmlns:a16="http://schemas.microsoft.com/office/drawing/2014/main" id="{46FD0D9C-526C-1C49-8492-06D7D3C73D32}"/>
              </a:ext>
            </a:extLst>
          </p:cNvPr>
          <p:cNvCxnSpPr>
            <a:cxnSpLocks/>
          </p:cNvCxnSpPr>
          <p:nvPr/>
        </p:nvCxnSpPr>
        <p:spPr>
          <a:xfrm>
            <a:off x="3200399" y="1208079"/>
            <a:ext cx="0" cy="20574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DBFC7CE1-F1F6-5047-920B-AFDDBBA607C0}"/>
              </a:ext>
            </a:extLst>
          </p:cNvPr>
          <p:cNvGraphicFramePr>
            <a:graphicFrameLocks noGrp="1"/>
          </p:cNvGraphicFramePr>
          <p:nvPr/>
        </p:nvGraphicFramePr>
        <p:xfrm>
          <a:off x="776415" y="4140200"/>
          <a:ext cx="7113372" cy="2123440"/>
        </p:xfrm>
        <a:graphic>
          <a:graphicData uri="http://schemas.openxmlformats.org/drawingml/2006/table">
            <a:tbl>
              <a:tblPr firstRow="1" bandRow="1">
                <a:tableStyleId>{5C22544A-7EE6-4342-B048-85BDC9FD1C3A}</a:tableStyleId>
              </a:tblPr>
              <a:tblGrid>
                <a:gridCol w="2371124">
                  <a:extLst>
                    <a:ext uri="{9D8B030D-6E8A-4147-A177-3AD203B41FA5}">
                      <a16:colId xmlns:a16="http://schemas.microsoft.com/office/drawing/2014/main" val="3430354931"/>
                    </a:ext>
                  </a:extLst>
                </a:gridCol>
                <a:gridCol w="2371124">
                  <a:extLst>
                    <a:ext uri="{9D8B030D-6E8A-4147-A177-3AD203B41FA5}">
                      <a16:colId xmlns:a16="http://schemas.microsoft.com/office/drawing/2014/main" val="900958238"/>
                    </a:ext>
                  </a:extLst>
                </a:gridCol>
                <a:gridCol w="2371124">
                  <a:extLst>
                    <a:ext uri="{9D8B030D-6E8A-4147-A177-3AD203B41FA5}">
                      <a16:colId xmlns:a16="http://schemas.microsoft.com/office/drawing/2014/main" val="4162675324"/>
                    </a:ext>
                  </a:extLst>
                </a:gridCol>
              </a:tblGrid>
              <a:tr h="370840">
                <a:tc>
                  <a:txBody>
                    <a:bodyPr/>
                    <a:lstStyle/>
                    <a:p>
                      <a:r>
                        <a:rPr lang="en-US" dirty="0"/>
                        <a:t>Scenario</a:t>
                      </a:r>
                    </a:p>
                  </a:txBody>
                  <a:tcPr/>
                </a:tc>
                <a:tc>
                  <a:txBody>
                    <a:bodyPr/>
                    <a:lstStyle/>
                    <a:p>
                      <a:r>
                        <a:rPr lang="en-US" dirty="0" err="1"/>
                        <a:t>Chl</a:t>
                      </a:r>
                      <a:r>
                        <a:rPr lang="en-US" dirty="0"/>
                        <a:t>-a</a:t>
                      </a:r>
                    </a:p>
                  </a:txBody>
                  <a:tcPr/>
                </a:tc>
                <a:tc>
                  <a:txBody>
                    <a:bodyPr/>
                    <a:lstStyle/>
                    <a:p>
                      <a:r>
                        <a:rPr lang="en-US" dirty="0"/>
                        <a:t>Difference from baseline</a:t>
                      </a:r>
                    </a:p>
                  </a:txBody>
                  <a:tcPr/>
                </a:tc>
                <a:extLst>
                  <a:ext uri="{0D108BD9-81ED-4DB2-BD59-A6C34878D82A}">
                    <a16:rowId xmlns:a16="http://schemas.microsoft.com/office/drawing/2014/main" val="1758765469"/>
                  </a:ext>
                </a:extLst>
              </a:tr>
              <a:tr h="370840">
                <a:tc>
                  <a:txBody>
                    <a:bodyPr/>
                    <a:lstStyle/>
                    <a:p>
                      <a:r>
                        <a:rPr lang="en-US" dirty="0"/>
                        <a:t>Baseline</a:t>
                      </a:r>
                    </a:p>
                  </a:txBody>
                  <a:tcPr/>
                </a:tc>
                <a:tc>
                  <a:txBody>
                    <a:bodyPr/>
                    <a:lstStyle/>
                    <a:p>
                      <a:r>
                        <a:rPr lang="en-US" dirty="0"/>
                        <a:t>50</a:t>
                      </a:r>
                    </a:p>
                  </a:txBody>
                  <a:tcPr/>
                </a:tc>
                <a:tc>
                  <a:txBody>
                    <a:bodyPr/>
                    <a:lstStyle/>
                    <a:p>
                      <a:endParaRPr lang="en-US"/>
                    </a:p>
                  </a:txBody>
                  <a:tcPr/>
                </a:tc>
                <a:extLst>
                  <a:ext uri="{0D108BD9-81ED-4DB2-BD59-A6C34878D82A}">
                    <a16:rowId xmlns:a16="http://schemas.microsoft.com/office/drawing/2014/main" val="2143066784"/>
                  </a:ext>
                </a:extLst>
              </a:tr>
              <a:tr h="370840">
                <a:tc>
                  <a:txBody>
                    <a:bodyPr/>
                    <a:lstStyle/>
                    <a:p>
                      <a:r>
                        <a:rPr lang="en-US" dirty="0"/>
                        <a:t>Climate</a:t>
                      </a:r>
                    </a:p>
                  </a:txBody>
                  <a:tcPr/>
                </a:tc>
                <a:tc>
                  <a:txBody>
                    <a:bodyPr/>
                    <a:lstStyle/>
                    <a:p>
                      <a:r>
                        <a:rPr lang="en-US" dirty="0"/>
                        <a:t>41</a:t>
                      </a:r>
                    </a:p>
                  </a:txBody>
                  <a:tcPr/>
                </a:tc>
                <a:tc>
                  <a:txBody>
                    <a:bodyPr/>
                    <a:lstStyle/>
                    <a:p>
                      <a:r>
                        <a:rPr lang="en-US" dirty="0"/>
                        <a:t>-9</a:t>
                      </a:r>
                    </a:p>
                  </a:txBody>
                  <a:tcPr/>
                </a:tc>
                <a:extLst>
                  <a:ext uri="{0D108BD9-81ED-4DB2-BD59-A6C34878D82A}">
                    <a16:rowId xmlns:a16="http://schemas.microsoft.com/office/drawing/2014/main" val="1534811174"/>
                  </a:ext>
                </a:extLst>
              </a:tr>
              <a:tr h="370840">
                <a:tc>
                  <a:txBody>
                    <a:bodyPr/>
                    <a:lstStyle/>
                    <a:p>
                      <a:r>
                        <a:rPr lang="en-US" dirty="0"/>
                        <a:t>Land use</a:t>
                      </a:r>
                    </a:p>
                  </a:txBody>
                  <a:tcPr/>
                </a:tc>
                <a:tc>
                  <a:txBody>
                    <a:bodyPr/>
                    <a:lstStyle/>
                    <a:p>
                      <a:r>
                        <a:rPr lang="en-US" dirty="0"/>
                        <a:t>70</a:t>
                      </a:r>
                    </a:p>
                  </a:txBody>
                  <a:tcPr/>
                </a:tc>
                <a:tc>
                  <a:txBody>
                    <a:bodyPr/>
                    <a:lstStyle/>
                    <a:p>
                      <a:r>
                        <a:rPr lang="en-US" dirty="0"/>
                        <a:t>+ 20</a:t>
                      </a:r>
                    </a:p>
                  </a:txBody>
                  <a:tcPr/>
                </a:tc>
                <a:extLst>
                  <a:ext uri="{0D108BD9-81ED-4DB2-BD59-A6C34878D82A}">
                    <a16:rowId xmlns:a16="http://schemas.microsoft.com/office/drawing/2014/main" val="1205273855"/>
                  </a:ext>
                </a:extLst>
              </a:tr>
              <a:tr h="370840">
                <a:tc>
                  <a:txBody>
                    <a:bodyPr/>
                    <a:lstStyle/>
                    <a:p>
                      <a:r>
                        <a:rPr lang="en-US" dirty="0"/>
                        <a:t>Climate x Land use</a:t>
                      </a:r>
                    </a:p>
                  </a:txBody>
                  <a:tcPr/>
                </a:tc>
                <a:tc>
                  <a:txBody>
                    <a:bodyPr/>
                    <a:lstStyle/>
                    <a:p>
                      <a:r>
                        <a:rPr lang="en-US" dirty="0"/>
                        <a:t>55</a:t>
                      </a:r>
                    </a:p>
                  </a:txBody>
                  <a:tcPr/>
                </a:tc>
                <a:tc>
                  <a:txBody>
                    <a:bodyPr/>
                    <a:lstStyle/>
                    <a:p>
                      <a:r>
                        <a:rPr lang="en-US" dirty="0"/>
                        <a:t>+5</a:t>
                      </a:r>
                    </a:p>
                  </a:txBody>
                  <a:tcPr/>
                </a:tc>
                <a:extLst>
                  <a:ext uri="{0D108BD9-81ED-4DB2-BD59-A6C34878D82A}">
                    <a16:rowId xmlns:a16="http://schemas.microsoft.com/office/drawing/2014/main" val="1670054965"/>
                  </a:ext>
                </a:extLst>
              </a:tr>
            </a:tbl>
          </a:graphicData>
        </a:graphic>
      </p:graphicFrame>
      <p:sp>
        <p:nvSpPr>
          <p:cNvPr id="21" name="Right Brace 20">
            <a:extLst>
              <a:ext uri="{FF2B5EF4-FFF2-40B4-BE49-F238E27FC236}">
                <a16:creationId xmlns:a16="http://schemas.microsoft.com/office/drawing/2014/main" id="{6B680FC4-50B2-8840-83F3-A5469503EE5F}"/>
              </a:ext>
            </a:extLst>
          </p:cNvPr>
          <p:cNvSpPr/>
          <p:nvPr/>
        </p:nvSpPr>
        <p:spPr>
          <a:xfrm>
            <a:off x="7670172" y="5140411"/>
            <a:ext cx="439229" cy="7290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5109AB7A-4AD4-974E-AA7D-32735BD19187}"/>
              </a:ext>
            </a:extLst>
          </p:cNvPr>
          <p:cNvSpPr txBox="1"/>
          <p:nvPr/>
        </p:nvSpPr>
        <p:spPr>
          <a:xfrm>
            <a:off x="8109401" y="5320269"/>
            <a:ext cx="534121" cy="369332"/>
          </a:xfrm>
          <a:prstGeom prst="rect">
            <a:avLst/>
          </a:prstGeom>
          <a:noFill/>
        </p:spPr>
        <p:txBody>
          <a:bodyPr wrap="none" rtlCol="0">
            <a:spAutoFit/>
          </a:bodyPr>
          <a:lstStyle/>
          <a:p>
            <a:r>
              <a:rPr lang="en-US" dirty="0"/>
              <a:t>+11</a:t>
            </a:r>
          </a:p>
        </p:txBody>
      </p:sp>
    </p:spTree>
    <p:extLst>
      <p:ext uri="{BB962C8B-B14F-4D97-AF65-F5344CB8AC3E}">
        <p14:creationId xmlns:p14="http://schemas.microsoft.com/office/powerpoint/2010/main" val="349393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2772"/>
            <a:ext cx="9144000" cy="990600"/>
          </a:xfrm>
        </p:spPr>
        <p:txBody>
          <a:bodyPr>
            <a:normAutofit/>
          </a:bodyPr>
          <a:lstStyle/>
          <a:p>
            <a:r>
              <a:rPr lang="en-US" sz="3900" b="1" dirty="0"/>
              <a:t> Evidence for Cross-Scale Interactions?</a:t>
            </a:r>
          </a:p>
        </p:txBody>
      </p:sp>
      <p:sp>
        <p:nvSpPr>
          <p:cNvPr id="3" name="Content Placeholder 2"/>
          <p:cNvSpPr>
            <a:spLocks noGrp="1"/>
          </p:cNvSpPr>
          <p:nvPr>
            <p:ph idx="1"/>
          </p:nvPr>
        </p:nvSpPr>
        <p:spPr>
          <a:xfrm>
            <a:off x="119743" y="1393371"/>
            <a:ext cx="8795657" cy="5290457"/>
          </a:xfrm>
        </p:spPr>
        <p:txBody>
          <a:bodyPr>
            <a:normAutofit/>
          </a:bodyPr>
          <a:lstStyle/>
          <a:p>
            <a:pPr>
              <a:buFont typeface="Wingdings" panose="05000000000000000000" pitchFamily="2" charset="2"/>
              <a:buChar char="§"/>
            </a:pPr>
            <a:r>
              <a:rPr lang="en-US" sz="2000" dirty="0"/>
              <a:t>Phytoplankton blooms are driven by processes                                                  occurring at different scales:</a:t>
            </a:r>
          </a:p>
          <a:p>
            <a:pPr lvl="1">
              <a:buFont typeface="Wingdings" panose="05000000000000000000" pitchFamily="2" charset="2"/>
              <a:buChar char="§"/>
            </a:pPr>
            <a:r>
              <a:rPr lang="en-US" dirty="0"/>
              <a:t>Increasing lake nutrients (local) </a:t>
            </a:r>
          </a:p>
          <a:p>
            <a:pPr lvl="1">
              <a:buFont typeface="Wingdings" panose="05000000000000000000" pitchFamily="2" charset="2"/>
              <a:buChar char="§"/>
            </a:pPr>
            <a:r>
              <a:rPr lang="en-US" dirty="0"/>
              <a:t>Warming climate (regional)</a:t>
            </a:r>
          </a:p>
          <a:p>
            <a:pPr lvl="1">
              <a:buFont typeface="Wingdings" panose="05000000000000000000" pitchFamily="2" charset="2"/>
              <a:buChar char="§"/>
            </a:pPr>
            <a:endParaRPr lang="en-US" sz="1000" dirty="0"/>
          </a:p>
          <a:p>
            <a:pPr>
              <a:buFont typeface="Wingdings" panose="05000000000000000000" pitchFamily="2" charset="2"/>
              <a:buChar char="§"/>
            </a:pPr>
            <a:r>
              <a:rPr lang="en-US" sz="2000" dirty="0"/>
              <a:t>In your lake, did you observe cross-scale interactions                                            in phytoplankton bloom timing and/or intensity?</a:t>
            </a:r>
          </a:p>
          <a:p>
            <a:pPr lvl="1">
              <a:buFont typeface="Wingdings" panose="05000000000000000000" pitchFamily="2" charset="2"/>
              <a:buChar char="§"/>
            </a:pPr>
            <a:r>
              <a:rPr lang="en-US" dirty="0"/>
              <a:t>Only climate had an effect</a:t>
            </a:r>
          </a:p>
          <a:p>
            <a:pPr lvl="1">
              <a:buFont typeface="Wingdings" panose="05000000000000000000" pitchFamily="2" charset="2"/>
              <a:buChar char="§"/>
            </a:pPr>
            <a:r>
              <a:rPr lang="en-US" dirty="0"/>
              <a:t>Only land use had an effect</a:t>
            </a:r>
          </a:p>
          <a:p>
            <a:pPr lvl="1">
              <a:buFont typeface="Wingdings" panose="05000000000000000000" pitchFamily="2" charset="2"/>
              <a:buChar char="§"/>
            </a:pPr>
            <a:r>
              <a:rPr lang="en-US" dirty="0"/>
              <a:t>Climate and land use had interacting effects</a:t>
            </a:r>
          </a:p>
          <a:p>
            <a:pPr lvl="2">
              <a:buFont typeface="Wingdings" panose="05000000000000000000" pitchFamily="2" charset="2"/>
              <a:buChar char="§"/>
            </a:pPr>
            <a:r>
              <a:rPr lang="en-US" sz="2000" dirty="0"/>
              <a:t>Were these effects linear or </a:t>
            </a:r>
            <a:r>
              <a:rPr lang="en-US" sz="2000" b="1" dirty="0"/>
              <a:t>non-linear</a:t>
            </a:r>
            <a:r>
              <a:rPr lang="en-US" sz="2000" dirty="0"/>
              <a:t>?</a:t>
            </a:r>
          </a:p>
          <a:p>
            <a:pPr>
              <a:buFont typeface="Wingdings" panose="05000000000000000000" pitchFamily="2" charset="2"/>
              <a:buChar char="§"/>
            </a:pPr>
            <a:endParaRPr lang="en-US" sz="1000" dirty="0"/>
          </a:p>
          <a:p>
            <a:pPr>
              <a:buFont typeface="Wingdings" panose="05000000000000000000" pitchFamily="2" charset="2"/>
              <a:buChar char="§"/>
            </a:pPr>
            <a:r>
              <a:rPr lang="en-US" sz="2000" dirty="0"/>
              <a:t>How would your understanding of phytoplankton blooms be                            different if you had looked at just climate </a:t>
            </a:r>
            <a:r>
              <a:rPr lang="en-US" sz="2000" i="1" dirty="0"/>
              <a:t>or </a:t>
            </a:r>
            <a:r>
              <a:rPr lang="en-US" sz="2000" dirty="0"/>
              <a:t>land use changes                              in isolation? </a:t>
            </a:r>
            <a:endParaRPr lang="en-US" dirty="0"/>
          </a:p>
        </p:txBody>
      </p:sp>
      <p:grpSp>
        <p:nvGrpSpPr>
          <p:cNvPr id="7" name="Group 6"/>
          <p:cNvGrpSpPr/>
          <p:nvPr/>
        </p:nvGrpSpPr>
        <p:grpSpPr>
          <a:xfrm>
            <a:off x="6545037" y="1413740"/>
            <a:ext cx="2484663" cy="1809150"/>
            <a:chOff x="6375303" y="4397828"/>
            <a:chExt cx="2484663" cy="1809150"/>
          </a:xfrm>
        </p:grpSpPr>
        <p:pic>
          <p:nvPicPr>
            <p:cNvPr id="5" name="Picture 10" descr="Algal bloom">
              <a:extLst>
                <a:ext uri="{FF2B5EF4-FFF2-40B4-BE49-F238E27FC236}">
                  <a16:creationId xmlns:a16="http://schemas.microsoft.com/office/drawing/2014/main" id="{C3CCA9E6-44DE-4EB0-A233-294BDCE959E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375303" y="4397828"/>
              <a:ext cx="2484663" cy="18091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1F089DB-4A60-4F2E-85AA-0D0CF31A3242}"/>
                </a:ext>
              </a:extLst>
            </p:cNvPr>
            <p:cNvSpPr/>
            <p:nvPr/>
          </p:nvSpPr>
          <p:spPr>
            <a:xfrm>
              <a:off x="8285613" y="5955429"/>
              <a:ext cx="574353" cy="25154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Arial"/>
                  <a:ea typeface="+mn-ea"/>
                  <a:cs typeface="+mn-cs"/>
                </a:rPr>
                <a:t>NOAA</a:t>
              </a:r>
            </a:p>
          </p:txBody>
        </p:sp>
      </p:grpSp>
      <p:pic>
        <p:nvPicPr>
          <p:cNvPr id="1026" name="Picture 2" descr="Image result for check mark"/>
          <p:cNvPicPr>
            <a:picLocks noChangeAspect="1" noChangeArrowheads="1"/>
          </p:cNvPicPr>
          <p:nvPr/>
        </p:nvPicPr>
        <p:blipFill rotWithShape="1">
          <a:blip r:embed="rId4">
            <a:extLst>
              <a:ext uri="{28A0092B-C50C-407E-A947-70E740481C1C}">
                <a14:useLocalDpi xmlns:a14="http://schemas.microsoft.com/office/drawing/2010/main" val="0"/>
              </a:ext>
            </a:extLst>
          </a:blip>
          <a:srcRect l="22694" b="25058"/>
          <a:stretch/>
        </p:blipFill>
        <p:spPr bwMode="auto">
          <a:xfrm rot="797205">
            <a:off x="5716881" y="4076168"/>
            <a:ext cx="981964" cy="9519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1538" y="3742755"/>
            <a:ext cx="204150" cy="2333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372" y="4101131"/>
            <a:ext cx="204150" cy="233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021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F PPT go-t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KF PPT go-to" id="{E76051EC-2EF4-466F-9064-4572E175FA5A}" vid="{ACB51E47-E9F3-4CAF-89EE-0DDE2E027E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TotalTime>
  <Words>819</Words>
  <Application>Microsoft Macintosh PowerPoint</Application>
  <PresentationFormat>On-screen Show (4:3)</PresentationFormat>
  <Paragraphs>114</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KF PPT go-to</vt:lpstr>
      <vt:lpstr> Evidence for Cross-Scale Interactions?</vt:lpstr>
      <vt:lpstr>PowerPoint Presentation</vt:lpstr>
      <vt:lpstr> Evidence for Cross-Scale Interactions?</vt:lpstr>
      <vt:lpstr>PowerPoint Presentation</vt:lpstr>
      <vt:lpstr> Evidence for Cross-Scale Interactions?</vt:lpstr>
      <vt:lpstr>PowerPoint Presentation</vt:lpstr>
      <vt:lpstr> Evidence for Cross-Scale Interactions?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Quinn Thomas</dc:creator>
  <cp:lastModifiedBy>Quinn Thomas</cp:lastModifiedBy>
  <cp:revision>4</cp:revision>
  <dcterms:created xsi:type="dcterms:W3CDTF">2019-01-31T15:53:27Z</dcterms:created>
  <dcterms:modified xsi:type="dcterms:W3CDTF">2019-01-31T18:33:44Z</dcterms:modified>
</cp:coreProperties>
</file>