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60" r:id="rId5"/>
    <p:sldId id="261" r:id="rId6"/>
    <p:sldId id="263" r:id="rId7"/>
    <p:sldId id="275" r:id="rId8"/>
    <p:sldId id="258" r:id="rId9"/>
    <p:sldId id="265" r:id="rId10"/>
    <p:sldId id="269" r:id="rId11"/>
    <p:sldId id="268" r:id="rId12"/>
    <p:sldId id="267" r:id="rId13"/>
    <p:sldId id="266" r:id="rId14"/>
    <p:sldId id="264" r:id="rId15"/>
    <p:sldId id="272" r:id="rId16"/>
    <p:sldId id="270" r:id="rId17"/>
    <p:sldId id="271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72B"/>
    <a:srgbClr val="2D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485" y="-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23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7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86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86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2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74ED-106C-4637-84F8-62C2A49AF026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AE97-268B-4458-8974-779D44C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52536" y="-164554"/>
            <a:ext cx="9433048" cy="5472608"/>
          </a:xfrm>
          <a:prstGeom prst="rect">
            <a:avLst/>
          </a:prstGeom>
          <a:solidFill>
            <a:srgbClr val="2D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C:\Users\DataVizard\PopDynIZW Dropbox\Lab_Orga\D6_Package\d6\man\figures\hexlogo_p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6" y="195486"/>
            <a:ext cx="3132000" cy="31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98177" y="3332595"/>
            <a:ext cx="784702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An </a:t>
            </a:r>
            <a:r>
              <a:rPr lang="en-US" b="1" dirty="0" smtClean="0">
                <a:solidFill>
                  <a:schemeClr val="bg1"/>
                </a:solidFill>
                <a:latin typeface="Fira Code" pitchFamily="49" charset="0"/>
                <a:ea typeface="Fira Code" pitchFamily="49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 package with the aim to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Bebas Neue" pitchFamily="34" charset="0"/>
              </a:rPr>
              <a:t>simplify workflows of D6 research projects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ahnschrift SemiBold SemiConden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ahnschrift SemiBold SemiConden" pitchFamily="34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Bahnschrift SemiBold SemiConden" pitchFamily="34" charset="0"/>
              </a:rPr>
              <a:t>Cédric</a:t>
            </a:r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 Scherer</a:t>
            </a:r>
            <a:endParaRPr lang="en-US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9" y="-1"/>
            <a:ext cx="4372274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4678574" y="339502"/>
            <a:ext cx="3903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RMARKDOWN TEMPLATES</a:t>
            </a:r>
          </a:p>
        </p:txBody>
      </p:sp>
      <p:pic>
        <p:nvPicPr>
          <p:cNvPr id="19" name="Picture 2" descr="C:\Users\DataVizard\Google Drive\Work\Eco\Presentations\_Files\80741-OGQDX1-848.jp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08" b="96101" l="53029" r="75945"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51" t="62239" r="24058" b="4939"/>
          <a:stretch/>
        </p:blipFill>
        <p:spPr bwMode="auto">
          <a:xfrm rot="13446627">
            <a:off x="4260635" y="1021346"/>
            <a:ext cx="1871182" cy="29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2" t="36776" r="16503" b="61295"/>
          <a:stretch/>
        </p:blipFill>
        <p:spPr bwMode="auto">
          <a:xfrm>
            <a:off x="2203575" y="1893478"/>
            <a:ext cx="1329800" cy="9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6" t="36776" r="16503" b="61295"/>
          <a:stretch/>
        </p:blipFill>
        <p:spPr bwMode="auto">
          <a:xfrm>
            <a:off x="3499693" y="1883262"/>
            <a:ext cx="67364" cy="9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503010" y="3723878"/>
            <a:ext cx="4461478" cy="276999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ira Code" pitchFamily="49" charset="0"/>
                <a:ea typeface="Fira Code" pitchFamily="49" charset="0"/>
              </a:rPr>
              <a:t>File &gt; New File &gt; </a:t>
            </a:r>
            <a:r>
              <a:rPr lang="en-US" sz="1200" b="1" dirty="0" err="1">
                <a:latin typeface="Fira Code" pitchFamily="49" charset="0"/>
                <a:ea typeface="Fira Code" pitchFamily="49" charset="0"/>
              </a:rPr>
              <a:t>Rmarkdown</a:t>
            </a:r>
            <a:r>
              <a:rPr lang="en-US" sz="1200" b="1" dirty="0">
                <a:latin typeface="Fira Code" pitchFamily="49" charset="0"/>
                <a:ea typeface="Fira Code" pitchFamily="49" charset="0"/>
              </a:rPr>
              <a:t>... &gt; From Template</a:t>
            </a:r>
            <a:endParaRPr lang="de-DE" sz="12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561793" y="339502"/>
            <a:ext cx="8020415" cy="646331"/>
            <a:chOff x="583753" y="339502"/>
            <a:chExt cx="8020415" cy="646331"/>
          </a:xfrm>
        </p:grpSpPr>
        <p:sp>
          <p:nvSpPr>
            <p:cNvPr id="2" name="Rechteck 1"/>
            <p:cNvSpPr/>
            <p:nvPr/>
          </p:nvSpPr>
          <p:spPr>
            <a:xfrm>
              <a:off x="583753" y="339502"/>
              <a:ext cx="3584636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tabLst>
                  <a:tab pos="538163" algn="l"/>
                </a:tabLst>
              </a:pP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standardized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</a:t>
              </a: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project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</a:t>
              </a: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directories</a:t>
              </a:r>
              <a:endParaRPr lang="de-DE" sz="2400" b="1" dirty="0" smtClean="0">
                <a:solidFill>
                  <a:srgbClr val="D7772B"/>
                </a:solidFill>
                <a:latin typeface="Bebas Neu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700534" y="339502"/>
              <a:ext cx="3903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tabLst>
                  <a:tab pos="538163" algn="l"/>
                </a:tabLst>
              </a:pP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standardized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RMARKDOWN TEMPLATES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2" y="1135801"/>
            <a:ext cx="262913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7" y="0"/>
            <a:ext cx="457496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9" t="7145" r="8176" b="90529"/>
          <a:stretch/>
        </p:blipFill>
        <p:spPr bwMode="auto">
          <a:xfrm>
            <a:off x="2510960" y="367089"/>
            <a:ext cx="1638082" cy="11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5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7" y="0"/>
            <a:ext cx="457496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4678574" y="339502"/>
            <a:ext cx="3903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RMARKDOWN TEMPLATES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13548" y="4876006"/>
            <a:ext cx="594625" cy="247388"/>
          </a:xfrm>
          <a:prstGeom prst="roundRect">
            <a:avLst/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1234161" y="3147814"/>
            <a:ext cx="3240000" cy="2664296"/>
          </a:xfrm>
          <a:prstGeom prst="roundRect">
            <a:avLst>
              <a:gd name="adj" fmla="val 6244"/>
            </a:avLst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9" t="7145" r="8176" b="90529"/>
          <a:stretch/>
        </p:blipFill>
        <p:spPr bwMode="auto">
          <a:xfrm>
            <a:off x="2510960" y="367089"/>
            <a:ext cx="1638082" cy="11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bgerundetes Rechteck 12"/>
          <p:cNvSpPr/>
          <p:nvPr/>
        </p:nvSpPr>
        <p:spPr>
          <a:xfrm>
            <a:off x="1230774" y="355708"/>
            <a:ext cx="3240000" cy="333673"/>
          </a:xfrm>
          <a:prstGeom prst="roundRect">
            <a:avLst>
              <a:gd name="adj" fmla="val 20454"/>
            </a:avLst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4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327"/>
            <a:ext cx="4572001" cy="51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4678574" y="339502"/>
            <a:ext cx="3903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RMARKDOWN TEMPLATES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bgerundetes Rechteck 11"/>
          <p:cNvSpPr/>
          <p:nvPr/>
        </p:nvSpPr>
        <p:spPr>
          <a:xfrm>
            <a:off x="-6775" y="222582"/>
            <a:ext cx="1152000" cy="648000"/>
          </a:xfrm>
          <a:prstGeom prst="roundRect">
            <a:avLst/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181477" y="267494"/>
            <a:ext cx="296490" cy="215414"/>
          </a:xfrm>
          <a:prstGeom prst="roundRect">
            <a:avLst/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1242697" y="2287986"/>
            <a:ext cx="3240000" cy="576000"/>
          </a:xfrm>
          <a:prstGeom prst="roundRect">
            <a:avLst>
              <a:gd name="adj" fmla="val 20454"/>
            </a:avLst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9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70404" y="339502"/>
            <a:ext cx="580319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8775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smtClean="0">
                <a:latin typeface="Bebas Neue" pitchFamily="34" charset="0"/>
              </a:rPr>
              <a:t>Rendering </a:t>
            </a:r>
            <a:r>
              <a:rPr lang="de-DE" sz="2400" b="1" dirty="0" err="1" smtClean="0">
                <a:latin typeface="Bebas Neue" pitchFamily="34" charset="0"/>
              </a:rPr>
              <a:t>of</a:t>
            </a:r>
            <a:r>
              <a:rPr lang="de-DE" sz="2400" b="1" dirty="0" smtClean="0">
                <a:latin typeface="Bebas Neue" pitchFamily="34" charset="0"/>
              </a:rPr>
              <a:t> (all) </a:t>
            </a:r>
            <a:r>
              <a:rPr lang="de-DE" sz="2400" b="1" dirty="0" err="1" smtClean="0">
                <a:latin typeface="Bebas Neue" pitchFamily="34" charset="0"/>
              </a:rPr>
              <a:t>reports</a:t>
            </a:r>
            <a:r>
              <a:rPr lang="de-DE" sz="2400" b="1" dirty="0" smtClean="0"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into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the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correct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folder</a:t>
            </a:r>
            <a:endParaRPr lang="de-DE" sz="2400" b="1" dirty="0" smtClean="0">
              <a:solidFill>
                <a:srgbClr val="D7772B"/>
              </a:solidFill>
              <a:latin typeface="Bebas Neue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8307"/>
            <a:ext cx="262913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DataVizard\Google Drive\Work\Eco\Presentations\_Files\80741-OGQDX1-848.jp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08" b="96101" l="53029" r="75945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51" t="62239" r="24058" b="4939"/>
          <a:stretch/>
        </p:blipFill>
        <p:spPr bwMode="auto">
          <a:xfrm rot="13954878">
            <a:off x="2801518" y="344284"/>
            <a:ext cx="2846181" cy="4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901939" y="3551885"/>
            <a:ext cx="2547492" cy="523220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render_all_reports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()</a:t>
            </a:r>
            <a:br>
              <a:rPr lang="de-DE" sz="1400" b="1" dirty="0" smtClean="0">
                <a:latin typeface="Fira Code" pitchFamily="49" charset="0"/>
                <a:ea typeface="Fira Code" pitchFamily="49" charset="0"/>
              </a:rPr>
            </a:b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render_report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(“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x.rmd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”)</a:t>
            </a:r>
            <a:endParaRPr lang="de-DE" sz="1400" b="1" dirty="0">
              <a:latin typeface="Fira Code" pitchFamily="49" charset="0"/>
              <a:ea typeface="Fira Code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787311" y="2482807"/>
            <a:ext cx="491425" cy="185866"/>
          </a:xfrm>
          <a:prstGeom prst="roundRect">
            <a:avLst/>
          </a:prstGeom>
          <a:noFill/>
          <a:ln>
            <a:solidFill>
              <a:srgbClr val="D7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8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taVizard\Desktop\collaboca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32"/>
          <a:stretch/>
        </p:blipFill>
        <p:spPr bwMode="auto">
          <a:xfrm>
            <a:off x="2443642" y="1275606"/>
            <a:ext cx="4741200" cy="3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7225" y="195486"/>
            <a:ext cx="7489551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6000" b="1" dirty="0" smtClean="0">
                <a:latin typeface="Bebas Neue" pitchFamily="34" charset="0"/>
              </a:rPr>
              <a:t>PROJECT WORKFLOW WORKSHOP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Monday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,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October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12 2020, 2pm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endParaRPr lang="de-DE" sz="2000" b="1" dirty="0">
              <a:solidFill>
                <a:srgbClr val="D7772B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27225" y="195486"/>
            <a:ext cx="7489551" cy="3961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6000" b="1" dirty="0" smtClean="0">
                <a:latin typeface="Bebas Neue" pitchFamily="34" charset="0"/>
              </a:rPr>
              <a:t>PROJECT WORKFLOW WORKSHOP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Monday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,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October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12 2020, 2pm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endParaRPr lang="de-DE" sz="2000" b="1" dirty="0">
              <a:solidFill>
                <a:srgbClr val="D7772B"/>
              </a:solidFill>
              <a:latin typeface="Bebas Neue" pitchFamily="34" charset="0"/>
            </a:endParaRP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u="sng" dirty="0" smtClean="0">
                <a:latin typeface="Bebas Neue" pitchFamily="34" charset="0"/>
              </a:rPr>
              <a:t>TOPICS:</a:t>
            </a:r>
          </a:p>
          <a:p>
            <a:pPr marL="358775" algn="ctr">
              <a:lnSpc>
                <a:spcPct val="110000"/>
              </a:lnSpc>
              <a:tabLst>
                <a:tab pos="538163" algn="l"/>
              </a:tabLst>
            </a:pPr>
            <a:r>
              <a:rPr lang="de-DE" dirty="0" smtClean="0">
                <a:latin typeface="Bahnschrift SemiBold SemiConden" pitchFamily="34" charset="0"/>
              </a:rPr>
              <a:t>Project Organisation</a:t>
            </a:r>
          </a:p>
          <a:p>
            <a:pPr marL="358775" algn="ctr">
              <a:lnSpc>
                <a:spcPct val="110000"/>
              </a:lnSpc>
              <a:tabLst>
                <a:tab pos="538163" algn="l"/>
              </a:tabLst>
            </a:pPr>
            <a:r>
              <a:rPr lang="de-DE" dirty="0" smtClean="0">
                <a:latin typeface="Bahnschrift SemiBold SemiConden" pitchFamily="34" charset="0"/>
              </a:rPr>
              <a:t>R Projects </a:t>
            </a:r>
            <a:r>
              <a:rPr lang="de-DE" dirty="0" err="1" smtClean="0">
                <a:latin typeface="Bahnschrift SemiBold SemiConden" pitchFamily="34" charset="0"/>
              </a:rPr>
              <a:t>and</a:t>
            </a:r>
            <a:r>
              <a:rPr lang="de-DE" dirty="0" smtClean="0">
                <a:latin typeface="Bahnschrift SemiBold SemiConden" pitchFamily="34" charset="0"/>
              </a:rPr>
              <a:t> </a:t>
            </a:r>
            <a:r>
              <a:rPr lang="de-DE" dirty="0" err="1" smtClean="0">
                <a:latin typeface="Bahnschrift SemiBold SemiConden" pitchFamily="34" charset="0"/>
              </a:rPr>
              <a:t>Rmarkdown</a:t>
            </a:r>
            <a:endParaRPr lang="de-DE" dirty="0" smtClean="0">
              <a:latin typeface="Bahnschrift SemiBold SemiConden" pitchFamily="34" charset="0"/>
            </a:endParaRPr>
          </a:p>
          <a:p>
            <a:pPr marL="358775" algn="ctr">
              <a:lnSpc>
                <a:spcPct val="110000"/>
              </a:lnSpc>
              <a:tabLst>
                <a:tab pos="538163" algn="l"/>
              </a:tabLst>
            </a:pPr>
            <a:r>
              <a:rPr lang="de-DE" dirty="0" smtClean="0">
                <a:latin typeface="Bahnschrift SemiBold SemiConden" pitchFamily="34" charset="0"/>
              </a:rPr>
              <a:t>Version </a:t>
            </a:r>
            <a:r>
              <a:rPr lang="de-DE" dirty="0" err="1" smtClean="0">
                <a:latin typeface="Bahnschrift SemiBold SemiConden" pitchFamily="34" charset="0"/>
              </a:rPr>
              <a:t>Control</a:t>
            </a:r>
            <a:r>
              <a:rPr lang="de-DE" dirty="0" smtClean="0">
                <a:latin typeface="Bahnschrift SemiBold SemiConden" pitchFamily="34" charset="0"/>
              </a:rPr>
              <a:t> </a:t>
            </a:r>
            <a:r>
              <a:rPr lang="de-DE" dirty="0" err="1" smtClean="0">
                <a:latin typeface="Bahnschrift SemiBold SemiConden" pitchFamily="34" charset="0"/>
              </a:rPr>
              <a:t>with</a:t>
            </a:r>
            <a:r>
              <a:rPr lang="de-DE" dirty="0" smtClean="0">
                <a:latin typeface="Bahnschrift SemiBold SemiConden" pitchFamily="34" charset="0"/>
              </a:rPr>
              <a:t> </a:t>
            </a:r>
            <a:r>
              <a:rPr lang="de-DE" dirty="0" err="1" smtClean="0">
                <a:latin typeface="Bahnschrift SemiBold SemiConden" pitchFamily="34" charset="0"/>
              </a:rPr>
              <a:t>GitHub</a:t>
            </a:r>
            <a:endParaRPr lang="de-DE" dirty="0" smtClean="0"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taVizard\Desktop\Adaca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1"/>
          <a:stretch/>
        </p:blipFill>
        <p:spPr bwMode="auto">
          <a:xfrm>
            <a:off x="2473607" y="1203598"/>
            <a:ext cx="4741334" cy="39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7225" y="195486"/>
            <a:ext cx="7489551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6000" b="1" dirty="0" smtClean="0">
                <a:latin typeface="Bebas Neue" pitchFamily="34" charset="0"/>
              </a:rPr>
              <a:t>PROJECT WORKFLOW WORKSHOP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Monday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,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October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12 2020, 2pm</a:t>
            </a:r>
          </a:p>
          <a:p>
            <a:pPr marL="358775" algn="ctr">
              <a:lnSpc>
                <a:spcPct val="150000"/>
              </a:lnSpc>
              <a:tabLst>
                <a:tab pos="538163" algn="l"/>
              </a:tabLst>
            </a:pPr>
            <a:endParaRPr lang="de-DE" sz="2000" b="1" dirty="0">
              <a:solidFill>
                <a:srgbClr val="D7772B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52536" y="-164554"/>
            <a:ext cx="9433048" cy="5472608"/>
          </a:xfrm>
          <a:prstGeom prst="rect">
            <a:avLst/>
          </a:prstGeom>
          <a:solidFill>
            <a:srgbClr val="2D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C:\Users\DataVizard\PopDynIZW Dropbox\Lab_Orga\D6_Package\d6\man\figures\hexlogo_p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6" y="195486"/>
            <a:ext cx="3132000" cy="31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98177" y="3332595"/>
            <a:ext cx="784702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An </a:t>
            </a:r>
            <a:r>
              <a:rPr lang="en-US" b="1" dirty="0" smtClean="0">
                <a:solidFill>
                  <a:schemeClr val="bg1"/>
                </a:solidFill>
                <a:latin typeface="Fira Code" pitchFamily="49" charset="0"/>
                <a:ea typeface="Fira Code" pitchFamily="49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 package with the aim to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Bebas Neue" pitchFamily="34" charset="0"/>
              </a:rPr>
              <a:t>simplify workflows of D6 research projects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ahnschrift SemiBold SemiConden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ahnschrift SemiBold SemiConden" pitchFamily="34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Bahnschrift SemiBold SemiConden" pitchFamily="34" charset="0"/>
              </a:rPr>
              <a:t>Cédric</a:t>
            </a:r>
            <a:r>
              <a:rPr lang="en-US" dirty="0" smtClean="0">
                <a:solidFill>
                  <a:schemeClr val="bg1"/>
                </a:solidFill>
                <a:latin typeface="Bahnschrift SemiBold SemiConden" pitchFamily="34" charset="0"/>
              </a:rPr>
              <a:t> Scherer</a:t>
            </a:r>
            <a:endParaRPr lang="en-US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10894" y="4003782"/>
            <a:ext cx="5086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rgbClr val="D7772B"/>
                </a:solidFill>
                <a:latin typeface="Bebas Neue" pitchFamily="34" charset="0"/>
              </a:rPr>
              <a:t>AND MAKE THEM REPRODUCIBLE</a:t>
            </a:r>
          </a:p>
        </p:txBody>
      </p:sp>
    </p:spTree>
    <p:extLst>
      <p:ext uri="{BB962C8B-B14F-4D97-AF65-F5344CB8AC3E}">
        <p14:creationId xmlns:p14="http://schemas.microsoft.com/office/powerpoint/2010/main" val="12618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46674" y="844133"/>
            <a:ext cx="63097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atin typeface="Bebas Neue" pitchFamily="34" charset="0"/>
              </a:rPr>
              <a:t>4 Main </a:t>
            </a:r>
            <a:r>
              <a:rPr lang="de-DE" sz="4400" dirty="0" err="1" smtClean="0">
                <a:latin typeface="Bebas Neue" pitchFamily="34" charset="0"/>
              </a:rPr>
              <a:t>Functionalities</a:t>
            </a:r>
            <a:r>
              <a:rPr lang="de-DE" sz="4400" dirty="0" smtClean="0">
                <a:latin typeface="Bebas Neue" pitchFamily="34" charset="0"/>
              </a:rPr>
              <a:t> (so </a:t>
            </a:r>
            <a:r>
              <a:rPr lang="de-DE" sz="4400" dirty="0" err="1" smtClean="0">
                <a:latin typeface="Bebas Neue" pitchFamily="34" charset="0"/>
              </a:rPr>
              <a:t>far</a:t>
            </a:r>
            <a:r>
              <a:rPr lang="de-DE" sz="4400" dirty="0" smtClean="0">
                <a:latin typeface="Bebas Neue" pitchFamily="34" charset="0"/>
              </a:rPr>
              <a:t>)</a:t>
            </a:r>
          </a:p>
          <a:p>
            <a:endParaRPr lang="de-DE" sz="1400" dirty="0"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smtClean="0">
                <a:latin typeface="Bahnschrift SemiBold SemiConden" pitchFamily="34" charset="0"/>
              </a:rPr>
              <a:t>Create </a:t>
            </a:r>
            <a:r>
              <a:rPr lang="de-DE" sz="2400" dirty="0" err="1" smtClean="0">
                <a:latin typeface="Bahnschrift SemiBold SemiConden" pitchFamily="34" charset="0"/>
              </a:rPr>
              <a:t>standardized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project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directories</a:t>
            </a:r>
            <a:endParaRPr lang="de-DE" sz="2400" dirty="0" smtClean="0"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err="1" smtClean="0">
                <a:latin typeface="Bahnschrift SemiBold SemiConden" pitchFamily="34" charset="0"/>
              </a:rPr>
              <a:t>Provide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standardized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Rmarkdown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templates</a:t>
            </a:r>
            <a:endParaRPr lang="de-DE" sz="2400" dirty="0" smtClean="0"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smtClean="0">
                <a:latin typeface="Bahnschrift SemiBold SemiConden" pitchFamily="34" charset="0"/>
              </a:rPr>
              <a:t>Rendering </a:t>
            </a:r>
            <a:r>
              <a:rPr lang="de-DE" sz="2400" dirty="0" err="1" smtClean="0">
                <a:latin typeface="Bahnschrift SemiBold SemiConden" pitchFamily="34" charset="0"/>
              </a:rPr>
              <a:t>of</a:t>
            </a:r>
            <a:r>
              <a:rPr lang="de-DE" sz="2400" dirty="0" smtClean="0">
                <a:latin typeface="Bahnschrift SemiBold SemiConden" pitchFamily="34" charset="0"/>
              </a:rPr>
              <a:t> all </a:t>
            </a:r>
            <a:r>
              <a:rPr lang="de-DE" sz="2400" dirty="0" err="1" smtClean="0">
                <a:latin typeface="Bahnschrift SemiBold SemiConden" pitchFamily="34" charset="0"/>
              </a:rPr>
              <a:t>Rmarkdown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reports</a:t>
            </a:r>
            <a:endParaRPr lang="de-DE" sz="2400" dirty="0" smtClean="0"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err="1" smtClean="0">
                <a:latin typeface="Bahnschrift SemiBold SemiConden" pitchFamily="34" charset="0"/>
              </a:rPr>
              <a:t>Install</a:t>
            </a:r>
            <a:r>
              <a:rPr lang="de-DE" sz="2400" dirty="0" smtClean="0">
                <a:latin typeface="Bahnschrift SemiBold SemiConden" pitchFamily="34" charset="0"/>
              </a:rPr>
              <a:t> a </a:t>
            </a:r>
            <a:r>
              <a:rPr lang="de-DE" sz="2400" dirty="0" err="1" smtClean="0">
                <a:latin typeface="Bahnschrift SemiBold SemiConden" pitchFamily="34" charset="0"/>
              </a:rPr>
              <a:t>set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of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common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packages</a:t>
            </a:r>
            <a:endParaRPr lang="de-DE" sz="2400" dirty="0">
              <a:latin typeface="Bahnschrift SemiBold SemiConden" pitchFamily="34" charset="0"/>
            </a:endParaRPr>
          </a:p>
          <a:p>
            <a:endParaRPr lang="de-DE" sz="2400" dirty="0" smtClean="0">
              <a:latin typeface="Bahnschrift SemiBold SemiConden" pitchFamily="34" charset="0"/>
            </a:endParaRPr>
          </a:p>
          <a:p>
            <a:endParaRPr lang="de-DE" sz="2400" dirty="0"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46674" y="844133"/>
            <a:ext cx="63097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atin typeface="Bebas Neue" pitchFamily="34" charset="0"/>
              </a:rPr>
              <a:t>4 Main </a:t>
            </a:r>
            <a:r>
              <a:rPr lang="de-DE" sz="4400" dirty="0" err="1" smtClean="0">
                <a:latin typeface="Bebas Neue" pitchFamily="34" charset="0"/>
              </a:rPr>
              <a:t>Functionalities</a:t>
            </a:r>
            <a:r>
              <a:rPr lang="de-DE" sz="4400" dirty="0" smtClean="0">
                <a:latin typeface="Bebas Neue" pitchFamily="34" charset="0"/>
              </a:rPr>
              <a:t> (so </a:t>
            </a:r>
            <a:r>
              <a:rPr lang="de-DE" sz="4400" dirty="0" err="1" smtClean="0">
                <a:latin typeface="Bebas Neue" pitchFamily="34" charset="0"/>
              </a:rPr>
              <a:t>far</a:t>
            </a:r>
            <a:r>
              <a:rPr lang="de-DE" sz="4400" dirty="0" smtClean="0">
                <a:latin typeface="Bebas Neue" pitchFamily="34" charset="0"/>
              </a:rPr>
              <a:t>)</a:t>
            </a:r>
          </a:p>
          <a:p>
            <a:endParaRPr lang="de-DE" sz="1400" dirty="0"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smtClean="0">
                <a:latin typeface="Bahnschrift SemiBold SemiConden" pitchFamily="34" charset="0"/>
              </a:rPr>
              <a:t>Create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standardized</a:t>
            </a:r>
            <a:r>
              <a:rPr lang="de-DE" sz="2400" dirty="0" smtClean="0">
                <a:solidFill>
                  <a:srgbClr val="D7772B"/>
                </a:solidFill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project</a:t>
            </a:r>
            <a:r>
              <a:rPr lang="de-DE" sz="2400" dirty="0" smtClean="0">
                <a:solidFill>
                  <a:srgbClr val="D7772B"/>
                </a:solidFill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directories</a:t>
            </a:r>
            <a:endParaRPr lang="de-DE" sz="2400" dirty="0" smtClean="0">
              <a:solidFill>
                <a:srgbClr val="D7772B"/>
              </a:solidFill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err="1" smtClean="0">
                <a:latin typeface="Bahnschrift SemiBold SemiConden" pitchFamily="34" charset="0"/>
              </a:rPr>
              <a:t>Provide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standardized</a:t>
            </a:r>
            <a:r>
              <a:rPr lang="de-DE" sz="2400" dirty="0" smtClean="0">
                <a:solidFill>
                  <a:srgbClr val="D7772B"/>
                </a:solidFill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Rmarkdown</a:t>
            </a:r>
            <a:r>
              <a:rPr lang="de-DE" sz="2400" dirty="0" smtClean="0">
                <a:solidFill>
                  <a:srgbClr val="D7772B"/>
                </a:solidFill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solidFill>
                  <a:srgbClr val="D7772B"/>
                </a:solidFill>
                <a:latin typeface="Bahnschrift SemiBold SemiConden" pitchFamily="34" charset="0"/>
              </a:rPr>
              <a:t>templates</a:t>
            </a:r>
            <a:endParaRPr lang="de-DE" sz="2400" dirty="0" smtClean="0">
              <a:solidFill>
                <a:srgbClr val="D7772B"/>
              </a:solidFill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smtClean="0">
                <a:latin typeface="Bahnschrift SemiBold SemiConden" pitchFamily="34" charset="0"/>
              </a:rPr>
              <a:t>Rendering </a:t>
            </a:r>
            <a:r>
              <a:rPr lang="de-DE" sz="2400" dirty="0" err="1" smtClean="0">
                <a:latin typeface="Bahnschrift SemiBold SemiConden" pitchFamily="34" charset="0"/>
              </a:rPr>
              <a:t>of</a:t>
            </a:r>
            <a:r>
              <a:rPr lang="de-DE" sz="2400" dirty="0" smtClean="0">
                <a:latin typeface="Bahnschrift SemiBold SemiConden" pitchFamily="34" charset="0"/>
              </a:rPr>
              <a:t> all </a:t>
            </a:r>
            <a:r>
              <a:rPr lang="de-DE" sz="2400" dirty="0" err="1" smtClean="0">
                <a:latin typeface="Bahnschrift SemiBold SemiConden" pitchFamily="34" charset="0"/>
              </a:rPr>
              <a:t>Rmarkdown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reports</a:t>
            </a:r>
            <a:endParaRPr lang="de-DE" sz="2400" dirty="0" smtClean="0">
              <a:solidFill>
                <a:srgbClr val="D7772B"/>
              </a:solidFill>
              <a:latin typeface="Bahnschrift SemiBold SemiConden" pitchFamily="34" charset="0"/>
            </a:endParaRPr>
          </a:p>
          <a:p>
            <a:pPr marL="538163" indent="-179388">
              <a:lnSpc>
                <a:spcPct val="150000"/>
              </a:lnSpc>
              <a:buFont typeface="Arial" pitchFamily="34" charset="0"/>
              <a:buChar char="•"/>
              <a:tabLst>
                <a:tab pos="538163" algn="l"/>
              </a:tabLst>
            </a:pPr>
            <a:r>
              <a:rPr lang="de-DE" sz="2400" dirty="0" err="1" smtClean="0">
                <a:latin typeface="Bahnschrift SemiBold SemiConden" pitchFamily="34" charset="0"/>
              </a:rPr>
              <a:t>Install</a:t>
            </a:r>
            <a:r>
              <a:rPr lang="de-DE" sz="2400" dirty="0" smtClean="0">
                <a:latin typeface="Bahnschrift SemiBold SemiConden" pitchFamily="34" charset="0"/>
              </a:rPr>
              <a:t> a </a:t>
            </a:r>
            <a:r>
              <a:rPr lang="de-DE" sz="2400" dirty="0" err="1" smtClean="0">
                <a:latin typeface="Bahnschrift SemiBold SemiConden" pitchFamily="34" charset="0"/>
              </a:rPr>
              <a:t>set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of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common</a:t>
            </a:r>
            <a:r>
              <a:rPr lang="de-DE" sz="2400" dirty="0" smtClean="0">
                <a:latin typeface="Bahnschrift SemiBold SemiConden" pitchFamily="34" charset="0"/>
              </a:rPr>
              <a:t> </a:t>
            </a:r>
            <a:r>
              <a:rPr lang="de-DE" sz="2400" dirty="0" err="1" smtClean="0">
                <a:latin typeface="Bahnschrift SemiBold SemiConden" pitchFamily="34" charset="0"/>
              </a:rPr>
              <a:t>packages</a:t>
            </a:r>
            <a:endParaRPr lang="de-DE" sz="2400" dirty="0" smtClean="0">
              <a:latin typeface="Bahnschrift SemiBold SemiConden" pitchFamily="34" charset="0"/>
            </a:endParaRPr>
          </a:p>
          <a:p>
            <a:endParaRPr lang="de-DE" sz="2400" dirty="0" smtClean="0">
              <a:latin typeface="Bahnschrift SemiBold SemiConden" pitchFamily="34" charset="0"/>
            </a:endParaRPr>
          </a:p>
          <a:p>
            <a:endParaRPr lang="de-DE" sz="2400" dirty="0"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2" y="1131589"/>
            <a:ext cx="3690722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61793" y="339502"/>
            <a:ext cx="35846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project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directories</a:t>
            </a:r>
            <a:endParaRPr lang="de-DE" sz="2400" b="1" dirty="0" smtClean="0">
              <a:solidFill>
                <a:srgbClr val="D7772B"/>
              </a:solidFill>
              <a:latin typeface="Bebas Neue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499992" y="2427734"/>
            <a:ext cx="2547492" cy="307777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new_project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(“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”)</a:t>
            </a:r>
            <a:endParaRPr lang="de-DE" sz="14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1793" y="339502"/>
            <a:ext cx="35846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project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directories</a:t>
            </a:r>
            <a:endParaRPr lang="de-DE" sz="2400" b="1" dirty="0" smtClean="0">
              <a:solidFill>
                <a:srgbClr val="D7772B"/>
              </a:solidFill>
              <a:latin typeface="Bebas Neue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2" y="1135801"/>
            <a:ext cx="262913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99992" y="2427734"/>
            <a:ext cx="2547492" cy="307777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new_project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(“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”)</a:t>
            </a:r>
            <a:endParaRPr lang="de-DE" sz="14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1793" y="339502"/>
            <a:ext cx="35846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project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</a:t>
            </a: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directories</a:t>
            </a:r>
            <a:endParaRPr lang="de-DE" sz="2400" b="1" dirty="0" smtClean="0">
              <a:solidFill>
                <a:srgbClr val="D7772B"/>
              </a:solidFill>
              <a:latin typeface="Bebas Neue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2" y="1135801"/>
            <a:ext cx="262913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499992" y="2427734"/>
            <a:ext cx="4265911" cy="1169551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new_project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(“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project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”,</a:t>
            </a:r>
          </a:p>
          <a:p>
            <a:r>
              <a:rPr lang="de-DE" sz="1400" b="1" dirty="0">
                <a:latin typeface="Fira Code" pitchFamily="49" charset="0"/>
                <a:ea typeface="Fira Code" pitchFamily="49" charset="0"/>
              </a:rPr>
              <a:t> 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          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path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= “C:/Users/Cedric”,</a:t>
            </a:r>
          </a:p>
          <a:p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           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github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= TRUE,</a:t>
            </a:r>
          </a:p>
          <a:p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           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private_repo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= TRUE,</a:t>
            </a:r>
          </a:p>
          <a:p>
            <a:r>
              <a:rPr lang="de-DE" sz="1400" b="1" dirty="0">
                <a:latin typeface="Fira Code" pitchFamily="49" charset="0"/>
                <a:ea typeface="Fira Code" pitchFamily="49" charset="0"/>
              </a:rPr>
              <a:t> 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          </a:t>
            </a:r>
            <a:r>
              <a:rPr lang="de-DE" sz="1400" b="1" dirty="0" err="1" smtClean="0">
                <a:latin typeface="Fira Code" pitchFamily="49" charset="0"/>
                <a:ea typeface="Fira Code" pitchFamily="49" charset="0"/>
              </a:rPr>
              <a:t>geo</a:t>
            </a:r>
            <a:r>
              <a:rPr lang="de-DE" sz="1400" b="1" dirty="0" smtClean="0">
                <a:latin typeface="Fira Code" pitchFamily="49" charset="0"/>
                <a:ea typeface="Fira Code" pitchFamily="49" charset="0"/>
              </a:rPr>
              <a:t> = TRUE)</a:t>
            </a:r>
            <a:endParaRPr lang="de-DE" sz="14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561793" y="339502"/>
            <a:ext cx="8020415" cy="646331"/>
            <a:chOff x="583753" y="339502"/>
            <a:chExt cx="8020415" cy="646331"/>
          </a:xfrm>
        </p:grpSpPr>
        <p:sp>
          <p:nvSpPr>
            <p:cNvPr id="2" name="Rechteck 1"/>
            <p:cNvSpPr/>
            <p:nvPr/>
          </p:nvSpPr>
          <p:spPr>
            <a:xfrm>
              <a:off x="583753" y="339502"/>
              <a:ext cx="3584636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tabLst>
                  <a:tab pos="538163" algn="l"/>
                </a:tabLst>
              </a:pP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standardized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</a:t>
              </a: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project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</a:t>
              </a: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directories</a:t>
              </a:r>
              <a:endParaRPr lang="de-DE" sz="2400" b="1" dirty="0" smtClean="0">
                <a:solidFill>
                  <a:srgbClr val="D7772B"/>
                </a:solidFill>
                <a:latin typeface="Bebas Neu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700534" y="339502"/>
              <a:ext cx="3903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tabLst>
                  <a:tab pos="538163" algn="l"/>
                </a:tabLst>
              </a:pPr>
              <a:r>
                <a:rPr lang="de-DE" sz="2400" b="1" dirty="0" err="1" smtClean="0">
                  <a:solidFill>
                    <a:srgbClr val="D7772B"/>
                  </a:solidFill>
                  <a:latin typeface="Bebas Neue" pitchFamily="34" charset="0"/>
                </a:rPr>
                <a:t>standardized</a:t>
              </a:r>
              <a:r>
                <a:rPr lang="de-DE" sz="2400" b="1" dirty="0" smtClean="0">
                  <a:solidFill>
                    <a:srgbClr val="D7772B"/>
                  </a:solidFill>
                  <a:latin typeface="Bebas Neue" pitchFamily="34" charset="0"/>
                </a:rPr>
                <a:t> RMARKDOWN TEMPLATES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2" y="1135801"/>
            <a:ext cx="262913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503010" y="3723878"/>
            <a:ext cx="4461478" cy="276999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ira Code" pitchFamily="49" charset="0"/>
                <a:ea typeface="Fira Code" pitchFamily="49" charset="0"/>
              </a:rPr>
              <a:t>File &gt; New File &gt; </a:t>
            </a:r>
            <a:r>
              <a:rPr lang="en-US" sz="1200" b="1" dirty="0" err="1">
                <a:latin typeface="Fira Code" pitchFamily="49" charset="0"/>
                <a:ea typeface="Fira Code" pitchFamily="49" charset="0"/>
              </a:rPr>
              <a:t>Rmarkdown</a:t>
            </a:r>
            <a:r>
              <a:rPr lang="en-US" sz="1200" b="1" dirty="0">
                <a:latin typeface="Fira Code" pitchFamily="49" charset="0"/>
                <a:ea typeface="Fira Code" pitchFamily="49" charset="0"/>
              </a:rPr>
              <a:t>... &gt; From Template</a:t>
            </a:r>
            <a:endParaRPr lang="de-DE" sz="12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87" y="1131590"/>
            <a:ext cx="3835649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4678574" y="339502"/>
            <a:ext cx="3903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8163" algn="l"/>
              </a:tabLst>
            </a:pPr>
            <a:r>
              <a:rPr lang="de-DE" sz="2400" b="1" dirty="0" err="1" smtClean="0">
                <a:solidFill>
                  <a:srgbClr val="D7772B"/>
                </a:solidFill>
                <a:latin typeface="Bebas Neue" pitchFamily="34" charset="0"/>
              </a:rPr>
              <a:t>standardized</a:t>
            </a:r>
            <a:r>
              <a:rPr lang="de-DE" sz="2400" b="1" dirty="0" smtClean="0">
                <a:solidFill>
                  <a:srgbClr val="D7772B"/>
                </a:solidFill>
                <a:latin typeface="Bebas Neue" pitchFamily="34" charset="0"/>
              </a:rPr>
              <a:t> RMARKDOWN TEMPLATES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" y="-1"/>
            <a:ext cx="4376422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C:\Users\DataVizard\Google Drive\Work\Eco\Presentations\_Files\80741-OGQDX1-848.jp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08" b="96101" l="53029" r="75945"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51" t="62239" r="24058" b="4939"/>
          <a:stretch/>
        </p:blipFill>
        <p:spPr bwMode="auto">
          <a:xfrm rot="13446627">
            <a:off x="4260635" y="1021346"/>
            <a:ext cx="1871182" cy="29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503010" y="3723878"/>
            <a:ext cx="4461478" cy="276999"/>
          </a:xfrm>
          <a:prstGeom prst="rect">
            <a:avLst/>
          </a:prstGeom>
          <a:solidFill>
            <a:schemeClr val="bg1"/>
          </a:solidFill>
          <a:ln>
            <a:solidFill>
              <a:srgbClr val="D7772B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ira Code" pitchFamily="49" charset="0"/>
                <a:ea typeface="Fira Code" pitchFamily="49" charset="0"/>
              </a:rPr>
              <a:t>File &gt; New File &gt; </a:t>
            </a:r>
            <a:r>
              <a:rPr lang="en-US" sz="1200" b="1" dirty="0" err="1">
                <a:latin typeface="Fira Code" pitchFamily="49" charset="0"/>
                <a:ea typeface="Fira Code" pitchFamily="49" charset="0"/>
              </a:rPr>
              <a:t>Rmarkdown</a:t>
            </a:r>
            <a:r>
              <a:rPr lang="en-US" sz="1200" b="1" dirty="0">
                <a:latin typeface="Fira Code" pitchFamily="49" charset="0"/>
                <a:ea typeface="Fira Code" pitchFamily="49" charset="0"/>
              </a:rPr>
              <a:t>... &gt; From Template</a:t>
            </a:r>
            <a:endParaRPr lang="de-DE" sz="1200" b="1" dirty="0">
              <a:latin typeface="Fira Code" pitchFamily="49" charset="0"/>
              <a:ea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(16:9)</PresentationFormat>
  <Paragraphs>53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</dc:creator>
  <cp:lastModifiedBy>Cedric</cp:lastModifiedBy>
  <cp:revision>18</cp:revision>
  <dcterms:created xsi:type="dcterms:W3CDTF">2020-10-05T07:40:09Z</dcterms:created>
  <dcterms:modified xsi:type="dcterms:W3CDTF">2020-10-05T11:40:58Z</dcterms:modified>
</cp:coreProperties>
</file>