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1" r:id="rId2"/>
    <p:sldId id="259" r:id="rId3"/>
    <p:sldId id="260" r:id="rId4"/>
    <p:sldId id="276" r:id="rId5"/>
    <p:sldId id="292" r:id="rId6"/>
    <p:sldId id="277" r:id="rId7"/>
    <p:sldId id="263" r:id="rId8"/>
    <p:sldId id="282" r:id="rId9"/>
    <p:sldId id="266" r:id="rId10"/>
    <p:sldId id="283" r:id="rId11"/>
    <p:sldId id="267" r:id="rId12"/>
    <p:sldId id="268" r:id="rId13"/>
    <p:sldId id="270" r:id="rId14"/>
    <p:sldId id="271" r:id="rId15"/>
    <p:sldId id="273" r:id="rId16"/>
    <p:sldId id="278" r:id="rId17"/>
    <p:sldId id="279" r:id="rId18"/>
    <p:sldId id="287" r:id="rId19"/>
    <p:sldId id="288" r:id="rId20"/>
    <p:sldId id="285" r:id="rId21"/>
    <p:sldId id="290" r:id="rId22"/>
    <p:sldId id="291" r:id="rId23"/>
    <p:sldId id="293" r:id="rId24"/>
    <p:sldId id="29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38" autoAdjust="0"/>
  </p:normalViewPr>
  <p:slideViewPr>
    <p:cSldViewPr snapToGrid="0" snapToObjects="1">
      <p:cViewPr>
        <p:scale>
          <a:sx n="100" d="100"/>
          <a:sy n="100" d="100"/>
        </p:scale>
        <p:origin x="-2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1E941-2EC3-794B-B931-EE238A0AE1ED}" type="datetimeFigureOut">
              <a:rPr lang="en-US" smtClean="0"/>
              <a:t>12/04/16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61FC4-F86D-2C4A-A61A-193EA850E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4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Promoter mRNA represents the 5prime mRNA formation.</a:t>
            </a:r>
            <a:r>
              <a:rPr lang="en-US" baseline="0" dirty="0" smtClean="0"/>
              <a:t>, starting from the TSS.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Basal expression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1FC4-F86D-2C4A-A61A-193EA850E2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09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the RNA component is RBS then the rate is 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1FC4-F86D-2C4A-A61A-193EA850E2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81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Make the connected ones with dashed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1FC4-F86D-2C4A-A61A-193EA850E2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3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1: Protease is already at the</a:t>
            </a:r>
            <a:r>
              <a:rPr lang="en-US" baseline="0" dirty="0" smtClean="0"/>
              <a:t> end. Degrade the current and move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---------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Protease either moves</a:t>
            </a:r>
            <a:r>
              <a:rPr lang="en-US" baseline="0" dirty="0" smtClean="0"/>
              <a:t> to the next one without degrading the first (low rate or high of comp is a chaperon) or degrades the one that is connected.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1FC4-F86D-2C4A-A61A-193EA850E2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7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1: Protease is already at the</a:t>
            </a:r>
            <a:r>
              <a:rPr lang="en-US" baseline="0" dirty="0" smtClean="0"/>
              <a:t> end. Degrade the current and move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---------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Protease either moves</a:t>
            </a:r>
            <a:r>
              <a:rPr lang="en-US" baseline="0" dirty="0" smtClean="0"/>
              <a:t> to the next one without degrading the first (low rate or high of comp is a chaperon) or degrades the one that is connected.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1FC4-F86D-2C4A-A61A-193EA850E2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7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Make the connected ones with dashed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1FC4-F86D-2C4A-A61A-193EA850E2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3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1: Protease is already at the</a:t>
            </a:r>
            <a:r>
              <a:rPr lang="en-US" baseline="0" dirty="0" smtClean="0"/>
              <a:t> end. Degrade the current and move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---------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Protease either moves</a:t>
            </a:r>
            <a:r>
              <a:rPr lang="en-US" baseline="0" dirty="0" smtClean="0"/>
              <a:t> to the next one without degrading the first (low rate or high of comp is a chaperon) or degrades the one that is connected.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1FC4-F86D-2C4A-A61A-193EA850E2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7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1: Protease is already at the</a:t>
            </a:r>
            <a:r>
              <a:rPr lang="en-US" baseline="0" dirty="0" smtClean="0"/>
              <a:t> end. Degrade the current and move 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---------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Protease either moves</a:t>
            </a:r>
            <a:r>
              <a:rPr lang="en-US" baseline="0" dirty="0" smtClean="0"/>
              <a:t> to the next one without degrading the first (low rate or high of comp is a chaperon) or degrades the one that is connected.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1FC4-F86D-2C4A-A61A-193EA850E2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6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Promoter can be </a:t>
            </a:r>
            <a:r>
              <a:rPr lang="en-US" baseline="0" dirty="0" err="1" smtClean="0"/>
              <a:t>ativated</a:t>
            </a:r>
            <a:r>
              <a:rPr lang="en-US" baseline="0" dirty="0" smtClean="0"/>
              <a:t> or repressed depending on the BS states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1FC4-F86D-2C4A-A61A-193EA850E2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09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Promoter mRNA represents the 5prime mRNA formation.</a:t>
            </a:r>
            <a:r>
              <a:rPr lang="en-US" baseline="0" dirty="0" smtClean="0"/>
              <a:t>, starting from the TSS.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Basal expression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1FC4-F86D-2C4A-A61A-193EA850E2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0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parts added before a promoter is ignored. The flow starts from the promoter. </a:t>
            </a:r>
          </a:p>
          <a:p>
            <a:r>
              <a:rPr lang="en-US" dirty="0" smtClean="0"/>
              <a:t>However,  after a leaky terminator, mRNA construction would still grow. Need to confirm this really! May need to split this diagram into two: One only for sliding, and one sliding plus mRNA construction.</a:t>
            </a:r>
          </a:p>
          <a:p>
            <a:r>
              <a:rPr lang="en-US" dirty="0" smtClean="0"/>
              <a:t>If the component is an operator then two options: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Add a rule to indicate that a TF is bound through the binding side of the component. The binding side is therefore not be free for RNAP to bind.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Add a </a:t>
            </a:r>
            <a:r>
              <a:rPr lang="en-US" dirty="0" err="1" smtClean="0"/>
              <a:t>tf</a:t>
            </a:r>
            <a:r>
              <a:rPr lang="en-US" dirty="0" smtClean="0"/>
              <a:t> binding side to the component. Slide only if this TF binding site is free.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1FC4-F86D-2C4A-A61A-193EA850E2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78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Dummy does not exist physically. It represents</a:t>
            </a:r>
            <a:r>
              <a:rPr lang="en-US" baseline="0" dirty="0" smtClean="0"/>
              <a:t> the end of mRNA.</a:t>
            </a:r>
          </a:p>
          <a:p>
            <a:r>
              <a:rPr lang="en-US" baseline="0" dirty="0" smtClean="0"/>
              <a:t>It is the same as the generic transcription sliding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1FC4-F86D-2C4A-A61A-193EA850E2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78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is something that </a:t>
            </a:r>
            <a:r>
              <a:rPr lang="en-US" dirty="0" err="1" smtClean="0"/>
              <a:t>rna</a:t>
            </a:r>
            <a:r>
              <a:rPr lang="en-US" dirty="0" smtClean="0"/>
              <a:t> is bound</a:t>
            </a:r>
            <a:r>
              <a:rPr lang="en-US" baseline="0" dirty="0" smtClean="0"/>
              <a:t> to.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 X is terminator, the rate is higher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1FC4-F86D-2C4A-A61A-193EA850E2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2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is something that </a:t>
            </a:r>
            <a:r>
              <a:rPr lang="en-US" dirty="0" err="1" smtClean="0"/>
              <a:t>rna</a:t>
            </a:r>
            <a:r>
              <a:rPr lang="en-US" dirty="0" smtClean="0"/>
              <a:t> is bound</a:t>
            </a:r>
            <a:r>
              <a:rPr lang="en-US" baseline="0" dirty="0" smtClean="0"/>
              <a:t> to.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the X is terminator, the rate is higher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1FC4-F86D-2C4A-A61A-193EA850E2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2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stop codon, the fall off rate of the</a:t>
            </a:r>
            <a:r>
              <a:rPr lang="en-US" baseline="0" dirty="0" smtClean="0"/>
              <a:t> second rule would be a lot bigger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1FC4-F86D-2C4A-A61A-193EA850E2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81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the RNA component is RBS then the rate is lower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61FC4-F86D-2C4A-A61A-193EA850E2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8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674A-571D-1247-B7CA-F893EB4C022A}" type="datetimeFigureOut">
              <a:rPr lang="en-US" smtClean="0"/>
              <a:t>12/04/16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88CB-C290-4D49-9AED-FFFEC846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7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674A-571D-1247-B7CA-F893EB4C022A}" type="datetimeFigureOut">
              <a:rPr lang="en-US" smtClean="0"/>
              <a:t>12/04/16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88CB-C290-4D49-9AED-FFFEC846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9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674A-571D-1247-B7CA-F893EB4C022A}" type="datetimeFigureOut">
              <a:rPr lang="en-US" smtClean="0"/>
              <a:t>12/04/16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88CB-C290-4D49-9AED-FFFEC846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6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674A-571D-1247-B7CA-F893EB4C022A}" type="datetimeFigureOut">
              <a:rPr lang="en-US" smtClean="0"/>
              <a:t>12/04/16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88CB-C290-4D49-9AED-FFFEC846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674A-571D-1247-B7CA-F893EB4C022A}" type="datetimeFigureOut">
              <a:rPr lang="en-US" smtClean="0"/>
              <a:t>12/04/16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88CB-C290-4D49-9AED-FFFEC846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0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674A-571D-1247-B7CA-F893EB4C022A}" type="datetimeFigureOut">
              <a:rPr lang="en-US" smtClean="0"/>
              <a:t>12/04/16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88CB-C290-4D49-9AED-FFFEC846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4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674A-571D-1247-B7CA-F893EB4C022A}" type="datetimeFigureOut">
              <a:rPr lang="en-US" smtClean="0"/>
              <a:t>12/04/16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88CB-C290-4D49-9AED-FFFEC846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9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674A-571D-1247-B7CA-F893EB4C022A}" type="datetimeFigureOut">
              <a:rPr lang="en-US" smtClean="0"/>
              <a:t>12/04/16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88CB-C290-4D49-9AED-FFFEC846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9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674A-571D-1247-B7CA-F893EB4C022A}" type="datetimeFigureOut">
              <a:rPr lang="en-US" smtClean="0"/>
              <a:t>12/04/16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88CB-C290-4D49-9AED-FFFEC846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6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674A-571D-1247-B7CA-F893EB4C022A}" type="datetimeFigureOut">
              <a:rPr lang="en-US" smtClean="0"/>
              <a:t>12/04/16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88CB-C290-4D49-9AED-FFFEC846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7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3674A-571D-1247-B7CA-F893EB4C022A}" type="datetimeFigureOut">
              <a:rPr lang="en-US" smtClean="0"/>
              <a:t>12/04/16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E88CB-C290-4D49-9AED-FFFEC846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2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3674A-571D-1247-B7CA-F893EB4C022A}" type="datetimeFigureOut">
              <a:rPr lang="en-US" smtClean="0"/>
              <a:t>12/04/16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E88CB-C290-4D49-9AED-FFFEC846C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5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400" y="439148"/>
            <a:ext cx="226117" cy="179563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644" y="2297238"/>
            <a:ext cx="285294" cy="26091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grpSp>
        <p:nvGrpSpPr>
          <p:cNvPr id="33" name="Group 32"/>
          <p:cNvGrpSpPr/>
          <p:nvPr/>
        </p:nvGrpSpPr>
        <p:grpSpPr>
          <a:xfrm>
            <a:off x="216402" y="119277"/>
            <a:ext cx="1389507" cy="364881"/>
            <a:chOff x="3630293" y="605182"/>
            <a:chExt cx="1389507" cy="36488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0293" y="605182"/>
              <a:ext cx="285972" cy="24274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7166" y="666712"/>
              <a:ext cx="226117" cy="17956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454" y="618478"/>
              <a:ext cx="269346" cy="226117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 flipV="1">
              <a:off x="3630293" y="836576"/>
              <a:ext cx="1274404" cy="11349"/>
            </a:xfrm>
            <a:prstGeom prst="line">
              <a:avLst/>
            </a:prstGeom>
            <a:ln w="25400">
              <a:solidFill>
                <a:srgbClr val="73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936" y="709153"/>
              <a:ext cx="285294" cy="260910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216402" y="670174"/>
            <a:ext cx="1411967" cy="819458"/>
            <a:chOff x="2114866" y="1298194"/>
            <a:chExt cx="1411967" cy="819458"/>
          </a:xfrm>
        </p:grpSpPr>
        <p:sp>
          <p:nvSpPr>
            <p:cNvPr id="9" name="Oval 8"/>
            <p:cNvSpPr/>
            <p:nvPr/>
          </p:nvSpPr>
          <p:spPr>
            <a:xfrm rot="5400000">
              <a:off x="1979120" y="1433940"/>
              <a:ext cx="523492" cy="252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en-GB" sz="1100" dirty="0" smtClean="0"/>
                <a:t>RNAP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137326" y="1752771"/>
              <a:ext cx="1389507" cy="364881"/>
              <a:chOff x="3630293" y="605182"/>
              <a:chExt cx="1389507" cy="364881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0293" y="605182"/>
                <a:ext cx="285972" cy="242743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7166" y="666712"/>
                <a:ext cx="226117" cy="179563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0454" y="618478"/>
                <a:ext cx="269346" cy="226117"/>
              </a:xfrm>
              <a:prstGeom prst="rect">
                <a:avLst/>
              </a:prstGeom>
            </p:spPr>
          </p:pic>
          <p:cxnSp>
            <p:nvCxnSpPr>
              <p:cNvPr id="38" name="Straight Connector 37"/>
              <p:cNvCxnSpPr/>
              <p:nvPr/>
            </p:nvCxnSpPr>
            <p:spPr>
              <a:xfrm flipV="1">
                <a:off x="3630293" y="836576"/>
                <a:ext cx="1274404" cy="11349"/>
              </a:xfrm>
              <a:prstGeom prst="line">
                <a:avLst/>
              </a:prstGeom>
              <a:ln w="25400">
                <a:solidFill>
                  <a:srgbClr val="73737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7936" y="709153"/>
                <a:ext cx="285294" cy="260910"/>
              </a:xfrm>
              <a:prstGeom prst="rect">
                <a:avLst/>
              </a:prstGeom>
            </p:spPr>
          </p:pic>
        </p:grpSp>
      </p:grpSp>
      <p:grpSp>
        <p:nvGrpSpPr>
          <p:cNvPr id="67" name="Group 66"/>
          <p:cNvGrpSpPr/>
          <p:nvPr/>
        </p:nvGrpSpPr>
        <p:grpSpPr>
          <a:xfrm>
            <a:off x="216402" y="1821410"/>
            <a:ext cx="1389507" cy="999021"/>
            <a:chOff x="1276108" y="3188731"/>
            <a:chExt cx="1389507" cy="999021"/>
          </a:xfrm>
        </p:grpSpPr>
        <p:sp>
          <p:nvSpPr>
            <p:cNvPr id="40" name="Oval 39"/>
            <p:cNvSpPr/>
            <p:nvPr/>
          </p:nvSpPr>
          <p:spPr>
            <a:xfrm rot="5400000">
              <a:off x="1524302" y="3504040"/>
              <a:ext cx="523492" cy="252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en-GB" sz="1100" dirty="0" smtClean="0"/>
                <a:t>RNAP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276108" y="3822871"/>
              <a:ext cx="1389507" cy="364881"/>
              <a:chOff x="3630293" y="605182"/>
              <a:chExt cx="1389507" cy="364881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0293" y="605182"/>
                <a:ext cx="285972" cy="242743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7166" y="666712"/>
                <a:ext cx="226117" cy="179563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0454" y="618478"/>
                <a:ext cx="269346" cy="226117"/>
              </a:xfrm>
              <a:prstGeom prst="rect">
                <a:avLst/>
              </a:prstGeom>
            </p:spPr>
          </p:pic>
          <p:cxnSp>
            <p:nvCxnSpPr>
              <p:cNvPr id="45" name="Straight Connector 44"/>
              <p:cNvCxnSpPr/>
              <p:nvPr/>
            </p:nvCxnSpPr>
            <p:spPr>
              <a:xfrm flipV="1">
                <a:off x="3630293" y="836576"/>
                <a:ext cx="1274404" cy="11349"/>
              </a:xfrm>
              <a:prstGeom prst="line">
                <a:avLst/>
              </a:prstGeom>
              <a:ln w="25400">
                <a:solidFill>
                  <a:srgbClr val="73737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7936" y="709153"/>
                <a:ext cx="285294" cy="260910"/>
              </a:xfrm>
              <a:prstGeom prst="rect">
                <a:avLst/>
              </a:prstGeom>
            </p:spPr>
          </p:pic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289" y="3188731"/>
              <a:ext cx="226117" cy="179563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216402" y="3201431"/>
            <a:ext cx="1389507" cy="922821"/>
            <a:chOff x="1093253" y="4839731"/>
            <a:chExt cx="1389507" cy="922821"/>
          </a:xfrm>
        </p:grpSpPr>
        <p:sp>
          <p:nvSpPr>
            <p:cNvPr id="48" name="Oval 47"/>
            <p:cNvSpPr/>
            <p:nvPr/>
          </p:nvSpPr>
          <p:spPr>
            <a:xfrm rot="5400000">
              <a:off x="1684347" y="5116940"/>
              <a:ext cx="523492" cy="252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en-GB" sz="1100" dirty="0" smtClean="0"/>
                <a:t>RNAP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1093253" y="5397671"/>
              <a:ext cx="1389507" cy="364881"/>
              <a:chOff x="3630293" y="605182"/>
              <a:chExt cx="1389507" cy="364881"/>
            </a:xfrm>
          </p:grpSpPr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0293" y="605182"/>
                <a:ext cx="285972" cy="242743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7166" y="666712"/>
                <a:ext cx="226117" cy="179563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0454" y="618478"/>
                <a:ext cx="269346" cy="226117"/>
              </a:xfrm>
              <a:prstGeom prst="rect">
                <a:avLst/>
              </a:prstGeom>
            </p:spPr>
          </p:pic>
          <p:cxnSp>
            <p:nvCxnSpPr>
              <p:cNvPr id="53" name="Straight Connector 52"/>
              <p:cNvCxnSpPr/>
              <p:nvPr/>
            </p:nvCxnSpPr>
            <p:spPr>
              <a:xfrm flipV="1">
                <a:off x="3630293" y="836576"/>
                <a:ext cx="1274404" cy="11349"/>
              </a:xfrm>
              <a:prstGeom prst="line">
                <a:avLst/>
              </a:prstGeom>
              <a:ln w="25400">
                <a:solidFill>
                  <a:srgbClr val="73737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7936" y="709153"/>
                <a:ext cx="285294" cy="260910"/>
              </a:xfrm>
              <a:prstGeom prst="rect">
                <a:avLst/>
              </a:prstGeom>
            </p:spPr>
          </p:pic>
        </p:grp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7634" y="4839731"/>
              <a:ext cx="226117" cy="17956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9574" y="4839731"/>
              <a:ext cx="285294" cy="260910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216402" y="4476830"/>
            <a:ext cx="1389507" cy="1011721"/>
            <a:chOff x="3283723" y="5164141"/>
            <a:chExt cx="1389507" cy="1011721"/>
          </a:xfrm>
        </p:grpSpPr>
        <p:sp>
          <p:nvSpPr>
            <p:cNvPr id="57" name="Oval 56"/>
            <p:cNvSpPr/>
            <p:nvPr/>
          </p:nvSpPr>
          <p:spPr>
            <a:xfrm rot="5400000">
              <a:off x="4255817" y="5441350"/>
              <a:ext cx="523492" cy="252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en-GB" sz="1100" dirty="0" smtClean="0"/>
                <a:t>RNAP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283723" y="5810981"/>
              <a:ext cx="1389507" cy="364881"/>
              <a:chOff x="3630293" y="605182"/>
              <a:chExt cx="1389507" cy="364881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0293" y="605182"/>
                <a:ext cx="285972" cy="242743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7166" y="666712"/>
                <a:ext cx="226117" cy="179563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0454" y="618478"/>
                <a:ext cx="269346" cy="226117"/>
              </a:xfrm>
              <a:prstGeom prst="rect">
                <a:avLst/>
              </a:prstGeom>
            </p:spPr>
          </p:pic>
          <p:cxnSp>
            <p:nvCxnSpPr>
              <p:cNvPr id="62" name="Straight Connector 61"/>
              <p:cNvCxnSpPr/>
              <p:nvPr/>
            </p:nvCxnSpPr>
            <p:spPr>
              <a:xfrm flipV="1">
                <a:off x="3630293" y="836576"/>
                <a:ext cx="1274404" cy="11349"/>
              </a:xfrm>
              <a:prstGeom prst="line">
                <a:avLst/>
              </a:prstGeom>
              <a:ln w="25400">
                <a:solidFill>
                  <a:srgbClr val="73737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7936" y="709153"/>
                <a:ext cx="285294" cy="260910"/>
              </a:xfrm>
              <a:prstGeom prst="rect">
                <a:avLst/>
              </a:prstGeom>
            </p:spPr>
          </p:pic>
        </p:grp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9104" y="5164141"/>
              <a:ext cx="226117" cy="179563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1044" y="5164141"/>
              <a:ext cx="285294" cy="260910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216402" y="5809942"/>
            <a:ext cx="1389507" cy="1048058"/>
            <a:chOff x="23134" y="5809942"/>
            <a:chExt cx="1389507" cy="1048058"/>
          </a:xfrm>
        </p:grpSpPr>
        <p:sp>
          <p:nvSpPr>
            <p:cNvPr id="74" name="Oval 73"/>
            <p:cNvSpPr/>
            <p:nvPr/>
          </p:nvSpPr>
          <p:spPr>
            <a:xfrm rot="5400000">
              <a:off x="893628" y="5945688"/>
              <a:ext cx="523492" cy="252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en-GB" sz="1100" dirty="0" smtClean="0"/>
                <a:t>RNAP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23134" y="6493119"/>
              <a:ext cx="1389507" cy="364881"/>
              <a:chOff x="3630293" y="605182"/>
              <a:chExt cx="1389507" cy="364881"/>
            </a:xfrm>
          </p:grpSpPr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0293" y="605182"/>
                <a:ext cx="285972" cy="242743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7166" y="666712"/>
                <a:ext cx="226117" cy="179563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0454" y="618478"/>
                <a:ext cx="269346" cy="226117"/>
              </a:xfrm>
              <a:prstGeom prst="rect">
                <a:avLst/>
              </a:prstGeom>
            </p:spPr>
          </p:pic>
          <p:cxnSp>
            <p:nvCxnSpPr>
              <p:cNvPr id="81" name="Straight Connector 80"/>
              <p:cNvCxnSpPr/>
              <p:nvPr/>
            </p:nvCxnSpPr>
            <p:spPr>
              <a:xfrm flipV="1">
                <a:off x="3630293" y="836576"/>
                <a:ext cx="1274404" cy="11349"/>
              </a:xfrm>
              <a:prstGeom prst="line">
                <a:avLst/>
              </a:prstGeom>
              <a:ln w="25400">
                <a:solidFill>
                  <a:srgbClr val="73737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7936" y="709153"/>
                <a:ext cx="285294" cy="260910"/>
              </a:xfrm>
              <a:prstGeom prst="rect">
                <a:avLst/>
              </a:prstGeom>
            </p:spPr>
          </p:pic>
        </p:grp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15" y="5985979"/>
              <a:ext cx="226117" cy="179563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55" y="5985979"/>
              <a:ext cx="285294" cy="260910"/>
            </a:xfrm>
            <a:prstGeom prst="rect">
              <a:avLst/>
            </a:prstGeom>
          </p:spPr>
        </p:pic>
      </p:grpSp>
      <p:sp>
        <p:nvSpPr>
          <p:cNvPr id="85" name="Oval 84"/>
          <p:cNvSpPr/>
          <p:nvPr/>
        </p:nvSpPr>
        <p:spPr>
          <a:xfrm>
            <a:off x="5850344" y="413748"/>
            <a:ext cx="363540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</a:t>
            </a:r>
            <a:endParaRPr lang="en-GB" sz="1100" dirty="0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800" y="1330357"/>
            <a:ext cx="226117" cy="179563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87" name="Oval 86"/>
          <p:cNvSpPr/>
          <p:nvPr/>
        </p:nvSpPr>
        <p:spPr>
          <a:xfrm>
            <a:off x="5527300" y="1061871"/>
            <a:ext cx="363540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</a:t>
            </a:r>
            <a:endParaRPr lang="en-GB" sz="1100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800" y="2320957"/>
            <a:ext cx="226117" cy="17956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89" name="Oval 88"/>
          <p:cNvSpPr/>
          <p:nvPr/>
        </p:nvSpPr>
        <p:spPr>
          <a:xfrm>
            <a:off x="5499504" y="2054760"/>
            <a:ext cx="363540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Rib</a:t>
            </a:r>
            <a:endParaRPr lang="en-GB" sz="1100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85" y="3396303"/>
            <a:ext cx="285294" cy="260910"/>
          </a:xfrm>
          <a:prstGeom prst="rect">
            <a:avLst/>
          </a:prstGeom>
          <a:ln>
            <a:noFill/>
          </a:ln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141" y="3420022"/>
            <a:ext cx="226117" cy="179563"/>
          </a:xfrm>
          <a:prstGeom prst="rect">
            <a:avLst/>
          </a:prstGeom>
          <a:ln>
            <a:noFill/>
          </a:ln>
        </p:spPr>
      </p:pic>
      <p:sp>
        <p:nvSpPr>
          <p:cNvPr id="92" name="Oval 91"/>
          <p:cNvSpPr/>
          <p:nvPr/>
        </p:nvSpPr>
        <p:spPr>
          <a:xfrm>
            <a:off x="5805545" y="3153825"/>
            <a:ext cx="363540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Rib</a:t>
            </a:r>
            <a:endParaRPr lang="en-GB" sz="1100" dirty="0"/>
          </a:p>
        </p:txBody>
      </p:sp>
      <p:sp>
        <p:nvSpPr>
          <p:cNvPr id="93" name="Oval 92"/>
          <p:cNvSpPr/>
          <p:nvPr/>
        </p:nvSpPr>
        <p:spPr>
          <a:xfrm>
            <a:off x="6382492" y="3323080"/>
            <a:ext cx="651600" cy="252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GFP</a:t>
            </a:r>
            <a:endParaRPr lang="en-GB" sz="1100" dirty="0"/>
          </a:p>
        </p:txBody>
      </p:sp>
      <p:sp>
        <p:nvSpPr>
          <p:cNvPr id="94" name="Oval 93"/>
          <p:cNvSpPr/>
          <p:nvPr/>
        </p:nvSpPr>
        <p:spPr>
          <a:xfrm rot="5400000">
            <a:off x="1703495" y="146238"/>
            <a:ext cx="523492" cy="25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84" y="4382830"/>
            <a:ext cx="285294" cy="260910"/>
          </a:xfrm>
          <a:prstGeom prst="rect">
            <a:avLst/>
          </a:prstGeom>
          <a:ln>
            <a:noFill/>
          </a:ln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440" y="4406549"/>
            <a:ext cx="226117" cy="179563"/>
          </a:xfrm>
          <a:prstGeom prst="rect">
            <a:avLst/>
          </a:prstGeom>
          <a:ln>
            <a:noFill/>
          </a:ln>
        </p:spPr>
      </p:pic>
      <p:sp>
        <p:nvSpPr>
          <p:cNvPr id="97" name="Oval 96"/>
          <p:cNvSpPr/>
          <p:nvPr/>
        </p:nvSpPr>
        <p:spPr>
          <a:xfrm>
            <a:off x="6497152" y="4409514"/>
            <a:ext cx="363540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Rib</a:t>
            </a:r>
            <a:endParaRPr lang="en-GB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1821858" y="1044056"/>
            <a:ext cx="146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RNAP binding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821859" y="2339799"/>
            <a:ext cx="2470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Transcription elongation - RBS</a:t>
            </a:r>
          </a:p>
          <a:p>
            <a:r>
              <a:rPr lang="en-US" dirty="0" smtClean="0"/>
              <a:t>(Initiation?)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1821858" y="3635164"/>
            <a:ext cx="1732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Transcription </a:t>
            </a:r>
          </a:p>
          <a:p>
            <a:r>
              <a:rPr lang="en-US" dirty="0" smtClean="0"/>
              <a:t>elongation - CDS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821858" y="5065171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Transcription </a:t>
            </a:r>
          </a:p>
          <a:p>
            <a:r>
              <a:rPr lang="en-US" dirty="0" smtClean="0"/>
              <a:t>Elongation -Terminator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1821858" y="6232253"/>
            <a:ext cx="1423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Transcription</a:t>
            </a:r>
          </a:p>
          <a:p>
            <a:r>
              <a:rPr lang="en-US" dirty="0" smtClean="0"/>
              <a:t> termination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262402" y="1007191"/>
            <a:ext cx="1234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Translation</a:t>
            </a:r>
          </a:p>
          <a:p>
            <a:r>
              <a:rPr lang="en-US" dirty="0" smtClean="0"/>
              <a:t>initiation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7262402" y="1974072"/>
            <a:ext cx="1423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Transcription </a:t>
            </a:r>
          </a:p>
          <a:p>
            <a:r>
              <a:rPr lang="en-US" dirty="0" smtClean="0"/>
              <a:t>initiation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262402" y="3287881"/>
            <a:ext cx="1234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7262402" y="426294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Ribosome fell off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66279" y="6257505"/>
            <a:ext cx="226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Rules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40473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-4762"/>
            <a:ext cx="9093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RNAP fell off from RNA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586945" y="3769411"/>
            <a:ext cx="80010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36" idx="0"/>
            <a:endCxn id="31" idx="2"/>
          </p:cNvCxnSpPr>
          <p:nvPr/>
        </p:nvCxnSpPr>
        <p:spPr>
          <a:xfrm flipH="1" flipV="1">
            <a:off x="1735118" y="2774498"/>
            <a:ext cx="6850" cy="366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982366" y="1972919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X</a:t>
            </a:r>
          </a:p>
          <a:p>
            <a:pPr algn="ctr"/>
            <a:r>
              <a:rPr lang="en-US" sz="1400" dirty="0" smtClean="0"/>
              <a:t>mRNA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651218" y="2438019"/>
            <a:ext cx="720000" cy="3364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375118" y="2438019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s!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982366" y="1623596"/>
            <a:ext cx="774700" cy="336479"/>
          </a:xfrm>
          <a:prstGeom prst="rect">
            <a:avLst/>
          </a:prstGeom>
          <a:ln>
            <a:solidFill>
              <a:schemeClr val="accent4"/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binding?</a:t>
            </a:r>
          </a:p>
        </p:txBody>
      </p:sp>
      <p:sp>
        <p:nvSpPr>
          <p:cNvPr id="34" name="Oval 33"/>
          <p:cNvSpPr/>
          <p:nvPr/>
        </p:nvSpPr>
        <p:spPr>
          <a:xfrm rot="5400000">
            <a:off x="1391992" y="3635142"/>
            <a:ext cx="676233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RNAP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83418" y="4158963"/>
            <a:ext cx="720000" cy="336479"/>
          </a:xfrm>
          <a:prstGeom prst="rect">
            <a:avLst/>
          </a:prstGeom>
          <a:ln>
            <a:solidFill>
              <a:schemeClr val="accent4"/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dna</a:t>
            </a:r>
            <a:r>
              <a:rPr lang="en-US" sz="1400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381968" y="3140546"/>
            <a:ext cx="720000" cy="336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r</a:t>
            </a:r>
            <a:r>
              <a:rPr lang="en-US" sz="1400" dirty="0" err="1" smtClean="0"/>
              <a:t>na</a:t>
            </a:r>
            <a:r>
              <a:rPr lang="en-US" sz="1400" dirty="0" smtClean="0"/>
              <a:t>!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7156898" y="2141158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X</a:t>
            </a:r>
          </a:p>
          <a:p>
            <a:pPr algn="ctr"/>
            <a:r>
              <a:rPr lang="en-US" sz="1400" dirty="0" smtClean="0"/>
              <a:t>mRNA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6825750" y="2606258"/>
            <a:ext cx="720000" cy="3364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7549650" y="2606258"/>
            <a:ext cx="720000" cy="33647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156898" y="1791835"/>
            <a:ext cx="774700" cy="336479"/>
          </a:xfrm>
          <a:prstGeom prst="rect">
            <a:avLst/>
          </a:prstGeom>
          <a:ln>
            <a:solidFill>
              <a:schemeClr val="accent4"/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binding?</a:t>
            </a:r>
          </a:p>
        </p:txBody>
      </p:sp>
      <p:sp>
        <p:nvSpPr>
          <p:cNvPr id="59" name="Oval 58"/>
          <p:cNvSpPr/>
          <p:nvPr/>
        </p:nvSpPr>
        <p:spPr>
          <a:xfrm rot="5400000">
            <a:off x="5623424" y="3516230"/>
            <a:ext cx="676233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RNAP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614850" y="4040051"/>
            <a:ext cx="720000" cy="336479"/>
          </a:xfrm>
          <a:prstGeom prst="rect">
            <a:avLst/>
          </a:prstGeom>
          <a:ln>
            <a:solidFill>
              <a:schemeClr val="accent4"/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na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5613400" y="3021634"/>
            <a:ext cx="720000" cy="33647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rna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RULE 6</a:t>
            </a:r>
          </a:p>
        </p:txBody>
      </p:sp>
    </p:spTree>
    <p:extLst>
      <p:ext uri="{BB962C8B-B14F-4D97-AF65-F5344CB8AC3E}">
        <p14:creationId xmlns:p14="http://schemas.microsoft.com/office/powerpoint/2010/main" val="298114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-4762"/>
            <a:ext cx="9093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Translation Initiation - RBS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 rot="5400000">
            <a:off x="4973392" y="1815289"/>
            <a:ext cx="676233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/>
              <a:t>Rib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4818" y="2339110"/>
            <a:ext cx="720000" cy="336479"/>
          </a:xfrm>
          <a:prstGeom prst="rect">
            <a:avLst/>
          </a:prstGeom>
          <a:ln>
            <a:solidFill>
              <a:schemeClr val="accent6"/>
            </a:solidFill>
            <a:prstDash val="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rna</a:t>
            </a:r>
            <a:r>
              <a:rPr lang="en-US" sz="1400" dirty="0"/>
              <a:t>!</a:t>
            </a:r>
          </a:p>
        </p:txBody>
      </p:sp>
      <p:cxnSp>
        <p:nvCxnSpPr>
          <p:cNvPr id="20" name="Straight Connector 19"/>
          <p:cNvCxnSpPr>
            <a:stCxn id="18" idx="2"/>
            <a:endCxn id="24" idx="0"/>
          </p:cNvCxnSpPr>
          <p:nvPr/>
        </p:nvCxnSpPr>
        <p:spPr>
          <a:xfrm flipH="1">
            <a:off x="5323816" y="2675589"/>
            <a:ext cx="1002" cy="333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936466" y="3371458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RBS</a:t>
            </a:r>
          </a:p>
          <a:p>
            <a:pPr algn="ctr"/>
            <a:r>
              <a:rPr lang="en-US" sz="1400" dirty="0" smtClean="0"/>
              <a:t>mRNA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4605318" y="3836558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5329218" y="3836558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936466" y="3009435"/>
            <a:ext cx="774700" cy="336479"/>
          </a:xfrm>
          <a:prstGeom prst="rect">
            <a:avLst/>
          </a:prstGeom>
          <a:ln>
            <a:solidFill>
              <a:schemeClr val="accent4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</a:t>
            </a:r>
            <a:r>
              <a:rPr lang="en-US" sz="1400" dirty="0" smtClean="0"/>
              <a:t>inding!</a:t>
            </a:r>
            <a:endParaRPr lang="en-US" sz="1400" dirty="0"/>
          </a:p>
        </p:txBody>
      </p:sp>
      <p:sp>
        <p:nvSpPr>
          <p:cNvPr id="25" name="Rounded Rectangle 24"/>
          <p:cNvSpPr/>
          <p:nvPr/>
        </p:nvSpPr>
        <p:spPr>
          <a:xfrm>
            <a:off x="1194149" y="2703627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RBS</a:t>
            </a:r>
          </a:p>
          <a:p>
            <a:pPr algn="ctr"/>
            <a:r>
              <a:rPr lang="en-US" sz="1400" dirty="0" smtClean="0"/>
              <a:t>mRNA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863001" y="3168727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586901" y="3168727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1194149" y="2341604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binding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 rot="5400000">
            <a:off x="2680257" y="2648839"/>
            <a:ext cx="676233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/>
              <a:t>Rib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71683" y="3172660"/>
            <a:ext cx="720000" cy="33647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rna</a:t>
            </a:r>
            <a:endParaRPr lang="en-US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586945" y="3009435"/>
            <a:ext cx="80010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0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RULE 7</a:t>
            </a:r>
          </a:p>
        </p:txBody>
      </p:sp>
    </p:spTree>
    <p:extLst>
      <p:ext uri="{BB962C8B-B14F-4D97-AF65-F5344CB8AC3E}">
        <p14:creationId xmlns:p14="http://schemas.microsoft.com/office/powerpoint/2010/main" val="349481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-4762"/>
            <a:ext cx="9093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Translation Sliding – Generic (Except CDS)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 rot="5400000">
            <a:off x="814013" y="2238380"/>
            <a:ext cx="676233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/>
              <a:t>Rib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05439" y="2762201"/>
            <a:ext cx="720000" cy="336479"/>
          </a:xfrm>
          <a:prstGeom prst="rect">
            <a:avLst/>
          </a:prstGeom>
          <a:ln>
            <a:solidFill>
              <a:schemeClr val="accent6"/>
            </a:solidFill>
            <a:prstDash val="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rna</a:t>
            </a:r>
            <a:r>
              <a:rPr lang="en-US" sz="1400" dirty="0"/>
              <a:t>!</a:t>
            </a:r>
          </a:p>
        </p:txBody>
      </p:sp>
      <p:cxnSp>
        <p:nvCxnSpPr>
          <p:cNvPr id="30" name="Straight Connector 29"/>
          <p:cNvCxnSpPr>
            <a:stCxn id="29" idx="2"/>
            <a:endCxn id="54" idx="0"/>
          </p:cNvCxnSpPr>
          <p:nvPr/>
        </p:nvCxnSpPr>
        <p:spPr>
          <a:xfrm flipH="1">
            <a:off x="1164437" y="3098680"/>
            <a:ext cx="1002" cy="333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ounded Rectangle 50"/>
          <p:cNvSpPr/>
          <p:nvPr/>
        </p:nvSpPr>
        <p:spPr>
          <a:xfrm>
            <a:off x="777087" y="3794549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?</a:t>
            </a:r>
          </a:p>
          <a:p>
            <a:pPr algn="ctr"/>
            <a:r>
              <a:rPr lang="en-US" sz="1400" dirty="0" smtClean="0"/>
              <a:t>mRNA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445939" y="4259649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1169839" y="4259649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s!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77087" y="3432526"/>
            <a:ext cx="774700" cy="336479"/>
          </a:xfrm>
          <a:prstGeom prst="rect">
            <a:avLst/>
          </a:prstGeom>
          <a:ln>
            <a:solidFill>
              <a:schemeClr val="accent4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</a:t>
            </a:r>
            <a:r>
              <a:rPr lang="en-US" sz="1400" dirty="0" smtClean="0"/>
              <a:t>inding!</a:t>
            </a:r>
            <a:endParaRPr lang="en-US" sz="1400" dirty="0"/>
          </a:p>
        </p:txBody>
      </p:sp>
      <p:sp>
        <p:nvSpPr>
          <p:cNvPr id="55" name="Rounded Rectangle 54"/>
          <p:cNvSpPr/>
          <p:nvPr/>
        </p:nvSpPr>
        <p:spPr>
          <a:xfrm>
            <a:off x="2474062" y="3794549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err="1" smtClean="0"/>
              <a:t>CompA</a:t>
            </a:r>
            <a:endParaRPr lang="en-US" sz="1400" dirty="0" smtClean="0"/>
          </a:p>
          <a:p>
            <a:pPr algn="ctr"/>
            <a:r>
              <a:rPr lang="en-US" sz="1400" dirty="0" smtClean="0"/>
              <a:t>mRNA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2142914" y="4259649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s!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2866814" y="4259649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58" name="Rectangle 57"/>
          <p:cNvSpPr/>
          <p:nvPr/>
        </p:nvSpPr>
        <p:spPr>
          <a:xfrm>
            <a:off x="2474062" y="3432526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</a:t>
            </a:r>
          </a:p>
        </p:txBody>
      </p:sp>
      <p:cxnSp>
        <p:nvCxnSpPr>
          <p:cNvPr id="59" name="Straight Connector 58"/>
          <p:cNvCxnSpPr>
            <a:stCxn id="53" idx="3"/>
            <a:endCxn id="56" idx="1"/>
          </p:cNvCxnSpPr>
          <p:nvPr/>
        </p:nvCxnSpPr>
        <p:spPr>
          <a:xfrm>
            <a:off x="1889839" y="4427889"/>
            <a:ext cx="253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 rot="5400000">
            <a:off x="6412556" y="2238380"/>
            <a:ext cx="676233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/>
              <a:t>Rib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03982" y="2762201"/>
            <a:ext cx="720000" cy="336479"/>
          </a:xfrm>
          <a:prstGeom prst="rect">
            <a:avLst/>
          </a:prstGeom>
          <a:ln>
            <a:solidFill>
              <a:schemeClr val="accent6"/>
            </a:solidFill>
            <a:prstDash val="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rna</a:t>
            </a:r>
            <a:r>
              <a:rPr lang="en-US" sz="1400" dirty="0"/>
              <a:t>!</a:t>
            </a:r>
          </a:p>
        </p:txBody>
      </p:sp>
      <p:cxnSp>
        <p:nvCxnSpPr>
          <p:cNvPr id="63" name="Straight Connector 62"/>
          <p:cNvCxnSpPr>
            <a:stCxn id="62" idx="2"/>
            <a:endCxn id="71" idx="0"/>
          </p:cNvCxnSpPr>
          <p:nvPr/>
        </p:nvCxnSpPr>
        <p:spPr>
          <a:xfrm>
            <a:off x="6763982" y="3098680"/>
            <a:ext cx="0" cy="333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679657" y="3794549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?</a:t>
            </a:r>
          </a:p>
          <a:p>
            <a:pPr algn="ctr"/>
            <a:r>
              <a:rPr lang="en-US" sz="1400" dirty="0" smtClean="0"/>
              <a:t>mRNA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4348509" y="4259649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5072409" y="4259649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s!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4679657" y="3432526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binding</a:t>
            </a:r>
            <a:endParaRPr lang="en-US" sz="1400" dirty="0"/>
          </a:p>
        </p:txBody>
      </p:sp>
      <p:sp>
        <p:nvSpPr>
          <p:cNvPr id="68" name="Rounded Rectangle 67"/>
          <p:cNvSpPr/>
          <p:nvPr/>
        </p:nvSpPr>
        <p:spPr>
          <a:xfrm>
            <a:off x="6376632" y="3794549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err="1" smtClean="0"/>
              <a:t>CompA</a:t>
            </a:r>
            <a:endParaRPr lang="en-US" sz="1400" dirty="0" smtClean="0"/>
          </a:p>
          <a:p>
            <a:pPr algn="ctr"/>
            <a:r>
              <a:rPr lang="en-US" sz="1400" dirty="0" smtClean="0"/>
              <a:t>mRNA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6045484" y="4259649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s!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6769384" y="4259649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6376632" y="3432526"/>
            <a:ext cx="774700" cy="336479"/>
          </a:xfrm>
          <a:prstGeom prst="rect">
            <a:avLst/>
          </a:prstGeom>
          <a:ln>
            <a:solidFill>
              <a:schemeClr val="accent4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</a:t>
            </a:r>
            <a:r>
              <a:rPr lang="en-US" sz="1400" dirty="0" smtClean="0"/>
              <a:t>inding!</a:t>
            </a:r>
            <a:endParaRPr lang="en-US" sz="1400" dirty="0"/>
          </a:p>
        </p:txBody>
      </p:sp>
      <p:cxnSp>
        <p:nvCxnSpPr>
          <p:cNvPr id="72" name="Straight Connector 71"/>
          <p:cNvCxnSpPr>
            <a:stCxn id="66" idx="3"/>
            <a:endCxn id="69" idx="1"/>
          </p:cNvCxnSpPr>
          <p:nvPr/>
        </p:nvCxnSpPr>
        <p:spPr>
          <a:xfrm>
            <a:off x="5792409" y="4427889"/>
            <a:ext cx="253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586945" y="3794549"/>
            <a:ext cx="80010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0" y="0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RULE 8</a:t>
            </a:r>
          </a:p>
        </p:txBody>
      </p:sp>
    </p:spTree>
    <p:extLst>
      <p:ext uri="{BB962C8B-B14F-4D97-AF65-F5344CB8AC3E}">
        <p14:creationId xmlns:p14="http://schemas.microsoft.com/office/powerpoint/2010/main" val="2588672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66" y="-296862"/>
            <a:ext cx="9093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Translation – CDS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 rot="5400000">
            <a:off x="504105" y="2285705"/>
            <a:ext cx="676233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/>
              <a:t>Rib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95531" y="2809526"/>
            <a:ext cx="720000" cy="336479"/>
          </a:xfrm>
          <a:prstGeom prst="rect">
            <a:avLst/>
          </a:prstGeom>
          <a:ln>
            <a:solidFill>
              <a:schemeClr val="accent6"/>
            </a:solidFill>
            <a:prstDash val="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rna</a:t>
            </a:r>
            <a:r>
              <a:rPr lang="en-US" sz="1400" dirty="0"/>
              <a:t>!</a:t>
            </a:r>
          </a:p>
        </p:txBody>
      </p:sp>
      <p:cxnSp>
        <p:nvCxnSpPr>
          <p:cNvPr id="60" name="Straight Connector 59"/>
          <p:cNvCxnSpPr>
            <a:stCxn id="57" idx="2"/>
            <a:endCxn id="64" idx="0"/>
          </p:cNvCxnSpPr>
          <p:nvPr/>
        </p:nvCxnSpPr>
        <p:spPr>
          <a:xfrm flipH="1">
            <a:off x="854529" y="3146005"/>
            <a:ext cx="1002" cy="333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67179" y="3841874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?</a:t>
            </a:r>
          </a:p>
          <a:p>
            <a:pPr algn="ctr"/>
            <a:r>
              <a:rPr lang="en-US" sz="1400" dirty="0" smtClean="0"/>
              <a:t>mRNA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136031" y="4306974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859931" y="4306974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s!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467179" y="3479851"/>
            <a:ext cx="774700" cy="336479"/>
          </a:xfrm>
          <a:prstGeom prst="rect">
            <a:avLst/>
          </a:prstGeom>
          <a:ln>
            <a:solidFill>
              <a:schemeClr val="accent4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</a:t>
            </a:r>
            <a:r>
              <a:rPr lang="en-US" sz="1400" dirty="0" smtClean="0"/>
              <a:t>inding!</a:t>
            </a:r>
            <a:endParaRPr lang="en-US" sz="1400" dirty="0"/>
          </a:p>
        </p:txBody>
      </p:sp>
      <p:sp>
        <p:nvSpPr>
          <p:cNvPr id="65" name="Rounded Rectangle 64"/>
          <p:cNvSpPr/>
          <p:nvPr/>
        </p:nvSpPr>
        <p:spPr>
          <a:xfrm>
            <a:off x="2164154" y="3841874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err="1" smtClean="0"/>
              <a:t>CompA</a:t>
            </a:r>
            <a:endParaRPr lang="en-US" sz="1400" dirty="0" smtClean="0"/>
          </a:p>
          <a:p>
            <a:pPr algn="ctr"/>
            <a:r>
              <a:rPr lang="en-US" sz="1400" dirty="0" smtClean="0"/>
              <a:t>mRNA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1833006" y="4306974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s!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2556906" y="4306974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2164154" y="3479851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</a:t>
            </a:r>
          </a:p>
        </p:txBody>
      </p:sp>
      <p:cxnSp>
        <p:nvCxnSpPr>
          <p:cNvPr id="69" name="Straight Connector 68"/>
          <p:cNvCxnSpPr>
            <a:stCxn id="63" idx="3"/>
            <a:endCxn id="66" idx="1"/>
          </p:cNvCxnSpPr>
          <p:nvPr/>
        </p:nvCxnSpPr>
        <p:spPr>
          <a:xfrm>
            <a:off x="1579931" y="4475214"/>
            <a:ext cx="253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 rot="5400000">
            <a:off x="6102648" y="2285705"/>
            <a:ext cx="676233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/>
              <a:t>Rib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094074" y="2809526"/>
            <a:ext cx="720000" cy="336479"/>
          </a:xfrm>
          <a:prstGeom prst="rect">
            <a:avLst/>
          </a:prstGeom>
          <a:ln>
            <a:solidFill>
              <a:schemeClr val="accent6"/>
            </a:solidFill>
            <a:prstDash val="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rna</a:t>
            </a:r>
            <a:r>
              <a:rPr lang="en-US" sz="1400" dirty="0"/>
              <a:t>!</a:t>
            </a:r>
          </a:p>
        </p:txBody>
      </p:sp>
      <p:cxnSp>
        <p:nvCxnSpPr>
          <p:cNvPr id="74" name="Straight Connector 73"/>
          <p:cNvCxnSpPr>
            <a:stCxn id="73" idx="2"/>
            <a:endCxn id="82" idx="0"/>
          </p:cNvCxnSpPr>
          <p:nvPr/>
        </p:nvCxnSpPr>
        <p:spPr>
          <a:xfrm>
            <a:off x="6454074" y="3146005"/>
            <a:ext cx="0" cy="333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4369749" y="3841874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?</a:t>
            </a:r>
          </a:p>
          <a:p>
            <a:pPr algn="ctr"/>
            <a:r>
              <a:rPr lang="en-US" sz="1400" dirty="0" smtClean="0"/>
              <a:t>mRNA</a:t>
            </a:r>
            <a:endParaRPr lang="en-US" sz="1400" dirty="0"/>
          </a:p>
        </p:txBody>
      </p:sp>
      <p:sp>
        <p:nvSpPr>
          <p:cNvPr id="76" name="Rectangle 75"/>
          <p:cNvSpPr/>
          <p:nvPr/>
        </p:nvSpPr>
        <p:spPr>
          <a:xfrm>
            <a:off x="4038601" y="4306974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77" name="Rectangle 76"/>
          <p:cNvSpPr/>
          <p:nvPr/>
        </p:nvSpPr>
        <p:spPr>
          <a:xfrm>
            <a:off x="4762501" y="4306974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s!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4369749" y="3479851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binding</a:t>
            </a:r>
            <a:endParaRPr lang="en-US" sz="1400" dirty="0"/>
          </a:p>
        </p:txBody>
      </p:sp>
      <p:sp>
        <p:nvSpPr>
          <p:cNvPr id="79" name="Rounded Rectangle 78"/>
          <p:cNvSpPr/>
          <p:nvPr/>
        </p:nvSpPr>
        <p:spPr>
          <a:xfrm>
            <a:off x="6066724" y="3841874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err="1" smtClean="0"/>
              <a:t>CompA</a:t>
            </a:r>
            <a:endParaRPr lang="en-US" sz="1400" dirty="0" smtClean="0"/>
          </a:p>
          <a:p>
            <a:pPr algn="ctr"/>
            <a:r>
              <a:rPr lang="en-US" sz="1400" dirty="0" smtClean="0"/>
              <a:t>mRNA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5735576" y="4306974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s!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6459476" y="4306974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6066724" y="3479851"/>
            <a:ext cx="774700" cy="336479"/>
          </a:xfrm>
          <a:prstGeom prst="rect">
            <a:avLst/>
          </a:prstGeom>
          <a:ln>
            <a:solidFill>
              <a:schemeClr val="accent4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</a:t>
            </a:r>
            <a:r>
              <a:rPr lang="en-US" sz="1400" dirty="0" smtClean="0"/>
              <a:t>inding!</a:t>
            </a:r>
            <a:endParaRPr lang="en-US" sz="1400" dirty="0"/>
          </a:p>
        </p:txBody>
      </p:sp>
      <p:cxnSp>
        <p:nvCxnSpPr>
          <p:cNvPr id="83" name="Straight Connector 82"/>
          <p:cNvCxnSpPr>
            <a:stCxn id="77" idx="3"/>
            <a:endCxn id="80" idx="1"/>
          </p:cNvCxnSpPr>
          <p:nvPr/>
        </p:nvCxnSpPr>
        <p:spPr>
          <a:xfrm>
            <a:off x="5482501" y="4475214"/>
            <a:ext cx="253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277037" y="3841874"/>
            <a:ext cx="80010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853448" y="2786005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Protein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7892114" y="2427145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binding!</a:t>
            </a:r>
            <a:endParaRPr lang="en-US" sz="1400" dirty="0"/>
          </a:p>
        </p:txBody>
      </p:sp>
      <p:sp>
        <p:nvSpPr>
          <p:cNvPr id="87" name="Rectangle 86"/>
          <p:cNvSpPr/>
          <p:nvPr/>
        </p:nvSpPr>
        <p:spPr>
          <a:xfrm>
            <a:off x="7570214" y="3146005"/>
            <a:ext cx="720000" cy="336479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us</a:t>
            </a:r>
            <a:endParaRPr lang="en-US" sz="1400" dirty="0"/>
          </a:p>
        </p:txBody>
      </p:sp>
      <p:sp>
        <p:nvSpPr>
          <p:cNvPr id="88" name="Rectangle 87"/>
          <p:cNvSpPr/>
          <p:nvPr/>
        </p:nvSpPr>
        <p:spPr>
          <a:xfrm>
            <a:off x="8294114" y="3146005"/>
            <a:ext cx="720000" cy="336479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ds</a:t>
            </a:r>
            <a:endParaRPr lang="en-US" sz="1400" dirty="0"/>
          </a:p>
        </p:txBody>
      </p:sp>
      <p:sp>
        <p:nvSpPr>
          <p:cNvPr id="89" name="Rectangle 88"/>
          <p:cNvSpPr/>
          <p:nvPr/>
        </p:nvSpPr>
        <p:spPr>
          <a:xfrm>
            <a:off x="6080131" y="1762721"/>
            <a:ext cx="720000" cy="3364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  <a:prstDash val="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protein!</a:t>
            </a:r>
            <a:endParaRPr lang="en-US" sz="1400" dirty="0"/>
          </a:p>
        </p:txBody>
      </p:sp>
      <p:cxnSp>
        <p:nvCxnSpPr>
          <p:cNvPr id="90" name="Elbow Connector 89"/>
          <p:cNvCxnSpPr>
            <a:stCxn id="86" idx="0"/>
            <a:endCxn id="89" idx="0"/>
          </p:cNvCxnSpPr>
          <p:nvPr/>
        </p:nvCxnSpPr>
        <p:spPr>
          <a:xfrm rot="16200000" flipV="1">
            <a:off x="7013911" y="1188941"/>
            <a:ext cx="664424" cy="1811983"/>
          </a:xfrm>
          <a:prstGeom prst="bentConnector3">
            <a:avLst>
              <a:gd name="adj1" fmla="val 13440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0" y="0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RULE 9</a:t>
            </a:r>
          </a:p>
        </p:txBody>
      </p:sp>
    </p:spTree>
    <p:extLst>
      <p:ext uri="{BB962C8B-B14F-4D97-AF65-F5344CB8AC3E}">
        <p14:creationId xmlns:p14="http://schemas.microsoft.com/office/powerpoint/2010/main" val="1428644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7" y="193676"/>
            <a:ext cx="9093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Translation AND Sliding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292819" y="4258846"/>
            <a:ext cx="80010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 rot="5400000">
            <a:off x="514648" y="3293857"/>
            <a:ext cx="676233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/>
              <a:t>Rib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06074" y="3817678"/>
            <a:ext cx="720000" cy="336479"/>
          </a:xfrm>
          <a:prstGeom prst="rect">
            <a:avLst/>
          </a:prstGeom>
          <a:ln>
            <a:solidFill>
              <a:schemeClr val="accent6"/>
            </a:solidFill>
            <a:prstDash val="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rna</a:t>
            </a:r>
            <a:r>
              <a:rPr lang="en-US" sz="1400" dirty="0"/>
              <a:t>!</a:t>
            </a:r>
          </a:p>
        </p:txBody>
      </p:sp>
      <p:cxnSp>
        <p:nvCxnSpPr>
          <p:cNvPr id="44" name="Straight Connector 43"/>
          <p:cNvCxnSpPr>
            <a:stCxn id="43" idx="2"/>
            <a:endCxn id="48" idx="0"/>
          </p:cNvCxnSpPr>
          <p:nvPr/>
        </p:nvCxnSpPr>
        <p:spPr>
          <a:xfrm>
            <a:off x="866074" y="4154157"/>
            <a:ext cx="4825" cy="5243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483549" y="5040526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?</a:t>
            </a:r>
          </a:p>
          <a:p>
            <a:pPr algn="ctr"/>
            <a:r>
              <a:rPr lang="en-US" sz="1400" dirty="0" smtClean="0"/>
              <a:t>mRNA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152401" y="5505626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876301" y="5505626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s!</a:t>
            </a:r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483549" y="4678503"/>
            <a:ext cx="774700" cy="336479"/>
          </a:xfrm>
          <a:prstGeom prst="rect">
            <a:avLst/>
          </a:prstGeom>
          <a:ln>
            <a:solidFill>
              <a:schemeClr val="accent4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</a:t>
            </a:r>
            <a:r>
              <a:rPr lang="en-US" sz="1400" dirty="0" smtClean="0"/>
              <a:t>inding!</a:t>
            </a:r>
            <a:endParaRPr lang="en-US" sz="1400" dirty="0"/>
          </a:p>
        </p:txBody>
      </p:sp>
      <p:sp>
        <p:nvSpPr>
          <p:cNvPr id="49" name="Rounded Rectangle 48"/>
          <p:cNvSpPr/>
          <p:nvPr/>
        </p:nvSpPr>
        <p:spPr>
          <a:xfrm>
            <a:off x="2180524" y="5040526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err="1" smtClean="0"/>
              <a:t>CompA</a:t>
            </a:r>
            <a:endParaRPr lang="en-US" sz="1400" dirty="0" smtClean="0"/>
          </a:p>
          <a:p>
            <a:pPr algn="ctr"/>
            <a:r>
              <a:rPr lang="en-US" sz="1400" dirty="0" smtClean="0"/>
              <a:t>mRNA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1849376" y="5505626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s!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2573276" y="5505626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2180524" y="4678503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binding</a:t>
            </a:r>
            <a:endParaRPr lang="en-US" sz="1400" dirty="0"/>
          </a:p>
        </p:txBody>
      </p:sp>
      <p:cxnSp>
        <p:nvCxnSpPr>
          <p:cNvPr id="53" name="Straight Connector 52"/>
          <p:cNvCxnSpPr>
            <a:stCxn id="47" idx="3"/>
            <a:endCxn id="50" idx="1"/>
          </p:cNvCxnSpPr>
          <p:nvPr/>
        </p:nvCxnSpPr>
        <p:spPr>
          <a:xfrm>
            <a:off x="1596301" y="5673866"/>
            <a:ext cx="253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1761424" y="1954930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?Protein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800090" y="1596070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ib!</a:t>
            </a:r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1478190" y="2314930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?us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202090" y="2314930"/>
            <a:ext cx="720000" cy="336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92131" y="2770873"/>
            <a:ext cx="720000" cy="3364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  <a:prstDash val="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protein!</a:t>
            </a:r>
            <a:endParaRPr lang="en-US" sz="1400" dirty="0"/>
          </a:p>
        </p:txBody>
      </p:sp>
      <p:cxnSp>
        <p:nvCxnSpPr>
          <p:cNvPr id="59" name="Elbow Connector 58"/>
          <p:cNvCxnSpPr/>
          <p:nvPr/>
        </p:nvCxnSpPr>
        <p:spPr>
          <a:xfrm flipH="1">
            <a:off x="1261417" y="1842261"/>
            <a:ext cx="1307959" cy="1174803"/>
          </a:xfrm>
          <a:prstGeom prst="bentConnector3">
            <a:avLst>
              <a:gd name="adj1" fmla="val -3592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 rot="5400000">
            <a:off x="6207133" y="3335640"/>
            <a:ext cx="676233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/>
              <a:t>Rib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198559" y="3859461"/>
            <a:ext cx="720000" cy="336479"/>
          </a:xfrm>
          <a:prstGeom prst="rect">
            <a:avLst/>
          </a:prstGeom>
          <a:ln>
            <a:solidFill>
              <a:schemeClr val="accent6"/>
            </a:solidFill>
            <a:prstDash val="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rna</a:t>
            </a:r>
            <a:r>
              <a:rPr lang="en-US" sz="1400" dirty="0"/>
              <a:t>!</a:t>
            </a:r>
          </a:p>
        </p:txBody>
      </p:sp>
      <p:cxnSp>
        <p:nvCxnSpPr>
          <p:cNvPr id="64" name="Straight Connector 63"/>
          <p:cNvCxnSpPr>
            <a:stCxn id="63" idx="2"/>
            <a:endCxn id="105" idx="0"/>
          </p:cNvCxnSpPr>
          <p:nvPr/>
        </p:nvCxnSpPr>
        <p:spPr>
          <a:xfrm>
            <a:off x="6558559" y="4195940"/>
            <a:ext cx="12700" cy="5243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4486934" y="5082309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?</a:t>
            </a:r>
          </a:p>
          <a:p>
            <a:pPr algn="ctr"/>
            <a:r>
              <a:rPr lang="en-US" sz="1400" dirty="0" smtClean="0"/>
              <a:t>mRNA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4155786" y="5547409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71" name="Rectangle 70"/>
          <p:cNvSpPr/>
          <p:nvPr/>
        </p:nvSpPr>
        <p:spPr>
          <a:xfrm>
            <a:off x="4879686" y="5547409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s!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4486934" y="4720286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binding</a:t>
            </a:r>
            <a:endParaRPr lang="en-US" sz="1400" dirty="0"/>
          </a:p>
        </p:txBody>
      </p:sp>
      <p:sp>
        <p:nvSpPr>
          <p:cNvPr id="88" name="Rounded Rectangle 87"/>
          <p:cNvSpPr/>
          <p:nvPr/>
        </p:nvSpPr>
        <p:spPr>
          <a:xfrm>
            <a:off x="6183909" y="5082309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err="1" smtClean="0"/>
              <a:t>CompA</a:t>
            </a:r>
            <a:endParaRPr lang="en-US" sz="1400" dirty="0" smtClean="0"/>
          </a:p>
          <a:p>
            <a:pPr algn="ctr"/>
            <a:r>
              <a:rPr lang="en-US" sz="1400" dirty="0" smtClean="0"/>
              <a:t>mRNA</a:t>
            </a:r>
            <a:endParaRPr lang="en-US" sz="1400" dirty="0"/>
          </a:p>
        </p:txBody>
      </p:sp>
      <p:sp>
        <p:nvSpPr>
          <p:cNvPr id="101" name="Rectangle 100"/>
          <p:cNvSpPr/>
          <p:nvPr/>
        </p:nvSpPr>
        <p:spPr>
          <a:xfrm>
            <a:off x="5852761" y="5547409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s!</a:t>
            </a:r>
            <a:endParaRPr lang="en-US" sz="1400" dirty="0"/>
          </a:p>
        </p:txBody>
      </p:sp>
      <p:sp>
        <p:nvSpPr>
          <p:cNvPr id="104" name="Rectangle 103"/>
          <p:cNvSpPr/>
          <p:nvPr/>
        </p:nvSpPr>
        <p:spPr>
          <a:xfrm>
            <a:off x="6576661" y="5547409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105" name="Rectangle 104"/>
          <p:cNvSpPr/>
          <p:nvPr/>
        </p:nvSpPr>
        <p:spPr>
          <a:xfrm>
            <a:off x="6183909" y="4720286"/>
            <a:ext cx="774700" cy="336479"/>
          </a:xfrm>
          <a:prstGeom prst="rect">
            <a:avLst/>
          </a:prstGeom>
          <a:ln>
            <a:solidFill>
              <a:schemeClr val="accent4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bindingQ</a:t>
            </a:r>
            <a:endParaRPr lang="en-US" sz="1400" dirty="0"/>
          </a:p>
        </p:txBody>
      </p:sp>
      <p:cxnSp>
        <p:nvCxnSpPr>
          <p:cNvPr id="111" name="Straight Connector 110"/>
          <p:cNvCxnSpPr>
            <a:stCxn id="71" idx="3"/>
            <a:endCxn id="101" idx="1"/>
          </p:cNvCxnSpPr>
          <p:nvPr/>
        </p:nvCxnSpPr>
        <p:spPr>
          <a:xfrm>
            <a:off x="5599686" y="5715649"/>
            <a:ext cx="2530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7551533" y="1893161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Comp Protein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590199" y="1534301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ib!</a:t>
            </a:r>
            <a:endParaRPr lang="en-US" sz="1400" dirty="0"/>
          </a:p>
        </p:txBody>
      </p:sp>
      <p:sp>
        <p:nvSpPr>
          <p:cNvPr id="114" name="Rectangle 113"/>
          <p:cNvSpPr/>
          <p:nvPr/>
        </p:nvSpPr>
        <p:spPr>
          <a:xfrm>
            <a:off x="7268299" y="2253161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us!</a:t>
            </a:r>
            <a:endParaRPr lang="en-US" sz="1400" dirty="0"/>
          </a:p>
        </p:txBody>
      </p:sp>
      <p:sp>
        <p:nvSpPr>
          <p:cNvPr id="115" name="Rectangle 114"/>
          <p:cNvSpPr/>
          <p:nvPr/>
        </p:nvSpPr>
        <p:spPr>
          <a:xfrm>
            <a:off x="7992199" y="2253161"/>
            <a:ext cx="720000" cy="336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ds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6184616" y="2812656"/>
            <a:ext cx="720000" cy="3364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  <a:prstDash val="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protein!</a:t>
            </a:r>
            <a:endParaRPr lang="en-US" sz="1400" dirty="0"/>
          </a:p>
        </p:txBody>
      </p:sp>
      <p:cxnSp>
        <p:nvCxnSpPr>
          <p:cNvPr id="117" name="Elbow Connector 116"/>
          <p:cNvCxnSpPr>
            <a:stCxn id="113" idx="3"/>
            <a:endCxn id="116" idx="3"/>
          </p:cNvCxnSpPr>
          <p:nvPr/>
        </p:nvCxnSpPr>
        <p:spPr>
          <a:xfrm flipH="1">
            <a:off x="6904616" y="1702541"/>
            <a:ext cx="1405583" cy="1278355"/>
          </a:xfrm>
          <a:prstGeom prst="bentConnector3">
            <a:avLst>
              <a:gd name="adj1" fmla="val -3975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564583" y="1889401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/>
              <a:t>?</a:t>
            </a:r>
            <a:r>
              <a:rPr lang="en-GB" sz="1400" dirty="0" smtClean="0"/>
              <a:t> Protein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5603249" y="1530541"/>
            <a:ext cx="720000" cy="33647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rib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281349" y="2249401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?us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6005249" y="2249401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s!</a:t>
            </a:r>
            <a:endParaRPr lang="en-US" sz="1400" dirty="0"/>
          </a:p>
        </p:txBody>
      </p:sp>
      <p:cxnSp>
        <p:nvCxnSpPr>
          <p:cNvPr id="124" name="Straight Connector 123"/>
          <p:cNvCxnSpPr>
            <a:stCxn id="121" idx="3"/>
            <a:endCxn id="114" idx="1"/>
          </p:cNvCxnSpPr>
          <p:nvPr/>
        </p:nvCxnSpPr>
        <p:spPr>
          <a:xfrm>
            <a:off x="6725249" y="2417641"/>
            <a:ext cx="543050" cy="37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0" y="0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RULE 10</a:t>
            </a:r>
          </a:p>
        </p:txBody>
      </p:sp>
    </p:spTree>
    <p:extLst>
      <p:ext uri="{BB962C8B-B14F-4D97-AF65-F5344CB8AC3E}">
        <p14:creationId xmlns:p14="http://schemas.microsoft.com/office/powerpoint/2010/main" val="3604746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766" y="-309562"/>
            <a:ext cx="9093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Ribosome Fell off- Rib site is free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3141932" y="3423167"/>
            <a:ext cx="80010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5400000">
            <a:off x="1024805" y="2229021"/>
            <a:ext cx="676233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/>
              <a:t>Rib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16231" y="2752842"/>
            <a:ext cx="720000" cy="336479"/>
          </a:xfrm>
          <a:prstGeom prst="rect">
            <a:avLst/>
          </a:prstGeom>
          <a:ln>
            <a:solidFill>
              <a:schemeClr val="accent6"/>
            </a:solidFill>
            <a:prstDash val="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rna</a:t>
            </a:r>
            <a:r>
              <a:rPr lang="en-US" sz="1400" dirty="0"/>
              <a:t>!</a:t>
            </a:r>
          </a:p>
        </p:txBody>
      </p:sp>
      <p:cxnSp>
        <p:nvCxnSpPr>
          <p:cNvPr id="23" name="Straight Connector 22"/>
          <p:cNvCxnSpPr>
            <a:stCxn id="22" idx="2"/>
            <a:endCxn id="27" idx="0"/>
          </p:cNvCxnSpPr>
          <p:nvPr/>
        </p:nvCxnSpPr>
        <p:spPr>
          <a:xfrm flipH="1">
            <a:off x="1375229" y="3089321"/>
            <a:ext cx="1002" cy="333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87879" y="3785190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?</a:t>
            </a:r>
          </a:p>
          <a:p>
            <a:pPr algn="ctr"/>
            <a:r>
              <a:rPr lang="en-US" sz="1400" dirty="0" smtClean="0"/>
              <a:t>mRNA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656731" y="4250290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1380631" y="4250290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ds?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87879" y="3423167"/>
            <a:ext cx="774700" cy="336479"/>
          </a:xfrm>
          <a:prstGeom prst="rect">
            <a:avLst/>
          </a:prstGeom>
          <a:ln>
            <a:solidFill>
              <a:schemeClr val="accent4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</a:t>
            </a:r>
            <a:r>
              <a:rPr lang="en-US" sz="1400" dirty="0" smtClean="0"/>
              <a:t>inding!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5055779" y="3151850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?</a:t>
            </a:r>
          </a:p>
          <a:p>
            <a:pPr algn="ctr"/>
            <a:r>
              <a:rPr lang="en-US" sz="1400" dirty="0" smtClean="0"/>
              <a:t>mRNA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724631" y="3616950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5448531" y="3616950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ds?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055779" y="2789827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binding</a:t>
            </a:r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 rot="5400000">
            <a:off x="7485730" y="3235825"/>
            <a:ext cx="676233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/>
              <a:t>Rib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77156" y="3759646"/>
            <a:ext cx="720000" cy="33647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rna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7463213" y="2712841"/>
            <a:ext cx="720000" cy="3364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  <a:prstDash val="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p</a:t>
            </a:r>
            <a:r>
              <a:rPr lang="en-US" sz="1400" dirty="0" smtClean="0"/>
              <a:t>rotein</a:t>
            </a:r>
            <a:r>
              <a:rPr lang="en-US" sz="1400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21592" y="1709025"/>
            <a:ext cx="720000" cy="3364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p</a:t>
            </a:r>
            <a:r>
              <a:rPr lang="en-US" sz="1400" dirty="0" smtClean="0"/>
              <a:t>rotein</a:t>
            </a:r>
            <a:r>
              <a:rPr lang="en-US" sz="1400" dirty="0"/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462449" y="1372546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binding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0"/>
            <a:ext cx="1220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RULE 11</a:t>
            </a:r>
          </a:p>
          <a:p>
            <a:endParaRPr lang="en-US" sz="2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4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66" y="-296862"/>
            <a:ext cx="9093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Ribosome – Protein Separation</a:t>
            </a:r>
            <a:endParaRPr lang="en-US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3557033" y="2855384"/>
            <a:ext cx="80010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 rot="5400000">
            <a:off x="645567" y="2912224"/>
            <a:ext cx="676233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/>
              <a:t>Rib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36993" y="3423345"/>
            <a:ext cx="720000" cy="336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rna</a:t>
            </a:r>
            <a:r>
              <a:rPr lang="en-US" sz="1400" dirty="0"/>
              <a:t>?</a:t>
            </a:r>
          </a:p>
        </p:txBody>
      </p:sp>
      <p:sp>
        <p:nvSpPr>
          <p:cNvPr id="38" name="Oval 37"/>
          <p:cNvSpPr/>
          <p:nvPr/>
        </p:nvSpPr>
        <p:spPr>
          <a:xfrm>
            <a:off x="2396367" y="3412524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Protein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435033" y="3053664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r</a:t>
            </a:r>
            <a:r>
              <a:rPr lang="en-US" sz="1400" dirty="0" smtClean="0"/>
              <a:t>ib!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2113133" y="3772524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37033" y="3772524"/>
            <a:ext cx="720000" cy="33647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23050" y="2389240"/>
            <a:ext cx="720000" cy="3364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  <a:prstDash val="dot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protein!</a:t>
            </a:r>
            <a:endParaRPr lang="en-US" sz="1400" dirty="0"/>
          </a:p>
        </p:txBody>
      </p:sp>
      <p:cxnSp>
        <p:nvCxnSpPr>
          <p:cNvPr id="43" name="Elbow Connector 42"/>
          <p:cNvCxnSpPr>
            <a:stCxn id="39" idx="0"/>
            <a:endCxn id="42" idx="0"/>
          </p:cNvCxnSpPr>
          <p:nvPr/>
        </p:nvCxnSpPr>
        <p:spPr>
          <a:xfrm rot="16200000" flipV="1">
            <a:off x="1556830" y="1815460"/>
            <a:ext cx="664424" cy="1811983"/>
          </a:xfrm>
          <a:prstGeom prst="bentConnector3">
            <a:avLst>
              <a:gd name="adj1" fmla="val 134406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rot="5400000">
            <a:off x="4760367" y="2710782"/>
            <a:ext cx="676233" cy="36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/>
              <a:t>Rib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51793" y="3221903"/>
            <a:ext cx="720000" cy="336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rna</a:t>
            </a:r>
            <a:r>
              <a:rPr lang="en-US" sz="1400" dirty="0"/>
              <a:t>?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737850" y="2187798"/>
            <a:ext cx="720000" cy="33647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protein</a:t>
            </a:r>
            <a:endParaRPr lang="en-US" sz="1400" dirty="0"/>
          </a:p>
        </p:txBody>
      </p:sp>
      <p:sp>
        <p:nvSpPr>
          <p:cNvPr id="48" name="Oval 47"/>
          <p:cNvSpPr/>
          <p:nvPr/>
        </p:nvSpPr>
        <p:spPr>
          <a:xfrm>
            <a:off x="6447667" y="2846064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Protein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486333" y="2487204"/>
            <a:ext cx="720000" cy="33647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rib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64433" y="3206064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us?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888333" y="3206064"/>
            <a:ext cx="720000" cy="33647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0"/>
            <a:ext cx="1220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RULE 12</a:t>
            </a:r>
          </a:p>
          <a:p>
            <a:endParaRPr lang="en-US" sz="2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81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Degradation </a:t>
            </a:r>
            <a:r>
              <a:rPr lang="en-US" dirty="0" smtClean="0"/>
              <a:t>(binding only)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26114" y="2289189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Protease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077480" y="2674589"/>
            <a:ext cx="720000" cy="336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</a:t>
            </a:r>
          </a:p>
        </p:txBody>
      </p:sp>
      <p:sp>
        <p:nvSpPr>
          <p:cNvPr id="37" name="Oval 36"/>
          <p:cNvSpPr/>
          <p:nvPr/>
        </p:nvSpPr>
        <p:spPr>
          <a:xfrm>
            <a:off x="538148" y="2482829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Comp Protein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4914" y="2868229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78814" y="2868229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ds?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614914" y="2120950"/>
            <a:ext cx="720000" cy="336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deg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4577314" y="1763167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Protease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628680" y="2148567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binding</a:t>
            </a:r>
            <a:r>
              <a:rPr lang="en-US" sz="1400" dirty="0"/>
              <a:t>!</a:t>
            </a:r>
          </a:p>
        </p:txBody>
      </p:sp>
      <p:sp>
        <p:nvSpPr>
          <p:cNvPr id="46" name="Oval 45"/>
          <p:cNvSpPr/>
          <p:nvPr/>
        </p:nvSpPr>
        <p:spPr>
          <a:xfrm>
            <a:off x="4555051" y="3070064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Comp Protein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271817" y="3455464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995717" y="3455464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ds?</a:t>
            </a:r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4631817" y="2708185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deg</a:t>
            </a:r>
            <a:r>
              <a:rPr lang="en-US" sz="1400" dirty="0" smtClean="0"/>
              <a:t>!</a:t>
            </a:r>
            <a:endParaRPr lang="en-US" sz="1400" dirty="0"/>
          </a:p>
        </p:txBody>
      </p:sp>
      <p:cxnSp>
        <p:nvCxnSpPr>
          <p:cNvPr id="56" name="Elbow Connector 55"/>
          <p:cNvCxnSpPr>
            <a:stCxn id="45" idx="2"/>
            <a:endCxn id="49" idx="0"/>
          </p:cNvCxnSpPr>
          <p:nvPr/>
        </p:nvCxnSpPr>
        <p:spPr>
          <a:xfrm rot="16200000" flipH="1">
            <a:off x="4878679" y="2595046"/>
            <a:ext cx="223139" cy="313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0" y="0"/>
            <a:ext cx="1220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RULE 13</a:t>
            </a:r>
          </a:p>
          <a:p>
            <a:endParaRPr lang="en-US" sz="2400" b="1" dirty="0" smtClean="0">
              <a:solidFill>
                <a:schemeClr val="accent2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254108" y="2667078"/>
            <a:ext cx="874846" cy="15022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45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Degradation ( single molecule)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50934" y="1457330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Protease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27700" y="1842730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binding!</a:t>
            </a:r>
          </a:p>
        </p:txBody>
      </p:sp>
      <p:sp>
        <p:nvSpPr>
          <p:cNvPr id="38" name="Oval 37"/>
          <p:cNvSpPr/>
          <p:nvPr/>
        </p:nvSpPr>
        <p:spPr>
          <a:xfrm>
            <a:off x="2747034" y="2846848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Comp1Protein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463800" y="3206848"/>
            <a:ext cx="720000" cy="336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us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3187700" y="3206848"/>
            <a:ext cx="720000" cy="336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ds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2823800" y="2484969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deg</a:t>
            </a:r>
            <a:r>
              <a:rPr lang="en-US" sz="1400" dirty="0" smtClean="0"/>
              <a:t>!</a:t>
            </a:r>
            <a:endParaRPr lang="en-US" sz="1400" dirty="0"/>
          </a:p>
        </p:txBody>
      </p:sp>
      <p:cxnSp>
        <p:nvCxnSpPr>
          <p:cNvPr id="73" name="Elbow Connector 72"/>
          <p:cNvCxnSpPr>
            <a:stCxn id="37" idx="2"/>
            <a:endCxn id="53" idx="0"/>
          </p:cNvCxnSpPr>
          <p:nvPr/>
        </p:nvCxnSpPr>
        <p:spPr>
          <a:xfrm rot="5400000">
            <a:off x="3032870" y="2330139"/>
            <a:ext cx="305760" cy="39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6030403" y="1644673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Protease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107169" y="2030073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binding</a:t>
            </a:r>
            <a:endParaRPr lang="en-US" sz="1400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4128954" y="2351530"/>
            <a:ext cx="874846" cy="15022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0" y="0"/>
            <a:ext cx="1220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RULE 14</a:t>
            </a:r>
          </a:p>
          <a:p>
            <a:endParaRPr lang="en-US" sz="2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9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Degradation ( from right to left)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50934" y="1457330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Protease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827700" y="1842730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binding!</a:t>
            </a:r>
          </a:p>
        </p:txBody>
      </p:sp>
      <p:sp>
        <p:nvSpPr>
          <p:cNvPr id="38" name="Oval 37"/>
          <p:cNvSpPr/>
          <p:nvPr/>
        </p:nvSpPr>
        <p:spPr>
          <a:xfrm>
            <a:off x="2747034" y="2846848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Comp1Protein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463800" y="3206848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us!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187700" y="3206848"/>
            <a:ext cx="720000" cy="336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ds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2823800" y="2484969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deg</a:t>
            </a:r>
            <a:r>
              <a:rPr lang="en-US" sz="1400" dirty="0" smtClean="0"/>
              <a:t>!</a:t>
            </a:r>
            <a:endParaRPr lang="en-US" sz="1400" dirty="0"/>
          </a:p>
        </p:txBody>
      </p:sp>
      <p:cxnSp>
        <p:nvCxnSpPr>
          <p:cNvPr id="73" name="Elbow Connector 72"/>
          <p:cNvCxnSpPr>
            <a:stCxn id="37" idx="2"/>
            <a:endCxn id="53" idx="0"/>
          </p:cNvCxnSpPr>
          <p:nvPr/>
        </p:nvCxnSpPr>
        <p:spPr>
          <a:xfrm rot="5400000">
            <a:off x="3032870" y="2330139"/>
            <a:ext cx="305760" cy="39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6934" y="2846857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Comp2 Protein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93700" y="3206857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us?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117600" y="3206857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ds!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53700" y="2484978"/>
            <a:ext cx="720000" cy="336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deg</a:t>
            </a:r>
            <a:endParaRPr lang="en-US" sz="1400" dirty="0"/>
          </a:p>
        </p:txBody>
      </p:sp>
      <p:sp>
        <p:nvSpPr>
          <p:cNvPr id="89" name="Oval 88"/>
          <p:cNvSpPr/>
          <p:nvPr/>
        </p:nvSpPr>
        <p:spPr>
          <a:xfrm>
            <a:off x="6030403" y="1644673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Protease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107169" y="2030073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binding!</a:t>
            </a:r>
          </a:p>
        </p:txBody>
      </p:sp>
      <p:sp>
        <p:nvSpPr>
          <p:cNvPr id="91" name="Oval 90"/>
          <p:cNvSpPr/>
          <p:nvPr/>
        </p:nvSpPr>
        <p:spPr>
          <a:xfrm>
            <a:off x="6033540" y="2951570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Comp2 Protein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750306" y="3336970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us?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474206" y="3336970"/>
            <a:ext cx="720000" cy="336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110306" y="2627791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deg</a:t>
            </a:r>
            <a:r>
              <a:rPr lang="en-US" sz="1400" dirty="0" smtClean="0"/>
              <a:t>!</a:t>
            </a:r>
            <a:endParaRPr lang="en-US" sz="1400" dirty="0"/>
          </a:p>
        </p:txBody>
      </p:sp>
      <p:cxnSp>
        <p:nvCxnSpPr>
          <p:cNvPr id="95" name="Elbow Connector 94"/>
          <p:cNvCxnSpPr>
            <a:stCxn id="90" idx="2"/>
            <a:endCxn id="94" idx="0"/>
          </p:cNvCxnSpPr>
          <p:nvPr/>
        </p:nvCxnSpPr>
        <p:spPr>
          <a:xfrm rot="16200000" flipH="1">
            <a:off x="6338118" y="2495602"/>
            <a:ext cx="261239" cy="313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39" idx="1"/>
            <a:endCxn id="76" idx="3"/>
          </p:cNvCxnSpPr>
          <p:nvPr/>
        </p:nvCxnSpPr>
        <p:spPr>
          <a:xfrm flipH="1">
            <a:off x="1837600" y="3375088"/>
            <a:ext cx="626200" cy="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128954" y="2351530"/>
            <a:ext cx="874846" cy="15022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0" y="0"/>
            <a:ext cx="1220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RULE 14</a:t>
            </a:r>
          </a:p>
          <a:p>
            <a:endParaRPr lang="en-US" sz="2400" b="1" dirty="0" smtClean="0">
              <a:solidFill>
                <a:schemeClr val="accent2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708934" y="5374148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Comp1Protein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425700" y="5734148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us!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149600" y="5734148"/>
            <a:ext cx="720000" cy="336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ds?</a:t>
            </a:r>
            <a:endParaRPr lang="en-US" sz="1400" dirty="0"/>
          </a:p>
        </p:txBody>
      </p:sp>
      <p:sp>
        <p:nvSpPr>
          <p:cNvPr id="58" name="Oval 57"/>
          <p:cNvSpPr/>
          <p:nvPr/>
        </p:nvSpPr>
        <p:spPr>
          <a:xfrm>
            <a:off x="638834" y="5374157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Comp2 Protein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5600" y="5734157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us?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79500" y="5734157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ds!</a:t>
            </a:r>
          </a:p>
        </p:txBody>
      </p:sp>
      <p:cxnSp>
        <p:nvCxnSpPr>
          <p:cNvPr id="62" name="Straight Connector 61"/>
          <p:cNvCxnSpPr>
            <a:stCxn id="54" idx="1"/>
            <a:endCxn id="60" idx="3"/>
          </p:cNvCxnSpPr>
          <p:nvPr/>
        </p:nvCxnSpPr>
        <p:spPr>
          <a:xfrm flipH="1">
            <a:off x="1799500" y="5902388"/>
            <a:ext cx="626200" cy="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761340" y="3984639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Protease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838106" y="4370039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binding!</a:t>
            </a:r>
          </a:p>
        </p:txBody>
      </p:sp>
      <p:sp>
        <p:nvSpPr>
          <p:cNvPr id="65" name="Oval 64"/>
          <p:cNvSpPr/>
          <p:nvPr/>
        </p:nvSpPr>
        <p:spPr>
          <a:xfrm>
            <a:off x="6757440" y="5374157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Comp1Protein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474206" y="5734157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us!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98106" y="5734157"/>
            <a:ext cx="720000" cy="336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6834206" y="5012278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deg</a:t>
            </a:r>
            <a:r>
              <a:rPr lang="en-US" sz="1400" dirty="0" smtClean="0"/>
              <a:t>!</a:t>
            </a:r>
            <a:endParaRPr lang="en-US" sz="1400" dirty="0"/>
          </a:p>
        </p:txBody>
      </p:sp>
      <p:cxnSp>
        <p:nvCxnSpPr>
          <p:cNvPr id="69" name="Elbow Connector 68"/>
          <p:cNvCxnSpPr>
            <a:stCxn id="64" idx="2"/>
            <a:endCxn id="68" idx="0"/>
          </p:cNvCxnSpPr>
          <p:nvPr/>
        </p:nvCxnSpPr>
        <p:spPr>
          <a:xfrm rot="5400000">
            <a:off x="7043276" y="4857448"/>
            <a:ext cx="305760" cy="39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687340" y="5374166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Comp2 Protein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404106" y="5734166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us?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128006" y="5734166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ds!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764106" y="5012287"/>
            <a:ext cx="720000" cy="336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deg</a:t>
            </a:r>
            <a:endParaRPr lang="en-US" sz="1400" dirty="0"/>
          </a:p>
        </p:txBody>
      </p:sp>
      <p:cxnSp>
        <p:nvCxnSpPr>
          <p:cNvPr id="79" name="Straight Connector 78"/>
          <p:cNvCxnSpPr>
            <a:stCxn id="66" idx="1"/>
            <a:endCxn id="72" idx="3"/>
          </p:cNvCxnSpPr>
          <p:nvPr/>
        </p:nvCxnSpPr>
        <p:spPr>
          <a:xfrm flipH="1">
            <a:off x="5848006" y="5902397"/>
            <a:ext cx="626200" cy="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42734" y="3999378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Protease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19500" y="4384778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binding!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15600" y="5027017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deg</a:t>
            </a:r>
            <a:r>
              <a:rPr lang="en-US" sz="1400" dirty="0" smtClean="0"/>
              <a:t>!</a:t>
            </a:r>
            <a:endParaRPr lang="en-US" sz="1400" dirty="0"/>
          </a:p>
        </p:txBody>
      </p:sp>
      <p:cxnSp>
        <p:nvCxnSpPr>
          <p:cNvPr id="83" name="Elbow Connector 82"/>
          <p:cNvCxnSpPr>
            <a:stCxn id="81" idx="2"/>
            <a:endCxn id="82" idx="0"/>
          </p:cNvCxnSpPr>
          <p:nvPr/>
        </p:nvCxnSpPr>
        <p:spPr>
          <a:xfrm rot="5400000">
            <a:off x="924670" y="4872187"/>
            <a:ext cx="305760" cy="39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594213" y="4713746"/>
            <a:ext cx="874846" cy="15022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42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976" y="4013423"/>
            <a:ext cx="285294" cy="260910"/>
          </a:xfrm>
          <a:prstGeom prst="rect">
            <a:avLst/>
          </a:prstGeom>
          <a:ln>
            <a:noFill/>
          </a:ln>
        </p:spPr>
      </p:pic>
      <p:grpSp>
        <p:nvGrpSpPr>
          <p:cNvPr id="33" name="Group 32"/>
          <p:cNvGrpSpPr/>
          <p:nvPr/>
        </p:nvGrpSpPr>
        <p:grpSpPr>
          <a:xfrm>
            <a:off x="109358" y="119277"/>
            <a:ext cx="1389507" cy="364881"/>
            <a:chOff x="3630293" y="605182"/>
            <a:chExt cx="1389507" cy="36488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0293" y="605182"/>
              <a:ext cx="285972" cy="24274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7166" y="666712"/>
              <a:ext cx="226117" cy="17956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454" y="618478"/>
              <a:ext cx="269346" cy="226117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 flipV="1">
              <a:off x="3630293" y="836576"/>
              <a:ext cx="1274404" cy="11349"/>
            </a:xfrm>
            <a:prstGeom prst="line">
              <a:avLst/>
            </a:prstGeom>
            <a:ln w="25400">
              <a:solidFill>
                <a:srgbClr val="73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936" y="709153"/>
              <a:ext cx="285294" cy="260910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109358" y="946338"/>
            <a:ext cx="1411967" cy="819458"/>
            <a:chOff x="2114866" y="1298194"/>
            <a:chExt cx="1411967" cy="819458"/>
          </a:xfrm>
        </p:grpSpPr>
        <p:sp>
          <p:nvSpPr>
            <p:cNvPr id="9" name="Oval 8"/>
            <p:cNvSpPr/>
            <p:nvPr/>
          </p:nvSpPr>
          <p:spPr>
            <a:xfrm rot="5400000">
              <a:off x="1979120" y="1433940"/>
              <a:ext cx="523492" cy="252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en-GB" sz="1100" dirty="0" smtClean="0"/>
                <a:t>RNAP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137326" y="1752771"/>
              <a:ext cx="1389507" cy="364881"/>
              <a:chOff x="3630293" y="605182"/>
              <a:chExt cx="1389507" cy="364881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0293" y="605182"/>
                <a:ext cx="285972" cy="242743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7166" y="666712"/>
                <a:ext cx="226117" cy="179563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0454" y="618478"/>
                <a:ext cx="269346" cy="226117"/>
              </a:xfrm>
              <a:prstGeom prst="rect">
                <a:avLst/>
              </a:prstGeom>
            </p:spPr>
          </p:pic>
          <p:cxnSp>
            <p:nvCxnSpPr>
              <p:cNvPr id="38" name="Straight Connector 37"/>
              <p:cNvCxnSpPr/>
              <p:nvPr/>
            </p:nvCxnSpPr>
            <p:spPr>
              <a:xfrm flipV="1">
                <a:off x="3630293" y="836576"/>
                <a:ext cx="1274404" cy="11349"/>
              </a:xfrm>
              <a:prstGeom prst="line">
                <a:avLst/>
              </a:prstGeom>
              <a:ln w="25400">
                <a:solidFill>
                  <a:srgbClr val="73737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7936" y="709153"/>
                <a:ext cx="285294" cy="260910"/>
              </a:xfrm>
              <a:prstGeom prst="rect">
                <a:avLst/>
              </a:prstGeom>
            </p:spPr>
          </p:pic>
        </p:grpSp>
      </p:grpSp>
      <p:grpSp>
        <p:nvGrpSpPr>
          <p:cNvPr id="67" name="Group 66"/>
          <p:cNvGrpSpPr/>
          <p:nvPr/>
        </p:nvGrpSpPr>
        <p:grpSpPr>
          <a:xfrm>
            <a:off x="109358" y="2297387"/>
            <a:ext cx="1389507" cy="999021"/>
            <a:chOff x="1276108" y="3188731"/>
            <a:chExt cx="1389507" cy="999021"/>
          </a:xfrm>
        </p:grpSpPr>
        <p:sp>
          <p:nvSpPr>
            <p:cNvPr id="40" name="Oval 39"/>
            <p:cNvSpPr/>
            <p:nvPr/>
          </p:nvSpPr>
          <p:spPr>
            <a:xfrm rot="5400000">
              <a:off x="1524302" y="3504040"/>
              <a:ext cx="523492" cy="252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en-GB" sz="1100" dirty="0" smtClean="0"/>
                <a:t>RNAP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276108" y="3822871"/>
              <a:ext cx="1389507" cy="364881"/>
              <a:chOff x="3630293" y="605182"/>
              <a:chExt cx="1389507" cy="364881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0293" y="605182"/>
                <a:ext cx="285972" cy="242743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7166" y="666712"/>
                <a:ext cx="226117" cy="179563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0454" y="618478"/>
                <a:ext cx="269346" cy="226117"/>
              </a:xfrm>
              <a:prstGeom prst="rect">
                <a:avLst/>
              </a:prstGeom>
            </p:spPr>
          </p:pic>
          <p:cxnSp>
            <p:nvCxnSpPr>
              <p:cNvPr id="45" name="Straight Connector 44"/>
              <p:cNvCxnSpPr/>
              <p:nvPr/>
            </p:nvCxnSpPr>
            <p:spPr>
              <a:xfrm flipV="1">
                <a:off x="3630293" y="836576"/>
                <a:ext cx="1274404" cy="11349"/>
              </a:xfrm>
              <a:prstGeom prst="line">
                <a:avLst/>
              </a:prstGeom>
              <a:ln w="25400">
                <a:solidFill>
                  <a:srgbClr val="73737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7936" y="709153"/>
                <a:ext cx="285294" cy="260910"/>
              </a:xfrm>
              <a:prstGeom prst="rect">
                <a:avLst/>
              </a:prstGeom>
            </p:spPr>
          </p:pic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289" y="3188731"/>
              <a:ext cx="226117" cy="179563"/>
            </a:xfrm>
            <a:prstGeom prst="rect">
              <a:avLst/>
            </a:prstGeom>
          </p:spPr>
        </p:pic>
      </p:grpSp>
      <p:sp>
        <p:nvSpPr>
          <p:cNvPr id="85" name="Oval 84"/>
          <p:cNvSpPr/>
          <p:nvPr/>
        </p:nvSpPr>
        <p:spPr>
          <a:xfrm>
            <a:off x="1884360" y="151978"/>
            <a:ext cx="363540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</a:t>
            </a:r>
            <a:endParaRPr lang="en-GB" sz="1100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32" y="4037142"/>
            <a:ext cx="226117" cy="179563"/>
          </a:xfrm>
          <a:prstGeom prst="rect">
            <a:avLst/>
          </a:prstGeom>
          <a:ln>
            <a:noFill/>
          </a:ln>
        </p:spPr>
      </p:pic>
      <p:sp>
        <p:nvSpPr>
          <p:cNvPr id="89" name="Oval 88"/>
          <p:cNvSpPr/>
          <p:nvPr/>
        </p:nvSpPr>
        <p:spPr>
          <a:xfrm>
            <a:off x="4497836" y="3770945"/>
            <a:ext cx="363540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Rib</a:t>
            </a:r>
            <a:endParaRPr lang="en-GB" sz="1100" dirty="0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92" y="4945803"/>
            <a:ext cx="285294" cy="26091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548" y="4969522"/>
            <a:ext cx="226117" cy="17956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2" name="Oval 91"/>
          <p:cNvSpPr/>
          <p:nvPr/>
        </p:nvSpPr>
        <p:spPr>
          <a:xfrm>
            <a:off x="4667952" y="4703325"/>
            <a:ext cx="363540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Rib</a:t>
            </a:r>
            <a:endParaRPr lang="en-GB" sz="1100" dirty="0"/>
          </a:p>
        </p:txBody>
      </p:sp>
      <p:sp>
        <p:nvSpPr>
          <p:cNvPr id="94" name="Oval 93"/>
          <p:cNvSpPr/>
          <p:nvPr/>
        </p:nvSpPr>
        <p:spPr>
          <a:xfrm rot="5400000">
            <a:off x="1421412" y="146238"/>
            <a:ext cx="523492" cy="25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55" y="5775680"/>
            <a:ext cx="285294" cy="260910"/>
          </a:xfrm>
          <a:prstGeom prst="rect">
            <a:avLst/>
          </a:prstGeom>
          <a:ln>
            <a:noFill/>
          </a:ln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11" y="5799399"/>
            <a:ext cx="226117" cy="179563"/>
          </a:xfrm>
          <a:prstGeom prst="rect">
            <a:avLst/>
          </a:prstGeom>
          <a:ln>
            <a:noFill/>
          </a:ln>
        </p:spPr>
      </p:pic>
      <p:grpSp>
        <p:nvGrpSpPr>
          <p:cNvPr id="12" name="Group 11"/>
          <p:cNvGrpSpPr/>
          <p:nvPr/>
        </p:nvGrpSpPr>
        <p:grpSpPr>
          <a:xfrm>
            <a:off x="4281795" y="2205410"/>
            <a:ext cx="1804865" cy="1048058"/>
            <a:chOff x="3862307" y="3886396"/>
            <a:chExt cx="1804865" cy="1048058"/>
          </a:xfrm>
        </p:grpSpPr>
        <p:grpSp>
          <p:nvGrpSpPr>
            <p:cNvPr id="83" name="Group 82"/>
            <p:cNvGrpSpPr/>
            <p:nvPr/>
          </p:nvGrpSpPr>
          <p:grpSpPr>
            <a:xfrm>
              <a:off x="3862307" y="3886396"/>
              <a:ext cx="1389507" cy="1048058"/>
              <a:chOff x="23134" y="5809942"/>
              <a:chExt cx="1389507" cy="1048058"/>
            </a:xfrm>
          </p:grpSpPr>
          <p:sp>
            <p:nvSpPr>
              <p:cNvPr id="74" name="Oval 73"/>
              <p:cNvSpPr/>
              <p:nvPr/>
            </p:nvSpPr>
            <p:spPr>
              <a:xfrm rot="5400000">
                <a:off x="893628" y="5945688"/>
                <a:ext cx="523492" cy="252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GB" sz="1100" dirty="0" smtClean="0"/>
                  <a:t>RNAP</a:t>
                </a: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23134" y="6493119"/>
                <a:ext cx="1389507" cy="364881"/>
                <a:chOff x="3630293" y="605182"/>
                <a:chExt cx="1389507" cy="364881"/>
              </a:xfrm>
            </p:grpSpPr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30293" y="605182"/>
                  <a:ext cx="285972" cy="242743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7166" y="666712"/>
                  <a:ext cx="226117" cy="179563"/>
                </a:xfrm>
                <a:prstGeom prst="rect">
                  <a:avLst/>
                </a:prstGeom>
              </p:spPr>
            </p:pic>
            <p:pic>
              <p:nvPicPr>
                <p:cNvPr id="80" name="Picture 7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50454" y="618478"/>
                  <a:ext cx="269346" cy="226117"/>
                </a:xfrm>
                <a:prstGeom prst="rect">
                  <a:avLst/>
                </a:prstGeom>
              </p:spPr>
            </p:pic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3630293" y="836576"/>
                  <a:ext cx="1274404" cy="11349"/>
                </a:xfrm>
                <a:prstGeom prst="line">
                  <a:avLst/>
                </a:prstGeom>
                <a:ln w="25400">
                  <a:solidFill>
                    <a:srgbClr val="73737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7936" y="709153"/>
                  <a:ext cx="285294" cy="260910"/>
                </a:xfrm>
                <a:prstGeom prst="rect">
                  <a:avLst/>
                </a:prstGeom>
              </p:spPr>
            </p:pic>
          </p:grp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15" y="5985979"/>
                <a:ext cx="226117" cy="179563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55" y="5985979"/>
                <a:ext cx="285294" cy="260910"/>
              </a:xfrm>
              <a:prstGeom prst="rect">
                <a:avLst/>
              </a:prstGeom>
            </p:spPr>
          </p:pic>
        </p:grpSp>
        <p:sp>
          <p:nvSpPr>
            <p:cNvPr id="97" name="Oval 96"/>
            <p:cNvSpPr/>
            <p:nvPr/>
          </p:nvSpPr>
          <p:spPr>
            <a:xfrm>
              <a:off x="5303632" y="4065340"/>
              <a:ext cx="363540" cy="252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en-GB" sz="1100" dirty="0" smtClean="0"/>
                <a:t>Rib</a:t>
              </a:r>
              <a:endParaRPr lang="en-GB" sz="11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9358" y="3814741"/>
            <a:ext cx="1389507" cy="1253200"/>
            <a:chOff x="119677" y="2855236"/>
            <a:chExt cx="1389507" cy="1253200"/>
          </a:xfrm>
        </p:grpSpPr>
        <p:grpSp>
          <p:nvGrpSpPr>
            <p:cNvPr id="84" name="Group 83"/>
            <p:cNvGrpSpPr/>
            <p:nvPr/>
          </p:nvGrpSpPr>
          <p:grpSpPr>
            <a:xfrm>
              <a:off x="119677" y="3109415"/>
              <a:ext cx="1389507" cy="999021"/>
              <a:chOff x="1276108" y="3188731"/>
              <a:chExt cx="1389507" cy="999021"/>
            </a:xfrm>
          </p:grpSpPr>
          <p:sp>
            <p:nvSpPr>
              <p:cNvPr id="109" name="Oval 108"/>
              <p:cNvSpPr/>
              <p:nvPr/>
            </p:nvSpPr>
            <p:spPr>
              <a:xfrm rot="5400000">
                <a:off x="1524302" y="3504040"/>
                <a:ext cx="523492" cy="252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GB" sz="1100" dirty="0" smtClean="0"/>
                  <a:t>RNAP</a:t>
                </a: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1276108" y="3822871"/>
                <a:ext cx="1389507" cy="364881"/>
                <a:chOff x="3630293" y="605182"/>
                <a:chExt cx="1389507" cy="364881"/>
              </a:xfrm>
            </p:grpSpPr>
            <p:pic>
              <p:nvPicPr>
                <p:cNvPr id="112" name="Picture 1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30293" y="605182"/>
                  <a:ext cx="285972" cy="242743"/>
                </a:xfrm>
                <a:prstGeom prst="rect">
                  <a:avLst/>
                </a:prstGeom>
              </p:spPr>
            </p:pic>
            <p:pic>
              <p:nvPicPr>
                <p:cNvPr id="113" name="Picture 11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7166" y="666712"/>
                  <a:ext cx="226117" cy="179563"/>
                </a:xfrm>
                <a:prstGeom prst="rect">
                  <a:avLst/>
                </a:prstGeom>
              </p:spPr>
            </p:pic>
            <p:pic>
              <p:nvPicPr>
                <p:cNvPr id="114" name="Picture 11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50454" y="618478"/>
                  <a:ext cx="269346" cy="226117"/>
                </a:xfrm>
                <a:prstGeom prst="rect">
                  <a:avLst/>
                </a:prstGeom>
              </p:spPr>
            </p:pic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3630293" y="836576"/>
                  <a:ext cx="1274404" cy="11349"/>
                </a:xfrm>
                <a:prstGeom prst="line">
                  <a:avLst/>
                </a:prstGeom>
                <a:ln w="25400">
                  <a:solidFill>
                    <a:srgbClr val="73737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6" name="Picture 11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7936" y="709153"/>
                  <a:ext cx="285294" cy="260910"/>
                </a:xfrm>
                <a:prstGeom prst="rect">
                  <a:avLst/>
                </a:prstGeom>
              </p:spPr>
            </p:pic>
          </p:grpSp>
          <p:pic>
            <p:nvPicPr>
              <p:cNvPr id="111" name="Picture 11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4289" y="3188731"/>
                <a:ext cx="226117" cy="179563"/>
              </a:xfrm>
              <a:prstGeom prst="rect">
                <a:avLst/>
              </a:prstGeom>
            </p:spPr>
          </p:pic>
        </p:grpSp>
        <p:sp>
          <p:nvSpPr>
            <p:cNvPr id="117" name="Oval 116"/>
            <p:cNvSpPr/>
            <p:nvPr/>
          </p:nvSpPr>
          <p:spPr>
            <a:xfrm>
              <a:off x="311528" y="2855236"/>
              <a:ext cx="363540" cy="252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en-GB" sz="1100" dirty="0" smtClean="0"/>
                <a:t>R</a:t>
              </a:r>
              <a:endParaRPr lang="en-GB" sz="1100" dirty="0"/>
            </a:p>
          </p:txBody>
        </p:sp>
      </p:grpSp>
      <p:sp>
        <p:nvSpPr>
          <p:cNvPr id="48" name="Oval 47"/>
          <p:cNvSpPr/>
          <p:nvPr/>
        </p:nvSpPr>
        <p:spPr>
          <a:xfrm rot="5400000">
            <a:off x="747701" y="6114708"/>
            <a:ext cx="523492" cy="25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56607" y="6395439"/>
            <a:ext cx="1389507" cy="364881"/>
            <a:chOff x="3630293" y="605182"/>
            <a:chExt cx="1389507" cy="364881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0293" y="605182"/>
              <a:ext cx="285972" cy="242743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7166" y="666712"/>
              <a:ext cx="226117" cy="179563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454" y="618478"/>
              <a:ext cx="269346" cy="226117"/>
            </a:xfrm>
            <a:prstGeom prst="rect">
              <a:avLst/>
            </a:prstGeom>
          </p:spPr>
        </p:pic>
        <p:cxnSp>
          <p:nvCxnSpPr>
            <p:cNvPr id="53" name="Straight Connector 52"/>
            <p:cNvCxnSpPr/>
            <p:nvPr/>
          </p:nvCxnSpPr>
          <p:spPr>
            <a:xfrm flipV="1">
              <a:off x="3630293" y="836576"/>
              <a:ext cx="1274404" cy="11349"/>
            </a:xfrm>
            <a:prstGeom prst="line">
              <a:avLst/>
            </a:prstGeom>
            <a:ln w="25400">
              <a:solidFill>
                <a:srgbClr val="73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936" y="709153"/>
              <a:ext cx="285294" cy="26091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78731" y="5848507"/>
            <a:ext cx="507234" cy="260910"/>
            <a:chOff x="1902955" y="5438358"/>
            <a:chExt cx="507234" cy="260910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955" y="5438358"/>
              <a:ext cx="226117" cy="179563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895" y="5438358"/>
              <a:ext cx="285294" cy="260910"/>
            </a:xfrm>
            <a:prstGeom prst="rect">
              <a:avLst/>
            </a:prstGeom>
          </p:spPr>
        </p:pic>
      </p:grpSp>
      <p:sp>
        <p:nvSpPr>
          <p:cNvPr id="118" name="Oval 117"/>
          <p:cNvSpPr/>
          <p:nvPr/>
        </p:nvSpPr>
        <p:spPr>
          <a:xfrm>
            <a:off x="404808" y="5591462"/>
            <a:ext cx="363540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</a:t>
            </a:r>
            <a:endParaRPr lang="en-GB" sz="11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242730" y="358690"/>
            <a:ext cx="2347391" cy="1264240"/>
            <a:chOff x="3619740" y="1460714"/>
            <a:chExt cx="2347391" cy="1264240"/>
          </a:xfrm>
        </p:grpSpPr>
        <p:grpSp>
          <p:nvGrpSpPr>
            <p:cNvPr id="69" name="Group 68"/>
            <p:cNvGrpSpPr/>
            <p:nvPr/>
          </p:nvGrpSpPr>
          <p:grpSpPr>
            <a:xfrm>
              <a:off x="3619740" y="1713233"/>
              <a:ext cx="1389507" cy="1011721"/>
              <a:chOff x="3283723" y="5164141"/>
              <a:chExt cx="1389507" cy="1011721"/>
            </a:xfrm>
          </p:grpSpPr>
          <p:sp>
            <p:nvSpPr>
              <p:cNvPr id="57" name="Oval 56"/>
              <p:cNvSpPr/>
              <p:nvPr/>
            </p:nvSpPr>
            <p:spPr>
              <a:xfrm rot="5400000">
                <a:off x="4255817" y="5441350"/>
                <a:ext cx="523492" cy="252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GB" sz="1100" dirty="0" smtClean="0"/>
                  <a:t>RNAP</a:t>
                </a: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283723" y="5810981"/>
                <a:ext cx="1389507" cy="364881"/>
                <a:chOff x="3630293" y="605182"/>
                <a:chExt cx="1389507" cy="364881"/>
              </a:xfrm>
            </p:grpSpPr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30293" y="605182"/>
                  <a:ext cx="285972" cy="242743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7166" y="666712"/>
                  <a:ext cx="226117" cy="179563"/>
                </a:xfrm>
                <a:prstGeom prst="rect">
                  <a:avLst/>
                </a:prstGeom>
              </p:spPr>
            </p:pic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50454" y="618478"/>
                  <a:ext cx="269346" cy="226117"/>
                </a:xfrm>
                <a:prstGeom prst="rect">
                  <a:avLst/>
                </a:prstGeom>
              </p:spPr>
            </p:pic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3630293" y="836576"/>
                  <a:ext cx="1274404" cy="11349"/>
                </a:xfrm>
                <a:prstGeom prst="line">
                  <a:avLst/>
                </a:prstGeom>
                <a:ln w="25400">
                  <a:solidFill>
                    <a:srgbClr val="73737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7936" y="709153"/>
                  <a:ext cx="285294" cy="260910"/>
                </a:xfrm>
                <a:prstGeom prst="rect">
                  <a:avLst/>
                </a:prstGeom>
              </p:spPr>
            </p:pic>
          </p:grp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9104" y="5164141"/>
                <a:ext cx="226117" cy="179563"/>
              </a:xfrm>
              <a:prstGeom prst="rect">
                <a:avLst/>
              </a:prstGeom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1044" y="5164141"/>
                <a:ext cx="285294" cy="260910"/>
              </a:xfrm>
              <a:prstGeom prst="rect">
                <a:avLst/>
              </a:prstGeom>
            </p:spPr>
          </p:pic>
        </p:grpSp>
        <p:sp>
          <p:nvSpPr>
            <p:cNvPr id="93" name="Oval 92"/>
            <p:cNvSpPr/>
            <p:nvPr/>
          </p:nvSpPr>
          <p:spPr>
            <a:xfrm>
              <a:off x="5315531" y="2022268"/>
              <a:ext cx="651600" cy="2520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en-GB" sz="1100" dirty="0" smtClean="0"/>
                <a:t>GFP</a:t>
              </a:r>
              <a:endParaRPr lang="en-GB" sz="1100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4467104" y="1460714"/>
              <a:ext cx="363540" cy="252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en-GB" sz="1100" dirty="0" smtClean="0"/>
                <a:t>R</a:t>
              </a:r>
              <a:endParaRPr lang="en-GB" sz="1100" dirty="0"/>
            </a:p>
          </p:txBody>
        </p:sp>
      </p:grpSp>
      <p:sp>
        <p:nvSpPr>
          <p:cNvPr id="133" name="Oval 132"/>
          <p:cNvSpPr/>
          <p:nvPr/>
        </p:nvSpPr>
        <p:spPr>
          <a:xfrm>
            <a:off x="6033267" y="4934454"/>
            <a:ext cx="651600" cy="252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GFP</a:t>
            </a:r>
            <a:endParaRPr lang="en-GB" sz="1100" dirty="0"/>
          </a:p>
        </p:txBody>
      </p:sp>
      <p:sp>
        <p:nvSpPr>
          <p:cNvPr id="134" name="Oval 133"/>
          <p:cNvSpPr/>
          <p:nvPr/>
        </p:nvSpPr>
        <p:spPr>
          <a:xfrm>
            <a:off x="5511190" y="5803221"/>
            <a:ext cx="363540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Rib</a:t>
            </a:r>
            <a:endParaRPr lang="en-GB" sz="1100" dirty="0"/>
          </a:p>
        </p:txBody>
      </p:sp>
      <p:sp>
        <p:nvSpPr>
          <p:cNvPr id="135" name="Oval 134"/>
          <p:cNvSpPr/>
          <p:nvPr/>
        </p:nvSpPr>
        <p:spPr>
          <a:xfrm>
            <a:off x="1897060" y="1107598"/>
            <a:ext cx="363540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</a:t>
            </a:r>
            <a:endParaRPr lang="en-GB" sz="1100" dirty="0"/>
          </a:p>
        </p:txBody>
      </p:sp>
      <p:sp>
        <p:nvSpPr>
          <p:cNvPr id="136" name="Oval 135"/>
          <p:cNvSpPr/>
          <p:nvPr/>
        </p:nvSpPr>
        <p:spPr>
          <a:xfrm>
            <a:off x="1922460" y="2683070"/>
            <a:ext cx="363540" cy="252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</a:t>
            </a:r>
            <a:endParaRPr lang="en-GB" sz="1100" dirty="0"/>
          </a:p>
        </p:txBody>
      </p:sp>
      <p:sp>
        <p:nvSpPr>
          <p:cNvPr id="138" name="Oval 137"/>
          <p:cNvSpPr/>
          <p:nvPr/>
        </p:nvSpPr>
        <p:spPr>
          <a:xfrm rot="5400000">
            <a:off x="5493121" y="3887423"/>
            <a:ext cx="523492" cy="25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sp>
        <p:nvSpPr>
          <p:cNvPr id="139" name="Oval 138"/>
          <p:cNvSpPr/>
          <p:nvPr/>
        </p:nvSpPr>
        <p:spPr>
          <a:xfrm>
            <a:off x="6274567" y="2374911"/>
            <a:ext cx="651600" cy="252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GFP</a:t>
            </a:r>
            <a:endParaRPr lang="en-GB" sz="1100" dirty="0"/>
          </a:p>
        </p:txBody>
      </p:sp>
      <p:sp>
        <p:nvSpPr>
          <p:cNvPr id="140" name="Oval 139"/>
          <p:cNvSpPr/>
          <p:nvPr/>
        </p:nvSpPr>
        <p:spPr>
          <a:xfrm>
            <a:off x="6023021" y="3911142"/>
            <a:ext cx="651600" cy="252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GFP</a:t>
            </a:r>
            <a:endParaRPr lang="en-GB" sz="1100" dirty="0"/>
          </a:p>
        </p:txBody>
      </p:sp>
      <p:sp>
        <p:nvSpPr>
          <p:cNvPr id="141" name="Oval 140"/>
          <p:cNvSpPr/>
          <p:nvPr/>
        </p:nvSpPr>
        <p:spPr>
          <a:xfrm>
            <a:off x="6247221" y="5775680"/>
            <a:ext cx="651600" cy="252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GFP</a:t>
            </a:r>
            <a:endParaRPr lang="en-GB" sz="1100" dirty="0"/>
          </a:p>
        </p:txBody>
      </p:sp>
      <p:sp>
        <p:nvSpPr>
          <p:cNvPr id="142" name="Oval 141"/>
          <p:cNvSpPr/>
          <p:nvPr/>
        </p:nvSpPr>
        <p:spPr>
          <a:xfrm rot="5400000">
            <a:off x="5462351" y="5001969"/>
            <a:ext cx="523492" cy="25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sp>
        <p:nvSpPr>
          <p:cNvPr id="143" name="Oval 142"/>
          <p:cNvSpPr/>
          <p:nvPr/>
        </p:nvSpPr>
        <p:spPr>
          <a:xfrm>
            <a:off x="6848021" y="4939786"/>
            <a:ext cx="651600" cy="252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GFP</a:t>
            </a:r>
            <a:endParaRPr lang="en-GB" sz="1100" dirty="0"/>
          </a:p>
        </p:txBody>
      </p:sp>
      <p:sp>
        <p:nvSpPr>
          <p:cNvPr id="144" name="Oval 143"/>
          <p:cNvSpPr/>
          <p:nvPr/>
        </p:nvSpPr>
        <p:spPr>
          <a:xfrm>
            <a:off x="7013121" y="5775680"/>
            <a:ext cx="651600" cy="252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GFP</a:t>
            </a:r>
            <a:endParaRPr lang="en-GB" sz="1100" dirty="0"/>
          </a:p>
        </p:txBody>
      </p:sp>
      <p:sp>
        <p:nvSpPr>
          <p:cNvPr id="145" name="Oval 144"/>
          <p:cNvSpPr/>
          <p:nvPr/>
        </p:nvSpPr>
        <p:spPr>
          <a:xfrm rot="5400000">
            <a:off x="5796742" y="5704559"/>
            <a:ext cx="523492" cy="25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678668" y="6257505"/>
            <a:ext cx="4450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Rules combined – one RNAP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54130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mRNA Degradation (binding)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2026114" y="4740289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mRNA</a:t>
            </a:r>
            <a:endParaRPr lang="en-GB" sz="1400" dirty="0"/>
          </a:p>
          <a:p>
            <a:pPr algn="ctr"/>
            <a:r>
              <a:rPr lang="en-GB" sz="1400" dirty="0" err="1" smtClean="0"/>
              <a:t>deg</a:t>
            </a:r>
            <a:endParaRPr lang="en-GB" sz="1400" dirty="0" smtClean="0"/>
          </a:p>
        </p:txBody>
      </p:sp>
      <p:sp>
        <p:nvSpPr>
          <p:cNvPr id="36" name="Rectangle 35"/>
          <p:cNvSpPr/>
          <p:nvPr/>
        </p:nvSpPr>
        <p:spPr>
          <a:xfrm>
            <a:off x="2077480" y="5125689"/>
            <a:ext cx="720000" cy="336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</a:t>
            </a:r>
          </a:p>
        </p:txBody>
      </p:sp>
      <p:sp>
        <p:nvSpPr>
          <p:cNvPr id="37" name="Oval 36"/>
          <p:cNvSpPr/>
          <p:nvPr/>
        </p:nvSpPr>
        <p:spPr>
          <a:xfrm>
            <a:off x="538148" y="4933929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mRNA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54914" y="5319329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us</a:t>
            </a:r>
            <a:r>
              <a:rPr lang="en-US" sz="1400" dirty="0"/>
              <a:t>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78814" y="5319329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ds?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4914" y="4572050"/>
            <a:ext cx="720000" cy="336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deg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4577314" y="4214267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mRNA </a:t>
            </a:r>
            <a:r>
              <a:rPr lang="en-GB" sz="1400" dirty="0" err="1" smtClean="0"/>
              <a:t>Deg</a:t>
            </a:r>
            <a:endParaRPr lang="en-GB" sz="1400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4628680" y="4599667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binding</a:t>
            </a:r>
            <a:r>
              <a:rPr lang="en-US" sz="1400" dirty="0"/>
              <a:t>!</a:t>
            </a:r>
          </a:p>
        </p:txBody>
      </p:sp>
      <p:sp>
        <p:nvSpPr>
          <p:cNvPr id="46" name="Oval 45"/>
          <p:cNvSpPr/>
          <p:nvPr/>
        </p:nvSpPr>
        <p:spPr>
          <a:xfrm>
            <a:off x="4555051" y="5521164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mRNA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271817" y="5906564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995717" y="5906564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ds?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631817" y="5159285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deg</a:t>
            </a:r>
            <a:r>
              <a:rPr lang="en-US" sz="1400" dirty="0" smtClean="0"/>
              <a:t>!</a:t>
            </a:r>
            <a:endParaRPr lang="en-US" sz="1400" dirty="0"/>
          </a:p>
        </p:txBody>
      </p:sp>
      <p:cxnSp>
        <p:nvCxnSpPr>
          <p:cNvPr id="56" name="Elbow Connector 55"/>
          <p:cNvCxnSpPr>
            <a:stCxn id="45" idx="2"/>
            <a:endCxn id="49" idx="0"/>
          </p:cNvCxnSpPr>
          <p:nvPr/>
        </p:nvCxnSpPr>
        <p:spPr>
          <a:xfrm rot="16200000" flipH="1">
            <a:off x="4878679" y="5046146"/>
            <a:ext cx="223139" cy="313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0" y="0"/>
            <a:ext cx="1220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RULE 15</a:t>
            </a:r>
          </a:p>
          <a:p>
            <a:endParaRPr lang="en-US" sz="2400" b="1" dirty="0" smtClean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38354" y="5245159"/>
            <a:ext cx="874846" cy="15022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135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mRNA Degradation ( single molecule)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50934" y="1457330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err="1" smtClean="0"/>
              <a:t>mRNa</a:t>
            </a:r>
            <a:r>
              <a:rPr lang="en-GB" sz="1400" dirty="0" smtClean="0"/>
              <a:t> </a:t>
            </a:r>
            <a:r>
              <a:rPr lang="en-GB" sz="1400" dirty="0" err="1" smtClean="0"/>
              <a:t>Deg</a:t>
            </a:r>
            <a:endParaRPr lang="en-GB" sz="14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2827700" y="1842730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binding!</a:t>
            </a:r>
          </a:p>
        </p:txBody>
      </p:sp>
      <p:sp>
        <p:nvSpPr>
          <p:cNvPr id="38" name="Oval 37"/>
          <p:cNvSpPr/>
          <p:nvPr/>
        </p:nvSpPr>
        <p:spPr>
          <a:xfrm>
            <a:off x="2747034" y="2846848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mRNA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463800" y="3206848"/>
            <a:ext cx="720000" cy="336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us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3187700" y="3206848"/>
            <a:ext cx="720000" cy="336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ds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2823800" y="2484969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deg</a:t>
            </a:r>
            <a:r>
              <a:rPr lang="en-US" sz="1400" dirty="0" smtClean="0"/>
              <a:t>!</a:t>
            </a:r>
            <a:endParaRPr lang="en-US" sz="1400" dirty="0"/>
          </a:p>
        </p:txBody>
      </p:sp>
      <p:cxnSp>
        <p:nvCxnSpPr>
          <p:cNvPr id="73" name="Elbow Connector 72"/>
          <p:cNvCxnSpPr>
            <a:stCxn id="37" idx="2"/>
            <a:endCxn id="53" idx="0"/>
          </p:cNvCxnSpPr>
          <p:nvPr/>
        </p:nvCxnSpPr>
        <p:spPr>
          <a:xfrm rot="5400000">
            <a:off x="3032870" y="2330139"/>
            <a:ext cx="305760" cy="39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6030403" y="1644673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mRNA </a:t>
            </a:r>
            <a:r>
              <a:rPr lang="en-GB" sz="1400" dirty="0" err="1" smtClean="0"/>
              <a:t>Deg</a:t>
            </a:r>
            <a:endParaRPr lang="en-GB" sz="1400" dirty="0" smtClean="0"/>
          </a:p>
        </p:txBody>
      </p:sp>
      <p:sp>
        <p:nvSpPr>
          <p:cNvPr id="90" name="Rectangle 89"/>
          <p:cNvSpPr/>
          <p:nvPr/>
        </p:nvSpPr>
        <p:spPr>
          <a:xfrm>
            <a:off x="6107169" y="2030073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binding</a:t>
            </a:r>
            <a:endParaRPr lang="en-US" sz="1400" dirty="0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4128954" y="2351530"/>
            <a:ext cx="874846" cy="15022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0" y="0"/>
            <a:ext cx="1220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RULE 16</a:t>
            </a:r>
          </a:p>
          <a:p>
            <a:endParaRPr lang="en-US" sz="2400" b="1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71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mRNA Degradation ( from right to left)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2750934" y="1457330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mRNA </a:t>
            </a:r>
            <a:r>
              <a:rPr lang="en-GB" sz="1400" dirty="0" err="1" smtClean="0"/>
              <a:t>Deg</a:t>
            </a:r>
            <a:endParaRPr lang="en-GB" sz="1400" dirty="0" smtClean="0"/>
          </a:p>
        </p:txBody>
      </p:sp>
      <p:sp>
        <p:nvSpPr>
          <p:cNvPr id="37" name="Rectangle 36"/>
          <p:cNvSpPr/>
          <p:nvPr/>
        </p:nvSpPr>
        <p:spPr>
          <a:xfrm>
            <a:off x="2827700" y="1842730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binding!</a:t>
            </a:r>
          </a:p>
        </p:txBody>
      </p:sp>
      <p:sp>
        <p:nvSpPr>
          <p:cNvPr id="38" name="Oval 37"/>
          <p:cNvSpPr/>
          <p:nvPr/>
        </p:nvSpPr>
        <p:spPr>
          <a:xfrm>
            <a:off x="2747034" y="2846848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mRNA1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463800" y="3206848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us!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187700" y="3206848"/>
            <a:ext cx="720000" cy="336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ds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2823800" y="2484969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deg</a:t>
            </a:r>
            <a:r>
              <a:rPr lang="en-US" sz="1400" dirty="0" smtClean="0"/>
              <a:t>!</a:t>
            </a:r>
            <a:endParaRPr lang="en-US" sz="1400" dirty="0"/>
          </a:p>
        </p:txBody>
      </p:sp>
      <p:cxnSp>
        <p:nvCxnSpPr>
          <p:cNvPr id="73" name="Elbow Connector 72"/>
          <p:cNvCxnSpPr>
            <a:stCxn id="37" idx="2"/>
            <a:endCxn id="53" idx="0"/>
          </p:cNvCxnSpPr>
          <p:nvPr/>
        </p:nvCxnSpPr>
        <p:spPr>
          <a:xfrm rot="5400000">
            <a:off x="3032870" y="2330139"/>
            <a:ext cx="305760" cy="39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676934" y="2846857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mRNA2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93700" y="3206857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us?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117600" y="3206857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ds!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53700" y="2484978"/>
            <a:ext cx="720000" cy="336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deg</a:t>
            </a:r>
            <a:endParaRPr lang="en-US" sz="1400" dirty="0"/>
          </a:p>
        </p:txBody>
      </p:sp>
      <p:sp>
        <p:nvSpPr>
          <p:cNvPr id="89" name="Oval 88"/>
          <p:cNvSpPr/>
          <p:nvPr/>
        </p:nvSpPr>
        <p:spPr>
          <a:xfrm>
            <a:off x="6030403" y="1644673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/>
              <a:t>mRNA </a:t>
            </a:r>
            <a:r>
              <a:rPr lang="en-GB" sz="1400" dirty="0" err="1" smtClean="0"/>
              <a:t>Deg</a:t>
            </a:r>
            <a:endParaRPr lang="en-GB" sz="1400" dirty="0"/>
          </a:p>
        </p:txBody>
      </p:sp>
      <p:sp>
        <p:nvSpPr>
          <p:cNvPr id="90" name="Rectangle 89"/>
          <p:cNvSpPr/>
          <p:nvPr/>
        </p:nvSpPr>
        <p:spPr>
          <a:xfrm>
            <a:off x="6107169" y="2030073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binding!</a:t>
            </a:r>
          </a:p>
        </p:txBody>
      </p:sp>
      <p:sp>
        <p:nvSpPr>
          <p:cNvPr id="91" name="Oval 90"/>
          <p:cNvSpPr/>
          <p:nvPr/>
        </p:nvSpPr>
        <p:spPr>
          <a:xfrm>
            <a:off x="6033540" y="2951570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mRNA2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750306" y="3336970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us?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474206" y="3336970"/>
            <a:ext cx="720000" cy="336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110306" y="2627791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deg</a:t>
            </a:r>
            <a:r>
              <a:rPr lang="en-US" sz="1400" dirty="0" smtClean="0"/>
              <a:t>!</a:t>
            </a:r>
            <a:endParaRPr lang="en-US" sz="1400" dirty="0"/>
          </a:p>
        </p:txBody>
      </p:sp>
      <p:cxnSp>
        <p:nvCxnSpPr>
          <p:cNvPr id="95" name="Elbow Connector 94"/>
          <p:cNvCxnSpPr>
            <a:stCxn id="90" idx="2"/>
            <a:endCxn id="94" idx="0"/>
          </p:cNvCxnSpPr>
          <p:nvPr/>
        </p:nvCxnSpPr>
        <p:spPr>
          <a:xfrm rot="16200000" flipH="1">
            <a:off x="6338118" y="2495602"/>
            <a:ext cx="261239" cy="313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39" idx="1"/>
            <a:endCxn id="76" idx="3"/>
          </p:cNvCxnSpPr>
          <p:nvPr/>
        </p:nvCxnSpPr>
        <p:spPr>
          <a:xfrm flipH="1">
            <a:off x="1837600" y="3375088"/>
            <a:ext cx="626200" cy="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4128954" y="2351530"/>
            <a:ext cx="874846" cy="15022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0" y="0"/>
            <a:ext cx="1220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RULE 17</a:t>
            </a:r>
          </a:p>
          <a:p>
            <a:endParaRPr lang="en-US" sz="2400" b="1" dirty="0" smtClean="0">
              <a:solidFill>
                <a:schemeClr val="accent2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2708934" y="5374148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mRNA1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425700" y="5734148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us!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149600" y="5734148"/>
            <a:ext cx="720000" cy="336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ds?</a:t>
            </a:r>
            <a:endParaRPr lang="en-US" sz="1400" dirty="0"/>
          </a:p>
        </p:txBody>
      </p:sp>
      <p:sp>
        <p:nvSpPr>
          <p:cNvPr id="58" name="Oval 57"/>
          <p:cNvSpPr/>
          <p:nvPr/>
        </p:nvSpPr>
        <p:spPr>
          <a:xfrm>
            <a:off x="638834" y="5374157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mRNA2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5600" y="5734157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us?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79500" y="5734157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ds!</a:t>
            </a:r>
          </a:p>
        </p:txBody>
      </p:sp>
      <p:cxnSp>
        <p:nvCxnSpPr>
          <p:cNvPr id="62" name="Straight Connector 61"/>
          <p:cNvCxnSpPr>
            <a:stCxn id="54" idx="1"/>
            <a:endCxn id="60" idx="3"/>
          </p:cNvCxnSpPr>
          <p:nvPr/>
        </p:nvCxnSpPr>
        <p:spPr>
          <a:xfrm flipH="1">
            <a:off x="1799500" y="5902388"/>
            <a:ext cx="626200" cy="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761340" y="3984639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/>
              <a:t>mRNA </a:t>
            </a:r>
            <a:r>
              <a:rPr lang="en-GB" sz="1400" dirty="0" err="1" smtClean="0"/>
              <a:t>Deg</a:t>
            </a:r>
            <a:endParaRPr lang="en-GB" sz="1400" dirty="0"/>
          </a:p>
        </p:txBody>
      </p:sp>
      <p:sp>
        <p:nvSpPr>
          <p:cNvPr id="64" name="Rectangle 63"/>
          <p:cNvSpPr/>
          <p:nvPr/>
        </p:nvSpPr>
        <p:spPr>
          <a:xfrm>
            <a:off x="6838106" y="4370039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binding!</a:t>
            </a:r>
          </a:p>
        </p:txBody>
      </p:sp>
      <p:sp>
        <p:nvSpPr>
          <p:cNvPr id="65" name="Oval 64"/>
          <p:cNvSpPr/>
          <p:nvPr/>
        </p:nvSpPr>
        <p:spPr>
          <a:xfrm>
            <a:off x="6757440" y="5374157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mRNA1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474206" y="5734157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us!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198106" y="5734157"/>
            <a:ext cx="720000" cy="336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6834206" y="5012278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deg</a:t>
            </a:r>
            <a:r>
              <a:rPr lang="en-US" sz="1400" dirty="0" smtClean="0"/>
              <a:t>!</a:t>
            </a:r>
            <a:endParaRPr lang="en-US" sz="1400" dirty="0"/>
          </a:p>
        </p:txBody>
      </p:sp>
      <p:cxnSp>
        <p:nvCxnSpPr>
          <p:cNvPr id="69" name="Elbow Connector 68"/>
          <p:cNvCxnSpPr>
            <a:stCxn id="64" idx="2"/>
            <a:endCxn id="68" idx="0"/>
          </p:cNvCxnSpPr>
          <p:nvPr/>
        </p:nvCxnSpPr>
        <p:spPr>
          <a:xfrm rot="5400000">
            <a:off x="7043276" y="4857448"/>
            <a:ext cx="305760" cy="39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687340" y="5374166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mRNA2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404106" y="5734166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us?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128006" y="5734166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ds!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764106" y="5012287"/>
            <a:ext cx="720000" cy="3364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deg</a:t>
            </a:r>
            <a:endParaRPr lang="en-US" sz="1400" dirty="0"/>
          </a:p>
        </p:txBody>
      </p:sp>
      <p:cxnSp>
        <p:nvCxnSpPr>
          <p:cNvPr id="79" name="Straight Connector 78"/>
          <p:cNvCxnSpPr>
            <a:stCxn id="66" idx="1"/>
            <a:endCxn id="72" idx="3"/>
          </p:cNvCxnSpPr>
          <p:nvPr/>
        </p:nvCxnSpPr>
        <p:spPr>
          <a:xfrm flipH="1">
            <a:off x="5848006" y="5902397"/>
            <a:ext cx="626200" cy="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642734" y="3999378"/>
            <a:ext cx="841673" cy="360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/>
              <a:t>mRNA </a:t>
            </a:r>
            <a:r>
              <a:rPr lang="en-GB" sz="1400" dirty="0" err="1" smtClean="0"/>
              <a:t>Deg</a:t>
            </a:r>
            <a:endParaRPr lang="en-GB" sz="1400" dirty="0"/>
          </a:p>
        </p:txBody>
      </p:sp>
      <p:sp>
        <p:nvSpPr>
          <p:cNvPr id="81" name="Rectangle 80"/>
          <p:cNvSpPr/>
          <p:nvPr/>
        </p:nvSpPr>
        <p:spPr>
          <a:xfrm>
            <a:off x="719500" y="4384778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binding!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15600" y="5027017"/>
            <a:ext cx="720000" cy="336479"/>
          </a:xfrm>
          <a:prstGeom prst="rect">
            <a:avLst/>
          </a:prstGeom>
          <a:ln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deg</a:t>
            </a:r>
            <a:r>
              <a:rPr lang="en-US" sz="1400" dirty="0" smtClean="0"/>
              <a:t>!</a:t>
            </a:r>
            <a:endParaRPr lang="en-US" sz="1400" dirty="0"/>
          </a:p>
        </p:txBody>
      </p:sp>
      <p:cxnSp>
        <p:nvCxnSpPr>
          <p:cNvPr id="83" name="Elbow Connector 82"/>
          <p:cNvCxnSpPr>
            <a:stCxn id="81" idx="2"/>
            <a:endCxn id="82" idx="0"/>
          </p:cNvCxnSpPr>
          <p:nvPr/>
        </p:nvCxnSpPr>
        <p:spPr>
          <a:xfrm rot="5400000">
            <a:off x="924670" y="4872187"/>
            <a:ext cx="305760" cy="39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91531" y="4741186"/>
            <a:ext cx="874846" cy="15022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588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75" y="4435373"/>
            <a:ext cx="566735" cy="450053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4" idx="3"/>
            <a:endCxn id="55" idx="1"/>
          </p:cNvCxnSpPr>
          <p:nvPr/>
        </p:nvCxnSpPr>
        <p:spPr>
          <a:xfrm>
            <a:off x="3353302" y="4923893"/>
            <a:ext cx="2535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44" y="4596923"/>
            <a:ext cx="715055" cy="653939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2053502" y="4755653"/>
            <a:ext cx="36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u</a:t>
            </a:r>
            <a:r>
              <a:rPr lang="en-US" sz="1600" dirty="0" smtClean="0"/>
              <a:t>s?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2993302" y="4755653"/>
            <a:ext cx="36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dirty="0" smtClean="0">
                <a:solidFill>
                  <a:schemeClr val="dk1"/>
                </a:solidFill>
              </a:rPr>
              <a:t>s!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06844" y="4755653"/>
            <a:ext cx="36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us!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698999" y="4755653"/>
            <a:ext cx="36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ds?</a:t>
            </a:r>
          </a:p>
        </p:txBody>
      </p:sp>
      <p:cxnSp>
        <p:nvCxnSpPr>
          <p:cNvPr id="57" name="Straight Connector 56"/>
          <p:cNvCxnSpPr>
            <a:stCxn id="64" idx="0"/>
            <a:endCxn id="60" idx="2"/>
          </p:cNvCxnSpPr>
          <p:nvPr/>
        </p:nvCxnSpPr>
        <p:spPr>
          <a:xfrm flipV="1">
            <a:off x="2715523" y="1935020"/>
            <a:ext cx="3650" cy="366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1867021" y="1552541"/>
            <a:ext cx="6480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sz="1600" dirty="0"/>
              <a:t>r</a:t>
            </a:r>
            <a:r>
              <a:rPr lang="en-US" sz="1600" dirty="0" smtClean="0"/>
              <a:t>bs1</a:t>
            </a:r>
          </a:p>
          <a:p>
            <a:pPr algn="ctr"/>
            <a:r>
              <a:rPr lang="en-US" sz="1600" dirty="0" smtClean="0"/>
              <a:t>RNA</a:t>
            </a:r>
            <a:endParaRPr lang="en-US" sz="1600" dirty="0"/>
          </a:p>
        </p:txBody>
      </p:sp>
      <p:sp>
        <p:nvSpPr>
          <p:cNvPr id="59" name="Rectangle 58"/>
          <p:cNvSpPr/>
          <p:nvPr/>
        </p:nvSpPr>
        <p:spPr>
          <a:xfrm>
            <a:off x="1485073" y="1598541"/>
            <a:ext cx="360000" cy="3364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u</a:t>
            </a:r>
            <a:r>
              <a:rPr lang="en-US" sz="1600" dirty="0" smtClean="0"/>
              <a:t>s?</a:t>
            </a:r>
            <a:endParaRPr lang="en-US" sz="1600" dirty="0"/>
          </a:p>
        </p:txBody>
      </p:sp>
      <p:sp>
        <p:nvSpPr>
          <p:cNvPr id="60" name="Rectangle 59"/>
          <p:cNvSpPr/>
          <p:nvPr/>
        </p:nvSpPr>
        <p:spPr>
          <a:xfrm>
            <a:off x="2539173" y="1598541"/>
            <a:ext cx="36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d</a:t>
            </a:r>
            <a:r>
              <a:rPr lang="en-US" sz="1600" dirty="0" smtClean="0"/>
              <a:t>s!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1782747" y="1219340"/>
            <a:ext cx="790848" cy="338554"/>
          </a:xfrm>
          <a:prstGeom prst="rect">
            <a:avLst/>
          </a:prstGeom>
          <a:ln>
            <a:solidFill>
              <a:schemeClr val="accent4"/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36000" rIns="36000" rtlCol="0" anchor="ctr">
            <a:spAutoFit/>
          </a:bodyPr>
          <a:lstStyle/>
          <a:p>
            <a:pPr algn="ctr"/>
            <a:r>
              <a:rPr lang="en-US" sz="1600" dirty="0"/>
              <a:t>binding?</a:t>
            </a:r>
          </a:p>
        </p:txBody>
      </p:sp>
      <p:sp>
        <p:nvSpPr>
          <p:cNvPr id="62" name="Oval 61"/>
          <p:cNvSpPr/>
          <p:nvPr/>
        </p:nvSpPr>
        <p:spPr>
          <a:xfrm rot="5400000">
            <a:off x="2365547" y="2795664"/>
            <a:ext cx="676233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500" dirty="0" smtClean="0"/>
              <a:t>RNAP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356973" y="3319485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err="1"/>
              <a:t>dna</a:t>
            </a:r>
            <a:r>
              <a:rPr lang="en-US" sz="1600" dirty="0"/>
              <a:t>!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355523" y="2301068"/>
            <a:ext cx="720000" cy="336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err="1"/>
              <a:t>r</a:t>
            </a:r>
            <a:r>
              <a:rPr lang="en-US" sz="1600" dirty="0" err="1" smtClean="0"/>
              <a:t>na</a:t>
            </a:r>
            <a:r>
              <a:rPr lang="en-US" sz="1600" dirty="0" smtClean="0"/>
              <a:t>!</a:t>
            </a:r>
            <a:endParaRPr lang="en-US" sz="1600" dirty="0"/>
          </a:p>
        </p:txBody>
      </p:sp>
      <p:cxnSp>
        <p:nvCxnSpPr>
          <p:cNvPr id="65" name="Straight Connector 64"/>
          <p:cNvCxnSpPr>
            <a:stCxn id="63" idx="2"/>
            <a:endCxn id="67" idx="0"/>
          </p:cNvCxnSpPr>
          <p:nvPr/>
        </p:nvCxnSpPr>
        <p:spPr>
          <a:xfrm flipH="1">
            <a:off x="2715971" y="3655964"/>
            <a:ext cx="1002" cy="4227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328621" y="4078710"/>
            <a:ext cx="7747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b</a:t>
            </a:r>
            <a:r>
              <a:rPr lang="en-US" sz="1600" dirty="0" smtClean="0"/>
              <a:t>inding!</a:t>
            </a:r>
            <a:endParaRPr lang="en-US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2398567" y="4467878"/>
            <a:ext cx="63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rbs1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96644" y="4739226"/>
            <a:ext cx="63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cds1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435100" y="1096150"/>
            <a:ext cx="1530000" cy="100478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1" name="Rectangle 70"/>
          <p:cNvSpPr/>
          <p:nvPr/>
        </p:nvSpPr>
        <p:spPr>
          <a:xfrm>
            <a:off x="2227020" y="2219450"/>
            <a:ext cx="973379" cy="15034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2" name="Rectangle 71"/>
          <p:cNvSpPr/>
          <p:nvPr/>
        </p:nvSpPr>
        <p:spPr>
          <a:xfrm>
            <a:off x="2002702" y="3919467"/>
            <a:ext cx="1404000" cy="13825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3" name="Rectangle 72"/>
          <p:cNvSpPr/>
          <p:nvPr/>
        </p:nvSpPr>
        <p:spPr>
          <a:xfrm>
            <a:off x="3574183" y="3919467"/>
            <a:ext cx="1530000" cy="138251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Rectangle 73"/>
          <p:cNvSpPr/>
          <p:nvPr/>
        </p:nvSpPr>
        <p:spPr>
          <a:xfrm>
            <a:off x="3821228" y="4261828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binding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265" y="4440804"/>
            <a:ext cx="566735" cy="450053"/>
          </a:xfrm>
          <a:prstGeom prst="rect">
            <a:avLst/>
          </a:prstGeom>
        </p:spPr>
      </p:pic>
      <p:cxnSp>
        <p:nvCxnSpPr>
          <p:cNvPr id="79" name="Straight Connector 78"/>
          <p:cNvCxnSpPr>
            <a:stCxn id="82" idx="3"/>
            <a:endCxn id="83" idx="1"/>
          </p:cNvCxnSpPr>
          <p:nvPr/>
        </p:nvCxnSpPr>
        <p:spPr>
          <a:xfrm>
            <a:off x="7093892" y="4923893"/>
            <a:ext cx="2916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634" y="4596923"/>
            <a:ext cx="715055" cy="653939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5781392" y="4755653"/>
            <a:ext cx="36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u</a:t>
            </a:r>
            <a:r>
              <a:rPr lang="en-US" sz="1600" dirty="0" smtClean="0"/>
              <a:t>s?</a:t>
            </a:r>
            <a:endParaRPr lang="en-US" sz="1600" dirty="0"/>
          </a:p>
        </p:txBody>
      </p:sp>
      <p:sp>
        <p:nvSpPr>
          <p:cNvPr id="82" name="Rectangle 81"/>
          <p:cNvSpPr/>
          <p:nvPr/>
        </p:nvSpPr>
        <p:spPr>
          <a:xfrm>
            <a:off x="6733892" y="4755653"/>
            <a:ext cx="36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dirty="0" smtClean="0">
                <a:solidFill>
                  <a:schemeClr val="dk1"/>
                </a:solidFill>
              </a:rPr>
              <a:t>s!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385534" y="4755653"/>
            <a:ext cx="36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us!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490389" y="4755653"/>
            <a:ext cx="36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ds?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5480611" y="1545272"/>
            <a:ext cx="6480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sz="1600" dirty="0"/>
              <a:t>r</a:t>
            </a:r>
            <a:r>
              <a:rPr lang="en-US" sz="1600" dirty="0" smtClean="0"/>
              <a:t>bs1</a:t>
            </a:r>
          </a:p>
          <a:p>
            <a:pPr algn="ctr"/>
            <a:r>
              <a:rPr lang="en-US" sz="1600" dirty="0" smtClean="0"/>
              <a:t>RNA</a:t>
            </a:r>
            <a:endParaRPr lang="en-US" sz="1600" dirty="0"/>
          </a:p>
        </p:txBody>
      </p:sp>
      <p:sp>
        <p:nvSpPr>
          <p:cNvPr id="87" name="Rectangle 86"/>
          <p:cNvSpPr/>
          <p:nvPr/>
        </p:nvSpPr>
        <p:spPr>
          <a:xfrm>
            <a:off x="5098663" y="1591272"/>
            <a:ext cx="360000" cy="3364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u</a:t>
            </a:r>
            <a:r>
              <a:rPr lang="en-US" sz="1600" dirty="0" smtClean="0"/>
              <a:t>s?</a:t>
            </a:r>
            <a:endParaRPr lang="en-US" sz="1600" dirty="0"/>
          </a:p>
        </p:txBody>
      </p:sp>
      <p:sp>
        <p:nvSpPr>
          <p:cNvPr id="88" name="Rectangle 87"/>
          <p:cNvSpPr/>
          <p:nvPr/>
        </p:nvSpPr>
        <p:spPr>
          <a:xfrm>
            <a:off x="6140063" y="1591272"/>
            <a:ext cx="36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d</a:t>
            </a:r>
            <a:r>
              <a:rPr lang="en-US" sz="1600" dirty="0" smtClean="0"/>
              <a:t>s!</a:t>
            </a:r>
            <a:endParaRPr lang="en-US" sz="1600" dirty="0"/>
          </a:p>
        </p:txBody>
      </p:sp>
      <p:sp>
        <p:nvSpPr>
          <p:cNvPr id="89" name="Rectangle 88"/>
          <p:cNvSpPr/>
          <p:nvPr/>
        </p:nvSpPr>
        <p:spPr>
          <a:xfrm>
            <a:off x="5396337" y="1194912"/>
            <a:ext cx="790848" cy="338554"/>
          </a:xfrm>
          <a:prstGeom prst="rect">
            <a:avLst/>
          </a:prstGeom>
          <a:ln>
            <a:solidFill>
              <a:schemeClr val="accent4"/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36000" rIns="36000" rtlCol="0" anchor="ctr">
            <a:spAutoFit/>
          </a:bodyPr>
          <a:lstStyle/>
          <a:p>
            <a:pPr algn="ctr"/>
            <a:r>
              <a:rPr lang="en-US" sz="1600" dirty="0"/>
              <a:t>binding?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069211" y="4071441"/>
            <a:ext cx="7747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b</a:t>
            </a:r>
            <a:r>
              <a:rPr lang="en-US" sz="1600" dirty="0" smtClean="0"/>
              <a:t>inding!</a:t>
            </a:r>
            <a:endParaRPr 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6164557" y="4486009"/>
            <a:ext cx="63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rbs1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762634" y="4738977"/>
            <a:ext cx="63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cds1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033599" y="1088881"/>
            <a:ext cx="1545002" cy="100478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9" name="Rectangle 98"/>
          <p:cNvSpPr/>
          <p:nvPr/>
        </p:nvSpPr>
        <p:spPr>
          <a:xfrm>
            <a:off x="5717892" y="3924898"/>
            <a:ext cx="1426419" cy="13825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0" name="Rectangle 99"/>
          <p:cNvSpPr/>
          <p:nvPr/>
        </p:nvSpPr>
        <p:spPr>
          <a:xfrm>
            <a:off x="7340174" y="3924898"/>
            <a:ext cx="1548315" cy="138251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1" name="Rectangle 100"/>
          <p:cNvSpPr/>
          <p:nvPr/>
        </p:nvSpPr>
        <p:spPr>
          <a:xfrm>
            <a:off x="7612618" y="4254559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binding</a:t>
            </a:r>
          </a:p>
        </p:txBody>
      </p:sp>
      <p:cxnSp>
        <p:nvCxnSpPr>
          <p:cNvPr id="102" name="Straight Connector 101"/>
          <p:cNvCxnSpPr>
            <a:stCxn id="109" idx="0"/>
            <a:endCxn id="105" idx="2"/>
          </p:cNvCxnSpPr>
          <p:nvPr/>
        </p:nvCxnSpPr>
        <p:spPr>
          <a:xfrm flipV="1">
            <a:off x="7992813" y="1927751"/>
            <a:ext cx="3650" cy="366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7144311" y="1545272"/>
            <a:ext cx="6480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sz="1600" dirty="0" smtClean="0"/>
              <a:t>cds1</a:t>
            </a:r>
          </a:p>
          <a:p>
            <a:pPr algn="ctr"/>
            <a:r>
              <a:rPr lang="en-US" sz="1600" dirty="0" smtClean="0"/>
              <a:t>RNA</a:t>
            </a:r>
            <a:endParaRPr lang="en-US" sz="1600" dirty="0"/>
          </a:p>
        </p:txBody>
      </p:sp>
      <p:sp>
        <p:nvSpPr>
          <p:cNvPr id="104" name="Rectangle 103"/>
          <p:cNvSpPr/>
          <p:nvPr/>
        </p:nvSpPr>
        <p:spPr>
          <a:xfrm>
            <a:off x="6762363" y="1591272"/>
            <a:ext cx="360000" cy="3364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u</a:t>
            </a:r>
            <a:r>
              <a:rPr lang="en-US" sz="1600" dirty="0" smtClean="0"/>
              <a:t>s!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7816463" y="1591272"/>
            <a:ext cx="36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d</a:t>
            </a:r>
            <a:r>
              <a:rPr lang="en-US" sz="1600" dirty="0" smtClean="0"/>
              <a:t>s!</a:t>
            </a:r>
            <a:endParaRPr lang="en-US" sz="1600" dirty="0"/>
          </a:p>
        </p:txBody>
      </p:sp>
      <p:sp>
        <p:nvSpPr>
          <p:cNvPr id="106" name="Rectangle 105"/>
          <p:cNvSpPr/>
          <p:nvPr/>
        </p:nvSpPr>
        <p:spPr>
          <a:xfrm>
            <a:off x="7080811" y="1195949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/>
              <a:t>binding</a:t>
            </a:r>
            <a:endParaRPr lang="en-US" sz="1600" dirty="0"/>
          </a:p>
        </p:txBody>
      </p:sp>
      <p:sp>
        <p:nvSpPr>
          <p:cNvPr id="107" name="Oval 106"/>
          <p:cNvSpPr/>
          <p:nvPr/>
        </p:nvSpPr>
        <p:spPr>
          <a:xfrm rot="5400000">
            <a:off x="7642837" y="2788395"/>
            <a:ext cx="676233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500" dirty="0" smtClean="0"/>
              <a:t>RNAP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634263" y="3312216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err="1"/>
              <a:t>dna</a:t>
            </a:r>
            <a:r>
              <a:rPr lang="en-US" sz="1600" dirty="0"/>
              <a:t>!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7632813" y="2293799"/>
            <a:ext cx="720000" cy="336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err="1"/>
              <a:t>r</a:t>
            </a:r>
            <a:r>
              <a:rPr lang="en-US" sz="1600" dirty="0" err="1" smtClean="0"/>
              <a:t>na</a:t>
            </a:r>
            <a:r>
              <a:rPr lang="en-US" sz="1600" dirty="0" smtClean="0"/>
              <a:t>!</a:t>
            </a:r>
            <a:endParaRPr lang="en-US" sz="1600" dirty="0"/>
          </a:p>
        </p:txBody>
      </p:sp>
      <p:cxnSp>
        <p:nvCxnSpPr>
          <p:cNvPr id="110" name="Straight Connector 109"/>
          <p:cNvCxnSpPr>
            <a:stCxn id="108" idx="2"/>
            <a:endCxn id="101" idx="0"/>
          </p:cNvCxnSpPr>
          <p:nvPr/>
        </p:nvCxnSpPr>
        <p:spPr>
          <a:xfrm>
            <a:off x="7994263" y="3648695"/>
            <a:ext cx="5705" cy="6058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6714513" y="1088881"/>
            <a:ext cx="1540487" cy="100478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2" name="Rectangle 111"/>
          <p:cNvSpPr/>
          <p:nvPr/>
        </p:nvSpPr>
        <p:spPr>
          <a:xfrm>
            <a:off x="7504310" y="2212181"/>
            <a:ext cx="973379" cy="15034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13" name="Straight Connector 112"/>
          <p:cNvCxnSpPr>
            <a:stCxn id="88" idx="3"/>
            <a:endCxn id="104" idx="1"/>
          </p:cNvCxnSpPr>
          <p:nvPr/>
        </p:nvCxnSpPr>
        <p:spPr>
          <a:xfrm>
            <a:off x="6500063" y="1759512"/>
            <a:ext cx="2623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434544" y="3035955"/>
            <a:ext cx="80010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707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stCxn id="54" idx="3"/>
            <a:endCxn id="55" idx="1"/>
          </p:cNvCxnSpPr>
          <p:nvPr/>
        </p:nvCxnSpPr>
        <p:spPr>
          <a:xfrm>
            <a:off x="3353302" y="4949293"/>
            <a:ext cx="2535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040802" y="4781053"/>
            <a:ext cx="36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u</a:t>
            </a:r>
            <a:r>
              <a:rPr lang="en-US" sz="1600" dirty="0" smtClean="0"/>
              <a:t>s?</a:t>
            </a:r>
            <a:endParaRPr lang="en-US" sz="1600" dirty="0"/>
          </a:p>
        </p:txBody>
      </p:sp>
      <p:sp>
        <p:nvSpPr>
          <p:cNvPr id="54" name="Rectangle 53"/>
          <p:cNvSpPr/>
          <p:nvPr/>
        </p:nvSpPr>
        <p:spPr>
          <a:xfrm>
            <a:off x="2993302" y="4781053"/>
            <a:ext cx="36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dirty="0" smtClean="0">
                <a:solidFill>
                  <a:schemeClr val="dk1"/>
                </a:solidFill>
              </a:rPr>
              <a:t>s!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06844" y="4781053"/>
            <a:ext cx="36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us!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140199" y="4781053"/>
            <a:ext cx="36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ds?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2379121" y="2785922"/>
            <a:ext cx="6480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sz="1600" dirty="0" smtClean="0"/>
              <a:t>TF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2366483" y="3254162"/>
            <a:ext cx="720000" cy="338554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err="1"/>
              <a:t>dna</a:t>
            </a:r>
            <a:r>
              <a:rPr lang="en-US" sz="1600" dirty="0"/>
              <a:t>!</a:t>
            </a:r>
          </a:p>
        </p:txBody>
      </p:sp>
      <p:sp>
        <p:nvSpPr>
          <p:cNvPr id="62" name="Oval 61"/>
          <p:cNvSpPr/>
          <p:nvPr/>
        </p:nvSpPr>
        <p:spPr>
          <a:xfrm rot="5400000">
            <a:off x="3944436" y="2781996"/>
            <a:ext cx="676233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500" dirty="0" smtClean="0"/>
              <a:t>RNAP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935862" y="3305817"/>
            <a:ext cx="7200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err="1"/>
              <a:t>dna</a:t>
            </a:r>
            <a:endParaRPr lang="en-US" sz="1600" dirty="0"/>
          </a:p>
        </p:txBody>
      </p:sp>
      <p:sp>
        <p:nvSpPr>
          <p:cNvPr id="64" name="Rectangle 63"/>
          <p:cNvSpPr/>
          <p:nvPr/>
        </p:nvSpPr>
        <p:spPr>
          <a:xfrm>
            <a:off x="3934412" y="2287400"/>
            <a:ext cx="720000" cy="33647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rna</a:t>
            </a:r>
            <a:endParaRPr lang="en-US" sz="1400" dirty="0"/>
          </a:p>
        </p:txBody>
      </p:sp>
      <p:cxnSp>
        <p:nvCxnSpPr>
          <p:cNvPr id="65" name="Straight Connector 64"/>
          <p:cNvCxnSpPr>
            <a:stCxn id="61" idx="2"/>
            <a:endCxn id="67" idx="0"/>
          </p:cNvCxnSpPr>
          <p:nvPr/>
        </p:nvCxnSpPr>
        <p:spPr>
          <a:xfrm flipH="1">
            <a:off x="2715971" y="3592716"/>
            <a:ext cx="10512" cy="511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328621" y="4104110"/>
            <a:ext cx="7747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b</a:t>
            </a:r>
            <a:r>
              <a:rPr lang="en-US" sz="1600" dirty="0" smtClean="0"/>
              <a:t>inding!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2284925" y="2726372"/>
            <a:ext cx="831096" cy="92993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1" name="Rectangle 70"/>
          <p:cNvSpPr/>
          <p:nvPr/>
        </p:nvSpPr>
        <p:spPr>
          <a:xfrm>
            <a:off x="3805909" y="2205782"/>
            <a:ext cx="973379" cy="15034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2" name="Rectangle 71"/>
          <p:cNvSpPr/>
          <p:nvPr/>
        </p:nvSpPr>
        <p:spPr>
          <a:xfrm>
            <a:off x="2002702" y="3919467"/>
            <a:ext cx="1404000" cy="13825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3" name="Rectangle 72"/>
          <p:cNvSpPr/>
          <p:nvPr/>
        </p:nvSpPr>
        <p:spPr>
          <a:xfrm>
            <a:off x="3548783" y="3919467"/>
            <a:ext cx="1391517" cy="138251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4" name="Rectangle 73"/>
          <p:cNvSpPr/>
          <p:nvPr/>
        </p:nvSpPr>
        <p:spPr>
          <a:xfrm>
            <a:off x="3903299" y="3970354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binding</a:t>
            </a: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5104183" y="3858894"/>
            <a:ext cx="80010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6" name="Picture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171" y="4287228"/>
            <a:ext cx="850759" cy="72215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13502" y="4482623"/>
            <a:ext cx="551598" cy="5113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+</a:t>
            </a:r>
            <a:endParaRPr lang="en-US" sz="3600" dirty="0"/>
          </a:p>
        </p:txBody>
      </p:sp>
      <p:cxnSp>
        <p:nvCxnSpPr>
          <p:cNvPr id="75" name="Straight Connector 74"/>
          <p:cNvCxnSpPr>
            <a:stCxn id="77" idx="3"/>
            <a:endCxn id="85" idx="1"/>
          </p:cNvCxnSpPr>
          <p:nvPr/>
        </p:nvCxnSpPr>
        <p:spPr>
          <a:xfrm>
            <a:off x="7264902" y="5012880"/>
            <a:ext cx="2535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952402" y="4844640"/>
            <a:ext cx="36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u</a:t>
            </a:r>
            <a:r>
              <a:rPr lang="en-US" sz="1600" dirty="0" smtClean="0"/>
              <a:t>s?</a:t>
            </a:r>
            <a:endParaRPr lang="en-US" sz="1600" dirty="0"/>
          </a:p>
        </p:txBody>
      </p:sp>
      <p:sp>
        <p:nvSpPr>
          <p:cNvPr id="77" name="Rectangle 76"/>
          <p:cNvSpPr/>
          <p:nvPr/>
        </p:nvSpPr>
        <p:spPr>
          <a:xfrm>
            <a:off x="6904902" y="4844640"/>
            <a:ext cx="36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smtClean="0"/>
              <a:t>d</a:t>
            </a:r>
            <a:r>
              <a:rPr lang="en-US" sz="1600" dirty="0" smtClean="0">
                <a:solidFill>
                  <a:schemeClr val="dk1"/>
                </a:solidFill>
              </a:rPr>
              <a:t>s!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518444" y="4844640"/>
            <a:ext cx="36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us!</a:t>
            </a:r>
          </a:p>
        </p:txBody>
      </p:sp>
      <p:sp>
        <p:nvSpPr>
          <p:cNvPr id="90" name="Rectangle 89"/>
          <p:cNvSpPr/>
          <p:nvPr/>
        </p:nvSpPr>
        <p:spPr>
          <a:xfrm>
            <a:off x="8051799" y="4844640"/>
            <a:ext cx="36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dk1"/>
                </a:solidFill>
              </a:rPr>
              <a:t>ds?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6290721" y="2849509"/>
            <a:ext cx="6480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US" sz="1600" dirty="0" smtClean="0"/>
              <a:t>TF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6270247" y="3317749"/>
            <a:ext cx="720000" cy="338554"/>
          </a:xfrm>
          <a:prstGeom prst="rect">
            <a:avLst/>
          </a:prstGeom>
          <a:ln>
            <a:solidFill>
              <a:schemeClr val="accent4"/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36000" rIns="36000" rtlCol="0" anchor="ctr">
            <a:spAutoFit/>
          </a:bodyPr>
          <a:lstStyle/>
          <a:p>
            <a:pPr algn="ctr"/>
            <a:r>
              <a:rPr lang="en-US" sz="1600" dirty="0" err="1"/>
              <a:t>d</a:t>
            </a:r>
            <a:r>
              <a:rPr lang="en-US" sz="1600" dirty="0" err="1" smtClean="0"/>
              <a:t>na</a:t>
            </a:r>
            <a:r>
              <a:rPr lang="en-US" sz="1600" dirty="0"/>
              <a:t>!</a:t>
            </a:r>
          </a:p>
        </p:txBody>
      </p:sp>
      <p:sp>
        <p:nvSpPr>
          <p:cNvPr id="93" name="Oval 92"/>
          <p:cNvSpPr/>
          <p:nvPr/>
        </p:nvSpPr>
        <p:spPr>
          <a:xfrm rot="5400000">
            <a:off x="7856036" y="2845583"/>
            <a:ext cx="676233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500" dirty="0" smtClean="0"/>
              <a:t>RNAP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847462" y="3369404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 err="1"/>
              <a:t>dna</a:t>
            </a:r>
            <a:r>
              <a:rPr lang="en-US" sz="1600" dirty="0"/>
              <a:t>!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846012" y="2350987"/>
            <a:ext cx="720000" cy="33647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rna</a:t>
            </a:r>
            <a:endParaRPr lang="en-US" sz="1400" dirty="0"/>
          </a:p>
        </p:txBody>
      </p:sp>
      <p:cxnSp>
        <p:nvCxnSpPr>
          <p:cNvPr id="115" name="Straight Connector 114"/>
          <p:cNvCxnSpPr>
            <a:stCxn id="92" idx="2"/>
            <a:endCxn id="117" idx="0"/>
          </p:cNvCxnSpPr>
          <p:nvPr/>
        </p:nvCxnSpPr>
        <p:spPr>
          <a:xfrm flipH="1">
            <a:off x="6627571" y="3656303"/>
            <a:ext cx="2676" cy="511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240221" y="4167697"/>
            <a:ext cx="7747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b</a:t>
            </a:r>
            <a:r>
              <a:rPr lang="en-US" sz="1600" dirty="0" smtClean="0"/>
              <a:t>inding!</a:t>
            </a:r>
            <a:endParaRPr lang="en-US" sz="1600" dirty="0"/>
          </a:p>
        </p:txBody>
      </p:sp>
      <p:sp>
        <p:nvSpPr>
          <p:cNvPr id="118" name="Rectangle 117"/>
          <p:cNvSpPr/>
          <p:nvPr/>
        </p:nvSpPr>
        <p:spPr>
          <a:xfrm>
            <a:off x="6196525" y="2789959"/>
            <a:ext cx="831096" cy="9411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9" name="Rectangle 118"/>
          <p:cNvSpPr/>
          <p:nvPr/>
        </p:nvSpPr>
        <p:spPr>
          <a:xfrm>
            <a:off x="7717509" y="2269369"/>
            <a:ext cx="973379" cy="15034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0" name="Rectangle 119"/>
          <p:cNvSpPr/>
          <p:nvPr/>
        </p:nvSpPr>
        <p:spPr>
          <a:xfrm>
            <a:off x="5914302" y="3983054"/>
            <a:ext cx="1404000" cy="13825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1" name="Rectangle 120"/>
          <p:cNvSpPr/>
          <p:nvPr/>
        </p:nvSpPr>
        <p:spPr>
          <a:xfrm>
            <a:off x="7473083" y="3983054"/>
            <a:ext cx="1404217" cy="138251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2" name="Rectangle 121"/>
          <p:cNvSpPr/>
          <p:nvPr/>
        </p:nvSpPr>
        <p:spPr>
          <a:xfrm>
            <a:off x="7814899" y="4033941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/>
              <a:t>binding</a:t>
            </a:r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771" y="4350815"/>
            <a:ext cx="850759" cy="722154"/>
          </a:xfrm>
          <a:prstGeom prst="rect">
            <a:avLst/>
          </a:prstGeom>
        </p:spPr>
      </p:pic>
      <p:sp>
        <p:nvSpPr>
          <p:cNvPr id="125" name="Rectangle 124"/>
          <p:cNvSpPr/>
          <p:nvPr/>
        </p:nvSpPr>
        <p:spPr>
          <a:xfrm>
            <a:off x="6325102" y="4546210"/>
            <a:ext cx="551598" cy="5113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+</a:t>
            </a:r>
            <a:endParaRPr lang="en-US" sz="3600" dirty="0"/>
          </a:p>
        </p:txBody>
      </p:sp>
      <p:cxnSp>
        <p:nvCxnSpPr>
          <p:cNvPr id="126" name="Straight Connector 125"/>
          <p:cNvCxnSpPr>
            <a:stCxn id="98" idx="2"/>
            <a:endCxn id="122" idx="0"/>
          </p:cNvCxnSpPr>
          <p:nvPr/>
        </p:nvCxnSpPr>
        <p:spPr>
          <a:xfrm flipH="1">
            <a:off x="8202249" y="3705883"/>
            <a:ext cx="5213" cy="328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3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09358" y="119277"/>
            <a:ext cx="1389507" cy="364881"/>
            <a:chOff x="3630293" y="605182"/>
            <a:chExt cx="1389507" cy="36488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0293" y="605182"/>
              <a:ext cx="285972" cy="24274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7166" y="666712"/>
              <a:ext cx="226117" cy="17956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454" y="618478"/>
              <a:ext cx="269346" cy="226117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 flipV="1">
              <a:off x="3630293" y="836576"/>
              <a:ext cx="1274404" cy="11349"/>
            </a:xfrm>
            <a:prstGeom prst="line">
              <a:avLst/>
            </a:prstGeom>
            <a:ln w="25400">
              <a:solidFill>
                <a:srgbClr val="73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936" y="709153"/>
              <a:ext cx="285294" cy="260910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109358" y="946338"/>
            <a:ext cx="1411967" cy="819458"/>
            <a:chOff x="2114866" y="1298194"/>
            <a:chExt cx="1411967" cy="819458"/>
          </a:xfrm>
        </p:grpSpPr>
        <p:sp>
          <p:nvSpPr>
            <p:cNvPr id="9" name="Oval 8"/>
            <p:cNvSpPr/>
            <p:nvPr/>
          </p:nvSpPr>
          <p:spPr>
            <a:xfrm rot="5400000">
              <a:off x="1979120" y="1433940"/>
              <a:ext cx="523492" cy="252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en-GB" sz="1100" dirty="0" smtClean="0"/>
                <a:t>RNAP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137326" y="1752771"/>
              <a:ext cx="1389507" cy="364881"/>
              <a:chOff x="3630293" y="605182"/>
              <a:chExt cx="1389507" cy="364881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0293" y="605182"/>
                <a:ext cx="285972" cy="242743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7166" y="666712"/>
                <a:ext cx="226117" cy="179563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0454" y="618478"/>
                <a:ext cx="269346" cy="226117"/>
              </a:xfrm>
              <a:prstGeom prst="rect">
                <a:avLst/>
              </a:prstGeom>
            </p:spPr>
          </p:pic>
          <p:cxnSp>
            <p:nvCxnSpPr>
              <p:cNvPr id="38" name="Straight Connector 37"/>
              <p:cNvCxnSpPr/>
              <p:nvPr/>
            </p:nvCxnSpPr>
            <p:spPr>
              <a:xfrm flipV="1">
                <a:off x="3630293" y="836576"/>
                <a:ext cx="1274404" cy="11349"/>
              </a:xfrm>
              <a:prstGeom prst="line">
                <a:avLst/>
              </a:prstGeom>
              <a:ln w="25400">
                <a:solidFill>
                  <a:srgbClr val="73737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7936" y="709153"/>
                <a:ext cx="285294" cy="260910"/>
              </a:xfrm>
              <a:prstGeom prst="rect">
                <a:avLst/>
              </a:prstGeom>
            </p:spPr>
          </p:pic>
        </p:grpSp>
      </p:grpSp>
      <p:grpSp>
        <p:nvGrpSpPr>
          <p:cNvPr id="67" name="Group 66"/>
          <p:cNvGrpSpPr/>
          <p:nvPr/>
        </p:nvGrpSpPr>
        <p:grpSpPr>
          <a:xfrm>
            <a:off x="109358" y="2297387"/>
            <a:ext cx="1389507" cy="999021"/>
            <a:chOff x="1276108" y="3188731"/>
            <a:chExt cx="1389507" cy="999021"/>
          </a:xfrm>
        </p:grpSpPr>
        <p:sp>
          <p:nvSpPr>
            <p:cNvPr id="40" name="Oval 39"/>
            <p:cNvSpPr/>
            <p:nvPr/>
          </p:nvSpPr>
          <p:spPr>
            <a:xfrm rot="5400000">
              <a:off x="1524302" y="3504040"/>
              <a:ext cx="523492" cy="252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en-GB" sz="1100" dirty="0" smtClean="0"/>
                <a:t>RNAP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276108" y="3822871"/>
              <a:ext cx="1389507" cy="364881"/>
              <a:chOff x="3630293" y="605182"/>
              <a:chExt cx="1389507" cy="364881"/>
            </a:xfrm>
          </p:grpSpPr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0293" y="605182"/>
                <a:ext cx="285972" cy="242743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7166" y="666712"/>
                <a:ext cx="226117" cy="179563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0454" y="618478"/>
                <a:ext cx="269346" cy="226117"/>
              </a:xfrm>
              <a:prstGeom prst="rect">
                <a:avLst/>
              </a:prstGeom>
            </p:spPr>
          </p:pic>
          <p:cxnSp>
            <p:nvCxnSpPr>
              <p:cNvPr id="45" name="Straight Connector 44"/>
              <p:cNvCxnSpPr/>
              <p:nvPr/>
            </p:nvCxnSpPr>
            <p:spPr>
              <a:xfrm flipV="1">
                <a:off x="3630293" y="836576"/>
                <a:ext cx="1274404" cy="11349"/>
              </a:xfrm>
              <a:prstGeom prst="line">
                <a:avLst/>
              </a:prstGeom>
              <a:ln w="25400">
                <a:solidFill>
                  <a:srgbClr val="73737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7936" y="709153"/>
                <a:ext cx="285294" cy="260910"/>
              </a:xfrm>
              <a:prstGeom prst="rect">
                <a:avLst/>
              </a:prstGeom>
            </p:spPr>
          </p:pic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289" y="3188731"/>
              <a:ext cx="226117" cy="179563"/>
            </a:xfrm>
            <a:prstGeom prst="rect">
              <a:avLst/>
            </a:prstGeom>
          </p:spPr>
        </p:pic>
      </p:grpSp>
      <p:sp>
        <p:nvSpPr>
          <p:cNvPr id="85" name="Oval 84"/>
          <p:cNvSpPr/>
          <p:nvPr/>
        </p:nvSpPr>
        <p:spPr>
          <a:xfrm>
            <a:off x="2633660" y="63078"/>
            <a:ext cx="363540" cy="25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/>
              <a:t>R</a:t>
            </a:r>
          </a:p>
        </p:txBody>
      </p:sp>
      <p:sp>
        <p:nvSpPr>
          <p:cNvPr id="94" name="Oval 93"/>
          <p:cNvSpPr/>
          <p:nvPr/>
        </p:nvSpPr>
        <p:spPr>
          <a:xfrm rot="5400000">
            <a:off x="1548412" y="146238"/>
            <a:ext cx="523492" cy="25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4281795" y="2888587"/>
            <a:ext cx="1389507" cy="364881"/>
            <a:chOff x="3630293" y="605182"/>
            <a:chExt cx="1389507" cy="364881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0293" y="605182"/>
              <a:ext cx="285972" cy="242743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7166" y="666712"/>
              <a:ext cx="226117" cy="17956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454" y="618478"/>
              <a:ext cx="269346" cy="226117"/>
            </a:xfrm>
            <a:prstGeom prst="rect">
              <a:avLst/>
            </a:prstGeom>
          </p:spPr>
        </p:pic>
        <p:cxnSp>
          <p:nvCxnSpPr>
            <p:cNvPr id="81" name="Straight Connector 80"/>
            <p:cNvCxnSpPr/>
            <p:nvPr/>
          </p:nvCxnSpPr>
          <p:spPr>
            <a:xfrm flipV="1">
              <a:off x="3630293" y="836576"/>
              <a:ext cx="1274404" cy="11349"/>
            </a:xfrm>
            <a:prstGeom prst="line">
              <a:avLst/>
            </a:prstGeom>
            <a:ln w="25400">
              <a:solidFill>
                <a:srgbClr val="73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936" y="709153"/>
              <a:ext cx="285294" cy="26091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109358" y="3814741"/>
            <a:ext cx="1389507" cy="1253200"/>
            <a:chOff x="119677" y="2855236"/>
            <a:chExt cx="1389507" cy="1253200"/>
          </a:xfrm>
        </p:grpSpPr>
        <p:grpSp>
          <p:nvGrpSpPr>
            <p:cNvPr id="84" name="Group 83"/>
            <p:cNvGrpSpPr/>
            <p:nvPr/>
          </p:nvGrpSpPr>
          <p:grpSpPr>
            <a:xfrm>
              <a:off x="119677" y="3109415"/>
              <a:ext cx="1389507" cy="999021"/>
              <a:chOff x="1276108" y="3188731"/>
              <a:chExt cx="1389507" cy="999021"/>
            </a:xfrm>
          </p:grpSpPr>
          <p:sp>
            <p:nvSpPr>
              <p:cNvPr id="109" name="Oval 108"/>
              <p:cNvSpPr/>
              <p:nvPr/>
            </p:nvSpPr>
            <p:spPr>
              <a:xfrm rot="5400000">
                <a:off x="1524302" y="3504040"/>
                <a:ext cx="523492" cy="252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GB" sz="1100" dirty="0" smtClean="0"/>
                  <a:t>RNAP</a:t>
                </a: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1276108" y="3822871"/>
                <a:ext cx="1389507" cy="364881"/>
                <a:chOff x="3630293" y="605182"/>
                <a:chExt cx="1389507" cy="364881"/>
              </a:xfrm>
            </p:grpSpPr>
            <p:pic>
              <p:nvPicPr>
                <p:cNvPr id="112" name="Picture 1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30293" y="605182"/>
                  <a:ext cx="285972" cy="242743"/>
                </a:xfrm>
                <a:prstGeom prst="rect">
                  <a:avLst/>
                </a:prstGeom>
              </p:spPr>
            </p:pic>
            <p:pic>
              <p:nvPicPr>
                <p:cNvPr id="113" name="Picture 11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7166" y="666712"/>
                  <a:ext cx="226117" cy="179563"/>
                </a:xfrm>
                <a:prstGeom prst="rect">
                  <a:avLst/>
                </a:prstGeom>
              </p:spPr>
            </p:pic>
            <p:pic>
              <p:nvPicPr>
                <p:cNvPr id="114" name="Picture 11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50454" y="618478"/>
                  <a:ext cx="269346" cy="226117"/>
                </a:xfrm>
                <a:prstGeom prst="rect">
                  <a:avLst/>
                </a:prstGeom>
              </p:spPr>
            </p:pic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3630293" y="836576"/>
                  <a:ext cx="1274404" cy="11349"/>
                </a:xfrm>
                <a:prstGeom prst="line">
                  <a:avLst/>
                </a:prstGeom>
                <a:ln w="25400">
                  <a:solidFill>
                    <a:srgbClr val="73737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6" name="Picture 11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7936" y="709153"/>
                  <a:ext cx="285294" cy="260910"/>
                </a:xfrm>
                <a:prstGeom prst="rect">
                  <a:avLst/>
                </a:prstGeom>
              </p:spPr>
            </p:pic>
          </p:grpSp>
          <p:pic>
            <p:nvPicPr>
              <p:cNvPr id="111" name="Picture 1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4289" y="3188731"/>
                <a:ext cx="226117" cy="179563"/>
              </a:xfrm>
              <a:prstGeom prst="rect">
                <a:avLst/>
              </a:prstGeom>
            </p:spPr>
          </p:pic>
        </p:grpSp>
        <p:sp>
          <p:nvSpPr>
            <p:cNvPr id="117" name="Oval 116"/>
            <p:cNvSpPr/>
            <p:nvPr/>
          </p:nvSpPr>
          <p:spPr>
            <a:xfrm>
              <a:off x="311528" y="2855236"/>
              <a:ext cx="363540" cy="252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en-GB" sz="1100" dirty="0" smtClean="0"/>
                <a:t>R</a:t>
              </a:r>
              <a:endParaRPr lang="en-GB" sz="11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242730" y="358690"/>
            <a:ext cx="2233091" cy="1264240"/>
            <a:chOff x="3619740" y="1460714"/>
            <a:chExt cx="2233091" cy="1264240"/>
          </a:xfrm>
        </p:grpSpPr>
        <p:grpSp>
          <p:nvGrpSpPr>
            <p:cNvPr id="69" name="Group 68"/>
            <p:cNvGrpSpPr/>
            <p:nvPr/>
          </p:nvGrpSpPr>
          <p:grpSpPr>
            <a:xfrm>
              <a:off x="3619740" y="1713233"/>
              <a:ext cx="1389507" cy="1011721"/>
              <a:chOff x="3283723" y="5164141"/>
              <a:chExt cx="1389507" cy="1011721"/>
            </a:xfrm>
          </p:grpSpPr>
          <p:sp>
            <p:nvSpPr>
              <p:cNvPr id="57" name="Oval 56"/>
              <p:cNvSpPr/>
              <p:nvPr/>
            </p:nvSpPr>
            <p:spPr>
              <a:xfrm rot="5400000">
                <a:off x="4255817" y="5441350"/>
                <a:ext cx="523492" cy="252000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18000" rIns="18000" rtlCol="0" anchor="ctr"/>
              <a:lstStyle/>
              <a:p>
                <a:pPr algn="ctr"/>
                <a:r>
                  <a:rPr lang="en-GB" sz="1100" dirty="0" smtClean="0"/>
                  <a:t>RNAP</a:t>
                </a: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3283723" y="5810981"/>
                <a:ext cx="1389507" cy="364881"/>
                <a:chOff x="3630293" y="605182"/>
                <a:chExt cx="1389507" cy="364881"/>
              </a:xfrm>
            </p:grpSpPr>
            <p:pic>
              <p:nvPicPr>
                <p:cNvPr id="59" name="Picture 5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30293" y="605182"/>
                  <a:ext cx="285972" cy="242743"/>
                </a:xfrm>
                <a:prstGeom prst="rect">
                  <a:avLst/>
                </a:prstGeom>
              </p:spPr>
            </p:pic>
            <p:pic>
              <p:nvPicPr>
                <p:cNvPr id="60" name="Picture 5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7166" y="666712"/>
                  <a:ext cx="226117" cy="179563"/>
                </a:xfrm>
                <a:prstGeom prst="rect">
                  <a:avLst/>
                </a:prstGeom>
              </p:spPr>
            </p:pic>
            <p:pic>
              <p:nvPicPr>
                <p:cNvPr id="61" name="Picture 6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50454" y="618478"/>
                  <a:ext cx="269346" cy="226117"/>
                </a:xfrm>
                <a:prstGeom prst="rect">
                  <a:avLst/>
                </a:prstGeom>
              </p:spPr>
            </p:pic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3630293" y="836576"/>
                  <a:ext cx="1274404" cy="11349"/>
                </a:xfrm>
                <a:prstGeom prst="line">
                  <a:avLst/>
                </a:prstGeom>
                <a:ln w="25400">
                  <a:solidFill>
                    <a:srgbClr val="73737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87936" y="709153"/>
                  <a:ext cx="285294" cy="260910"/>
                </a:xfrm>
                <a:prstGeom prst="rect">
                  <a:avLst/>
                </a:prstGeom>
              </p:spPr>
            </p:pic>
          </p:grpSp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9104" y="5164141"/>
                <a:ext cx="226117" cy="179563"/>
              </a:xfrm>
              <a:prstGeom prst="rect">
                <a:avLst/>
              </a:prstGeom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1044" y="5164141"/>
                <a:ext cx="285294" cy="260910"/>
              </a:xfrm>
              <a:prstGeom prst="rect">
                <a:avLst/>
              </a:prstGeom>
            </p:spPr>
          </p:pic>
        </p:grpSp>
        <p:sp>
          <p:nvSpPr>
            <p:cNvPr id="93" name="Oval 92"/>
            <p:cNvSpPr/>
            <p:nvPr/>
          </p:nvSpPr>
          <p:spPr>
            <a:xfrm>
              <a:off x="5201231" y="2022268"/>
              <a:ext cx="651600" cy="252000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en-GB" sz="1100" dirty="0" smtClean="0"/>
                <a:t>GFP</a:t>
              </a:r>
              <a:endParaRPr lang="en-GB" sz="1100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4467104" y="1460714"/>
              <a:ext cx="363540" cy="2520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18000" rIns="18000" rtlCol="0" anchor="ctr"/>
            <a:lstStyle/>
            <a:p>
              <a:pPr algn="ctr"/>
              <a:r>
                <a:rPr lang="en-GB" sz="1100" dirty="0" smtClean="0"/>
                <a:t>R</a:t>
              </a:r>
              <a:endParaRPr lang="en-GB" sz="1100" dirty="0"/>
            </a:p>
          </p:txBody>
        </p:sp>
      </p:grpSp>
      <p:sp>
        <p:nvSpPr>
          <p:cNvPr id="139" name="Oval 138"/>
          <p:cNvSpPr/>
          <p:nvPr/>
        </p:nvSpPr>
        <p:spPr>
          <a:xfrm>
            <a:off x="5772902" y="2802859"/>
            <a:ext cx="651600" cy="252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GFP</a:t>
            </a:r>
            <a:endParaRPr lang="en-GB" sz="1100" dirty="0"/>
          </a:p>
        </p:txBody>
      </p:sp>
      <p:sp>
        <p:nvSpPr>
          <p:cNvPr id="99" name="Oval 98"/>
          <p:cNvSpPr/>
          <p:nvPr/>
        </p:nvSpPr>
        <p:spPr>
          <a:xfrm rot="5400000">
            <a:off x="-61137" y="4384229"/>
            <a:ext cx="523492" cy="25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sp>
        <p:nvSpPr>
          <p:cNvPr id="108" name="Oval 107"/>
          <p:cNvSpPr/>
          <p:nvPr/>
        </p:nvSpPr>
        <p:spPr>
          <a:xfrm rot="5400000">
            <a:off x="747701" y="6114708"/>
            <a:ext cx="523492" cy="25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156607" y="6395439"/>
            <a:ext cx="1389507" cy="364881"/>
            <a:chOff x="3630293" y="605182"/>
            <a:chExt cx="1389507" cy="364881"/>
          </a:xfrm>
        </p:grpSpPr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0293" y="605182"/>
              <a:ext cx="285972" cy="242743"/>
            </a:xfrm>
            <a:prstGeom prst="rect">
              <a:avLst/>
            </a:prstGeom>
          </p:spPr>
        </p:pic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7166" y="666712"/>
              <a:ext cx="226117" cy="179563"/>
            </a:xfrm>
            <a:prstGeom prst="rect">
              <a:avLst/>
            </a:prstGeom>
          </p:spPr>
        </p:pic>
        <p:pic>
          <p:nvPicPr>
            <p:cNvPr id="123" name="Picture 1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0454" y="618478"/>
              <a:ext cx="269346" cy="226117"/>
            </a:xfrm>
            <a:prstGeom prst="rect">
              <a:avLst/>
            </a:prstGeom>
          </p:spPr>
        </p:pic>
        <p:cxnSp>
          <p:nvCxnSpPr>
            <p:cNvPr id="124" name="Straight Connector 123"/>
            <p:cNvCxnSpPr/>
            <p:nvPr/>
          </p:nvCxnSpPr>
          <p:spPr>
            <a:xfrm flipV="1">
              <a:off x="3630293" y="836576"/>
              <a:ext cx="1274404" cy="11349"/>
            </a:xfrm>
            <a:prstGeom prst="line">
              <a:avLst/>
            </a:prstGeom>
            <a:ln w="25400">
              <a:solidFill>
                <a:srgbClr val="73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936" y="709153"/>
              <a:ext cx="285294" cy="260910"/>
            </a:xfrm>
            <a:prstGeom prst="rect">
              <a:avLst/>
            </a:prstGeom>
          </p:spPr>
        </p:pic>
      </p:grpSp>
      <p:grpSp>
        <p:nvGrpSpPr>
          <p:cNvPr id="126" name="Group 125"/>
          <p:cNvGrpSpPr/>
          <p:nvPr/>
        </p:nvGrpSpPr>
        <p:grpSpPr>
          <a:xfrm>
            <a:off x="478731" y="5848507"/>
            <a:ext cx="507234" cy="260910"/>
            <a:chOff x="1902955" y="5438358"/>
            <a:chExt cx="507234" cy="260910"/>
          </a:xfrm>
        </p:grpSpPr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955" y="5438358"/>
              <a:ext cx="226117" cy="179563"/>
            </a:xfrm>
            <a:prstGeom prst="rect">
              <a:avLst/>
            </a:prstGeom>
          </p:spPr>
        </p:pic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895" y="5438358"/>
              <a:ext cx="285294" cy="260910"/>
            </a:xfrm>
            <a:prstGeom prst="rect">
              <a:avLst/>
            </a:prstGeom>
          </p:spPr>
        </p:pic>
      </p:grpSp>
      <p:sp>
        <p:nvSpPr>
          <p:cNvPr id="129" name="Oval 128"/>
          <p:cNvSpPr/>
          <p:nvPr/>
        </p:nvSpPr>
        <p:spPr>
          <a:xfrm>
            <a:off x="404808" y="5591462"/>
            <a:ext cx="363540" cy="25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</a:t>
            </a:r>
            <a:endParaRPr lang="en-GB" sz="1100" dirty="0"/>
          </a:p>
        </p:txBody>
      </p:sp>
      <p:sp>
        <p:nvSpPr>
          <p:cNvPr id="153" name="Oval 152"/>
          <p:cNvSpPr/>
          <p:nvPr/>
        </p:nvSpPr>
        <p:spPr>
          <a:xfrm rot="5400000">
            <a:off x="3601" y="6058646"/>
            <a:ext cx="523492" cy="25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sp>
        <p:nvSpPr>
          <p:cNvPr id="154" name="Oval 153"/>
          <p:cNvSpPr/>
          <p:nvPr/>
        </p:nvSpPr>
        <p:spPr>
          <a:xfrm rot="5400000">
            <a:off x="4477213" y="905774"/>
            <a:ext cx="523492" cy="25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pic>
        <p:nvPicPr>
          <p:cNvPr id="155" name="Picture 1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08" y="610690"/>
            <a:ext cx="226117" cy="179563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67" y="2749296"/>
            <a:ext cx="226117" cy="179563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807" y="2749296"/>
            <a:ext cx="285294" cy="260910"/>
          </a:xfrm>
          <a:prstGeom prst="rect">
            <a:avLst/>
          </a:prstGeom>
        </p:spPr>
      </p:pic>
      <p:sp>
        <p:nvSpPr>
          <p:cNvPr id="160" name="Oval 159"/>
          <p:cNvSpPr/>
          <p:nvPr/>
        </p:nvSpPr>
        <p:spPr>
          <a:xfrm rot="5400000">
            <a:off x="4849275" y="2602441"/>
            <a:ext cx="523492" cy="25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pic>
        <p:nvPicPr>
          <p:cNvPr id="161" name="Picture 1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770" y="2307357"/>
            <a:ext cx="226117" cy="179563"/>
          </a:xfrm>
          <a:prstGeom prst="rect">
            <a:avLst/>
          </a:prstGeom>
        </p:spPr>
      </p:pic>
      <p:sp>
        <p:nvSpPr>
          <p:cNvPr id="162" name="Oval 161"/>
          <p:cNvSpPr/>
          <p:nvPr/>
        </p:nvSpPr>
        <p:spPr>
          <a:xfrm>
            <a:off x="4741597" y="2055357"/>
            <a:ext cx="363540" cy="252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</a:t>
            </a:r>
            <a:endParaRPr lang="en-GB" sz="1100" dirty="0"/>
          </a:p>
        </p:txBody>
      </p:sp>
      <p:sp>
        <p:nvSpPr>
          <p:cNvPr id="163" name="Oval 162"/>
          <p:cNvSpPr/>
          <p:nvPr/>
        </p:nvSpPr>
        <p:spPr>
          <a:xfrm rot="5400000">
            <a:off x="4128256" y="2543781"/>
            <a:ext cx="523492" cy="25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sp>
        <p:nvSpPr>
          <p:cNvPr id="165" name="Oval 164"/>
          <p:cNvSpPr/>
          <p:nvPr/>
        </p:nvSpPr>
        <p:spPr>
          <a:xfrm>
            <a:off x="6585544" y="2497296"/>
            <a:ext cx="363540" cy="25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</a:t>
            </a:r>
            <a:endParaRPr lang="en-GB" sz="1100" dirty="0"/>
          </a:p>
        </p:txBody>
      </p:sp>
      <p:sp>
        <p:nvSpPr>
          <p:cNvPr id="167" name="Oval 166"/>
          <p:cNvSpPr/>
          <p:nvPr/>
        </p:nvSpPr>
        <p:spPr>
          <a:xfrm rot="5400000">
            <a:off x="1838514" y="147608"/>
            <a:ext cx="523492" cy="25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sp>
        <p:nvSpPr>
          <p:cNvPr id="168" name="Oval 167"/>
          <p:cNvSpPr/>
          <p:nvPr/>
        </p:nvSpPr>
        <p:spPr>
          <a:xfrm rot="5400000">
            <a:off x="2151254" y="179598"/>
            <a:ext cx="523492" cy="25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sp>
        <p:nvSpPr>
          <p:cNvPr id="169" name="Oval 168"/>
          <p:cNvSpPr/>
          <p:nvPr/>
        </p:nvSpPr>
        <p:spPr>
          <a:xfrm>
            <a:off x="2633660" y="355845"/>
            <a:ext cx="363540" cy="252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</a:t>
            </a:r>
            <a:endParaRPr lang="en-GB" sz="1100" dirty="0"/>
          </a:p>
        </p:txBody>
      </p:sp>
      <p:sp>
        <p:nvSpPr>
          <p:cNvPr id="171" name="Oval 170"/>
          <p:cNvSpPr/>
          <p:nvPr/>
        </p:nvSpPr>
        <p:spPr>
          <a:xfrm>
            <a:off x="2633660" y="630838"/>
            <a:ext cx="363540" cy="25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</a:t>
            </a:r>
            <a:endParaRPr lang="en-GB" sz="1100" dirty="0"/>
          </a:p>
        </p:txBody>
      </p:sp>
      <p:sp>
        <p:nvSpPr>
          <p:cNvPr id="172" name="Oval 171"/>
          <p:cNvSpPr/>
          <p:nvPr/>
        </p:nvSpPr>
        <p:spPr>
          <a:xfrm>
            <a:off x="2690218" y="1308449"/>
            <a:ext cx="363540" cy="25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/>
              <a:t>R</a:t>
            </a:r>
          </a:p>
        </p:txBody>
      </p:sp>
      <p:sp>
        <p:nvSpPr>
          <p:cNvPr id="174" name="Oval 173"/>
          <p:cNvSpPr/>
          <p:nvPr/>
        </p:nvSpPr>
        <p:spPr>
          <a:xfrm rot="5400000">
            <a:off x="1895072" y="1392979"/>
            <a:ext cx="523492" cy="25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sp>
        <p:nvSpPr>
          <p:cNvPr id="175" name="Oval 174"/>
          <p:cNvSpPr/>
          <p:nvPr/>
        </p:nvSpPr>
        <p:spPr>
          <a:xfrm rot="5400000">
            <a:off x="2207812" y="1424969"/>
            <a:ext cx="523492" cy="25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sp>
        <p:nvSpPr>
          <p:cNvPr id="176" name="Oval 175"/>
          <p:cNvSpPr/>
          <p:nvPr/>
        </p:nvSpPr>
        <p:spPr>
          <a:xfrm>
            <a:off x="2690218" y="1601216"/>
            <a:ext cx="363540" cy="252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</a:t>
            </a:r>
            <a:endParaRPr lang="en-GB" sz="1100" dirty="0"/>
          </a:p>
        </p:txBody>
      </p:sp>
      <p:sp>
        <p:nvSpPr>
          <p:cNvPr id="177" name="Oval 176"/>
          <p:cNvSpPr/>
          <p:nvPr/>
        </p:nvSpPr>
        <p:spPr>
          <a:xfrm>
            <a:off x="2690218" y="1876209"/>
            <a:ext cx="363540" cy="25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</a:t>
            </a:r>
            <a:endParaRPr lang="en-GB" sz="1100" dirty="0"/>
          </a:p>
        </p:txBody>
      </p:sp>
      <p:sp>
        <p:nvSpPr>
          <p:cNvPr id="178" name="Oval 177"/>
          <p:cNvSpPr/>
          <p:nvPr/>
        </p:nvSpPr>
        <p:spPr>
          <a:xfrm>
            <a:off x="2690218" y="2727527"/>
            <a:ext cx="363540" cy="25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/>
              <a:t>R</a:t>
            </a:r>
          </a:p>
        </p:txBody>
      </p:sp>
      <p:sp>
        <p:nvSpPr>
          <p:cNvPr id="180" name="Oval 179"/>
          <p:cNvSpPr/>
          <p:nvPr/>
        </p:nvSpPr>
        <p:spPr>
          <a:xfrm rot="5400000">
            <a:off x="1895072" y="2812057"/>
            <a:ext cx="523492" cy="25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sp>
        <p:nvSpPr>
          <p:cNvPr id="181" name="Oval 180"/>
          <p:cNvSpPr/>
          <p:nvPr/>
        </p:nvSpPr>
        <p:spPr>
          <a:xfrm rot="5400000">
            <a:off x="2207812" y="2844047"/>
            <a:ext cx="523492" cy="252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sp>
        <p:nvSpPr>
          <p:cNvPr id="182" name="Oval 181"/>
          <p:cNvSpPr/>
          <p:nvPr/>
        </p:nvSpPr>
        <p:spPr>
          <a:xfrm>
            <a:off x="2690218" y="3020294"/>
            <a:ext cx="363540" cy="252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</a:t>
            </a:r>
            <a:endParaRPr lang="en-GB" sz="1100" dirty="0"/>
          </a:p>
        </p:txBody>
      </p:sp>
      <p:sp>
        <p:nvSpPr>
          <p:cNvPr id="183" name="Oval 182"/>
          <p:cNvSpPr/>
          <p:nvPr/>
        </p:nvSpPr>
        <p:spPr>
          <a:xfrm>
            <a:off x="2690218" y="3295287"/>
            <a:ext cx="363540" cy="25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</a:t>
            </a:r>
            <a:endParaRPr lang="en-GB" sz="1100" dirty="0"/>
          </a:p>
        </p:txBody>
      </p:sp>
      <p:sp>
        <p:nvSpPr>
          <p:cNvPr id="186" name="Oval 185"/>
          <p:cNvSpPr/>
          <p:nvPr/>
        </p:nvSpPr>
        <p:spPr>
          <a:xfrm rot="5400000">
            <a:off x="1964514" y="4301023"/>
            <a:ext cx="523492" cy="25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sp>
        <p:nvSpPr>
          <p:cNvPr id="188" name="Oval 187"/>
          <p:cNvSpPr/>
          <p:nvPr/>
        </p:nvSpPr>
        <p:spPr>
          <a:xfrm>
            <a:off x="2454860" y="4509260"/>
            <a:ext cx="363540" cy="252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</a:t>
            </a:r>
            <a:endParaRPr lang="en-GB" sz="1100" dirty="0"/>
          </a:p>
        </p:txBody>
      </p:sp>
      <p:sp>
        <p:nvSpPr>
          <p:cNvPr id="189" name="Oval 188"/>
          <p:cNvSpPr/>
          <p:nvPr/>
        </p:nvSpPr>
        <p:spPr>
          <a:xfrm>
            <a:off x="2454860" y="4784253"/>
            <a:ext cx="363540" cy="25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</a:t>
            </a:r>
            <a:endParaRPr lang="en-GB" sz="1100" dirty="0"/>
          </a:p>
        </p:txBody>
      </p:sp>
      <p:sp>
        <p:nvSpPr>
          <p:cNvPr id="190" name="Oval 189"/>
          <p:cNvSpPr/>
          <p:nvPr/>
        </p:nvSpPr>
        <p:spPr>
          <a:xfrm rot="5400000">
            <a:off x="2014314" y="5799505"/>
            <a:ext cx="523492" cy="25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sp>
        <p:nvSpPr>
          <p:cNvPr id="191" name="Oval 190"/>
          <p:cNvSpPr/>
          <p:nvPr/>
        </p:nvSpPr>
        <p:spPr>
          <a:xfrm>
            <a:off x="2504660" y="6007742"/>
            <a:ext cx="363540" cy="252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</a:t>
            </a:r>
            <a:endParaRPr lang="en-GB" sz="1100" dirty="0"/>
          </a:p>
        </p:txBody>
      </p:sp>
      <p:sp>
        <p:nvSpPr>
          <p:cNvPr id="192" name="Oval 191"/>
          <p:cNvSpPr/>
          <p:nvPr/>
        </p:nvSpPr>
        <p:spPr>
          <a:xfrm>
            <a:off x="2504660" y="6282735"/>
            <a:ext cx="363540" cy="25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</a:t>
            </a:r>
            <a:endParaRPr lang="en-GB" sz="1100" dirty="0"/>
          </a:p>
        </p:txBody>
      </p:sp>
      <p:sp>
        <p:nvSpPr>
          <p:cNvPr id="193" name="Oval 192"/>
          <p:cNvSpPr/>
          <p:nvPr/>
        </p:nvSpPr>
        <p:spPr>
          <a:xfrm rot="5400000">
            <a:off x="7192338" y="734600"/>
            <a:ext cx="523492" cy="25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sp>
        <p:nvSpPr>
          <p:cNvPr id="194" name="Oval 193"/>
          <p:cNvSpPr/>
          <p:nvPr/>
        </p:nvSpPr>
        <p:spPr>
          <a:xfrm>
            <a:off x="7682684" y="942837"/>
            <a:ext cx="363540" cy="25200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</a:t>
            </a:r>
            <a:endParaRPr lang="en-GB" sz="1100" dirty="0"/>
          </a:p>
        </p:txBody>
      </p:sp>
      <p:sp>
        <p:nvSpPr>
          <p:cNvPr id="195" name="Oval 194"/>
          <p:cNvSpPr/>
          <p:nvPr/>
        </p:nvSpPr>
        <p:spPr>
          <a:xfrm>
            <a:off x="7682684" y="1217830"/>
            <a:ext cx="363540" cy="25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</a:t>
            </a:r>
            <a:endParaRPr lang="en-GB" sz="1100" dirty="0"/>
          </a:p>
        </p:txBody>
      </p:sp>
      <p:sp>
        <p:nvSpPr>
          <p:cNvPr id="196" name="Oval 195"/>
          <p:cNvSpPr/>
          <p:nvPr/>
        </p:nvSpPr>
        <p:spPr>
          <a:xfrm>
            <a:off x="7733484" y="2571327"/>
            <a:ext cx="363540" cy="25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/>
              <a:t>R</a:t>
            </a:r>
          </a:p>
        </p:txBody>
      </p:sp>
      <p:sp>
        <p:nvSpPr>
          <p:cNvPr id="197" name="Oval 196"/>
          <p:cNvSpPr/>
          <p:nvPr/>
        </p:nvSpPr>
        <p:spPr>
          <a:xfrm rot="5400000">
            <a:off x="7253656" y="2643827"/>
            <a:ext cx="523492" cy="252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100" dirty="0" smtClean="0"/>
              <a:t>RNAP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771900" y="6257505"/>
            <a:ext cx="5356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Rules combined – multiple RNAPs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90504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44" y="41927"/>
            <a:ext cx="893425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Promoter (RNAP binding)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 rot="5400000">
            <a:off x="486438" y="2879647"/>
            <a:ext cx="676233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RNAP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77864" y="3403468"/>
            <a:ext cx="720000" cy="3364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dna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476414" y="2385051"/>
            <a:ext cx="720000" cy="33647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rna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 rot="5400000">
            <a:off x="7114400" y="2505586"/>
            <a:ext cx="676233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RNAP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05826" y="3029407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na</a:t>
            </a:r>
            <a:r>
              <a:rPr lang="en-US" sz="1400" dirty="0" smtClean="0"/>
              <a:t>!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7104376" y="2010990"/>
            <a:ext cx="720000" cy="33647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rna</a:t>
            </a:r>
            <a:endParaRPr lang="en-US" sz="1400" dirty="0"/>
          </a:p>
        </p:txBody>
      </p:sp>
      <p:cxnSp>
        <p:nvCxnSpPr>
          <p:cNvPr id="38" name="Straight Connector 37"/>
          <p:cNvCxnSpPr>
            <a:stCxn id="31" idx="2"/>
            <a:endCxn id="83" idx="0"/>
          </p:cNvCxnSpPr>
          <p:nvPr/>
        </p:nvCxnSpPr>
        <p:spPr>
          <a:xfrm flipH="1">
            <a:off x="7464824" y="3365886"/>
            <a:ext cx="1002" cy="4583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013200" y="3060592"/>
            <a:ext cx="1213044" cy="20746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7077474" y="4186238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Promoter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6746326" y="4651338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7470226" y="4651338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ds?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077474" y="3824215"/>
            <a:ext cx="7747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binding!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1939596" y="2946162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Promoter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1608448" y="3411262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>
          <a:xfrm>
            <a:off x="2332348" y="3411262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ds?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939596" y="2584139"/>
            <a:ext cx="774700" cy="3364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RULE 1</a:t>
            </a:r>
          </a:p>
        </p:txBody>
      </p:sp>
    </p:spTree>
    <p:extLst>
      <p:ext uri="{BB962C8B-B14F-4D97-AF65-F5344CB8AC3E}">
        <p14:creationId xmlns:p14="http://schemas.microsoft.com/office/powerpoint/2010/main" val="2142199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44" y="41927"/>
            <a:ext cx="893425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Promoter (RNAP binding)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 rot="5400000">
            <a:off x="977734" y="1511283"/>
            <a:ext cx="676233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RNAP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69160" y="2035104"/>
            <a:ext cx="720000" cy="3364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dna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967710" y="1016687"/>
            <a:ext cx="720000" cy="33647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rna</a:t>
            </a:r>
            <a:endParaRPr lang="en-US" sz="1400" dirty="0"/>
          </a:p>
        </p:txBody>
      </p:sp>
      <p:sp>
        <p:nvSpPr>
          <p:cNvPr id="30" name="Oval 29"/>
          <p:cNvSpPr/>
          <p:nvPr/>
        </p:nvSpPr>
        <p:spPr>
          <a:xfrm rot="5400000">
            <a:off x="4333416" y="3712086"/>
            <a:ext cx="676233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RNAP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24842" y="4235907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d</a:t>
            </a:r>
            <a:r>
              <a:rPr lang="en-US" sz="1400" dirty="0" err="1" smtClean="0"/>
              <a:t>na</a:t>
            </a:r>
            <a:r>
              <a:rPr lang="en-US" sz="1400" dirty="0" smtClean="0"/>
              <a:t>!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4323392" y="3217490"/>
            <a:ext cx="720000" cy="33647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rna</a:t>
            </a:r>
            <a:endParaRPr lang="en-US" sz="1400" dirty="0"/>
          </a:p>
        </p:txBody>
      </p:sp>
      <p:cxnSp>
        <p:nvCxnSpPr>
          <p:cNvPr id="38" name="Straight Connector 37"/>
          <p:cNvCxnSpPr>
            <a:stCxn id="31" idx="2"/>
            <a:endCxn id="83" idx="0"/>
          </p:cNvCxnSpPr>
          <p:nvPr/>
        </p:nvCxnSpPr>
        <p:spPr>
          <a:xfrm flipH="1">
            <a:off x="4683840" y="4572386"/>
            <a:ext cx="1002" cy="4583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258402" y="2743200"/>
            <a:ext cx="0" cy="63500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4296490" y="5392738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Promoter</a:t>
            </a:r>
            <a:endParaRPr lang="en-US" sz="1400" dirty="0"/>
          </a:p>
        </p:txBody>
      </p:sp>
      <p:sp>
        <p:nvSpPr>
          <p:cNvPr id="81" name="Rectangle 80"/>
          <p:cNvSpPr/>
          <p:nvPr/>
        </p:nvSpPr>
        <p:spPr>
          <a:xfrm>
            <a:off x="3965342" y="5857838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4689242" y="5857838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ds?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296490" y="5030715"/>
            <a:ext cx="7747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binding!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4462681" y="1738243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Promoter</a:t>
            </a:r>
            <a:endParaRPr lang="en-US" sz="1400" dirty="0"/>
          </a:p>
        </p:txBody>
      </p:sp>
      <p:sp>
        <p:nvSpPr>
          <p:cNvPr id="85" name="Rectangle 84"/>
          <p:cNvSpPr/>
          <p:nvPr/>
        </p:nvSpPr>
        <p:spPr>
          <a:xfrm>
            <a:off x="4131533" y="2203343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86" name="Rectangle 85"/>
          <p:cNvSpPr/>
          <p:nvPr/>
        </p:nvSpPr>
        <p:spPr>
          <a:xfrm>
            <a:off x="4855433" y="2203343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ds?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462681" y="1376220"/>
            <a:ext cx="774700" cy="3364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6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RULE 1a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715684" y="1738243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BS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2384536" y="2203343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108436" y="2203343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ds?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15684" y="1376220"/>
            <a:ext cx="774700" cy="3364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46284" y="1738243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BS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5915136" y="2203343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6639036" y="2203343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ds?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46284" y="1376220"/>
            <a:ext cx="774700" cy="3364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</a:t>
            </a:r>
          </a:p>
        </p:txBody>
      </p:sp>
      <p:cxnSp>
        <p:nvCxnSpPr>
          <p:cNvPr id="28" name="Straight Connector 27"/>
          <p:cNvCxnSpPr>
            <a:stCxn id="85" idx="1"/>
            <a:endCxn id="22" idx="3"/>
          </p:cNvCxnSpPr>
          <p:nvPr/>
        </p:nvCxnSpPr>
        <p:spPr>
          <a:xfrm flipH="1">
            <a:off x="3828436" y="2371583"/>
            <a:ext cx="303097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5" idx="1"/>
            <a:endCxn id="86" idx="3"/>
          </p:cNvCxnSpPr>
          <p:nvPr/>
        </p:nvCxnSpPr>
        <p:spPr>
          <a:xfrm flipH="1">
            <a:off x="5575433" y="2371583"/>
            <a:ext cx="339703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2576615" y="5392738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BS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2245467" y="5857838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2969367" y="5857838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ds?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76615" y="5030715"/>
            <a:ext cx="774700" cy="3364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</a:t>
            </a:r>
          </a:p>
        </p:txBody>
      </p:sp>
      <p:cxnSp>
        <p:nvCxnSpPr>
          <p:cNvPr id="42" name="Straight Connector 41"/>
          <p:cNvCxnSpPr>
            <a:endCxn id="40" idx="3"/>
          </p:cNvCxnSpPr>
          <p:nvPr/>
        </p:nvCxnSpPr>
        <p:spPr>
          <a:xfrm flipH="1">
            <a:off x="3689367" y="6026078"/>
            <a:ext cx="303097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6073015" y="5370478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BS</a:t>
            </a:r>
            <a:endParaRPr lang="en-US" sz="1400" dirty="0"/>
          </a:p>
        </p:txBody>
      </p:sp>
      <p:sp>
        <p:nvSpPr>
          <p:cNvPr id="44" name="Rectangle 43"/>
          <p:cNvSpPr/>
          <p:nvPr/>
        </p:nvSpPr>
        <p:spPr>
          <a:xfrm>
            <a:off x="5741867" y="5835578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6465767" y="5835578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ds?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73015" y="5008455"/>
            <a:ext cx="774700" cy="3364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</a:t>
            </a:r>
          </a:p>
        </p:txBody>
      </p:sp>
      <p:cxnSp>
        <p:nvCxnSpPr>
          <p:cNvPr id="47" name="Straight Connector 46"/>
          <p:cNvCxnSpPr>
            <a:stCxn id="44" idx="1"/>
          </p:cNvCxnSpPr>
          <p:nvPr/>
        </p:nvCxnSpPr>
        <p:spPr>
          <a:xfrm flipH="1">
            <a:off x="5402164" y="6003818"/>
            <a:ext cx="339703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64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44" y="41927"/>
            <a:ext cx="893425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Promoter (mRNA initiation)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809195" y="3523048"/>
            <a:ext cx="80010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1689935" y="5055820"/>
            <a:ext cx="223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30" idx="0"/>
            <a:endCxn id="125" idx="2"/>
          </p:cNvCxnSpPr>
          <p:nvPr/>
        </p:nvCxnSpPr>
        <p:spPr>
          <a:xfrm flipH="1" flipV="1">
            <a:off x="6811935" y="2594073"/>
            <a:ext cx="6850" cy="366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 rot="5400000">
            <a:off x="614109" y="2785479"/>
            <a:ext cx="676233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RNAP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05535" y="3309300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dna</a:t>
            </a:r>
            <a:r>
              <a:rPr lang="en-US" sz="1400" dirty="0"/>
              <a:t>!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04085" y="2290883"/>
            <a:ext cx="720000" cy="33647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rna</a:t>
            </a:r>
            <a:endParaRPr lang="en-US" sz="1400" dirty="0"/>
          </a:p>
        </p:txBody>
      </p:sp>
      <p:cxnSp>
        <p:nvCxnSpPr>
          <p:cNvPr id="114" name="Straight Connector 113"/>
          <p:cNvCxnSpPr>
            <a:stCxn id="112" idx="2"/>
            <a:endCxn id="118" idx="0"/>
          </p:cNvCxnSpPr>
          <p:nvPr/>
        </p:nvCxnSpPr>
        <p:spPr>
          <a:xfrm flipH="1">
            <a:off x="964533" y="3645779"/>
            <a:ext cx="1002" cy="4075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5" name="Rounded Rectangle 114"/>
          <p:cNvSpPr/>
          <p:nvPr/>
        </p:nvSpPr>
        <p:spPr>
          <a:xfrm>
            <a:off x="577183" y="4415331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Promoter</a:t>
            </a:r>
            <a:endParaRPr lang="en-US" sz="1400" dirty="0"/>
          </a:p>
        </p:txBody>
      </p:sp>
      <p:sp>
        <p:nvSpPr>
          <p:cNvPr id="116" name="Rectangle 115"/>
          <p:cNvSpPr/>
          <p:nvPr/>
        </p:nvSpPr>
        <p:spPr>
          <a:xfrm>
            <a:off x="246035" y="4880431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969935" y="4880431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ds!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77183" y="4053308"/>
            <a:ext cx="7747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</a:t>
            </a:r>
            <a:r>
              <a:rPr lang="en-US" sz="1400" dirty="0" smtClean="0"/>
              <a:t>inding!</a:t>
            </a:r>
            <a:endParaRPr lang="en-US" sz="1400" dirty="0"/>
          </a:p>
        </p:txBody>
      </p:sp>
      <p:sp>
        <p:nvSpPr>
          <p:cNvPr id="119" name="Rounded Rectangle 118"/>
          <p:cNvSpPr/>
          <p:nvPr/>
        </p:nvSpPr>
        <p:spPr>
          <a:xfrm>
            <a:off x="2244783" y="4415331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err="1" smtClean="0"/>
              <a:t>tssregion</a:t>
            </a:r>
            <a:endParaRPr lang="en-US" sz="1400" dirty="0"/>
          </a:p>
        </p:txBody>
      </p:sp>
      <p:sp>
        <p:nvSpPr>
          <p:cNvPr id="120" name="Rectangle 119"/>
          <p:cNvSpPr/>
          <p:nvPr/>
        </p:nvSpPr>
        <p:spPr>
          <a:xfrm>
            <a:off x="1913635" y="4880431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us!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2637535" y="4880431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ds?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244783" y="4066008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6059183" y="1792494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5prime</a:t>
            </a:r>
          </a:p>
          <a:p>
            <a:pPr algn="ctr"/>
            <a:r>
              <a:rPr lang="en-US" sz="1400" dirty="0" smtClean="0"/>
              <a:t>mRNA</a:t>
            </a:r>
            <a:endParaRPr lang="en-US" sz="1400" dirty="0"/>
          </a:p>
        </p:txBody>
      </p:sp>
      <p:sp>
        <p:nvSpPr>
          <p:cNvPr id="124" name="Rectangle 123"/>
          <p:cNvSpPr/>
          <p:nvPr/>
        </p:nvSpPr>
        <p:spPr>
          <a:xfrm>
            <a:off x="5728035" y="2257594"/>
            <a:ext cx="720000" cy="336479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us</a:t>
            </a:r>
            <a:endParaRPr lang="en-US" sz="1400" dirty="0"/>
          </a:p>
        </p:txBody>
      </p:sp>
      <p:sp>
        <p:nvSpPr>
          <p:cNvPr id="125" name="Rectangle 124"/>
          <p:cNvSpPr/>
          <p:nvPr/>
        </p:nvSpPr>
        <p:spPr>
          <a:xfrm>
            <a:off x="6451935" y="2257594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s!</a:t>
            </a:r>
            <a:endParaRPr lang="en-US" sz="1400" dirty="0"/>
          </a:p>
        </p:txBody>
      </p:sp>
      <p:sp>
        <p:nvSpPr>
          <p:cNvPr id="126" name="Rectangle 125"/>
          <p:cNvSpPr/>
          <p:nvPr/>
        </p:nvSpPr>
        <p:spPr>
          <a:xfrm>
            <a:off x="6059183" y="1443171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</a:t>
            </a:r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5880935" y="5699658"/>
            <a:ext cx="223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 rot="5400000">
            <a:off x="6468809" y="3454717"/>
            <a:ext cx="676233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RNAP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460235" y="3978538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dna</a:t>
            </a:r>
            <a:r>
              <a:rPr lang="en-US" sz="1400" dirty="0"/>
              <a:t>!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6458785" y="2960121"/>
            <a:ext cx="720000" cy="336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 smtClean="0"/>
              <a:t>Rna</a:t>
            </a:r>
            <a:r>
              <a:rPr lang="en-US" sz="1400" dirty="0" smtClean="0"/>
              <a:t>!</a:t>
            </a:r>
            <a:endParaRPr lang="en-US" sz="1400" dirty="0"/>
          </a:p>
        </p:txBody>
      </p:sp>
      <p:cxnSp>
        <p:nvCxnSpPr>
          <p:cNvPr id="131" name="Straight Connector 130"/>
          <p:cNvCxnSpPr>
            <a:stCxn id="129" idx="2"/>
            <a:endCxn id="139" idx="0"/>
          </p:cNvCxnSpPr>
          <p:nvPr/>
        </p:nvCxnSpPr>
        <p:spPr>
          <a:xfrm>
            <a:off x="6820235" y="4315017"/>
            <a:ext cx="2898" cy="3948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2" name="Rounded Rectangle 131"/>
          <p:cNvSpPr/>
          <p:nvPr/>
        </p:nvSpPr>
        <p:spPr>
          <a:xfrm>
            <a:off x="4768183" y="5059169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Promoter</a:t>
            </a:r>
            <a:endParaRPr lang="en-US" sz="1400" dirty="0"/>
          </a:p>
        </p:txBody>
      </p:sp>
      <p:sp>
        <p:nvSpPr>
          <p:cNvPr id="133" name="Rectangle 132"/>
          <p:cNvSpPr/>
          <p:nvPr/>
        </p:nvSpPr>
        <p:spPr>
          <a:xfrm>
            <a:off x="4437035" y="5524269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134" name="Rectangle 133"/>
          <p:cNvSpPr/>
          <p:nvPr/>
        </p:nvSpPr>
        <p:spPr>
          <a:xfrm>
            <a:off x="5160935" y="5524269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d</a:t>
            </a:r>
            <a:r>
              <a:rPr lang="en-US" sz="1400" dirty="0" smtClean="0">
                <a:solidFill>
                  <a:schemeClr val="dk1"/>
                </a:solidFill>
              </a:rPr>
              <a:t>s!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768183" y="4697146"/>
            <a:ext cx="774700" cy="33647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binding</a:t>
            </a:r>
            <a:endParaRPr lang="en-US" sz="1400" dirty="0"/>
          </a:p>
        </p:txBody>
      </p:sp>
      <p:sp>
        <p:nvSpPr>
          <p:cNvPr id="136" name="Rounded Rectangle 135"/>
          <p:cNvSpPr/>
          <p:nvPr/>
        </p:nvSpPr>
        <p:spPr>
          <a:xfrm>
            <a:off x="6435783" y="5059169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err="1" smtClean="0"/>
              <a:t>tssregion</a:t>
            </a:r>
            <a:endParaRPr lang="en-US" sz="1400" dirty="0"/>
          </a:p>
        </p:txBody>
      </p:sp>
      <p:sp>
        <p:nvSpPr>
          <p:cNvPr id="137" name="Rectangle 136"/>
          <p:cNvSpPr/>
          <p:nvPr/>
        </p:nvSpPr>
        <p:spPr>
          <a:xfrm>
            <a:off x="6104635" y="5524269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us!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6828535" y="5524269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ds?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435783" y="4709846"/>
            <a:ext cx="7747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binding!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0" y="0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RULE 2</a:t>
            </a:r>
          </a:p>
        </p:txBody>
      </p:sp>
    </p:spTree>
    <p:extLst>
      <p:ext uri="{BB962C8B-B14F-4D97-AF65-F5344CB8AC3E}">
        <p14:creationId xmlns:p14="http://schemas.microsoft.com/office/powerpoint/2010/main" val="223133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-55562"/>
            <a:ext cx="9093200" cy="1143000"/>
          </a:xfrm>
        </p:spPr>
        <p:txBody>
          <a:bodyPr>
            <a:normAutofit/>
          </a:bodyPr>
          <a:lstStyle/>
          <a:p>
            <a:r>
              <a:rPr lang="en-US" dirty="0"/>
              <a:t>Transcription Sliding - </a:t>
            </a:r>
            <a:r>
              <a:rPr lang="en-US" dirty="0" smtClean="0"/>
              <a:t>Generic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828245" y="3794811"/>
            <a:ext cx="80010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6" idx="0"/>
            <a:endCxn id="51" idx="2"/>
          </p:cNvCxnSpPr>
          <p:nvPr/>
        </p:nvCxnSpPr>
        <p:spPr>
          <a:xfrm flipH="1" flipV="1">
            <a:off x="1357428" y="2545694"/>
            <a:ext cx="6850" cy="366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04676" y="1744115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273528" y="2209215"/>
            <a:ext cx="720000" cy="3364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997428" y="2209215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s!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604676" y="1394792"/>
            <a:ext cx="774700" cy="336479"/>
          </a:xfrm>
          <a:prstGeom prst="rect">
            <a:avLst/>
          </a:prstGeom>
          <a:ln>
            <a:solidFill>
              <a:schemeClr val="accent4"/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binding?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2090128" y="5602996"/>
            <a:ext cx="223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 rot="5400000">
            <a:off x="1014302" y="3406338"/>
            <a:ext cx="676233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RNAP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05728" y="3930159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dna</a:t>
            </a:r>
            <a:r>
              <a:rPr lang="en-US" sz="1400" dirty="0"/>
              <a:t>!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004278" y="2911742"/>
            <a:ext cx="720000" cy="336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r</a:t>
            </a:r>
            <a:r>
              <a:rPr lang="en-US" sz="1400" dirty="0" err="1" smtClean="0"/>
              <a:t>na</a:t>
            </a:r>
            <a:r>
              <a:rPr lang="en-US" sz="1400" dirty="0" smtClean="0"/>
              <a:t>!</a:t>
            </a:r>
            <a:endParaRPr lang="en-US" sz="1400" dirty="0"/>
          </a:p>
        </p:txBody>
      </p:sp>
      <p:cxnSp>
        <p:nvCxnSpPr>
          <p:cNvPr id="57" name="Straight Connector 56"/>
          <p:cNvCxnSpPr>
            <a:stCxn id="55" idx="2"/>
            <a:endCxn id="74" idx="0"/>
          </p:cNvCxnSpPr>
          <p:nvPr/>
        </p:nvCxnSpPr>
        <p:spPr>
          <a:xfrm flipH="1">
            <a:off x="1364726" y="4266638"/>
            <a:ext cx="1002" cy="333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977376" y="4962507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646228" y="5427607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1370128" y="5427607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d</a:t>
            </a:r>
            <a:r>
              <a:rPr lang="en-US" sz="1400" dirty="0" smtClean="0">
                <a:solidFill>
                  <a:schemeClr val="dk1"/>
                </a:solidFill>
              </a:rPr>
              <a:t>s!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77376" y="4600484"/>
            <a:ext cx="7747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</a:t>
            </a:r>
            <a:r>
              <a:rPr lang="en-US" sz="1400" dirty="0" smtClean="0"/>
              <a:t>inding!</a:t>
            </a:r>
            <a:endParaRPr lang="en-US" sz="1400" dirty="0"/>
          </a:p>
        </p:txBody>
      </p:sp>
      <p:sp>
        <p:nvSpPr>
          <p:cNvPr id="79" name="Rounded Rectangle 78"/>
          <p:cNvSpPr/>
          <p:nvPr/>
        </p:nvSpPr>
        <p:spPr>
          <a:xfrm>
            <a:off x="2644976" y="4962507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err="1" smtClean="0"/>
              <a:t>CompA</a:t>
            </a:r>
            <a:endParaRPr lang="en-US" sz="1400" dirty="0"/>
          </a:p>
        </p:txBody>
      </p:sp>
      <p:sp>
        <p:nvSpPr>
          <p:cNvPr id="102" name="Rectangle 101"/>
          <p:cNvSpPr/>
          <p:nvPr/>
        </p:nvSpPr>
        <p:spPr>
          <a:xfrm>
            <a:off x="2313828" y="5427607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us!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37728" y="5427607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ds?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644976" y="4613184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</a:t>
            </a:r>
          </a:p>
        </p:txBody>
      </p:sp>
      <p:cxnSp>
        <p:nvCxnSpPr>
          <p:cNvPr id="107" name="Straight Connector 106"/>
          <p:cNvCxnSpPr>
            <a:stCxn id="115" idx="0"/>
            <a:endCxn id="127" idx="2"/>
          </p:cNvCxnSpPr>
          <p:nvPr/>
        </p:nvCxnSpPr>
        <p:spPr>
          <a:xfrm flipV="1">
            <a:off x="7902304" y="2615374"/>
            <a:ext cx="3900" cy="3503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5367176" y="1813795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?</a:t>
            </a:r>
          </a:p>
          <a:p>
            <a:pPr algn="ctr"/>
            <a:r>
              <a:rPr lang="en-US" sz="1400" dirty="0" smtClean="0"/>
              <a:t>RNA</a:t>
            </a:r>
            <a:endParaRPr lang="en-US" sz="1400" dirty="0"/>
          </a:p>
        </p:txBody>
      </p:sp>
      <p:sp>
        <p:nvSpPr>
          <p:cNvPr id="109" name="Rectangle 108"/>
          <p:cNvSpPr/>
          <p:nvPr/>
        </p:nvSpPr>
        <p:spPr>
          <a:xfrm>
            <a:off x="5036028" y="2278895"/>
            <a:ext cx="720000" cy="3364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110" name="Rectangle 109"/>
          <p:cNvSpPr/>
          <p:nvPr/>
        </p:nvSpPr>
        <p:spPr>
          <a:xfrm>
            <a:off x="5759928" y="2278895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s!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5367176" y="1464472"/>
            <a:ext cx="774700" cy="336479"/>
          </a:xfrm>
          <a:prstGeom prst="rect">
            <a:avLst/>
          </a:prstGeom>
          <a:ln>
            <a:solidFill>
              <a:schemeClr val="accent4"/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binding?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6954228" y="5672676"/>
            <a:ext cx="223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 rot="5400000">
            <a:off x="7552328" y="3460339"/>
            <a:ext cx="676233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RNAP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543754" y="3984160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dna</a:t>
            </a:r>
            <a:r>
              <a:rPr lang="en-US" sz="1400" dirty="0"/>
              <a:t>!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542304" y="2965743"/>
            <a:ext cx="720000" cy="336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r</a:t>
            </a:r>
            <a:r>
              <a:rPr lang="en-US" sz="1400" dirty="0" err="1" smtClean="0"/>
              <a:t>na</a:t>
            </a:r>
            <a:r>
              <a:rPr lang="en-US" sz="1400" dirty="0" smtClean="0"/>
              <a:t>!</a:t>
            </a:r>
            <a:endParaRPr lang="en-US" sz="1400" dirty="0"/>
          </a:p>
        </p:txBody>
      </p:sp>
      <p:cxnSp>
        <p:nvCxnSpPr>
          <p:cNvPr id="116" name="Straight Connector 115"/>
          <p:cNvCxnSpPr>
            <a:stCxn id="114" idx="2"/>
            <a:endCxn id="124" idx="0"/>
          </p:cNvCxnSpPr>
          <p:nvPr/>
        </p:nvCxnSpPr>
        <p:spPr>
          <a:xfrm flipH="1">
            <a:off x="7896426" y="4320639"/>
            <a:ext cx="7328" cy="3622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5841476" y="5032187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18" name="Rectangle 117"/>
          <p:cNvSpPr/>
          <p:nvPr/>
        </p:nvSpPr>
        <p:spPr>
          <a:xfrm>
            <a:off x="5510328" y="5497287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119" name="Rectangle 118"/>
          <p:cNvSpPr/>
          <p:nvPr/>
        </p:nvSpPr>
        <p:spPr>
          <a:xfrm>
            <a:off x="6234228" y="5497287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d</a:t>
            </a:r>
            <a:r>
              <a:rPr lang="en-US" sz="1400" dirty="0" smtClean="0">
                <a:solidFill>
                  <a:schemeClr val="dk1"/>
                </a:solidFill>
              </a:rPr>
              <a:t>s!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841476" y="4670164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binding</a:t>
            </a:r>
            <a:endParaRPr lang="en-US" sz="1400" dirty="0"/>
          </a:p>
        </p:txBody>
      </p:sp>
      <p:sp>
        <p:nvSpPr>
          <p:cNvPr id="121" name="Rounded Rectangle 120"/>
          <p:cNvSpPr/>
          <p:nvPr/>
        </p:nvSpPr>
        <p:spPr>
          <a:xfrm>
            <a:off x="7509076" y="5032187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err="1" smtClean="0"/>
              <a:t>CompA</a:t>
            </a:r>
            <a:endParaRPr lang="en-US" sz="1400" dirty="0"/>
          </a:p>
        </p:txBody>
      </p:sp>
      <p:sp>
        <p:nvSpPr>
          <p:cNvPr id="122" name="Rectangle 121"/>
          <p:cNvSpPr/>
          <p:nvPr/>
        </p:nvSpPr>
        <p:spPr>
          <a:xfrm>
            <a:off x="7177928" y="5497287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us!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01828" y="5497287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ds?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509076" y="4682864"/>
            <a:ext cx="7747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</a:t>
            </a:r>
            <a:r>
              <a:rPr lang="en-US" sz="1400" dirty="0" smtClean="0"/>
              <a:t>inding!</a:t>
            </a:r>
            <a:endParaRPr lang="en-US" sz="1400" dirty="0"/>
          </a:p>
        </p:txBody>
      </p:sp>
      <p:sp>
        <p:nvSpPr>
          <p:cNvPr id="125" name="Rounded Rectangle 124"/>
          <p:cNvSpPr/>
          <p:nvPr/>
        </p:nvSpPr>
        <p:spPr>
          <a:xfrm>
            <a:off x="7153452" y="1813795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err="1" smtClean="0"/>
              <a:t>CompA</a:t>
            </a:r>
            <a:endParaRPr lang="en-US" sz="1400" dirty="0" smtClean="0"/>
          </a:p>
          <a:p>
            <a:pPr algn="ctr"/>
            <a:r>
              <a:rPr lang="en-US" sz="1400" dirty="0" smtClean="0"/>
              <a:t>RNA</a:t>
            </a:r>
            <a:endParaRPr lang="en-US" sz="1400" dirty="0"/>
          </a:p>
        </p:txBody>
      </p:sp>
      <p:sp>
        <p:nvSpPr>
          <p:cNvPr id="126" name="Rectangle 125"/>
          <p:cNvSpPr/>
          <p:nvPr/>
        </p:nvSpPr>
        <p:spPr>
          <a:xfrm>
            <a:off x="6822304" y="2278895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us!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546204" y="2278895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s!</a:t>
            </a:r>
            <a:endParaRPr lang="en-US" sz="1400" dirty="0"/>
          </a:p>
        </p:txBody>
      </p:sp>
      <p:sp>
        <p:nvSpPr>
          <p:cNvPr id="128" name="Rectangle 127"/>
          <p:cNvSpPr/>
          <p:nvPr/>
        </p:nvSpPr>
        <p:spPr>
          <a:xfrm>
            <a:off x="7153452" y="1464472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binding</a:t>
            </a:r>
            <a:endParaRPr lang="en-US" sz="1400" dirty="0"/>
          </a:p>
        </p:txBody>
      </p:sp>
      <p:cxnSp>
        <p:nvCxnSpPr>
          <p:cNvPr id="130" name="Straight Connector 129"/>
          <p:cNvCxnSpPr>
            <a:stCxn id="110" idx="3"/>
            <a:endCxn id="126" idx="1"/>
          </p:cNvCxnSpPr>
          <p:nvPr/>
        </p:nvCxnSpPr>
        <p:spPr>
          <a:xfrm>
            <a:off x="6479928" y="2447135"/>
            <a:ext cx="3423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0" y="0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RULE 3</a:t>
            </a:r>
          </a:p>
        </p:txBody>
      </p:sp>
    </p:spTree>
    <p:extLst>
      <p:ext uri="{BB962C8B-B14F-4D97-AF65-F5344CB8AC3E}">
        <p14:creationId xmlns:p14="http://schemas.microsoft.com/office/powerpoint/2010/main" val="386190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-55562"/>
            <a:ext cx="9093200" cy="1143000"/>
          </a:xfrm>
        </p:spPr>
        <p:txBody>
          <a:bodyPr>
            <a:normAutofit/>
          </a:bodyPr>
          <a:lstStyle/>
          <a:p>
            <a:r>
              <a:rPr lang="en-US" dirty="0"/>
              <a:t>Transcription Sliding - </a:t>
            </a:r>
            <a:r>
              <a:rPr lang="en-US" dirty="0" smtClean="0"/>
              <a:t>Terminator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828245" y="3794811"/>
            <a:ext cx="80010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6" idx="0"/>
            <a:endCxn id="51" idx="2"/>
          </p:cNvCxnSpPr>
          <p:nvPr/>
        </p:nvCxnSpPr>
        <p:spPr>
          <a:xfrm flipH="1" flipV="1">
            <a:off x="1357428" y="2545694"/>
            <a:ext cx="6850" cy="3660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604676" y="1744115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273528" y="2209215"/>
            <a:ext cx="720000" cy="3364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997428" y="2209215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s!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604676" y="1394792"/>
            <a:ext cx="774700" cy="336479"/>
          </a:xfrm>
          <a:prstGeom prst="rect">
            <a:avLst/>
          </a:prstGeom>
          <a:ln>
            <a:solidFill>
              <a:schemeClr val="accent4"/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binding?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2090128" y="5602996"/>
            <a:ext cx="223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 rot="5400000">
            <a:off x="1014302" y="3406338"/>
            <a:ext cx="676233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RNAP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005728" y="3930159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dna</a:t>
            </a:r>
            <a:r>
              <a:rPr lang="en-US" sz="1400" dirty="0"/>
              <a:t>!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004278" y="2911742"/>
            <a:ext cx="720000" cy="336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r</a:t>
            </a:r>
            <a:r>
              <a:rPr lang="en-US" sz="1400" dirty="0" err="1" smtClean="0"/>
              <a:t>na</a:t>
            </a:r>
            <a:r>
              <a:rPr lang="en-US" sz="1400" dirty="0" smtClean="0"/>
              <a:t>!</a:t>
            </a:r>
            <a:endParaRPr lang="en-US" sz="1400" dirty="0"/>
          </a:p>
        </p:txBody>
      </p:sp>
      <p:cxnSp>
        <p:nvCxnSpPr>
          <p:cNvPr id="57" name="Straight Connector 56"/>
          <p:cNvCxnSpPr>
            <a:stCxn id="55" idx="2"/>
            <a:endCxn id="74" idx="0"/>
          </p:cNvCxnSpPr>
          <p:nvPr/>
        </p:nvCxnSpPr>
        <p:spPr>
          <a:xfrm flipH="1">
            <a:off x="1364726" y="4266638"/>
            <a:ext cx="1002" cy="333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977376" y="4962507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72" name="Rectangle 71"/>
          <p:cNvSpPr/>
          <p:nvPr/>
        </p:nvSpPr>
        <p:spPr>
          <a:xfrm>
            <a:off x="646228" y="5427607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1370128" y="5427607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d</a:t>
            </a:r>
            <a:r>
              <a:rPr lang="en-US" sz="1400" dirty="0" smtClean="0">
                <a:solidFill>
                  <a:schemeClr val="dk1"/>
                </a:solidFill>
              </a:rPr>
              <a:t>s!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77376" y="4600484"/>
            <a:ext cx="7747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</a:t>
            </a:r>
            <a:r>
              <a:rPr lang="en-US" sz="1400" dirty="0" smtClean="0"/>
              <a:t>inding!</a:t>
            </a:r>
            <a:endParaRPr lang="en-US" sz="1400" dirty="0"/>
          </a:p>
        </p:txBody>
      </p:sp>
      <p:sp>
        <p:nvSpPr>
          <p:cNvPr id="79" name="Rounded Rectangle 78"/>
          <p:cNvSpPr/>
          <p:nvPr/>
        </p:nvSpPr>
        <p:spPr>
          <a:xfrm>
            <a:off x="2644976" y="4962507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err="1" smtClean="0"/>
              <a:t>Ter</a:t>
            </a:r>
            <a:endParaRPr lang="en-US" sz="1400" dirty="0"/>
          </a:p>
        </p:txBody>
      </p:sp>
      <p:sp>
        <p:nvSpPr>
          <p:cNvPr id="102" name="Rectangle 101"/>
          <p:cNvSpPr/>
          <p:nvPr/>
        </p:nvSpPr>
        <p:spPr>
          <a:xfrm>
            <a:off x="2313828" y="5427607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us!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037728" y="5427607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ds?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644976" y="4613184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</a:t>
            </a:r>
          </a:p>
        </p:txBody>
      </p:sp>
      <p:cxnSp>
        <p:nvCxnSpPr>
          <p:cNvPr id="107" name="Straight Connector 106"/>
          <p:cNvCxnSpPr>
            <a:stCxn id="115" idx="0"/>
            <a:endCxn id="127" idx="2"/>
          </p:cNvCxnSpPr>
          <p:nvPr/>
        </p:nvCxnSpPr>
        <p:spPr>
          <a:xfrm flipV="1">
            <a:off x="7902304" y="2615374"/>
            <a:ext cx="3900" cy="3503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5367176" y="1813795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?</a:t>
            </a:r>
          </a:p>
          <a:p>
            <a:pPr algn="ctr"/>
            <a:r>
              <a:rPr lang="en-US" sz="1400" dirty="0" smtClean="0"/>
              <a:t>RNA</a:t>
            </a:r>
            <a:endParaRPr lang="en-US" sz="1400" dirty="0"/>
          </a:p>
        </p:txBody>
      </p:sp>
      <p:sp>
        <p:nvSpPr>
          <p:cNvPr id="109" name="Rectangle 108"/>
          <p:cNvSpPr/>
          <p:nvPr/>
        </p:nvSpPr>
        <p:spPr>
          <a:xfrm>
            <a:off x="5036028" y="2278895"/>
            <a:ext cx="720000" cy="3364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110" name="Rectangle 109"/>
          <p:cNvSpPr/>
          <p:nvPr/>
        </p:nvSpPr>
        <p:spPr>
          <a:xfrm>
            <a:off x="5759928" y="2278895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s!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5367176" y="1464472"/>
            <a:ext cx="774700" cy="336479"/>
          </a:xfrm>
          <a:prstGeom prst="rect">
            <a:avLst/>
          </a:prstGeom>
          <a:ln>
            <a:solidFill>
              <a:schemeClr val="accent4"/>
            </a:solidFill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binding?</a:t>
            </a:r>
          </a:p>
        </p:txBody>
      </p:sp>
      <p:cxnSp>
        <p:nvCxnSpPr>
          <p:cNvPr id="112" name="Straight Connector 111"/>
          <p:cNvCxnSpPr/>
          <p:nvPr/>
        </p:nvCxnSpPr>
        <p:spPr>
          <a:xfrm flipH="1">
            <a:off x="6954228" y="5672676"/>
            <a:ext cx="2237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 rot="5400000">
            <a:off x="7552328" y="3460339"/>
            <a:ext cx="676233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RNAP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7543754" y="3984160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dna</a:t>
            </a:r>
            <a:r>
              <a:rPr lang="en-US" sz="1400" dirty="0"/>
              <a:t>!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542304" y="2965743"/>
            <a:ext cx="720000" cy="336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r</a:t>
            </a:r>
            <a:r>
              <a:rPr lang="en-US" sz="1400" dirty="0" err="1" smtClean="0"/>
              <a:t>na</a:t>
            </a:r>
            <a:r>
              <a:rPr lang="en-US" sz="1400" dirty="0" smtClean="0"/>
              <a:t>!</a:t>
            </a:r>
            <a:endParaRPr lang="en-US" sz="1400" dirty="0"/>
          </a:p>
        </p:txBody>
      </p:sp>
      <p:cxnSp>
        <p:nvCxnSpPr>
          <p:cNvPr id="116" name="Straight Connector 115"/>
          <p:cNvCxnSpPr>
            <a:stCxn id="114" idx="2"/>
            <a:endCxn id="124" idx="0"/>
          </p:cNvCxnSpPr>
          <p:nvPr/>
        </p:nvCxnSpPr>
        <p:spPr>
          <a:xfrm flipH="1">
            <a:off x="7896426" y="4320639"/>
            <a:ext cx="7328" cy="3622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5841476" y="5032187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118" name="Rectangle 117"/>
          <p:cNvSpPr/>
          <p:nvPr/>
        </p:nvSpPr>
        <p:spPr>
          <a:xfrm>
            <a:off x="5510328" y="5497287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119" name="Rectangle 118"/>
          <p:cNvSpPr/>
          <p:nvPr/>
        </p:nvSpPr>
        <p:spPr>
          <a:xfrm>
            <a:off x="6234228" y="5497287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d</a:t>
            </a:r>
            <a:r>
              <a:rPr lang="en-US" sz="1400" dirty="0" smtClean="0">
                <a:solidFill>
                  <a:schemeClr val="dk1"/>
                </a:solidFill>
              </a:rPr>
              <a:t>s!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841476" y="4670164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binding</a:t>
            </a:r>
            <a:endParaRPr lang="en-US" sz="1400" dirty="0"/>
          </a:p>
        </p:txBody>
      </p:sp>
      <p:sp>
        <p:nvSpPr>
          <p:cNvPr id="121" name="Rounded Rectangle 120"/>
          <p:cNvSpPr/>
          <p:nvPr/>
        </p:nvSpPr>
        <p:spPr>
          <a:xfrm>
            <a:off x="7509076" y="5032187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err="1" smtClean="0"/>
              <a:t>Ter</a:t>
            </a:r>
            <a:endParaRPr lang="en-US" sz="1400" dirty="0"/>
          </a:p>
        </p:txBody>
      </p:sp>
      <p:sp>
        <p:nvSpPr>
          <p:cNvPr id="122" name="Rectangle 121"/>
          <p:cNvSpPr/>
          <p:nvPr/>
        </p:nvSpPr>
        <p:spPr>
          <a:xfrm>
            <a:off x="7177928" y="5497287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us!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901828" y="5497287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ds?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509076" y="4682864"/>
            <a:ext cx="7747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</a:t>
            </a:r>
            <a:r>
              <a:rPr lang="en-US" sz="1400" dirty="0" smtClean="0"/>
              <a:t>inding!</a:t>
            </a:r>
            <a:endParaRPr lang="en-US" sz="1400" dirty="0"/>
          </a:p>
        </p:txBody>
      </p:sp>
      <p:sp>
        <p:nvSpPr>
          <p:cNvPr id="125" name="Rounded Rectangle 124"/>
          <p:cNvSpPr/>
          <p:nvPr/>
        </p:nvSpPr>
        <p:spPr>
          <a:xfrm>
            <a:off x="7153452" y="1813795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 smtClean="0"/>
              <a:t>3prime</a:t>
            </a:r>
          </a:p>
          <a:p>
            <a:pPr algn="ctr"/>
            <a:r>
              <a:rPr lang="en-US" sz="1400" dirty="0" smtClean="0"/>
              <a:t>RNA</a:t>
            </a:r>
            <a:endParaRPr lang="en-US" sz="1400" dirty="0"/>
          </a:p>
        </p:txBody>
      </p:sp>
      <p:sp>
        <p:nvSpPr>
          <p:cNvPr id="126" name="Rectangle 125"/>
          <p:cNvSpPr/>
          <p:nvPr/>
        </p:nvSpPr>
        <p:spPr>
          <a:xfrm>
            <a:off x="6822304" y="2278895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us!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546204" y="2278895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s!</a:t>
            </a:r>
            <a:endParaRPr lang="en-US" sz="1400" dirty="0"/>
          </a:p>
        </p:txBody>
      </p:sp>
      <p:sp>
        <p:nvSpPr>
          <p:cNvPr id="128" name="Rectangle 127"/>
          <p:cNvSpPr/>
          <p:nvPr/>
        </p:nvSpPr>
        <p:spPr>
          <a:xfrm>
            <a:off x="7153452" y="1464472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binding</a:t>
            </a:r>
            <a:endParaRPr lang="en-US" sz="1400" dirty="0"/>
          </a:p>
        </p:txBody>
      </p:sp>
      <p:cxnSp>
        <p:nvCxnSpPr>
          <p:cNvPr id="130" name="Straight Connector 129"/>
          <p:cNvCxnSpPr>
            <a:stCxn id="110" idx="3"/>
            <a:endCxn id="126" idx="1"/>
          </p:cNvCxnSpPr>
          <p:nvPr/>
        </p:nvCxnSpPr>
        <p:spPr>
          <a:xfrm>
            <a:off x="6479928" y="2447135"/>
            <a:ext cx="3423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0" y="0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RULE 4</a:t>
            </a:r>
          </a:p>
        </p:txBody>
      </p:sp>
    </p:spTree>
    <p:extLst>
      <p:ext uri="{BB962C8B-B14F-4D97-AF65-F5344CB8AC3E}">
        <p14:creationId xmlns:p14="http://schemas.microsoft.com/office/powerpoint/2010/main" val="1088435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-4762"/>
            <a:ext cx="9093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RNAP fell off from DNA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586945" y="3769411"/>
            <a:ext cx="800100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 rot="5400000">
            <a:off x="1391992" y="3635142"/>
            <a:ext cx="676233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RNAP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83418" y="4158963"/>
            <a:ext cx="7200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dna</a:t>
            </a:r>
            <a:r>
              <a:rPr lang="en-US" sz="1400" dirty="0"/>
              <a:t>!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381968" y="3140546"/>
            <a:ext cx="720000" cy="336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r</a:t>
            </a:r>
            <a:r>
              <a:rPr lang="en-US" sz="1400" dirty="0" err="1" smtClean="0"/>
              <a:t>na</a:t>
            </a:r>
            <a:r>
              <a:rPr lang="en-US" sz="1400" dirty="0"/>
              <a:t>?</a:t>
            </a:r>
          </a:p>
        </p:txBody>
      </p:sp>
      <p:cxnSp>
        <p:nvCxnSpPr>
          <p:cNvPr id="37" name="Straight Connector 36"/>
          <p:cNvCxnSpPr>
            <a:stCxn id="35" idx="2"/>
            <a:endCxn id="53" idx="0"/>
          </p:cNvCxnSpPr>
          <p:nvPr/>
        </p:nvCxnSpPr>
        <p:spPr>
          <a:xfrm flipH="1">
            <a:off x="1742416" y="4495442"/>
            <a:ext cx="1002" cy="333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1355066" y="5191311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23918" y="5656411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1747818" y="5656411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1355066" y="4829288"/>
            <a:ext cx="774700" cy="336479"/>
          </a:xfrm>
          <a:prstGeom prst="rect">
            <a:avLst/>
          </a:prstGeom>
          <a:ln>
            <a:solidFill>
              <a:schemeClr val="tx1"/>
            </a:solidFill>
            <a:prstDash val="dot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b</a:t>
            </a:r>
            <a:r>
              <a:rPr lang="en-US" sz="1400" dirty="0" smtClean="0"/>
              <a:t>inding!</a:t>
            </a:r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 rot="5400000">
            <a:off x="5623424" y="3516230"/>
            <a:ext cx="676233" cy="360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B" sz="1400" dirty="0" smtClean="0"/>
              <a:t>RNAP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614850" y="4040051"/>
            <a:ext cx="7200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dna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5613400" y="3021634"/>
            <a:ext cx="720000" cy="3364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r</a:t>
            </a:r>
            <a:r>
              <a:rPr lang="en-US" sz="1400" dirty="0" err="1" smtClean="0"/>
              <a:t>na</a:t>
            </a:r>
            <a:r>
              <a:rPr lang="en-US" sz="1400" dirty="0" smtClean="0"/>
              <a:t>?</a:t>
            </a:r>
            <a:endParaRPr lang="en-US" sz="1400" dirty="0"/>
          </a:p>
        </p:txBody>
      </p:sp>
      <p:sp>
        <p:nvSpPr>
          <p:cNvPr id="63" name="Rounded Rectangle 62"/>
          <p:cNvSpPr/>
          <p:nvPr/>
        </p:nvSpPr>
        <p:spPr>
          <a:xfrm>
            <a:off x="7389898" y="4726211"/>
            <a:ext cx="774700" cy="4428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en-US" sz="1400" dirty="0"/>
              <a:t>x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058750" y="5191311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u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7782650" y="5191311"/>
            <a:ext cx="720000" cy="33647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dirty="0" smtClean="0"/>
              <a:t>s?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7389898" y="4364188"/>
            <a:ext cx="774700" cy="336479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smtClean="0"/>
              <a:t>binding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0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RULE 5</a:t>
            </a:r>
          </a:p>
        </p:txBody>
      </p:sp>
    </p:spTree>
    <p:extLst>
      <p:ext uri="{BB962C8B-B14F-4D97-AF65-F5344CB8AC3E}">
        <p14:creationId xmlns:p14="http://schemas.microsoft.com/office/powerpoint/2010/main" val="2896929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22161</TotalTime>
  <Words>1513</Words>
  <Application>Microsoft Macintosh PowerPoint</Application>
  <PresentationFormat>On-screen Show (4:3)</PresentationFormat>
  <Paragraphs>671</Paragraphs>
  <Slides>24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Promoter (RNAP binding)</vt:lpstr>
      <vt:lpstr>Promoter (RNAP binding)</vt:lpstr>
      <vt:lpstr>Promoter (mRNA initiation)</vt:lpstr>
      <vt:lpstr>Transcription Sliding - Generic</vt:lpstr>
      <vt:lpstr>Transcription Sliding - Terminator</vt:lpstr>
      <vt:lpstr>RNAP fell off from DNA</vt:lpstr>
      <vt:lpstr>RNAP fell off from RNA</vt:lpstr>
      <vt:lpstr>Translation Initiation - RBS</vt:lpstr>
      <vt:lpstr>Translation Sliding – Generic (Except CDS)</vt:lpstr>
      <vt:lpstr>Translation – CDS</vt:lpstr>
      <vt:lpstr>Translation AND Sliding</vt:lpstr>
      <vt:lpstr>Ribosome Fell off- Rib site is free</vt:lpstr>
      <vt:lpstr>Ribosome – Protein Separation</vt:lpstr>
      <vt:lpstr>Degradation (binding only)</vt:lpstr>
      <vt:lpstr>Degradation ( single molecule)</vt:lpstr>
      <vt:lpstr>Degradation ( from right to left)</vt:lpstr>
      <vt:lpstr>mRNA Degradation (binding)</vt:lpstr>
      <vt:lpstr>mRNA Degradation ( single molecule)</vt:lpstr>
      <vt:lpstr>mRNA Degradation ( from right to left)</vt:lpstr>
      <vt:lpstr>PowerPoint Presentation</vt:lpstr>
      <vt:lpstr>PowerPoint Presentation</vt:lpstr>
    </vt:vector>
  </TitlesOfParts>
  <Company>Newcastle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Goksel Misirli</dc:creator>
  <cp:lastModifiedBy>Goksel Misirli</cp:lastModifiedBy>
  <cp:revision>170</cp:revision>
  <dcterms:created xsi:type="dcterms:W3CDTF">2015-11-09T11:00:08Z</dcterms:created>
  <dcterms:modified xsi:type="dcterms:W3CDTF">2016-04-12T14:11:42Z</dcterms:modified>
</cp:coreProperties>
</file>