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344" r:id="rId3"/>
    <p:sldId id="347" r:id="rId4"/>
    <p:sldId id="316" r:id="rId5"/>
    <p:sldId id="280" r:id="rId6"/>
    <p:sldId id="282" r:id="rId7"/>
    <p:sldId id="345" r:id="rId8"/>
    <p:sldId id="346" r:id="rId9"/>
    <p:sldId id="265" r:id="rId10"/>
    <p:sldId id="317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444"/>
  </p:normalViewPr>
  <p:slideViewPr>
    <p:cSldViewPr snapToGrid="0" snapToObjects="1">
      <p:cViewPr varScale="1">
        <p:scale>
          <a:sx n="112" d="100"/>
          <a:sy n="112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DA5F5-E4A8-4D44-99BA-7278850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6F858D6-8AAB-6949-8431-5B97D5637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68BDFB-2210-114A-BF05-A7882791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58A776-3565-6841-A355-C4481DA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7A3F6-DA29-6246-96A8-D005298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A390A-5214-0C4E-8E99-724E5B37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AB93A-78B6-C743-801C-4F8008E9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FE33F8-5199-1540-A367-D508411B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49C134-F18B-AF44-A45F-009AD0AE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9F847A-D8E2-BF43-AB27-D7FDDA32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518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C9011CA-EBE6-2C43-B928-AC48938B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5BE54F-EA27-3646-A509-F45049F38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04FC37-823C-AA43-9E77-F00748D4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C5388F-ED03-734A-856D-F62E423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A1EAD4-14DF-FF4C-9AE4-EE2F1DB6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4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368" y="1268760"/>
            <a:ext cx="10654208" cy="2088232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aseline="0">
                <a:latin typeface="Verdana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Content Placeholder 33"/>
          <p:cNvSpPr>
            <a:spLocks noGrp="1"/>
          </p:cNvSpPr>
          <p:nvPr userDrawn="1">
            <p:ph sz="quarter" idx="14" hasCustomPrompt="1"/>
          </p:nvPr>
        </p:nvSpPr>
        <p:spPr>
          <a:xfrm>
            <a:off x="623393" y="3645025"/>
            <a:ext cx="8928100" cy="431627"/>
          </a:xfrm>
          <a:prstGeom prst="rect">
            <a:avLst/>
          </a:prstGeom>
        </p:spPr>
        <p:txBody>
          <a:bodyPr/>
          <a:lstStyle>
            <a:lvl1pPr algn="l">
              <a:buNone/>
              <a:defRPr sz="1800" baseline="0">
                <a:latin typeface="Verdana" pitchFamily="34" charset="0"/>
              </a:defRPr>
            </a:lvl1pPr>
          </a:lstStyle>
          <a:p>
            <a:pPr lvl="0"/>
            <a:r>
              <a:rPr lang="da-DK" dirty="0"/>
              <a:t>By: </a:t>
            </a:r>
            <a:r>
              <a:rPr lang="da-DK" dirty="0" err="1"/>
              <a:t>name</a:t>
            </a:r>
            <a:r>
              <a:rPr lang="da-DK" dirty="0"/>
              <a:t>(s)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2447594" y="5661248"/>
            <a:ext cx="8448939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rgbClr val="2C5937"/>
              </a:solidFill>
              <a:effectLst/>
              <a:uLnTx/>
              <a:uFillTx/>
              <a:latin typeface="Frutiger LT Std 55 Roman" pitchFamily="34" charset="0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680181" y="5704221"/>
            <a:ext cx="7080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Center</a:t>
            </a:r>
            <a:r>
              <a:rPr kumimoji="0" lang="da-DK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for </a:t>
            </a:r>
            <a:r>
              <a:rPr kumimoji="0" lang="da-DK" sz="1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Macroecology</a:t>
            </a:r>
            <a:r>
              <a:rPr kumimoji="0" lang="da-DK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, Evolution and </a:t>
            </a:r>
            <a:r>
              <a:rPr kumimoji="0" lang="da-DK" sz="140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Climate</a:t>
            </a:r>
            <a:endParaRPr kumimoji="0" lang="da-DK" sz="1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8" name="Picture 17" descr="CMEC_header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95467" y="1"/>
            <a:ext cx="12192000" cy="1232577"/>
          </a:xfrm>
          <a:prstGeom prst="rect">
            <a:avLst/>
          </a:prstGeom>
        </p:spPr>
      </p:pic>
      <p:pic>
        <p:nvPicPr>
          <p:cNvPr id="22" name="Picture 21" descr="DG_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3392" y="5777628"/>
            <a:ext cx="2618891" cy="89173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4680181" y="6381329"/>
            <a:ext cx="7080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University of Copenhagen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6672163" y="6016482"/>
            <a:ext cx="5088467" cy="360363"/>
          </a:xfrm>
          <a:prstGeom prst="rect">
            <a:avLst/>
          </a:prstGeom>
        </p:spPr>
        <p:txBody>
          <a:bodyPr/>
          <a:lstStyle>
            <a:lvl1pPr algn="r"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da-DK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Department</a:t>
            </a:r>
            <a:endParaRPr lang="da-DK" dirty="0"/>
          </a:p>
        </p:txBody>
      </p:sp>
      <p:sp>
        <p:nvSpPr>
          <p:cNvPr id="14" name="Line 25"/>
          <p:cNvSpPr>
            <a:spLocks noChangeShapeType="1"/>
          </p:cNvSpPr>
          <p:nvPr userDrawn="1"/>
        </p:nvSpPr>
        <p:spPr bwMode="auto">
          <a:xfrm flipH="1">
            <a:off x="1" y="5589240"/>
            <a:ext cx="12198351" cy="0"/>
          </a:xfrm>
          <a:prstGeom prst="line">
            <a:avLst/>
          </a:prstGeom>
          <a:noFill/>
          <a:ln w="9525">
            <a:solidFill>
              <a:srgbClr val="901A1E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a-DK" sz="1800">
              <a:latin typeface="Verdana" pitchFamily="34" charset="0"/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50" y="4488560"/>
            <a:ext cx="158150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24A1F-892C-BE4A-9DFE-9E4107D9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63FE7F-B0CD-C946-8611-BCC6BD04F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D53565-93E3-3343-960C-6BA30757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D2C404-8C49-A140-9110-0CA0F3BF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A6D974-DD60-724B-A871-0105189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746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10F8E-E3AD-4745-AE16-6C58E4D3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248889-2383-D049-A22F-F98FD863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77B7C3-AF26-514B-BC82-3882C111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AFFA02-D394-9C43-9C87-4197BE7F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4FD36A-D3CC-5E4E-9B5A-1F68FF7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75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EF80A-2EA1-FE4D-8B26-EE22B21D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466D4F-4783-F545-8601-EEA6D929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F995BE4-01A9-CB4D-8E71-D18F2E1B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1457DCE-5620-964F-9F98-60BF9366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0DED45-8F3A-4943-982A-E373885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5B4CA17-913D-6949-A5FB-B33FE2DE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C2F74-2361-984B-BD4B-A5CF8679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EF6E8DC-32C9-6842-9B6F-75101575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EBAD3C-97C3-5543-BD9C-C2D13431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BC7087D-4721-1C45-B630-2722047A6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EB995DC-BC4E-E147-8536-64BD203D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F5FACD-5D84-4C45-9561-C13E9D61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6BC0700-56FD-9046-9081-9C3AC79F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C5793DE-BDD0-5D44-8102-B45065A0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3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2B5CD-9014-B347-BC48-10A8B9CD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3AAEA29-358A-AC48-80B1-76A50A4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11E727-E66E-6942-A339-7E43530E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7287271-C255-4142-81AB-B8DFD638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890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C81EE52-D63F-804C-8A34-92ACB17A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EA3D40D-7060-864C-90B7-02F24965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89A277C-9E1F-E048-ADBF-5E8F9AE4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12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10FC-C798-B441-9740-D4CB2372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FFD12D-C6A7-2742-8646-7C13DD34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F802E2E-ADB3-9547-ADE1-544DFE287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43F2E91-DA82-7A40-B26F-9E47790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30A5E8-0D1F-2947-9312-9CB74047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A61701-23C5-3949-9068-0AD40FD4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6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68C9-F796-954D-A33E-D45DA80F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DD45EDC-B56F-C04E-BC63-DDD65F49D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E3ECF85-216C-1C4F-9EFD-105E57E3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3E33DE1-A530-FD4C-BDA5-A396E37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907BCF0-C796-8D47-9992-E15629FE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5DF84A7-E1E8-3C42-91AA-AACE22A2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651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BEF62D3-7B6F-D440-B57A-37349926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AE590C-077A-6645-88B9-B7B1451D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1BCFAD-1BC2-F040-B462-A67A460E1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C4A6-6FED-C340-8BB1-9EA5039AA835}" type="datetimeFigureOut">
              <a:t>18/10/2021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BF0D20-A74E-0F48-88D0-65B23D3D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232A45-2921-A94B-8412-0AE94905C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FEDE-C331-6446-9E3F-16CE36F3A652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513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SpatialEcology</a:t>
            </a:r>
            <a:r>
              <a:rPr lang="da-DK" sz="3200" dirty="0"/>
              <a:t> and </a:t>
            </a:r>
            <a:r>
              <a:rPr lang="da-DK" sz="3200" dirty="0" err="1"/>
              <a:t>working</a:t>
            </a:r>
            <a:r>
              <a:rPr lang="da-DK" sz="3200" dirty="0"/>
              <a:t> with </a:t>
            </a:r>
            <a:r>
              <a:rPr lang="da-DK" sz="3200" dirty="0" err="1"/>
              <a:t>DataFrames</a:t>
            </a:r>
            <a:endParaRPr lang="da-DK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GLOBE </a:t>
            </a:r>
            <a:r>
              <a:rPr lang="da-DK" dirty="0" err="1"/>
              <a:t>Institute</a:t>
            </a:r>
            <a:endParaRPr lang="da-DK" dirty="0"/>
          </a:p>
        </p:txBody>
      </p:sp>
      <p:pic>
        <p:nvPicPr>
          <p:cNvPr id="5" name="Billede 4" descr="ecojulia logo.png">
            <a:extLst>
              <a:ext uri="{FF2B5EF4-FFF2-40B4-BE49-F238E27FC236}">
                <a16:creationId xmlns:a16="http://schemas.microsoft.com/office/drawing/2014/main" id="{FD13D671-9168-824D-BA84-CA2821C2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2" y="4506684"/>
            <a:ext cx="2154658" cy="9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EABF-DB09-244D-AE8E-2CD8576C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GIT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7F72-808E-0747-ABBC-4D3561E9D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Create a new project and environment</a:t>
            </a:r>
          </a:p>
          <a:p>
            <a:r>
              <a:rPr lang="en-GB" dirty="0"/>
              <a:t>I</a:t>
            </a:r>
            <a:r>
              <a:rPr lang="en-DK" dirty="0"/>
              <a:t>nitialize the repo and push it to github</a:t>
            </a:r>
          </a:p>
          <a:p>
            <a:r>
              <a:rPr lang="en-GB" dirty="0"/>
              <a:t>Insert the Julia code you used to solve the dice example. Use two files, one that has the function, one that uses it in a script. Commit and push your change to </a:t>
            </a:r>
            <a:r>
              <a:rPr lang="en-GB" dirty="0" err="1"/>
              <a:t>github</a:t>
            </a:r>
            <a:r>
              <a:rPr lang="en-GB" dirty="0"/>
              <a:t> with a reasonable message.</a:t>
            </a:r>
          </a:p>
          <a:p>
            <a:r>
              <a:rPr lang="en-GB" dirty="0"/>
              <a:t>On a new branch, edit the function with new functionality, e.g. added dice. Also write a docstring.</a:t>
            </a:r>
          </a:p>
          <a:p>
            <a:r>
              <a:rPr lang="en-GB" dirty="0"/>
              <a:t>Commit and push to the new branch, then make a pull request and merge it.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3024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33F4-77A6-9A41-BDA2-B347F58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2199B-82E1-C543-935E-4B79B57AA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66" y="0"/>
            <a:ext cx="9974234" cy="6806154"/>
          </a:xfrm>
        </p:spPr>
      </p:pic>
    </p:spTree>
    <p:extLst>
      <p:ext uri="{BB962C8B-B14F-4D97-AF65-F5344CB8AC3E}">
        <p14:creationId xmlns:p14="http://schemas.microsoft.com/office/powerpoint/2010/main" val="28990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736C-2069-3745-B68F-469F3D3A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This morning’s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9C87-0C1D-6E4F-BD8A-A14B0685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9:15-10:         DataFrames – exercise</a:t>
            </a:r>
          </a:p>
          <a:p>
            <a:r>
              <a:rPr lang="en-DK" dirty="0"/>
              <a:t>10:15-11:00   SpatialEcology – live demonstration</a:t>
            </a:r>
          </a:p>
          <a:p>
            <a:r>
              <a:rPr lang="en-DK" dirty="0"/>
              <a:t>11:15-12:00   Phylo and SpatialEcology – exercise</a:t>
            </a:r>
          </a:p>
          <a:p>
            <a:endParaRPr lang="en-DK" dirty="0"/>
          </a:p>
          <a:p>
            <a:r>
              <a:rPr lang="en-DK" dirty="0"/>
              <a:t> - we’ll talk about git if we have the time – otherwise on Friday</a:t>
            </a:r>
          </a:p>
          <a:p>
            <a:r>
              <a:rPr lang="en-DK"/>
              <a:t>Now: `git pull` in your Julia course folder to get today’s materials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961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D58-7269-F749-9136-90A09B57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DataFrames and DataFramesMeta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0DC0-8004-D84A-86EC-B209E6F8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DataFrames are in a package – and there’s even a package for reading them from disk! (CSV)</a:t>
            </a:r>
          </a:p>
          <a:p>
            <a:r>
              <a:rPr lang="en-DK" dirty="0"/>
              <a:t>They work somewhat similarly to tibbles in R, with a slightly different approach to split-apply-combine</a:t>
            </a:r>
          </a:p>
          <a:p>
            <a:r>
              <a:rPr lang="en-DK"/>
              <a:t>Check the cheatsheet in your folder</a:t>
            </a:r>
            <a:endParaRPr lang="en-DK" dirty="0"/>
          </a:p>
          <a:p>
            <a:r>
              <a:rPr lang="en-DK" dirty="0"/>
              <a:t>The DataFramesMeta package uses </a:t>
            </a:r>
            <a:r>
              <a:rPr lang="en-DK" b="1" dirty="0"/>
              <a:t>macros</a:t>
            </a:r>
            <a:r>
              <a:rPr lang="en-DK" dirty="0"/>
              <a:t> to give a nice dplyr-like interface</a:t>
            </a:r>
          </a:p>
          <a:p>
            <a:r>
              <a:rPr lang="en-DK" dirty="0"/>
              <a:t>Missing values are treated quite differently in Julia</a:t>
            </a:r>
          </a:p>
        </p:txBody>
      </p:sp>
    </p:spTree>
    <p:extLst>
      <p:ext uri="{BB962C8B-B14F-4D97-AF65-F5344CB8AC3E}">
        <p14:creationId xmlns:p14="http://schemas.microsoft.com/office/powerpoint/2010/main" val="45716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FF4235-72AE-5F4A-B6BD-2F6E1F43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4" y="1199141"/>
            <a:ext cx="11051414" cy="5469639"/>
          </a:xfrm>
        </p:spPr>
        <p:txBody>
          <a:bodyPr/>
          <a:lstStyle/>
          <a:p>
            <a:r>
              <a:rPr lang="da-DK" dirty="0"/>
              <a:t>A basic data format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combines</a:t>
            </a:r>
            <a:endParaRPr lang="da-DK" dirty="0"/>
          </a:p>
          <a:p>
            <a:pPr lvl="1"/>
            <a:r>
              <a:rPr lang="da-DK" dirty="0"/>
              <a:t>Species </a:t>
            </a:r>
            <a:r>
              <a:rPr lang="da-DK" dirty="0" err="1"/>
              <a:t>occurrences</a:t>
            </a:r>
            <a:endParaRPr lang="da-DK" dirty="0"/>
          </a:p>
          <a:p>
            <a:pPr lvl="1"/>
            <a:r>
              <a:rPr lang="da-DK" dirty="0" err="1"/>
              <a:t>Spatial</a:t>
            </a:r>
            <a:r>
              <a:rPr lang="da-DK" dirty="0"/>
              <a:t> locations</a:t>
            </a:r>
          </a:p>
          <a:p>
            <a:pPr lvl="1"/>
            <a:r>
              <a:rPr lang="da-DK" dirty="0" err="1"/>
              <a:t>Traits</a:t>
            </a:r>
            <a:endParaRPr lang="da-DK" dirty="0"/>
          </a:p>
          <a:p>
            <a:pPr lvl="1"/>
            <a:r>
              <a:rPr lang="da-DK" dirty="0" err="1"/>
              <a:t>Environmental</a:t>
            </a:r>
            <a:r>
              <a:rPr lang="da-DK" dirty="0"/>
              <a:t> data</a:t>
            </a:r>
          </a:p>
          <a:p>
            <a:r>
              <a:rPr lang="da-DK" dirty="0" err="1"/>
              <a:t>Uses</a:t>
            </a:r>
            <a:r>
              <a:rPr lang="da-DK" dirty="0"/>
              <a:t> a split–</a:t>
            </a:r>
            <a:r>
              <a:rPr lang="da-DK" dirty="0" err="1"/>
              <a:t>apply</a:t>
            </a:r>
            <a:r>
              <a:rPr lang="da-DK" dirty="0"/>
              <a:t>–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with `</a:t>
            </a:r>
            <a:r>
              <a:rPr lang="da-DK" dirty="0" err="1"/>
              <a:t>view`s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data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macroecological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demonstrate</a:t>
            </a:r>
            <a:r>
              <a:rPr lang="da-DK" dirty="0"/>
              <a:t> it by </a:t>
            </a:r>
            <a:r>
              <a:rPr lang="da-DK" dirty="0" err="1"/>
              <a:t>going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analyses</a:t>
            </a:r>
          </a:p>
          <a:p>
            <a:pPr lvl="1"/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D1A9280-3DA2-3740-8080-D417B80E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73979"/>
            <a:ext cx="4830092" cy="10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3E397D0-D1BE-C140-A41F-211B136F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6347012"/>
            <a:ext cx="5554804" cy="394357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FD0090E-BBCA-E344-82F1-076A8AC7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8" y="271680"/>
            <a:ext cx="6254875" cy="199199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9AC98ED-32F8-494F-A63B-3913E5BEA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2861635"/>
            <a:ext cx="6596913" cy="330143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951DFCE-1936-3B46-9481-FB51548FB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783" y="1829924"/>
            <a:ext cx="4972724" cy="37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863E-5FA1-8B49-8A53-D19493FA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Phylo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46DA-913C-2E4F-8FAB-9C552594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71"/>
            <a:ext cx="10515600" cy="4351338"/>
          </a:xfrm>
        </p:spPr>
        <p:txBody>
          <a:bodyPr/>
          <a:lstStyle/>
          <a:p>
            <a:r>
              <a:rPr lang="en-DK" dirty="0"/>
              <a:t>A basic package for reading and working with phylogenies</a:t>
            </a:r>
          </a:p>
          <a:p>
            <a:r>
              <a:rPr lang="en-DK" dirty="0"/>
              <a:t>Uses iterators to iterate over nodes</a:t>
            </a:r>
          </a:p>
          <a:p>
            <a:pPr lvl="1"/>
            <a:r>
              <a:rPr lang="en-DK" dirty="0"/>
              <a:t>nodenameiter, nodenamefilter</a:t>
            </a:r>
          </a:p>
          <a:p>
            <a:r>
              <a:rPr lang="en-DK" dirty="0"/>
              <a:t>Many functions for building and changing phylogenies</a:t>
            </a:r>
          </a:p>
          <a:p>
            <a:pPr lvl="1"/>
            <a:r>
              <a:rPr lang="en-DK" dirty="0"/>
              <a:t>droptip!, createbranch!, </a:t>
            </a:r>
          </a:p>
          <a:p>
            <a:r>
              <a:rPr lang="en-DK" dirty="0"/>
              <a:t>Many functions to follow branches</a:t>
            </a:r>
          </a:p>
          <a:p>
            <a:pPr lvl="1"/>
            <a:r>
              <a:rPr lang="en-DK" dirty="0"/>
              <a:t>nodeheights, getdescendants, getchildren, getparent, distances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5B8D8-15E1-E14B-8456-745AFC15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156" y="1658694"/>
            <a:ext cx="2188167" cy="50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1C981A-A4C6-0946-9959-1CCAF666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5" y="2936809"/>
            <a:ext cx="7714567" cy="2976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B3EEE-9732-124C-9813-44F15A311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637" y="352396"/>
            <a:ext cx="3849252" cy="5743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C04FF2-2A2E-934C-B82C-C37723D2E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58" y="721879"/>
            <a:ext cx="7573784" cy="19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D949D-E689-1A43-B75A-963D87D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RandomBooleanMatrices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538AFB-ECDB-A546-8A5D-98D9A5F3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Library for matrix / community randomizations</a:t>
            </a:r>
          </a:p>
          <a:p>
            <a:r>
              <a:rPr lang="da-DK"/>
              <a:t>Legacy matrix randomizations slow and inaccurate</a:t>
            </a:r>
          </a:p>
          <a:p>
            <a:r>
              <a:rPr lang="da-DK"/>
              <a:t>Currently implements ”curveball” (Strona et al 2014) but more advanced algorithms are in process </a:t>
            </a:r>
          </a:p>
          <a:p>
            <a:r>
              <a:rPr lang="da-DK"/>
              <a:t>Including algorithms optimised for the GPU</a:t>
            </a:r>
          </a:p>
        </p:txBody>
      </p:sp>
    </p:spTree>
    <p:extLst>
      <p:ext uri="{BB962C8B-B14F-4D97-AF65-F5344CB8AC3E}">
        <p14:creationId xmlns:p14="http://schemas.microsoft.com/office/powerpoint/2010/main" val="301198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342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Frutiger LT Std 55 Roman</vt:lpstr>
      <vt:lpstr>Verdana</vt:lpstr>
      <vt:lpstr>Office-tema</vt:lpstr>
      <vt:lpstr>SpatialEcology and working with DataFrames</vt:lpstr>
      <vt:lpstr>PowerPoint Presentation</vt:lpstr>
      <vt:lpstr>This morning’s schedule</vt:lpstr>
      <vt:lpstr>DataFrames and DataFramesMeta</vt:lpstr>
      <vt:lpstr>PowerPoint Presentation</vt:lpstr>
      <vt:lpstr>PowerPoint Presentation</vt:lpstr>
      <vt:lpstr>Phylo</vt:lpstr>
      <vt:lpstr>PowerPoint Presentation</vt:lpstr>
      <vt:lpstr>RandomBooleanMatrices</vt:lpstr>
      <vt:lpstr>GIT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Michael Borregaard</dc:creator>
  <cp:lastModifiedBy>Michael Krabbe Borregaard</cp:lastModifiedBy>
  <cp:revision>62</cp:revision>
  <dcterms:created xsi:type="dcterms:W3CDTF">2019-01-05T10:52:42Z</dcterms:created>
  <dcterms:modified xsi:type="dcterms:W3CDTF">2021-10-18T19:53:32Z</dcterms:modified>
</cp:coreProperties>
</file>