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98"/>
  </p:notesMasterIdLst>
  <p:sldIdLst>
    <p:sldId id="343" r:id="rId2"/>
    <p:sldId id="342" r:id="rId3"/>
    <p:sldId id="285" r:id="rId4"/>
    <p:sldId id="288" r:id="rId5"/>
    <p:sldId id="289" r:id="rId6"/>
    <p:sldId id="291" r:id="rId7"/>
    <p:sldId id="295" r:id="rId8"/>
    <p:sldId id="292" r:id="rId9"/>
    <p:sldId id="293" r:id="rId10"/>
    <p:sldId id="344" r:id="rId11"/>
    <p:sldId id="345" r:id="rId12"/>
    <p:sldId id="286" r:id="rId13"/>
    <p:sldId id="341" r:id="rId14"/>
    <p:sldId id="257" r:id="rId15"/>
    <p:sldId id="315" r:id="rId16"/>
    <p:sldId id="340" r:id="rId17"/>
    <p:sldId id="258" r:id="rId18"/>
    <p:sldId id="265" r:id="rId19"/>
    <p:sldId id="262" r:id="rId20"/>
    <p:sldId id="259" r:id="rId21"/>
    <p:sldId id="261" r:id="rId22"/>
    <p:sldId id="263" r:id="rId23"/>
    <p:sldId id="284" r:id="rId24"/>
    <p:sldId id="264" r:id="rId25"/>
    <p:sldId id="266" r:id="rId26"/>
    <p:sldId id="278" r:id="rId27"/>
    <p:sldId id="267" r:id="rId28"/>
    <p:sldId id="276" r:id="rId29"/>
    <p:sldId id="268" r:id="rId30"/>
    <p:sldId id="271" r:id="rId31"/>
    <p:sldId id="272" r:id="rId32"/>
    <p:sldId id="273" r:id="rId33"/>
    <p:sldId id="274" r:id="rId34"/>
    <p:sldId id="346" r:id="rId35"/>
    <p:sldId id="347" r:id="rId36"/>
    <p:sldId id="348" r:id="rId37"/>
    <p:sldId id="349" r:id="rId38"/>
    <p:sldId id="350" r:id="rId39"/>
    <p:sldId id="351" r:id="rId40"/>
    <p:sldId id="352" r:id="rId41"/>
    <p:sldId id="353" r:id="rId42"/>
    <p:sldId id="354" r:id="rId43"/>
    <p:sldId id="355" r:id="rId44"/>
    <p:sldId id="356" r:id="rId45"/>
    <p:sldId id="357" r:id="rId46"/>
    <p:sldId id="358" r:id="rId47"/>
    <p:sldId id="359" r:id="rId48"/>
    <p:sldId id="360" r:id="rId49"/>
    <p:sldId id="361" r:id="rId50"/>
    <p:sldId id="362" r:id="rId51"/>
    <p:sldId id="363" r:id="rId52"/>
    <p:sldId id="364" r:id="rId53"/>
    <p:sldId id="365" r:id="rId54"/>
    <p:sldId id="366" r:id="rId55"/>
    <p:sldId id="367" r:id="rId56"/>
    <p:sldId id="368" r:id="rId57"/>
    <p:sldId id="369" r:id="rId58"/>
    <p:sldId id="370" r:id="rId59"/>
    <p:sldId id="371" r:id="rId60"/>
    <p:sldId id="372" r:id="rId61"/>
    <p:sldId id="373" r:id="rId62"/>
    <p:sldId id="374" r:id="rId63"/>
    <p:sldId id="375" r:id="rId64"/>
    <p:sldId id="376" r:id="rId65"/>
    <p:sldId id="377" r:id="rId66"/>
    <p:sldId id="378" r:id="rId67"/>
    <p:sldId id="379" r:id="rId68"/>
    <p:sldId id="380" r:id="rId69"/>
    <p:sldId id="381" r:id="rId70"/>
    <p:sldId id="382" r:id="rId71"/>
    <p:sldId id="383" r:id="rId72"/>
    <p:sldId id="384" r:id="rId73"/>
    <p:sldId id="385" r:id="rId74"/>
    <p:sldId id="282" r:id="rId75"/>
    <p:sldId id="296" r:id="rId76"/>
    <p:sldId id="297" r:id="rId77"/>
    <p:sldId id="298" r:id="rId78"/>
    <p:sldId id="299" r:id="rId79"/>
    <p:sldId id="300" r:id="rId80"/>
    <p:sldId id="301" r:id="rId81"/>
    <p:sldId id="302" r:id="rId82"/>
    <p:sldId id="303" r:id="rId83"/>
    <p:sldId id="304" r:id="rId84"/>
    <p:sldId id="305" r:id="rId85"/>
    <p:sldId id="306" r:id="rId86"/>
    <p:sldId id="307" r:id="rId87"/>
    <p:sldId id="308" r:id="rId88"/>
    <p:sldId id="309" r:id="rId89"/>
    <p:sldId id="323" r:id="rId90"/>
    <p:sldId id="318" r:id="rId91"/>
    <p:sldId id="319" r:id="rId92"/>
    <p:sldId id="320" r:id="rId93"/>
    <p:sldId id="321" r:id="rId94"/>
    <p:sldId id="322" r:id="rId95"/>
    <p:sldId id="313" r:id="rId96"/>
    <p:sldId id="314" r:id="rId9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92" autoAdjust="0"/>
    <p:restoredTop sz="93804" autoAdjust="0"/>
  </p:normalViewPr>
  <p:slideViewPr>
    <p:cSldViewPr>
      <p:cViewPr varScale="1">
        <p:scale>
          <a:sx n="78" d="100"/>
          <a:sy n="78" d="100"/>
        </p:scale>
        <p:origin x="-180" y="-8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1AD5F6-B8F9-466B-A6C6-9EA19545F5A0}" type="doc">
      <dgm:prSet loTypeId="urn:microsoft.com/office/officeart/2005/8/layout/hChevron3" loCatId="process" qsTypeId="urn:microsoft.com/office/officeart/2005/8/quickstyle/simple1" qsCatId="simple" csTypeId="urn:microsoft.com/office/officeart/2005/8/colors/accent1_2" csCatId="accent1" phldr="1"/>
      <dgm:spPr/>
    </dgm:pt>
    <dgm:pt modelId="{456256C3-74BC-4733-8CAE-7627CC297984}">
      <dgm:prSet phldrT="[Text]" custT="1"/>
      <dgm:spPr/>
      <dgm:t>
        <a:bodyPr/>
        <a:lstStyle/>
        <a:p>
          <a:r>
            <a:rPr lang="en-US" sz="1400" dirty="0" smtClean="0"/>
            <a:t>Issue RFP</a:t>
          </a:r>
          <a:endParaRPr lang="en-US" sz="1400" dirty="0"/>
        </a:p>
      </dgm:t>
    </dgm:pt>
    <dgm:pt modelId="{539F8CF2-7E27-4461-A775-EF193B8CAA61}" type="parTrans" cxnId="{DA449152-01BA-492B-A68C-2EB2648B9FDF}">
      <dgm:prSet/>
      <dgm:spPr/>
      <dgm:t>
        <a:bodyPr/>
        <a:lstStyle/>
        <a:p>
          <a:endParaRPr lang="en-US" sz="2000"/>
        </a:p>
      </dgm:t>
    </dgm:pt>
    <dgm:pt modelId="{67A61FAD-2409-4A41-828A-FE841FBA9C56}" type="sibTrans" cxnId="{DA449152-01BA-492B-A68C-2EB2648B9FDF}">
      <dgm:prSet/>
      <dgm:spPr/>
      <dgm:t>
        <a:bodyPr/>
        <a:lstStyle/>
        <a:p>
          <a:endParaRPr lang="en-US" sz="2000"/>
        </a:p>
      </dgm:t>
    </dgm:pt>
    <dgm:pt modelId="{B4A9E70A-32FA-4B85-8D26-33D661885203}">
      <dgm:prSet phldrT="[Text]" custT="1"/>
      <dgm:spPr/>
      <dgm:t>
        <a:bodyPr/>
        <a:lstStyle/>
        <a:p>
          <a:r>
            <a:rPr lang="en-US" sz="1400" dirty="0" smtClean="0"/>
            <a:t>Initial Submission</a:t>
          </a:r>
          <a:endParaRPr lang="en-US" sz="1400" dirty="0"/>
        </a:p>
      </dgm:t>
    </dgm:pt>
    <dgm:pt modelId="{296B48E1-46E6-43B2-A87D-2A71482CAB34}" type="parTrans" cxnId="{A9796D8C-0560-44ED-A24C-A559159E5DFA}">
      <dgm:prSet/>
      <dgm:spPr/>
      <dgm:t>
        <a:bodyPr/>
        <a:lstStyle/>
        <a:p>
          <a:endParaRPr lang="en-US" sz="2000"/>
        </a:p>
      </dgm:t>
    </dgm:pt>
    <dgm:pt modelId="{8F60D506-5F91-4170-B0E9-84C252697D38}" type="sibTrans" cxnId="{A9796D8C-0560-44ED-A24C-A559159E5DFA}">
      <dgm:prSet/>
      <dgm:spPr/>
      <dgm:t>
        <a:bodyPr/>
        <a:lstStyle/>
        <a:p>
          <a:endParaRPr lang="en-US" sz="2000"/>
        </a:p>
      </dgm:t>
    </dgm:pt>
    <dgm:pt modelId="{D5397D5D-3928-4BFE-8F47-B901FB385FD9}">
      <dgm:prSet phldrT="[Text]" custT="1"/>
      <dgm:spPr/>
      <dgm:t>
        <a:bodyPr/>
        <a:lstStyle/>
        <a:p>
          <a:r>
            <a:rPr lang="en-US" sz="1400" dirty="0" smtClean="0"/>
            <a:t>Revised Submission (May be multiples)</a:t>
          </a:r>
          <a:endParaRPr lang="en-US" sz="1400" dirty="0"/>
        </a:p>
      </dgm:t>
    </dgm:pt>
    <dgm:pt modelId="{A19692B3-973F-4518-8CBF-D40442FDE8AF}" type="parTrans" cxnId="{FF5BDC61-976A-4368-869A-274360343470}">
      <dgm:prSet/>
      <dgm:spPr/>
      <dgm:t>
        <a:bodyPr/>
        <a:lstStyle/>
        <a:p>
          <a:endParaRPr lang="en-US" sz="2000"/>
        </a:p>
      </dgm:t>
    </dgm:pt>
    <dgm:pt modelId="{12D798E6-EFA6-405D-829C-02A8793A0DDB}" type="sibTrans" cxnId="{FF5BDC61-976A-4368-869A-274360343470}">
      <dgm:prSet/>
      <dgm:spPr/>
      <dgm:t>
        <a:bodyPr/>
        <a:lstStyle/>
        <a:p>
          <a:endParaRPr lang="en-US" sz="2000"/>
        </a:p>
      </dgm:t>
    </dgm:pt>
    <dgm:pt modelId="{D8C3E7A0-A430-4E59-977D-A9AA6B72A214}">
      <dgm:prSet phldrT="[Text]" custT="1"/>
      <dgm:spPr/>
      <dgm:t>
        <a:bodyPr/>
        <a:lstStyle/>
        <a:p>
          <a:r>
            <a:rPr lang="en-US" sz="1400" dirty="0" smtClean="0"/>
            <a:t>Draft Submission</a:t>
          </a:r>
          <a:endParaRPr lang="en-US" sz="1400" dirty="0"/>
        </a:p>
      </dgm:t>
    </dgm:pt>
    <dgm:pt modelId="{69AAA9F1-85FC-47E0-A37E-0853E80EE7B7}" type="parTrans" cxnId="{1B115689-FF86-408B-81CA-1DF6B392DDA4}">
      <dgm:prSet/>
      <dgm:spPr/>
      <dgm:t>
        <a:bodyPr/>
        <a:lstStyle/>
        <a:p>
          <a:endParaRPr lang="en-US" sz="2000"/>
        </a:p>
      </dgm:t>
    </dgm:pt>
    <dgm:pt modelId="{69DEDF8D-E1E9-4E18-A87D-31A6BC5B6CF0}" type="sibTrans" cxnId="{1B115689-FF86-408B-81CA-1DF6B392DDA4}">
      <dgm:prSet/>
      <dgm:spPr/>
      <dgm:t>
        <a:bodyPr/>
        <a:lstStyle/>
        <a:p>
          <a:endParaRPr lang="en-US" sz="2000"/>
        </a:p>
      </dgm:t>
    </dgm:pt>
    <dgm:pt modelId="{EB410830-D785-4A48-BDF3-6FCD82FF7BD9}">
      <dgm:prSet phldrT="[Text]" custT="1"/>
      <dgm:spPr>
        <a:solidFill>
          <a:srgbClr val="0070C0"/>
        </a:solidFill>
      </dgm:spPr>
      <dgm:t>
        <a:bodyPr/>
        <a:lstStyle/>
        <a:p>
          <a:r>
            <a:rPr lang="en-US" sz="1400" dirty="0" smtClean="0"/>
            <a:t>Task Force, AB Vote</a:t>
          </a:r>
          <a:br>
            <a:rPr lang="en-US" sz="1400" dirty="0" smtClean="0"/>
          </a:br>
          <a:r>
            <a:rPr lang="en-US" sz="1400" dirty="0" smtClean="0"/>
            <a:t>(Could happen in Nov)</a:t>
          </a:r>
          <a:endParaRPr lang="en-US" sz="1400" dirty="0"/>
        </a:p>
      </dgm:t>
    </dgm:pt>
    <dgm:pt modelId="{204E38F6-F8EF-4C69-891C-92F4603E4540}" type="parTrans" cxnId="{90B40C60-E112-440F-AF2D-A78480781ECF}">
      <dgm:prSet/>
      <dgm:spPr/>
      <dgm:t>
        <a:bodyPr/>
        <a:lstStyle/>
        <a:p>
          <a:endParaRPr lang="en-US" sz="2000"/>
        </a:p>
      </dgm:t>
    </dgm:pt>
    <dgm:pt modelId="{BE1130ED-E49B-4C6E-8A5E-170CEB915DF7}" type="sibTrans" cxnId="{90B40C60-E112-440F-AF2D-A78480781ECF}">
      <dgm:prSet/>
      <dgm:spPr/>
      <dgm:t>
        <a:bodyPr/>
        <a:lstStyle/>
        <a:p>
          <a:endParaRPr lang="en-US" sz="2000"/>
        </a:p>
      </dgm:t>
    </dgm:pt>
    <dgm:pt modelId="{38CCD1CF-A2E7-4999-A4A8-9E54A066E92C}" type="pres">
      <dgm:prSet presAssocID="{CB1AD5F6-B8F9-466B-A6C6-9EA19545F5A0}" presName="Name0" presStyleCnt="0">
        <dgm:presLayoutVars>
          <dgm:dir/>
          <dgm:resizeHandles val="exact"/>
        </dgm:presLayoutVars>
      </dgm:prSet>
      <dgm:spPr/>
    </dgm:pt>
    <dgm:pt modelId="{3AE57C76-F2AB-49D9-B42E-B97033B4475D}" type="pres">
      <dgm:prSet presAssocID="{456256C3-74BC-4733-8CAE-7627CC297984}" presName="parTxOnly" presStyleLbl="node1" presStyleIdx="0" presStyleCnt="5" custScaleX="76058" custLinFactNeighborX="9795">
        <dgm:presLayoutVars>
          <dgm:bulletEnabled val="1"/>
        </dgm:presLayoutVars>
      </dgm:prSet>
      <dgm:spPr/>
      <dgm:t>
        <a:bodyPr/>
        <a:lstStyle/>
        <a:p>
          <a:endParaRPr lang="en-US"/>
        </a:p>
      </dgm:t>
    </dgm:pt>
    <dgm:pt modelId="{A5D9741D-BFBA-4CC1-9E4E-77AA9916F249}" type="pres">
      <dgm:prSet presAssocID="{67A61FAD-2409-4A41-828A-FE841FBA9C56}" presName="parSpace" presStyleCnt="0"/>
      <dgm:spPr/>
    </dgm:pt>
    <dgm:pt modelId="{2890E868-C74A-4A63-A2AB-757D3EB9251C}" type="pres">
      <dgm:prSet presAssocID="{D8C3E7A0-A430-4E59-977D-A9AA6B72A214}" presName="parTxOnly" presStyleLbl="node1" presStyleIdx="1" presStyleCnt="5" custLinFactNeighborX="9795">
        <dgm:presLayoutVars>
          <dgm:bulletEnabled val="1"/>
        </dgm:presLayoutVars>
      </dgm:prSet>
      <dgm:spPr/>
      <dgm:t>
        <a:bodyPr/>
        <a:lstStyle/>
        <a:p>
          <a:endParaRPr lang="en-US"/>
        </a:p>
      </dgm:t>
    </dgm:pt>
    <dgm:pt modelId="{72313ED8-6A78-4AC9-A621-0B8A1DB460FB}" type="pres">
      <dgm:prSet presAssocID="{69DEDF8D-E1E9-4E18-A87D-31A6BC5B6CF0}" presName="parSpace" presStyleCnt="0"/>
      <dgm:spPr/>
    </dgm:pt>
    <dgm:pt modelId="{47E6F414-C159-4C72-95FE-D22DC6A5B844}" type="pres">
      <dgm:prSet presAssocID="{B4A9E70A-32FA-4B85-8D26-33D661885203}" presName="parTxOnly" presStyleLbl="node1" presStyleIdx="2" presStyleCnt="5" custLinFactNeighborX="9795">
        <dgm:presLayoutVars>
          <dgm:bulletEnabled val="1"/>
        </dgm:presLayoutVars>
      </dgm:prSet>
      <dgm:spPr/>
      <dgm:t>
        <a:bodyPr/>
        <a:lstStyle/>
        <a:p>
          <a:endParaRPr lang="en-US"/>
        </a:p>
      </dgm:t>
    </dgm:pt>
    <dgm:pt modelId="{883D7CDC-D17B-4793-8875-C7BD0FC9C654}" type="pres">
      <dgm:prSet presAssocID="{8F60D506-5F91-4170-B0E9-84C252697D38}" presName="parSpace" presStyleCnt="0"/>
      <dgm:spPr/>
    </dgm:pt>
    <dgm:pt modelId="{C2A9903B-86BE-4A55-B8DF-C9D26FFDAC11}" type="pres">
      <dgm:prSet presAssocID="{D5397D5D-3928-4BFE-8F47-B901FB385FD9}" presName="parTxOnly" presStyleLbl="node1" presStyleIdx="3" presStyleCnt="5">
        <dgm:presLayoutVars>
          <dgm:bulletEnabled val="1"/>
        </dgm:presLayoutVars>
      </dgm:prSet>
      <dgm:spPr/>
      <dgm:t>
        <a:bodyPr/>
        <a:lstStyle/>
        <a:p>
          <a:endParaRPr lang="en-US"/>
        </a:p>
      </dgm:t>
    </dgm:pt>
    <dgm:pt modelId="{5C2A58DD-8A27-4883-8F26-6D7CF4101365}" type="pres">
      <dgm:prSet presAssocID="{12D798E6-EFA6-405D-829C-02A8793A0DDB}" presName="parSpace" presStyleCnt="0"/>
      <dgm:spPr/>
    </dgm:pt>
    <dgm:pt modelId="{D83588F4-B305-4B2B-B4BA-59B65E569A99}" type="pres">
      <dgm:prSet presAssocID="{EB410830-D785-4A48-BDF3-6FCD82FF7BD9}" presName="parTxOnly" presStyleLbl="node1" presStyleIdx="4" presStyleCnt="5" custScaleX="146516">
        <dgm:presLayoutVars>
          <dgm:bulletEnabled val="1"/>
        </dgm:presLayoutVars>
      </dgm:prSet>
      <dgm:spPr/>
      <dgm:t>
        <a:bodyPr/>
        <a:lstStyle/>
        <a:p>
          <a:endParaRPr lang="en-US"/>
        </a:p>
      </dgm:t>
    </dgm:pt>
  </dgm:ptLst>
  <dgm:cxnLst>
    <dgm:cxn modelId="{1C5BFDE4-9A1B-467C-9B36-9A4336AD49C9}" type="presOf" srcId="{EB410830-D785-4A48-BDF3-6FCD82FF7BD9}" destId="{D83588F4-B305-4B2B-B4BA-59B65E569A99}" srcOrd="0" destOrd="0" presId="urn:microsoft.com/office/officeart/2005/8/layout/hChevron3"/>
    <dgm:cxn modelId="{735642B0-DA31-4138-93BC-F23B0BBDD235}" type="presOf" srcId="{456256C3-74BC-4733-8CAE-7627CC297984}" destId="{3AE57C76-F2AB-49D9-B42E-B97033B4475D}" srcOrd="0" destOrd="0" presId="urn:microsoft.com/office/officeart/2005/8/layout/hChevron3"/>
    <dgm:cxn modelId="{B441CAE3-CCD6-498D-9810-6673CEBE3EA9}" type="presOf" srcId="{B4A9E70A-32FA-4B85-8D26-33D661885203}" destId="{47E6F414-C159-4C72-95FE-D22DC6A5B844}" srcOrd="0" destOrd="0" presId="urn:microsoft.com/office/officeart/2005/8/layout/hChevron3"/>
    <dgm:cxn modelId="{1B115689-FF86-408B-81CA-1DF6B392DDA4}" srcId="{CB1AD5F6-B8F9-466B-A6C6-9EA19545F5A0}" destId="{D8C3E7A0-A430-4E59-977D-A9AA6B72A214}" srcOrd="1" destOrd="0" parTransId="{69AAA9F1-85FC-47E0-A37E-0853E80EE7B7}" sibTransId="{69DEDF8D-E1E9-4E18-A87D-31A6BC5B6CF0}"/>
    <dgm:cxn modelId="{8C0F9A6C-6A9C-489E-9E24-0E5954A7DDFC}" type="presOf" srcId="{D8C3E7A0-A430-4E59-977D-A9AA6B72A214}" destId="{2890E868-C74A-4A63-A2AB-757D3EB9251C}" srcOrd="0" destOrd="0" presId="urn:microsoft.com/office/officeart/2005/8/layout/hChevron3"/>
    <dgm:cxn modelId="{FF5BDC61-976A-4368-869A-274360343470}" srcId="{CB1AD5F6-B8F9-466B-A6C6-9EA19545F5A0}" destId="{D5397D5D-3928-4BFE-8F47-B901FB385FD9}" srcOrd="3" destOrd="0" parTransId="{A19692B3-973F-4518-8CBF-D40442FDE8AF}" sibTransId="{12D798E6-EFA6-405D-829C-02A8793A0DDB}"/>
    <dgm:cxn modelId="{90B40C60-E112-440F-AF2D-A78480781ECF}" srcId="{CB1AD5F6-B8F9-466B-A6C6-9EA19545F5A0}" destId="{EB410830-D785-4A48-BDF3-6FCD82FF7BD9}" srcOrd="4" destOrd="0" parTransId="{204E38F6-F8EF-4C69-891C-92F4603E4540}" sibTransId="{BE1130ED-E49B-4C6E-8A5E-170CEB915DF7}"/>
    <dgm:cxn modelId="{DA449152-01BA-492B-A68C-2EB2648B9FDF}" srcId="{CB1AD5F6-B8F9-466B-A6C6-9EA19545F5A0}" destId="{456256C3-74BC-4733-8CAE-7627CC297984}" srcOrd="0" destOrd="0" parTransId="{539F8CF2-7E27-4461-A775-EF193B8CAA61}" sibTransId="{67A61FAD-2409-4A41-828A-FE841FBA9C56}"/>
    <dgm:cxn modelId="{A9796D8C-0560-44ED-A24C-A559159E5DFA}" srcId="{CB1AD5F6-B8F9-466B-A6C6-9EA19545F5A0}" destId="{B4A9E70A-32FA-4B85-8D26-33D661885203}" srcOrd="2" destOrd="0" parTransId="{296B48E1-46E6-43B2-A87D-2A71482CAB34}" sibTransId="{8F60D506-5F91-4170-B0E9-84C252697D38}"/>
    <dgm:cxn modelId="{A53DB90C-97CA-4A0D-95A1-814AD4596ED5}" type="presOf" srcId="{D5397D5D-3928-4BFE-8F47-B901FB385FD9}" destId="{C2A9903B-86BE-4A55-B8DF-C9D26FFDAC11}" srcOrd="0" destOrd="0" presId="urn:microsoft.com/office/officeart/2005/8/layout/hChevron3"/>
    <dgm:cxn modelId="{E1E82A1D-FD67-4A92-A474-C8BF78A78C62}" type="presOf" srcId="{CB1AD5F6-B8F9-466B-A6C6-9EA19545F5A0}" destId="{38CCD1CF-A2E7-4999-A4A8-9E54A066E92C}" srcOrd="0" destOrd="0" presId="urn:microsoft.com/office/officeart/2005/8/layout/hChevron3"/>
    <dgm:cxn modelId="{828ABCA4-AAE1-49BA-B750-A6353031687D}" type="presParOf" srcId="{38CCD1CF-A2E7-4999-A4A8-9E54A066E92C}" destId="{3AE57C76-F2AB-49D9-B42E-B97033B4475D}" srcOrd="0" destOrd="0" presId="urn:microsoft.com/office/officeart/2005/8/layout/hChevron3"/>
    <dgm:cxn modelId="{B83F578E-4339-4FF4-ABEA-22F08A99F51F}" type="presParOf" srcId="{38CCD1CF-A2E7-4999-A4A8-9E54A066E92C}" destId="{A5D9741D-BFBA-4CC1-9E4E-77AA9916F249}" srcOrd="1" destOrd="0" presId="urn:microsoft.com/office/officeart/2005/8/layout/hChevron3"/>
    <dgm:cxn modelId="{6F51FEE2-28CE-404C-B887-E81FB898B4FE}" type="presParOf" srcId="{38CCD1CF-A2E7-4999-A4A8-9E54A066E92C}" destId="{2890E868-C74A-4A63-A2AB-757D3EB9251C}" srcOrd="2" destOrd="0" presId="urn:microsoft.com/office/officeart/2005/8/layout/hChevron3"/>
    <dgm:cxn modelId="{8F37F4ED-5F3A-439A-B4C7-AD751A70329F}" type="presParOf" srcId="{38CCD1CF-A2E7-4999-A4A8-9E54A066E92C}" destId="{72313ED8-6A78-4AC9-A621-0B8A1DB460FB}" srcOrd="3" destOrd="0" presId="urn:microsoft.com/office/officeart/2005/8/layout/hChevron3"/>
    <dgm:cxn modelId="{EFC9E57A-D17F-4BC0-83F6-D1EF8CD720C3}" type="presParOf" srcId="{38CCD1CF-A2E7-4999-A4A8-9E54A066E92C}" destId="{47E6F414-C159-4C72-95FE-D22DC6A5B844}" srcOrd="4" destOrd="0" presId="urn:microsoft.com/office/officeart/2005/8/layout/hChevron3"/>
    <dgm:cxn modelId="{99FCD506-6034-4DE8-B55E-68D7BA982B11}" type="presParOf" srcId="{38CCD1CF-A2E7-4999-A4A8-9E54A066E92C}" destId="{883D7CDC-D17B-4793-8875-C7BD0FC9C654}" srcOrd="5" destOrd="0" presId="urn:microsoft.com/office/officeart/2005/8/layout/hChevron3"/>
    <dgm:cxn modelId="{41C5BEB7-7155-476C-B429-FB1541528F70}" type="presParOf" srcId="{38CCD1CF-A2E7-4999-A4A8-9E54A066E92C}" destId="{C2A9903B-86BE-4A55-B8DF-C9D26FFDAC11}" srcOrd="6" destOrd="0" presId="urn:microsoft.com/office/officeart/2005/8/layout/hChevron3"/>
    <dgm:cxn modelId="{388E158D-85E0-44ED-B8EB-C35D31E2030B}" type="presParOf" srcId="{38CCD1CF-A2E7-4999-A4A8-9E54A066E92C}" destId="{5C2A58DD-8A27-4883-8F26-6D7CF4101365}" srcOrd="7" destOrd="0" presId="urn:microsoft.com/office/officeart/2005/8/layout/hChevron3"/>
    <dgm:cxn modelId="{E52B915B-1836-468F-9761-CB95CC7A7AF3}" type="presParOf" srcId="{38CCD1CF-A2E7-4999-A4A8-9E54A066E92C}" destId="{D83588F4-B305-4B2B-B4BA-59B65E569A99}" srcOrd="8"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B1AD5F6-B8F9-466B-A6C6-9EA19545F5A0}" type="doc">
      <dgm:prSet loTypeId="urn:microsoft.com/office/officeart/2005/8/layout/hChevron3" loCatId="process" qsTypeId="urn:microsoft.com/office/officeart/2005/8/quickstyle/simple1" qsCatId="simple" csTypeId="urn:microsoft.com/office/officeart/2005/8/colors/accent1_2" csCatId="accent1" phldr="1"/>
      <dgm:spPr/>
    </dgm:pt>
    <dgm:pt modelId="{EB410830-D785-4A48-BDF3-6FCD82FF7BD9}">
      <dgm:prSet phldrT="[Text]" custT="1"/>
      <dgm:spPr/>
      <dgm:t>
        <a:bodyPr/>
        <a:lstStyle/>
        <a:p>
          <a:r>
            <a:rPr lang="en-US" sz="1400" dirty="0" smtClean="0"/>
            <a:t>If passed, TC Vote Starts</a:t>
          </a:r>
          <a:endParaRPr lang="en-US" sz="1400" dirty="0"/>
        </a:p>
      </dgm:t>
    </dgm:pt>
    <dgm:pt modelId="{204E38F6-F8EF-4C69-891C-92F4603E4540}" type="parTrans" cxnId="{90B40C60-E112-440F-AF2D-A78480781ECF}">
      <dgm:prSet/>
      <dgm:spPr/>
      <dgm:t>
        <a:bodyPr/>
        <a:lstStyle/>
        <a:p>
          <a:endParaRPr lang="en-US"/>
        </a:p>
      </dgm:t>
    </dgm:pt>
    <dgm:pt modelId="{BE1130ED-E49B-4C6E-8A5E-170CEB915DF7}" type="sibTrans" cxnId="{90B40C60-E112-440F-AF2D-A78480781ECF}">
      <dgm:prSet/>
      <dgm:spPr/>
      <dgm:t>
        <a:bodyPr/>
        <a:lstStyle/>
        <a:p>
          <a:endParaRPr lang="en-US"/>
        </a:p>
      </dgm:t>
    </dgm:pt>
    <dgm:pt modelId="{C9D6D0D7-0014-48C6-86D7-DA5B34F2781A}">
      <dgm:prSet phldrT="[Text]" custT="1"/>
      <dgm:spPr/>
      <dgm:t>
        <a:bodyPr/>
        <a:lstStyle/>
        <a:p>
          <a:r>
            <a:rPr lang="en-US" sz="1400" dirty="0" smtClean="0"/>
            <a:t>TC Vote Completes</a:t>
          </a:r>
          <a:endParaRPr lang="en-US" sz="1400" dirty="0"/>
        </a:p>
      </dgm:t>
    </dgm:pt>
    <dgm:pt modelId="{9B117590-6B5A-434B-B38A-F69E28B3C6B2}" type="parTrans" cxnId="{B8F3C58B-4ED4-4A5B-B8BF-C7C9FD580FD0}">
      <dgm:prSet/>
      <dgm:spPr/>
      <dgm:t>
        <a:bodyPr/>
        <a:lstStyle/>
        <a:p>
          <a:endParaRPr lang="en-US"/>
        </a:p>
      </dgm:t>
    </dgm:pt>
    <dgm:pt modelId="{A561D268-9165-4308-9DEF-95F58CF13D06}" type="sibTrans" cxnId="{B8F3C58B-4ED4-4A5B-B8BF-C7C9FD580FD0}">
      <dgm:prSet/>
      <dgm:spPr/>
      <dgm:t>
        <a:bodyPr/>
        <a:lstStyle/>
        <a:p>
          <a:endParaRPr lang="en-US"/>
        </a:p>
      </dgm:t>
    </dgm:pt>
    <dgm:pt modelId="{D6BD08BD-4106-4C5D-9AF3-692A146E3DC5}">
      <dgm:prSet phldrT="[Text]" custT="1"/>
      <dgm:spPr>
        <a:solidFill>
          <a:srgbClr val="7030A0"/>
        </a:solidFill>
      </dgm:spPr>
      <dgm:t>
        <a:bodyPr/>
        <a:lstStyle/>
        <a:p>
          <a:r>
            <a:rPr lang="en-US" sz="1400" dirty="0" err="1" smtClean="0"/>
            <a:t>BoD</a:t>
          </a:r>
          <a:r>
            <a:rPr lang="en-US" sz="1400" dirty="0" smtClean="0"/>
            <a:t> Vote – Beta spec adopted</a:t>
          </a:r>
          <a:endParaRPr lang="en-US" sz="1400" dirty="0"/>
        </a:p>
      </dgm:t>
    </dgm:pt>
    <dgm:pt modelId="{4712102A-5401-4436-990B-523562737265}" type="parTrans" cxnId="{EAFC4CDA-DD6B-4693-9197-AA6921034487}">
      <dgm:prSet/>
      <dgm:spPr/>
      <dgm:t>
        <a:bodyPr/>
        <a:lstStyle/>
        <a:p>
          <a:endParaRPr lang="en-US"/>
        </a:p>
      </dgm:t>
    </dgm:pt>
    <dgm:pt modelId="{1368208B-E7EE-40FF-BE9B-39A605947AD4}" type="sibTrans" cxnId="{EAFC4CDA-DD6B-4693-9197-AA6921034487}">
      <dgm:prSet/>
      <dgm:spPr/>
      <dgm:t>
        <a:bodyPr/>
        <a:lstStyle/>
        <a:p>
          <a:endParaRPr lang="en-US"/>
        </a:p>
      </dgm:t>
    </dgm:pt>
    <dgm:pt modelId="{EF4FA0DF-F250-45C9-B0EA-03FCA7403AEF}">
      <dgm:prSet phldrT="[Text]" custT="1"/>
      <dgm:spPr/>
      <dgm:t>
        <a:bodyPr/>
        <a:lstStyle/>
        <a:p>
          <a:r>
            <a:rPr lang="en-US" sz="1400" dirty="0" smtClean="0"/>
            <a:t>Finalization TF process</a:t>
          </a:r>
          <a:endParaRPr lang="en-US" sz="1400" dirty="0"/>
        </a:p>
      </dgm:t>
    </dgm:pt>
    <dgm:pt modelId="{FFFFFBAD-9034-47CC-A0AF-88ACE0FC47FA}" type="parTrans" cxnId="{2998927C-3BB1-429F-92C5-30D290BC2A28}">
      <dgm:prSet/>
      <dgm:spPr/>
      <dgm:t>
        <a:bodyPr/>
        <a:lstStyle/>
        <a:p>
          <a:endParaRPr lang="en-US"/>
        </a:p>
      </dgm:t>
    </dgm:pt>
    <dgm:pt modelId="{5FFEA87A-6ECF-47F0-8B05-D50354D13B5B}" type="sibTrans" cxnId="{2998927C-3BB1-429F-92C5-30D290BC2A28}">
      <dgm:prSet/>
      <dgm:spPr/>
      <dgm:t>
        <a:bodyPr/>
        <a:lstStyle/>
        <a:p>
          <a:endParaRPr lang="en-US"/>
        </a:p>
      </dgm:t>
    </dgm:pt>
    <dgm:pt modelId="{F65246EA-00E3-49B9-BC2A-A6992EDBEF9E}">
      <dgm:prSet phldrT="[Text]" custT="1"/>
      <dgm:spPr/>
      <dgm:t>
        <a:bodyPr/>
        <a:lstStyle/>
        <a:p>
          <a:r>
            <a:rPr lang="en-US" sz="1400" dirty="0" smtClean="0"/>
            <a:t>Finalization TF Final Specification</a:t>
          </a:r>
          <a:endParaRPr lang="en-US" sz="1400" dirty="0"/>
        </a:p>
      </dgm:t>
    </dgm:pt>
    <dgm:pt modelId="{72A27F99-A811-4730-BB42-70F295E3F5A1}" type="parTrans" cxnId="{0ECD405B-E80E-416A-BC6E-1DDB62EC748B}">
      <dgm:prSet/>
      <dgm:spPr/>
      <dgm:t>
        <a:bodyPr/>
        <a:lstStyle/>
        <a:p>
          <a:endParaRPr lang="en-US"/>
        </a:p>
      </dgm:t>
    </dgm:pt>
    <dgm:pt modelId="{B00412BE-E58F-4F03-A1E9-362A1ACB3704}" type="sibTrans" cxnId="{0ECD405B-E80E-416A-BC6E-1DDB62EC748B}">
      <dgm:prSet/>
      <dgm:spPr/>
      <dgm:t>
        <a:bodyPr/>
        <a:lstStyle/>
        <a:p>
          <a:endParaRPr lang="en-US"/>
        </a:p>
      </dgm:t>
    </dgm:pt>
    <dgm:pt modelId="{1636FF6F-F2EB-4528-9A30-20E234041CC5}">
      <dgm:prSet phldrT="[Text]" custT="1"/>
      <dgm:spPr>
        <a:solidFill>
          <a:srgbClr val="7030A0"/>
        </a:solidFill>
      </dgm:spPr>
      <dgm:t>
        <a:bodyPr/>
        <a:lstStyle/>
        <a:p>
          <a:r>
            <a:rPr lang="en-US" sz="1400" dirty="0" smtClean="0"/>
            <a:t>Final Review, votes, adoption</a:t>
          </a:r>
          <a:endParaRPr lang="en-US" sz="1400" dirty="0"/>
        </a:p>
      </dgm:t>
    </dgm:pt>
    <dgm:pt modelId="{97180DF2-8DAC-4F18-8A43-2DADE06653EC}" type="parTrans" cxnId="{478E93DA-63B6-467F-8E55-0CC6DB81DA2D}">
      <dgm:prSet/>
      <dgm:spPr/>
      <dgm:t>
        <a:bodyPr/>
        <a:lstStyle/>
        <a:p>
          <a:endParaRPr lang="en-US"/>
        </a:p>
      </dgm:t>
    </dgm:pt>
    <dgm:pt modelId="{66B9FFD0-ECA6-4814-8F3B-ED0338FEA91F}" type="sibTrans" cxnId="{478E93DA-63B6-467F-8E55-0CC6DB81DA2D}">
      <dgm:prSet/>
      <dgm:spPr/>
      <dgm:t>
        <a:bodyPr/>
        <a:lstStyle/>
        <a:p>
          <a:endParaRPr lang="en-US"/>
        </a:p>
      </dgm:t>
    </dgm:pt>
    <dgm:pt modelId="{38CCD1CF-A2E7-4999-A4A8-9E54A066E92C}" type="pres">
      <dgm:prSet presAssocID="{CB1AD5F6-B8F9-466B-A6C6-9EA19545F5A0}" presName="Name0" presStyleCnt="0">
        <dgm:presLayoutVars>
          <dgm:dir/>
          <dgm:resizeHandles val="exact"/>
        </dgm:presLayoutVars>
      </dgm:prSet>
      <dgm:spPr/>
    </dgm:pt>
    <dgm:pt modelId="{D83588F4-B305-4B2B-B4BA-59B65E569A99}" type="pres">
      <dgm:prSet presAssocID="{EB410830-D785-4A48-BDF3-6FCD82FF7BD9}" presName="parTxOnly" presStyleLbl="node1" presStyleIdx="0" presStyleCnt="6">
        <dgm:presLayoutVars>
          <dgm:bulletEnabled val="1"/>
        </dgm:presLayoutVars>
      </dgm:prSet>
      <dgm:spPr/>
      <dgm:t>
        <a:bodyPr/>
        <a:lstStyle/>
        <a:p>
          <a:endParaRPr lang="en-US"/>
        </a:p>
      </dgm:t>
    </dgm:pt>
    <dgm:pt modelId="{CD991609-6C82-491C-9AE5-ED36EF7B343F}" type="pres">
      <dgm:prSet presAssocID="{BE1130ED-E49B-4C6E-8A5E-170CEB915DF7}" presName="parSpace" presStyleCnt="0"/>
      <dgm:spPr/>
    </dgm:pt>
    <dgm:pt modelId="{2F653DC4-8D17-47BE-BF98-4252FE76D4DC}" type="pres">
      <dgm:prSet presAssocID="{C9D6D0D7-0014-48C6-86D7-DA5B34F2781A}" presName="parTxOnly" presStyleLbl="node1" presStyleIdx="1" presStyleCnt="6">
        <dgm:presLayoutVars>
          <dgm:bulletEnabled val="1"/>
        </dgm:presLayoutVars>
      </dgm:prSet>
      <dgm:spPr/>
      <dgm:t>
        <a:bodyPr/>
        <a:lstStyle/>
        <a:p>
          <a:endParaRPr lang="en-US"/>
        </a:p>
      </dgm:t>
    </dgm:pt>
    <dgm:pt modelId="{DC5A4185-ADCE-455B-ACA8-C172695B8DAE}" type="pres">
      <dgm:prSet presAssocID="{A561D268-9165-4308-9DEF-95F58CF13D06}" presName="parSpace" presStyleCnt="0"/>
      <dgm:spPr/>
    </dgm:pt>
    <dgm:pt modelId="{DB7A8F58-0383-4883-BCB2-50135CAE01DA}" type="pres">
      <dgm:prSet presAssocID="{D6BD08BD-4106-4C5D-9AF3-692A146E3DC5}" presName="parTxOnly" presStyleLbl="node1" presStyleIdx="2" presStyleCnt="6">
        <dgm:presLayoutVars>
          <dgm:bulletEnabled val="1"/>
        </dgm:presLayoutVars>
      </dgm:prSet>
      <dgm:spPr/>
      <dgm:t>
        <a:bodyPr/>
        <a:lstStyle/>
        <a:p>
          <a:endParaRPr lang="en-US"/>
        </a:p>
      </dgm:t>
    </dgm:pt>
    <dgm:pt modelId="{E9258F70-8D31-4774-9E4C-84D4358E8445}" type="pres">
      <dgm:prSet presAssocID="{1368208B-E7EE-40FF-BE9B-39A605947AD4}" presName="parSpace" presStyleCnt="0"/>
      <dgm:spPr/>
    </dgm:pt>
    <dgm:pt modelId="{2DC75921-C6BF-4EBA-8BC9-DC9D14480167}" type="pres">
      <dgm:prSet presAssocID="{EF4FA0DF-F250-45C9-B0EA-03FCA7403AEF}" presName="parTxOnly" presStyleLbl="node1" presStyleIdx="3" presStyleCnt="6">
        <dgm:presLayoutVars>
          <dgm:bulletEnabled val="1"/>
        </dgm:presLayoutVars>
      </dgm:prSet>
      <dgm:spPr/>
      <dgm:t>
        <a:bodyPr/>
        <a:lstStyle/>
        <a:p>
          <a:endParaRPr lang="en-US"/>
        </a:p>
      </dgm:t>
    </dgm:pt>
    <dgm:pt modelId="{A5CDC216-A6F6-4079-90CE-9042C34C2430}" type="pres">
      <dgm:prSet presAssocID="{5FFEA87A-6ECF-47F0-8B05-D50354D13B5B}" presName="parSpace" presStyleCnt="0"/>
      <dgm:spPr/>
    </dgm:pt>
    <dgm:pt modelId="{D853B3FE-1EB5-4A1B-8F61-41680B4B59EB}" type="pres">
      <dgm:prSet presAssocID="{F65246EA-00E3-49B9-BC2A-A6992EDBEF9E}" presName="parTxOnly" presStyleLbl="node1" presStyleIdx="4" presStyleCnt="6">
        <dgm:presLayoutVars>
          <dgm:bulletEnabled val="1"/>
        </dgm:presLayoutVars>
      </dgm:prSet>
      <dgm:spPr/>
      <dgm:t>
        <a:bodyPr/>
        <a:lstStyle/>
        <a:p>
          <a:endParaRPr lang="en-US"/>
        </a:p>
      </dgm:t>
    </dgm:pt>
    <dgm:pt modelId="{FCE974DF-0756-4B04-BAC3-C98F0DEF8749}" type="pres">
      <dgm:prSet presAssocID="{B00412BE-E58F-4F03-A1E9-362A1ACB3704}" presName="parSpace" presStyleCnt="0"/>
      <dgm:spPr/>
    </dgm:pt>
    <dgm:pt modelId="{9C08AF81-CCC9-48DA-923E-CFD2937B1B3F}" type="pres">
      <dgm:prSet presAssocID="{1636FF6F-F2EB-4528-9A30-20E234041CC5}" presName="parTxOnly" presStyleLbl="node1" presStyleIdx="5" presStyleCnt="6">
        <dgm:presLayoutVars>
          <dgm:bulletEnabled val="1"/>
        </dgm:presLayoutVars>
      </dgm:prSet>
      <dgm:spPr/>
      <dgm:t>
        <a:bodyPr/>
        <a:lstStyle/>
        <a:p>
          <a:endParaRPr lang="en-US"/>
        </a:p>
      </dgm:t>
    </dgm:pt>
  </dgm:ptLst>
  <dgm:cxnLst>
    <dgm:cxn modelId="{5B1351D4-B699-4913-8C70-77D01D5F7C18}" type="presOf" srcId="{D6BD08BD-4106-4C5D-9AF3-692A146E3DC5}" destId="{DB7A8F58-0383-4883-BCB2-50135CAE01DA}" srcOrd="0" destOrd="0" presId="urn:microsoft.com/office/officeart/2005/8/layout/hChevron3"/>
    <dgm:cxn modelId="{5F70265D-3B9F-4C6D-811C-A0DA39DF1C6D}" type="presOf" srcId="{EF4FA0DF-F250-45C9-B0EA-03FCA7403AEF}" destId="{2DC75921-C6BF-4EBA-8BC9-DC9D14480167}" srcOrd="0" destOrd="0" presId="urn:microsoft.com/office/officeart/2005/8/layout/hChevron3"/>
    <dgm:cxn modelId="{478E93DA-63B6-467F-8E55-0CC6DB81DA2D}" srcId="{CB1AD5F6-B8F9-466B-A6C6-9EA19545F5A0}" destId="{1636FF6F-F2EB-4528-9A30-20E234041CC5}" srcOrd="5" destOrd="0" parTransId="{97180DF2-8DAC-4F18-8A43-2DADE06653EC}" sibTransId="{66B9FFD0-ECA6-4814-8F3B-ED0338FEA91F}"/>
    <dgm:cxn modelId="{EAFC4CDA-DD6B-4693-9197-AA6921034487}" srcId="{CB1AD5F6-B8F9-466B-A6C6-9EA19545F5A0}" destId="{D6BD08BD-4106-4C5D-9AF3-692A146E3DC5}" srcOrd="2" destOrd="0" parTransId="{4712102A-5401-4436-990B-523562737265}" sibTransId="{1368208B-E7EE-40FF-BE9B-39A605947AD4}"/>
    <dgm:cxn modelId="{E9DC973A-EE2A-4B3D-A662-3591191168FB}" type="presOf" srcId="{CB1AD5F6-B8F9-466B-A6C6-9EA19545F5A0}" destId="{38CCD1CF-A2E7-4999-A4A8-9E54A066E92C}" srcOrd="0" destOrd="0" presId="urn:microsoft.com/office/officeart/2005/8/layout/hChevron3"/>
    <dgm:cxn modelId="{B8F3C58B-4ED4-4A5B-B8BF-C7C9FD580FD0}" srcId="{CB1AD5F6-B8F9-466B-A6C6-9EA19545F5A0}" destId="{C9D6D0D7-0014-48C6-86D7-DA5B34F2781A}" srcOrd="1" destOrd="0" parTransId="{9B117590-6B5A-434B-B38A-F69E28B3C6B2}" sibTransId="{A561D268-9165-4308-9DEF-95F58CF13D06}"/>
    <dgm:cxn modelId="{0C0AAAF4-C91D-437A-A287-7D51109D249A}" type="presOf" srcId="{EB410830-D785-4A48-BDF3-6FCD82FF7BD9}" destId="{D83588F4-B305-4B2B-B4BA-59B65E569A99}" srcOrd="0" destOrd="0" presId="urn:microsoft.com/office/officeart/2005/8/layout/hChevron3"/>
    <dgm:cxn modelId="{4BFAEF8F-A5A3-409C-882B-B711E3CB49AF}" type="presOf" srcId="{C9D6D0D7-0014-48C6-86D7-DA5B34F2781A}" destId="{2F653DC4-8D17-47BE-BF98-4252FE76D4DC}" srcOrd="0" destOrd="0" presId="urn:microsoft.com/office/officeart/2005/8/layout/hChevron3"/>
    <dgm:cxn modelId="{0ECD405B-E80E-416A-BC6E-1DDB62EC748B}" srcId="{CB1AD5F6-B8F9-466B-A6C6-9EA19545F5A0}" destId="{F65246EA-00E3-49B9-BC2A-A6992EDBEF9E}" srcOrd="4" destOrd="0" parTransId="{72A27F99-A811-4730-BB42-70F295E3F5A1}" sibTransId="{B00412BE-E58F-4F03-A1E9-362A1ACB3704}"/>
    <dgm:cxn modelId="{2998927C-3BB1-429F-92C5-30D290BC2A28}" srcId="{CB1AD5F6-B8F9-466B-A6C6-9EA19545F5A0}" destId="{EF4FA0DF-F250-45C9-B0EA-03FCA7403AEF}" srcOrd="3" destOrd="0" parTransId="{FFFFFBAD-9034-47CC-A0AF-88ACE0FC47FA}" sibTransId="{5FFEA87A-6ECF-47F0-8B05-D50354D13B5B}"/>
    <dgm:cxn modelId="{90B40C60-E112-440F-AF2D-A78480781ECF}" srcId="{CB1AD5F6-B8F9-466B-A6C6-9EA19545F5A0}" destId="{EB410830-D785-4A48-BDF3-6FCD82FF7BD9}" srcOrd="0" destOrd="0" parTransId="{204E38F6-F8EF-4C69-891C-92F4603E4540}" sibTransId="{BE1130ED-E49B-4C6E-8A5E-170CEB915DF7}"/>
    <dgm:cxn modelId="{3CF8B388-47D6-437F-A88B-6CED2B6BCD4D}" type="presOf" srcId="{1636FF6F-F2EB-4528-9A30-20E234041CC5}" destId="{9C08AF81-CCC9-48DA-923E-CFD2937B1B3F}" srcOrd="0" destOrd="0" presId="urn:microsoft.com/office/officeart/2005/8/layout/hChevron3"/>
    <dgm:cxn modelId="{A039D301-147A-4825-9FF6-B403936F0320}" type="presOf" srcId="{F65246EA-00E3-49B9-BC2A-A6992EDBEF9E}" destId="{D853B3FE-1EB5-4A1B-8F61-41680B4B59EB}" srcOrd="0" destOrd="0" presId="urn:microsoft.com/office/officeart/2005/8/layout/hChevron3"/>
    <dgm:cxn modelId="{F1B9D45A-21FA-4FE2-A14E-B69EF715DB7E}" type="presParOf" srcId="{38CCD1CF-A2E7-4999-A4A8-9E54A066E92C}" destId="{D83588F4-B305-4B2B-B4BA-59B65E569A99}" srcOrd="0" destOrd="0" presId="urn:microsoft.com/office/officeart/2005/8/layout/hChevron3"/>
    <dgm:cxn modelId="{01568CAD-B72C-43CF-A3B1-D0A7547824C5}" type="presParOf" srcId="{38CCD1CF-A2E7-4999-A4A8-9E54A066E92C}" destId="{CD991609-6C82-491C-9AE5-ED36EF7B343F}" srcOrd="1" destOrd="0" presId="urn:microsoft.com/office/officeart/2005/8/layout/hChevron3"/>
    <dgm:cxn modelId="{3B8B8BAB-E00A-4078-902D-BF1CBECF52B9}" type="presParOf" srcId="{38CCD1CF-A2E7-4999-A4A8-9E54A066E92C}" destId="{2F653DC4-8D17-47BE-BF98-4252FE76D4DC}" srcOrd="2" destOrd="0" presId="urn:microsoft.com/office/officeart/2005/8/layout/hChevron3"/>
    <dgm:cxn modelId="{F7323F09-CFDD-4C50-B64C-99F53EBF5E84}" type="presParOf" srcId="{38CCD1CF-A2E7-4999-A4A8-9E54A066E92C}" destId="{DC5A4185-ADCE-455B-ACA8-C172695B8DAE}" srcOrd="3" destOrd="0" presId="urn:microsoft.com/office/officeart/2005/8/layout/hChevron3"/>
    <dgm:cxn modelId="{E1F7AE14-3FA9-42B4-86E5-08D1B6913389}" type="presParOf" srcId="{38CCD1CF-A2E7-4999-A4A8-9E54A066E92C}" destId="{DB7A8F58-0383-4883-BCB2-50135CAE01DA}" srcOrd="4" destOrd="0" presId="urn:microsoft.com/office/officeart/2005/8/layout/hChevron3"/>
    <dgm:cxn modelId="{9A7A0A80-3391-456C-A0EC-66CB753ABDB2}" type="presParOf" srcId="{38CCD1CF-A2E7-4999-A4A8-9E54A066E92C}" destId="{E9258F70-8D31-4774-9E4C-84D4358E8445}" srcOrd="5" destOrd="0" presId="urn:microsoft.com/office/officeart/2005/8/layout/hChevron3"/>
    <dgm:cxn modelId="{9D326B3F-521D-43D9-A5B5-DDDF77C32A22}" type="presParOf" srcId="{38CCD1CF-A2E7-4999-A4A8-9E54A066E92C}" destId="{2DC75921-C6BF-4EBA-8BC9-DC9D14480167}" srcOrd="6" destOrd="0" presId="urn:microsoft.com/office/officeart/2005/8/layout/hChevron3"/>
    <dgm:cxn modelId="{4B5441C0-3FC1-4EFA-A046-BE011F9D42C6}" type="presParOf" srcId="{38CCD1CF-A2E7-4999-A4A8-9E54A066E92C}" destId="{A5CDC216-A6F6-4079-90CE-9042C34C2430}" srcOrd="7" destOrd="0" presId="urn:microsoft.com/office/officeart/2005/8/layout/hChevron3"/>
    <dgm:cxn modelId="{BEA21265-5520-465D-9B45-C95A190F5665}" type="presParOf" srcId="{38CCD1CF-A2E7-4999-A4A8-9E54A066E92C}" destId="{D853B3FE-1EB5-4A1B-8F61-41680B4B59EB}" srcOrd="8" destOrd="0" presId="urn:microsoft.com/office/officeart/2005/8/layout/hChevron3"/>
    <dgm:cxn modelId="{C1AFFBF3-3894-4F39-86E6-29EDF5CE2AB2}" type="presParOf" srcId="{38CCD1CF-A2E7-4999-A4A8-9E54A066E92C}" destId="{FCE974DF-0756-4B04-BAC3-C98F0DEF8749}" srcOrd="9" destOrd="0" presId="urn:microsoft.com/office/officeart/2005/8/layout/hChevron3"/>
    <dgm:cxn modelId="{3B044953-19EE-46DB-B394-89493831C6AC}" type="presParOf" srcId="{38CCD1CF-A2E7-4999-A4A8-9E54A066E92C}" destId="{9C08AF81-CCC9-48DA-923E-CFD2937B1B3F}" srcOrd="10" destOrd="0" presId="urn:microsoft.com/office/officeart/2005/8/layout/hChevron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E57C76-F2AB-49D9-B42E-B97033B4475D}">
      <dsp:nvSpPr>
        <dsp:cNvPr id="0" name=""/>
        <dsp:cNvSpPr/>
      </dsp:nvSpPr>
      <dsp:spPr>
        <a:xfrm>
          <a:off x="42132" y="424639"/>
          <a:ext cx="1542543" cy="811246"/>
        </a:xfrm>
        <a:prstGeom prst="homePlat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676"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Issue RFP</a:t>
          </a:r>
          <a:endParaRPr lang="en-US" sz="1400" kern="1200" dirty="0"/>
        </a:p>
      </dsp:txBody>
      <dsp:txXfrm>
        <a:off x="42132" y="424639"/>
        <a:ext cx="1339732" cy="811246"/>
      </dsp:txXfrm>
    </dsp:sp>
    <dsp:sp modelId="{2890E868-C74A-4A63-A2AB-757D3EB9251C}">
      <dsp:nvSpPr>
        <dsp:cNvPr id="0" name=""/>
        <dsp:cNvSpPr/>
      </dsp:nvSpPr>
      <dsp:spPr>
        <a:xfrm>
          <a:off x="1179053" y="424639"/>
          <a:ext cx="2028115" cy="811246"/>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Draft Submission</a:t>
          </a:r>
          <a:endParaRPr lang="en-US" sz="1400" kern="1200" dirty="0"/>
        </a:p>
      </dsp:txBody>
      <dsp:txXfrm>
        <a:off x="1584676" y="424639"/>
        <a:ext cx="1216869" cy="811246"/>
      </dsp:txXfrm>
    </dsp:sp>
    <dsp:sp modelId="{47E6F414-C159-4C72-95FE-D22DC6A5B844}">
      <dsp:nvSpPr>
        <dsp:cNvPr id="0" name=""/>
        <dsp:cNvSpPr/>
      </dsp:nvSpPr>
      <dsp:spPr>
        <a:xfrm>
          <a:off x="2801545" y="424639"/>
          <a:ext cx="2028115" cy="811246"/>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Initial Submission</a:t>
          </a:r>
          <a:endParaRPr lang="en-US" sz="1400" kern="1200" dirty="0"/>
        </a:p>
      </dsp:txBody>
      <dsp:txXfrm>
        <a:off x="3207168" y="424639"/>
        <a:ext cx="1216869" cy="811246"/>
      </dsp:txXfrm>
    </dsp:sp>
    <dsp:sp modelId="{C2A9903B-86BE-4A55-B8DF-C9D26FFDAC11}">
      <dsp:nvSpPr>
        <dsp:cNvPr id="0" name=""/>
        <dsp:cNvSpPr/>
      </dsp:nvSpPr>
      <dsp:spPr>
        <a:xfrm>
          <a:off x="4384306" y="424639"/>
          <a:ext cx="2028115" cy="811246"/>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Revised Submission (May be multiples)</a:t>
          </a:r>
          <a:endParaRPr lang="en-US" sz="1400" kern="1200" dirty="0"/>
        </a:p>
      </dsp:txBody>
      <dsp:txXfrm>
        <a:off x="4789929" y="424639"/>
        <a:ext cx="1216869" cy="811246"/>
      </dsp:txXfrm>
    </dsp:sp>
    <dsp:sp modelId="{D83588F4-B305-4B2B-B4BA-59B65E569A99}">
      <dsp:nvSpPr>
        <dsp:cNvPr id="0" name=""/>
        <dsp:cNvSpPr/>
      </dsp:nvSpPr>
      <dsp:spPr>
        <a:xfrm>
          <a:off x="6006799" y="424639"/>
          <a:ext cx="2971513" cy="811246"/>
        </a:xfrm>
        <a:prstGeom prst="chevron">
          <a:avLst/>
        </a:prstGeom>
        <a:solidFill>
          <a:srgbClr val="0070C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Task Force, AB Vote</a:t>
          </a:r>
          <a:br>
            <a:rPr lang="en-US" sz="1400" kern="1200" dirty="0" smtClean="0"/>
          </a:br>
          <a:r>
            <a:rPr lang="en-US" sz="1400" kern="1200" dirty="0" smtClean="0"/>
            <a:t>(Could happen in Nov)</a:t>
          </a:r>
          <a:endParaRPr lang="en-US" sz="1400" kern="1200" dirty="0"/>
        </a:p>
      </dsp:txBody>
      <dsp:txXfrm>
        <a:off x="6412422" y="424639"/>
        <a:ext cx="2160267" cy="8112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3588F4-B305-4B2B-B4BA-59B65E569A99}">
      <dsp:nvSpPr>
        <dsp:cNvPr id="0" name=""/>
        <dsp:cNvSpPr/>
      </dsp:nvSpPr>
      <dsp:spPr>
        <a:xfrm>
          <a:off x="1097" y="470686"/>
          <a:ext cx="1797880" cy="719152"/>
        </a:xfrm>
        <a:prstGeom prst="homePlat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676"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If passed, TC Vote Starts</a:t>
          </a:r>
          <a:endParaRPr lang="en-US" sz="1400" kern="1200" dirty="0"/>
        </a:p>
      </dsp:txBody>
      <dsp:txXfrm>
        <a:off x="1097" y="470686"/>
        <a:ext cx="1618092" cy="719152"/>
      </dsp:txXfrm>
    </dsp:sp>
    <dsp:sp modelId="{2F653DC4-8D17-47BE-BF98-4252FE76D4DC}">
      <dsp:nvSpPr>
        <dsp:cNvPr id="0" name=""/>
        <dsp:cNvSpPr/>
      </dsp:nvSpPr>
      <dsp:spPr>
        <a:xfrm>
          <a:off x="1439402" y="470686"/>
          <a:ext cx="1797880" cy="719152"/>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TC Vote Completes</a:t>
          </a:r>
          <a:endParaRPr lang="en-US" sz="1400" kern="1200" dirty="0"/>
        </a:p>
      </dsp:txBody>
      <dsp:txXfrm>
        <a:off x="1798978" y="470686"/>
        <a:ext cx="1078728" cy="719152"/>
      </dsp:txXfrm>
    </dsp:sp>
    <dsp:sp modelId="{DB7A8F58-0383-4883-BCB2-50135CAE01DA}">
      <dsp:nvSpPr>
        <dsp:cNvPr id="0" name=""/>
        <dsp:cNvSpPr/>
      </dsp:nvSpPr>
      <dsp:spPr>
        <a:xfrm>
          <a:off x="2877707" y="470686"/>
          <a:ext cx="1797880" cy="719152"/>
        </a:xfrm>
        <a:prstGeom prst="chevron">
          <a:avLst/>
        </a:prstGeom>
        <a:solidFill>
          <a:srgbClr val="7030A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sz="1400" kern="1200" dirty="0" err="1" smtClean="0"/>
            <a:t>BoD</a:t>
          </a:r>
          <a:r>
            <a:rPr lang="en-US" sz="1400" kern="1200" dirty="0" smtClean="0"/>
            <a:t> Vote – Beta spec adopted</a:t>
          </a:r>
          <a:endParaRPr lang="en-US" sz="1400" kern="1200" dirty="0"/>
        </a:p>
      </dsp:txBody>
      <dsp:txXfrm>
        <a:off x="3237283" y="470686"/>
        <a:ext cx="1078728" cy="719152"/>
      </dsp:txXfrm>
    </dsp:sp>
    <dsp:sp modelId="{2DC75921-C6BF-4EBA-8BC9-DC9D14480167}">
      <dsp:nvSpPr>
        <dsp:cNvPr id="0" name=""/>
        <dsp:cNvSpPr/>
      </dsp:nvSpPr>
      <dsp:spPr>
        <a:xfrm>
          <a:off x="4316011" y="470686"/>
          <a:ext cx="1797880" cy="719152"/>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Finalization TF process</a:t>
          </a:r>
          <a:endParaRPr lang="en-US" sz="1400" kern="1200" dirty="0"/>
        </a:p>
      </dsp:txBody>
      <dsp:txXfrm>
        <a:off x="4675587" y="470686"/>
        <a:ext cx="1078728" cy="719152"/>
      </dsp:txXfrm>
    </dsp:sp>
    <dsp:sp modelId="{D853B3FE-1EB5-4A1B-8F61-41680B4B59EB}">
      <dsp:nvSpPr>
        <dsp:cNvPr id="0" name=""/>
        <dsp:cNvSpPr/>
      </dsp:nvSpPr>
      <dsp:spPr>
        <a:xfrm>
          <a:off x="5754316" y="470686"/>
          <a:ext cx="1797880" cy="719152"/>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Finalization TF Final Specification</a:t>
          </a:r>
          <a:endParaRPr lang="en-US" sz="1400" kern="1200" dirty="0"/>
        </a:p>
      </dsp:txBody>
      <dsp:txXfrm>
        <a:off x="6113892" y="470686"/>
        <a:ext cx="1078728" cy="719152"/>
      </dsp:txXfrm>
    </dsp:sp>
    <dsp:sp modelId="{9C08AF81-CCC9-48DA-923E-CFD2937B1B3F}">
      <dsp:nvSpPr>
        <dsp:cNvPr id="0" name=""/>
        <dsp:cNvSpPr/>
      </dsp:nvSpPr>
      <dsp:spPr>
        <a:xfrm>
          <a:off x="7192621" y="470686"/>
          <a:ext cx="1797880" cy="719152"/>
        </a:xfrm>
        <a:prstGeom prst="chevron">
          <a:avLst/>
        </a:prstGeom>
        <a:solidFill>
          <a:srgbClr val="7030A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Final Review, votes, adoption</a:t>
          </a:r>
          <a:endParaRPr lang="en-US" sz="1400" kern="1200" dirty="0"/>
        </a:p>
      </dsp:txBody>
      <dsp:txXfrm>
        <a:off x="7552197" y="470686"/>
        <a:ext cx="1078728" cy="719152"/>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180C8A-D2E4-4495-AF9F-052BC1FF86BD}" type="datetimeFigureOut">
              <a:rPr lang="en-US" smtClean="0"/>
              <a:t>7/13/2015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8C0839-A752-4026-B076-2AA4A81C1342}" type="slidenum">
              <a:rPr lang="en-US" smtClean="0"/>
              <a:t>‹#›</a:t>
            </a:fld>
            <a:endParaRPr lang="en-US"/>
          </a:p>
        </p:txBody>
      </p:sp>
    </p:spTree>
    <p:extLst>
      <p:ext uri="{BB962C8B-B14F-4D97-AF65-F5344CB8AC3E}">
        <p14:creationId xmlns:p14="http://schemas.microsoft.com/office/powerpoint/2010/main" val="42757352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8C0839-A752-4026-B076-2AA4A81C1342}" type="slidenum">
              <a:rPr lang="en-US" smtClean="0"/>
              <a:t>1</a:t>
            </a:fld>
            <a:endParaRPr lang="en-US"/>
          </a:p>
        </p:txBody>
      </p:sp>
    </p:spTree>
    <p:extLst>
      <p:ext uri="{BB962C8B-B14F-4D97-AF65-F5344CB8AC3E}">
        <p14:creationId xmlns:p14="http://schemas.microsoft.com/office/powerpoint/2010/main" val="32601028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8C0839-A752-4026-B076-2AA4A81C1342}" type="slidenum">
              <a:rPr lang="en-US" smtClean="0"/>
              <a:t>57</a:t>
            </a:fld>
            <a:endParaRPr lang="en-US"/>
          </a:p>
        </p:txBody>
      </p:sp>
    </p:spTree>
    <p:extLst>
      <p:ext uri="{BB962C8B-B14F-4D97-AF65-F5344CB8AC3E}">
        <p14:creationId xmlns:p14="http://schemas.microsoft.com/office/powerpoint/2010/main" val="3544377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52426" y="2895600"/>
            <a:ext cx="4572000" cy="1368798"/>
          </a:xfrm>
        </p:spPr>
        <p:txBody>
          <a:bodyPr>
            <a:normAutofit/>
          </a:bodyPr>
          <a:lstStyle>
            <a:lvl1pPr marL="0" indent="0" algn="l">
              <a:buNone/>
              <a:defRPr sz="2000" b="0" i="1" cap="none" spc="12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5" name="Rectangle 14"/>
          <p:cNvSpPr/>
          <p:nvPr/>
        </p:nvSpPr>
        <p:spPr>
          <a:xfrm>
            <a:off x="0" y="4743451"/>
            <a:ext cx="9144000" cy="21145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p:nvPr/>
        </p:nvCxnSpPr>
        <p:spPr>
          <a:xfrm>
            <a:off x="0" y="4714875"/>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Date Placeholder 21"/>
          <p:cNvSpPr>
            <a:spLocks noGrp="1"/>
          </p:cNvSpPr>
          <p:nvPr>
            <p:ph type="dt" sz="half" idx="10"/>
          </p:nvPr>
        </p:nvSpPr>
        <p:spPr/>
        <p:txBody>
          <a:bodyPr/>
          <a:lstStyle/>
          <a:p>
            <a:fld id="{DE50E6FA-C16A-45A0-90AF-AC44915B4985}" type="datetime1">
              <a:rPr lang="en-US" smtClean="0"/>
              <a:t>7/13/2015</a:t>
            </a:fld>
            <a:endParaRPr lang="en-US"/>
          </a:p>
        </p:txBody>
      </p:sp>
      <p:sp>
        <p:nvSpPr>
          <p:cNvPr id="23" name="Slide Number Placeholder 22"/>
          <p:cNvSpPr>
            <a:spLocks noGrp="1"/>
          </p:cNvSpPr>
          <p:nvPr>
            <p:ph type="sldNum" sz="quarter" idx="11"/>
          </p:nvPr>
        </p:nvSpPr>
        <p:spPr/>
        <p:txBody>
          <a:bodyPr/>
          <a:lstStyle/>
          <a:p>
            <a:fld id="{C5349D12-3EF0-44B0-8484-0F10BE0E01DA}" type="slidenum">
              <a:rPr lang="en-US" smtClean="0"/>
              <a:t>‹#›</a:t>
            </a:fld>
            <a:endParaRPr lang="en-US"/>
          </a:p>
        </p:txBody>
      </p:sp>
      <p:sp>
        <p:nvSpPr>
          <p:cNvPr id="24" name="Footer Placeholder 23"/>
          <p:cNvSpPr>
            <a:spLocks noGrp="1"/>
          </p:cNvSpPr>
          <p:nvPr>
            <p:ph type="ftr" sz="quarter" idx="12"/>
          </p:nvPr>
        </p:nvSpPr>
        <p:spPr/>
        <p:txBody>
          <a:bodyPr/>
          <a:lstStyle/>
          <a:p>
            <a:r>
              <a:rPr lang="en-US" smtClean="0"/>
              <a:t>Threat &amp; Risk</a:t>
            </a:r>
            <a:endParaRPr lang="en-US"/>
          </a:p>
        </p:txBody>
      </p:sp>
      <p:sp>
        <p:nvSpPr>
          <p:cNvPr id="12" name="Title 11"/>
          <p:cNvSpPr>
            <a:spLocks noGrp="1"/>
          </p:cNvSpPr>
          <p:nvPr>
            <p:ph type="title"/>
          </p:nvPr>
        </p:nvSpPr>
        <p:spPr>
          <a:xfrm>
            <a:off x="352426" y="457200"/>
            <a:ext cx="7680960" cy="2438399"/>
          </a:xfrm>
        </p:spPr>
        <p:txBody>
          <a:bodyPr>
            <a:normAutofit/>
          </a:bodyPr>
          <a:lstStyle>
            <a:lvl1pPr>
              <a:spcBef>
                <a:spcPts val="0"/>
              </a:spcBef>
              <a:defRPr kumimoji="0" lang="en-US" sz="6000" b="1" i="0" u="none" strike="noStrike" kern="1200" cap="none" spc="0" normalizeH="0" baseline="0" noProof="0" smtClean="0">
                <a:ln>
                  <a:noFill/>
                </a:ln>
                <a:gradFill>
                  <a:gsLst>
                    <a:gs pos="0">
                      <a:schemeClr val="tx1">
                        <a:alpha val="92000"/>
                      </a:schemeClr>
                    </a:gs>
                    <a:gs pos="45000">
                      <a:schemeClr val="tx1">
                        <a:alpha val="51000"/>
                      </a:schemeClr>
                    </a:gs>
                    <a:gs pos="100000">
                      <a:schemeClr val="tx1"/>
                    </a:gs>
                  </a:gsLst>
                  <a:lin ang="3600000" scaled="0"/>
                </a:gradFill>
                <a:effectLst/>
                <a:uLnTx/>
                <a:uFillTx/>
                <a:latin typeface="+mj-lt"/>
                <a:ea typeface="+mj-ea"/>
                <a:cs typeface="Tunga" pitchFamily="2"/>
              </a:defRPr>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9C7C0E-76AF-4C03-A32F-9BE7A876349D}" type="datetime1">
              <a:rPr lang="en-US" smtClean="0"/>
              <a:t>7/13/2015</a:t>
            </a:fld>
            <a:endParaRPr lang="en-US"/>
          </a:p>
        </p:txBody>
      </p:sp>
      <p:sp>
        <p:nvSpPr>
          <p:cNvPr id="5" name="Footer Placeholder 4"/>
          <p:cNvSpPr>
            <a:spLocks noGrp="1"/>
          </p:cNvSpPr>
          <p:nvPr>
            <p:ph type="ftr" sz="quarter" idx="11"/>
          </p:nvPr>
        </p:nvSpPr>
        <p:spPr/>
        <p:txBody>
          <a:bodyPr/>
          <a:lstStyle/>
          <a:p>
            <a:r>
              <a:rPr lang="en-US" smtClean="0"/>
              <a:t>Threat &amp; Risk</a:t>
            </a:r>
            <a:endParaRPr lang="en-US"/>
          </a:p>
        </p:txBody>
      </p:sp>
      <p:sp>
        <p:nvSpPr>
          <p:cNvPr id="6" name="Slide Number Placeholder 5"/>
          <p:cNvSpPr>
            <a:spLocks noGrp="1"/>
          </p:cNvSpPr>
          <p:nvPr>
            <p:ph type="sldNum" sz="quarter" idx="12"/>
          </p:nvPr>
        </p:nvSpPr>
        <p:spPr/>
        <p:txBody>
          <a:bodyPr/>
          <a:lstStyle/>
          <a:p>
            <a:fld id="{C5349D12-3EF0-44B0-8484-0F10BE0E01D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BBAE57-11FF-46AD-A45D-E7FFCA9C548C}" type="datetime1">
              <a:rPr lang="en-US" smtClean="0"/>
              <a:t>7/13/2015</a:t>
            </a:fld>
            <a:endParaRPr lang="en-US"/>
          </a:p>
        </p:txBody>
      </p:sp>
      <p:sp>
        <p:nvSpPr>
          <p:cNvPr id="5" name="Footer Placeholder 4"/>
          <p:cNvSpPr>
            <a:spLocks noGrp="1"/>
          </p:cNvSpPr>
          <p:nvPr>
            <p:ph type="ftr" sz="quarter" idx="11"/>
          </p:nvPr>
        </p:nvSpPr>
        <p:spPr/>
        <p:txBody>
          <a:bodyPr/>
          <a:lstStyle/>
          <a:p>
            <a:r>
              <a:rPr lang="en-US" smtClean="0"/>
              <a:t>Threat &amp; Risk</a:t>
            </a:r>
            <a:endParaRPr lang="en-US"/>
          </a:p>
        </p:txBody>
      </p:sp>
      <p:sp>
        <p:nvSpPr>
          <p:cNvPr id="6" name="Slide Number Placeholder 5"/>
          <p:cNvSpPr>
            <a:spLocks noGrp="1"/>
          </p:cNvSpPr>
          <p:nvPr>
            <p:ph type="sldNum" sz="quarter" idx="12"/>
          </p:nvPr>
        </p:nvSpPr>
        <p:spPr/>
        <p:txBody>
          <a:bodyPr/>
          <a:lstStyle/>
          <a:p>
            <a:fld id="{C5349D12-3EF0-44B0-8484-0F10BE0E01DA}"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White Background">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464848" y="143253"/>
            <a:ext cx="8016240" cy="951569"/>
          </a:xfrm>
          <a:prstGeom prst="rect">
            <a:avLst/>
          </a:prstGeom>
        </p:spPr>
        <p:txBody>
          <a:bodyPr vert="horz" lIns="91440" tIns="45720" rIns="91440" bIns="45720" rtlCol="0" anchor="ctr">
            <a:normAutofit/>
          </a:bodyPr>
          <a:lstStyle>
            <a:lvl1pPr>
              <a:defRPr sz="4000">
                <a:solidFill>
                  <a:srgbClr val="0D0D0D"/>
                </a:solidFill>
                <a:latin typeface="Century Gothic"/>
                <a:cs typeface="Century Gothic"/>
              </a:defRPr>
            </a:lvl1pPr>
          </a:lstStyle>
          <a:p>
            <a:r>
              <a:rPr lang="en-US" dirty="0" smtClean="0"/>
              <a:t>Click to edit Master title style</a:t>
            </a:r>
            <a:endParaRPr lang="en-US" dirty="0"/>
          </a:p>
        </p:txBody>
      </p:sp>
      <p:sp>
        <p:nvSpPr>
          <p:cNvPr id="10" name="Slide Number Placeholder 3"/>
          <p:cNvSpPr txBox="1">
            <a:spLocks/>
          </p:cNvSpPr>
          <p:nvPr userDrawn="1"/>
        </p:nvSpPr>
        <p:spPr>
          <a:xfrm>
            <a:off x="4379806" y="6396293"/>
            <a:ext cx="422488"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5CBD3DDC-90DF-4246-B8CE-0AC344F4C45D}" type="slidenum">
              <a:rPr lang="en-US" b="1" smtClean="0">
                <a:solidFill>
                  <a:srgbClr val="8F96AA"/>
                </a:solidFill>
                <a:latin typeface="Franklin Gothic Book"/>
              </a:rPr>
              <a:pPr algn="ctr"/>
              <a:t>‹#›</a:t>
            </a:fld>
            <a:endParaRPr lang="en-US" b="1" dirty="0">
              <a:solidFill>
                <a:srgbClr val="8F96AA"/>
              </a:solidFill>
              <a:latin typeface="Franklin Gothic Book"/>
            </a:endParaRPr>
          </a:p>
        </p:txBody>
      </p:sp>
      <p:sp>
        <p:nvSpPr>
          <p:cNvPr id="9" name="TextBox 8"/>
          <p:cNvSpPr txBox="1"/>
          <p:nvPr userDrawn="1"/>
        </p:nvSpPr>
        <p:spPr>
          <a:xfrm>
            <a:off x="7409794" y="6490138"/>
            <a:ext cx="1512614" cy="246221"/>
          </a:xfrm>
          <a:prstGeom prst="rect">
            <a:avLst/>
          </a:prstGeom>
          <a:noFill/>
        </p:spPr>
        <p:txBody>
          <a:bodyPr wrap="square" rtlCol="0">
            <a:spAutoFit/>
          </a:bodyPr>
          <a:lstStyle/>
          <a:p>
            <a:pPr algn="r"/>
            <a:r>
              <a:rPr lang="en-US" sz="1000" dirty="0" smtClean="0">
                <a:solidFill>
                  <a:srgbClr val="F2F2F2"/>
                </a:solidFill>
                <a:latin typeface="Century Gothic"/>
                <a:cs typeface="Century Gothic"/>
              </a:rPr>
              <a:t>#ISC2Congress</a:t>
            </a:r>
            <a:endParaRPr lang="en-US" sz="1000" dirty="0">
              <a:solidFill>
                <a:srgbClr val="F2F2F2"/>
              </a:solidFill>
              <a:latin typeface="Century Gothic"/>
              <a:cs typeface="Century Gothic"/>
            </a:endParaRPr>
          </a:p>
        </p:txBody>
      </p:sp>
    </p:spTree>
    <p:extLst>
      <p:ext uri="{BB962C8B-B14F-4D97-AF65-F5344CB8AC3E}">
        <p14:creationId xmlns:p14="http://schemas.microsoft.com/office/powerpoint/2010/main" val="47220888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5" name="Text Placeholder 2"/>
          <p:cNvSpPr>
            <a:spLocks noGrp="1"/>
          </p:cNvSpPr>
          <p:nvPr>
            <p:ph type="body" idx="1"/>
          </p:nvPr>
        </p:nvSpPr>
        <p:spPr>
          <a:xfrm>
            <a:off x="685800" y="1980810"/>
            <a:ext cx="7772400" cy="609601"/>
          </a:xfrm>
          <a:prstGeom prst="rect">
            <a:avLst/>
          </a:prstGeom>
        </p:spPr>
        <p:txBody>
          <a:bodyPr anchor="b"/>
          <a:lstStyle>
            <a:lvl1pPr marL="0" indent="0">
              <a:buNone/>
              <a:defRPr sz="3400" b="0">
                <a:solidFill>
                  <a:schemeClr val="tx1"/>
                </a:solidFill>
                <a:latin typeface="Century Gothic"/>
                <a:cs typeface="Century Gothic"/>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7" name="Text Placeholder 2"/>
          <p:cNvSpPr>
            <a:spLocks noGrp="1"/>
          </p:cNvSpPr>
          <p:nvPr>
            <p:ph type="body" idx="10"/>
          </p:nvPr>
        </p:nvSpPr>
        <p:spPr>
          <a:xfrm>
            <a:off x="685800" y="2921353"/>
            <a:ext cx="7772400" cy="397932"/>
          </a:xfrm>
          <a:prstGeom prst="rect">
            <a:avLst/>
          </a:prstGeom>
        </p:spPr>
        <p:txBody>
          <a:bodyPr anchor="b"/>
          <a:lstStyle>
            <a:lvl1pPr marL="0" indent="0">
              <a:buNone/>
              <a:defRPr sz="2000" b="0" i="0">
                <a:solidFill>
                  <a:schemeClr val="tx1"/>
                </a:solidFill>
                <a:latin typeface="Century Gothic"/>
                <a:cs typeface="Century Gothic"/>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6" name="TextBox 5"/>
          <p:cNvSpPr txBox="1"/>
          <p:nvPr userDrawn="1"/>
        </p:nvSpPr>
        <p:spPr>
          <a:xfrm>
            <a:off x="227726" y="6481379"/>
            <a:ext cx="3485930" cy="246221"/>
          </a:xfrm>
          <a:prstGeom prst="rect">
            <a:avLst/>
          </a:prstGeom>
          <a:noFill/>
        </p:spPr>
        <p:txBody>
          <a:bodyPr wrap="square" rtlCol="0">
            <a:spAutoFit/>
          </a:bodyPr>
          <a:lstStyle/>
          <a:p>
            <a:r>
              <a:rPr lang="en-US" sz="1000" dirty="0" smtClean="0">
                <a:solidFill>
                  <a:srgbClr val="6C6173"/>
                </a:solidFill>
                <a:latin typeface="Century Gothic"/>
                <a:cs typeface="Century Gothic"/>
              </a:rPr>
              <a:t>Strengthening </a:t>
            </a:r>
            <a:r>
              <a:rPr lang="en-US" sz="1000" dirty="0" err="1" smtClean="0">
                <a:solidFill>
                  <a:srgbClr val="6C6173"/>
                </a:solidFill>
                <a:latin typeface="Century Gothic"/>
                <a:cs typeface="Century Gothic"/>
              </a:rPr>
              <a:t>Cybersecurity</a:t>
            </a:r>
            <a:r>
              <a:rPr lang="en-US" sz="1000" dirty="0" smtClean="0">
                <a:solidFill>
                  <a:srgbClr val="6C6173"/>
                </a:solidFill>
                <a:latin typeface="Century Gothic"/>
                <a:cs typeface="Century Gothic"/>
              </a:rPr>
              <a:t> Defenders</a:t>
            </a:r>
            <a:endParaRPr lang="en-US" sz="1000" dirty="0">
              <a:solidFill>
                <a:srgbClr val="6C6173"/>
              </a:solidFill>
              <a:latin typeface="Century Gothic"/>
              <a:cs typeface="Century Gothic"/>
            </a:endParaRPr>
          </a:p>
        </p:txBody>
      </p:sp>
    </p:spTree>
    <p:extLst>
      <p:ext uri="{BB962C8B-B14F-4D97-AF65-F5344CB8AC3E}">
        <p14:creationId xmlns:p14="http://schemas.microsoft.com/office/powerpoint/2010/main" val="36586672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ontent Placeholder 30"/>
          <p:cNvSpPr>
            <a:spLocks noGrp="1"/>
          </p:cNvSpPr>
          <p:nvPr>
            <p:ph sz="quarter" idx="13"/>
          </p:nvPr>
        </p:nvSpPr>
        <p:spPr>
          <a:xfrm>
            <a:off x="352426" y="1463040"/>
            <a:ext cx="768096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Date Placeholder 11"/>
          <p:cNvSpPr>
            <a:spLocks noGrp="1"/>
          </p:cNvSpPr>
          <p:nvPr>
            <p:ph type="dt" sz="half" idx="14"/>
          </p:nvPr>
        </p:nvSpPr>
        <p:spPr/>
        <p:txBody>
          <a:bodyPr/>
          <a:lstStyle/>
          <a:p>
            <a:fld id="{1F9A5793-53E3-4EFA-8FEB-3135A2F5C16E}" type="datetime1">
              <a:rPr lang="en-US" smtClean="0"/>
              <a:t>7/13/2015</a:t>
            </a:fld>
            <a:endParaRPr lang="en-US" dirty="0"/>
          </a:p>
        </p:txBody>
      </p:sp>
      <p:sp>
        <p:nvSpPr>
          <p:cNvPr id="19" name="Slide Number Placeholder 18"/>
          <p:cNvSpPr>
            <a:spLocks noGrp="1"/>
          </p:cNvSpPr>
          <p:nvPr>
            <p:ph type="sldNum" sz="quarter" idx="15"/>
          </p:nvPr>
        </p:nvSpPr>
        <p:spPr/>
        <p:txBody>
          <a:bodyPr/>
          <a:lstStyle/>
          <a:p>
            <a:fld id="{C5349D12-3EF0-44B0-8484-0F10BE0E01DA}" type="slidenum">
              <a:rPr lang="en-US" smtClean="0"/>
              <a:t>‹#›</a:t>
            </a:fld>
            <a:endParaRPr lang="en-US"/>
          </a:p>
        </p:txBody>
      </p:sp>
      <p:sp>
        <p:nvSpPr>
          <p:cNvPr id="21" name="Footer Placeholder 20"/>
          <p:cNvSpPr>
            <a:spLocks noGrp="1"/>
          </p:cNvSpPr>
          <p:nvPr>
            <p:ph type="ftr" sz="quarter" idx="16"/>
          </p:nvPr>
        </p:nvSpPr>
        <p:spPr/>
        <p:txBody>
          <a:bodyPr/>
          <a:lstStyle/>
          <a:p>
            <a:r>
              <a:rPr lang="en-US" smtClean="0"/>
              <a:t>Threat &amp; Risk</a:t>
            </a:r>
            <a:endParaRPr lang="en-US"/>
          </a:p>
        </p:txBody>
      </p:sp>
      <p:sp>
        <p:nvSpPr>
          <p:cNvPr id="8" name="Title 7"/>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ubtitle 2"/>
          <p:cNvSpPr>
            <a:spLocks noGrp="1"/>
          </p:cNvSpPr>
          <p:nvPr>
            <p:ph type="subTitle" idx="1"/>
          </p:nvPr>
        </p:nvSpPr>
        <p:spPr>
          <a:xfrm>
            <a:off x="352426" y="4003302"/>
            <a:ext cx="4572000" cy="1178298"/>
          </a:xfrm>
        </p:spPr>
        <p:txBody>
          <a:bodyPr>
            <a:normAutofit/>
          </a:bodyPr>
          <a:lstStyle>
            <a:lvl1pPr marL="0" indent="0" algn="l">
              <a:buNone/>
              <a:defRPr sz="2000" b="0" i="1" cap="none" spc="12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6" name="Date Placeholder 15"/>
          <p:cNvSpPr>
            <a:spLocks noGrp="1"/>
          </p:cNvSpPr>
          <p:nvPr>
            <p:ph type="dt" sz="half" idx="10"/>
          </p:nvPr>
        </p:nvSpPr>
        <p:spPr/>
        <p:txBody>
          <a:bodyPr/>
          <a:lstStyle/>
          <a:p>
            <a:fld id="{7FFC8E0D-FE22-42CA-9D02-05162CCF70A3}" type="datetime1">
              <a:rPr lang="en-US" smtClean="0"/>
              <a:t>7/13/2015</a:t>
            </a:fld>
            <a:endParaRPr lang="en-US"/>
          </a:p>
        </p:txBody>
      </p:sp>
      <p:sp>
        <p:nvSpPr>
          <p:cNvPr id="20" name="Slide Number Placeholder 19"/>
          <p:cNvSpPr>
            <a:spLocks noGrp="1"/>
          </p:cNvSpPr>
          <p:nvPr>
            <p:ph type="sldNum" sz="quarter" idx="11"/>
          </p:nvPr>
        </p:nvSpPr>
        <p:spPr/>
        <p:txBody>
          <a:bodyPr/>
          <a:lstStyle/>
          <a:p>
            <a:fld id="{C5349D12-3EF0-44B0-8484-0F10BE0E01DA}" type="slidenum">
              <a:rPr lang="en-US" smtClean="0"/>
              <a:t>‹#›</a:t>
            </a:fld>
            <a:endParaRPr lang="en-US"/>
          </a:p>
        </p:txBody>
      </p:sp>
      <p:sp>
        <p:nvSpPr>
          <p:cNvPr id="21" name="Footer Placeholder 20"/>
          <p:cNvSpPr>
            <a:spLocks noGrp="1"/>
          </p:cNvSpPr>
          <p:nvPr>
            <p:ph type="ftr" sz="quarter" idx="12"/>
          </p:nvPr>
        </p:nvSpPr>
        <p:spPr/>
        <p:txBody>
          <a:bodyPr/>
          <a:lstStyle/>
          <a:p>
            <a:r>
              <a:rPr lang="en-US" smtClean="0"/>
              <a:t>Threat &amp; Risk</a:t>
            </a:r>
            <a:endParaRPr lang="en-US"/>
          </a:p>
        </p:txBody>
      </p:sp>
      <p:sp>
        <p:nvSpPr>
          <p:cNvPr id="13" name="Rectangle 12"/>
          <p:cNvSpPr/>
          <p:nvPr/>
        </p:nvSpPr>
        <p:spPr>
          <a:xfrm>
            <a:off x="0" y="0"/>
            <a:ext cx="9144000" cy="182880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4439" y="182880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itle 13"/>
          <p:cNvSpPr>
            <a:spLocks noGrp="1"/>
          </p:cNvSpPr>
          <p:nvPr>
            <p:ph type="title"/>
          </p:nvPr>
        </p:nvSpPr>
        <p:spPr>
          <a:xfrm>
            <a:off x="354366" y="1990078"/>
            <a:ext cx="8439912" cy="1984248"/>
          </a:xfrm>
        </p:spPr>
        <p:txBody>
          <a:bodyPr>
            <a:noAutofit/>
          </a:bodyPr>
          <a:lstStyle>
            <a:lvl1pPr>
              <a:defRPr kumimoji="0" lang="en-US" sz="6000" b="1" i="0" u="none" strike="noStrike" kern="1200" cap="none" spc="0" normalizeH="0" baseline="0" noProof="0" dirty="0" smtClean="0">
                <a:ln>
                  <a:noFill/>
                </a:ln>
                <a:gradFill>
                  <a:gsLst>
                    <a:gs pos="0">
                      <a:schemeClr val="tx1">
                        <a:alpha val="92000"/>
                      </a:schemeClr>
                    </a:gs>
                    <a:gs pos="45000">
                      <a:schemeClr val="tx1">
                        <a:alpha val="51000"/>
                      </a:schemeClr>
                    </a:gs>
                    <a:gs pos="100000">
                      <a:schemeClr val="tx1"/>
                    </a:gs>
                  </a:gsLst>
                  <a:lin ang="3600000" scaled="0"/>
                </a:gradFill>
                <a:effectLst/>
                <a:uLnTx/>
                <a:uFillTx/>
                <a:latin typeface="+mj-lt"/>
                <a:ea typeface="+mj-ea"/>
                <a:cs typeface="Tunga" pitchFamily="2"/>
              </a:defRPr>
            </a:lvl1pPr>
          </a:lstStyle>
          <a:p>
            <a:pPr marL="0" marR="0" lvl="0" indent="0" algn="l" defTabSz="914400" rtl="0" eaLnBrk="1" fontAlgn="auto" latinLnBrk="0" hangingPunct="1">
              <a:lnSpc>
                <a:spcPct val="100000"/>
              </a:lnSpc>
              <a:spcBef>
                <a:spcPts val="400"/>
              </a:spcBef>
              <a:spcAft>
                <a:spcPts val="0"/>
              </a:spcAft>
              <a:buClrTx/>
              <a:buSzTx/>
              <a:buFontTx/>
              <a:buNone/>
              <a:tabLst/>
              <a:defRPr/>
            </a:pPr>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11"/>
          <p:cNvSpPr>
            <a:spLocks noGrp="1"/>
          </p:cNvSpPr>
          <p:nvPr>
            <p:ph sz="quarter" idx="14"/>
          </p:nvPr>
        </p:nvSpPr>
        <p:spPr>
          <a:xfrm>
            <a:off x="4901184" y="1463040"/>
            <a:ext cx="3886200" cy="4288536"/>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Content Placeholder 30"/>
          <p:cNvSpPr>
            <a:spLocks noGrp="1"/>
          </p:cNvSpPr>
          <p:nvPr>
            <p:ph sz="quarter" idx="13"/>
          </p:nvPr>
        </p:nvSpPr>
        <p:spPr>
          <a:xfrm>
            <a:off x="352426" y="1463040"/>
            <a:ext cx="3886200" cy="4288536"/>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7" name="Title 26"/>
          <p:cNvSpPr>
            <a:spLocks noGrp="1"/>
          </p:cNvSpPr>
          <p:nvPr>
            <p:ph type="title"/>
          </p:nvPr>
        </p:nvSpPr>
        <p:spPr/>
        <p:txBody>
          <a:bodyPr/>
          <a:lstStyle/>
          <a:p>
            <a:r>
              <a:rPr lang="en-US" smtClean="0"/>
              <a:t>Click to edit Master title style</a:t>
            </a:r>
            <a:endParaRPr lang="en-US" dirty="0"/>
          </a:p>
        </p:txBody>
      </p:sp>
      <p:sp>
        <p:nvSpPr>
          <p:cNvPr id="20" name="Date Placeholder 19"/>
          <p:cNvSpPr>
            <a:spLocks noGrp="1"/>
          </p:cNvSpPr>
          <p:nvPr>
            <p:ph type="dt" sz="half" idx="15"/>
          </p:nvPr>
        </p:nvSpPr>
        <p:spPr/>
        <p:txBody>
          <a:bodyPr/>
          <a:lstStyle/>
          <a:p>
            <a:fld id="{BE80ADE7-DD84-48A6-A0E5-4A13B3316DE6}" type="datetime1">
              <a:rPr lang="en-US" smtClean="0"/>
              <a:t>7/13/2015</a:t>
            </a:fld>
            <a:endParaRPr lang="en-US"/>
          </a:p>
        </p:txBody>
      </p:sp>
      <p:sp>
        <p:nvSpPr>
          <p:cNvPr id="25" name="Slide Number Placeholder 24"/>
          <p:cNvSpPr>
            <a:spLocks noGrp="1"/>
          </p:cNvSpPr>
          <p:nvPr>
            <p:ph type="sldNum" sz="quarter" idx="16"/>
          </p:nvPr>
        </p:nvSpPr>
        <p:spPr/>
        <p:txBody>
          <a:bodyPr/>
          <a:lstStyle/>
          <a:p>
            <a:fld id="{C5349D12-3EF0-44B0-8484-0F10BE0E01DA}" type="slidenum">
              <a:rPr lang="en-US" smtClean="0"/>
              <a:t>‹#›</a:t>
            </a:fld>
            <a:endParaRPr lang="en-US"/>
          </a:p>
        </p:txBody>
      </p:sp>
      <p:sp>
        <p:nvSpPr>
          <p:cNvPr id="26" name="Footer Placeholder 25"/>
          <p:cNvSpPr>
            <a:spLocks noGrp="1"/>
          </p:cNvSpPr>
          <p:nvPr>
            <p:ph type="ftr" sz="quarter" idx="17"/>
          </p:nvPr>
        </p:nvSpPr>
        <p:spPr/>
        <p:txBody>
          <a:bodyPr/>
          <a:lstStyle/>
          <a:p>
            <a:r>
              <a:rPr lang="en-US" smtClean="0"/>
              <a:t>Threat &amp; Risk</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Rectangle 12"/>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3"/>
          <p:cNvSpPr>
            <a:spLocks noGrp="1"/>
          </p:cNvSpPr>
          <p:nvPr>
            <p:ph type="body" sz="half" idx="2"/>
          </p:nvPr>
        </p:nvSpPr>
        <p:spPr>
          <a:xfrm>
            <a:off x="352426" y="1463040"/>
            <a:ext cx="3886200" cy="509587"/>
          </a:xfrm>
        </p:spPr>
        <p:txBody>
          <a:bodyPr>
            <a:normAutofit/>
          </a:bodyPr>
          <a:lstStyle>
            <a:lvl1pPr marL="0" indent="0">
              <a:buNone/>
              <a:defRPr sz="2000" b="0" i="1" spc="0" baseline="0">
                <a:solidFill>
                  <a:schemeClr val="tx1"/>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9" name="Text Placeholder 3"/>
          <p:cNvSpPr>
            <a:spLocks noGrp="1"/>
          </p:cNvSpPr>
          <p:nvPr>
            <p:ph type="body" sz="half" idx="15"/>
          </p:nvPr>
        </p:nvSpPr>
        <p:spPr>
          <a:xfrm>
            <a:off x="4900613" y="1463040"/>
            <a:ext cx="3886200" cy="509587"/>
          </a:xfrm>
        </p:spPr>
        <p:txBody>
          <a:bodyPr>
            <a:normAutofit/>
          </a:bodyPr>
          <a:lstStyle>
            <a:lvl1pPr marL="0" indent="0">
              <a:buNone/>
              <a:defRPr sz="2000" b="0" i="1" spc="0" baseline="0">
                <a:solidFill>
                  <a:schemeClr val="tx1"/>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Content Placeholder 11"/>
          <p:cNvSpPr>
            <a:spLocks noGrp="1"/>
          </p:cNvSpPr>
          <p:nvPr>
            <p:ph sz="quarter" idx="14"/>
          </p:nvPr>
        </p:nvSpPr>
        <p:spPr>
          <a:xfrm>
            <a:off x="4900613" y="2011680"/>
            <a:ext cx="3886200" cy="3736848"/>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8" name="Content Placeholder 30"/>
          <p:cNvSpPr>
            <a:spLocks noGrp="1"/>
          </p:cNvSpPr>
          <p:nvPr>
            <p:ph sz="quarter" idx="13"/>
          </p:nvPr>
        </p:nvSpPr>
        <p:spPr>
          <a:xfrm>
            <a:off x="352426" y="2011680"/>
            <a:ext cx="3886200" cy="3736848"/>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0" name="Title 29"/>
          <p:cNvSpPr>
            <a:spLocks noGrp="1"/>
          </p:cNvSpPr>
          <p:nvPr>
            <p:ph type="title"/>
          </p:nvPr>
        </p:nvSpPr>
        <p:spPr/>
        <p:txBody>
          <a:bodyPr/>
          <a:lstStyle/>
          <a:p>
            <a:r>
              <a:rPr lang="en-US" smtClean="0"/>
              <a:t>Click to edit Master title style</a:t>
            </a:r>
            <a:endParaRPr lang="en-US"/>
          </a:p>
        </p:txBody>
      </p:sp>
      <p:sp>
        <p:nvSpPr>
          <p:cNvPr id="20" name="Date Placeholder 19"/>
          <p:cNvSpPr>
            <a:spLocks noGrp="1"/>
          </p:cNvSpPr>
          <p:nvPr>
            <p:ph type="dt" sz="half" idx="16"/>
          </p:nvPr>
        </p:nvSpPr>
        <p:spPr/>
        <p:txBody>
          <a:bodyPr/>
          <a:lstStyle/>
          <a:p>
            <a:fld id="{BD67D7B8-0974-4C85-AD6F-E3AA752C474C}" type="datetime1">
              <a:rPr lang="en-US" smtClean="0"/>
              <a:t>7/13/2015</a:t>
            </a:fld>
            <a:endParaRPr lang="en-US"/>
          </a:p>
        </p:txBody>
      </p:sp>
      <p:sp>
        <p:nvSpPr>
          <p:cNvPr id="24" name="Slide Number Placeholder 23"/>
          <p:cNvSpPr>
            <a:spLocks noGrp="1"/>
          </p:cNvSpPr>
          <p:nvPr>
            <p:ph type="sldNum" sz="quarter" idx="17"/>
          </p:nvPr>
        </p:nvSpPr>
        <p:spPr/>
        <p:txBody>
          <a:bodyPr/>
          <a:lstStyle/>
          <a:p>
            <a:fld id="{C5349D12-3EF0-44B0-8484-0F10BE0E01DA}" type="slidenum">
              <a:rPr lang="en-US" smtClean="0"/>
              <a:t>‹#›</a:t>
            </a:fld>
            <a:endParaRPr lang="en-US"/>
          </a:p>
        </p:txBody>
      </p:sp>
      <p:sp>
        <p:nvSpPr>
          <p:cNvPr id="29" name="Footer Placeholder 28"/>
          <p:cNvSpPr>
            <a:spLocks noGrp="1"/>
          </p:cNvSpPr>
          <p:nvPr>
            <p:ph type="ftr" sz="quarter" idx="18"/>
          </p:nvPr>
        </p:nvSpPr>
        <p:spPr/>
        <p:txBody>
          <a:bodyPr/>
          <a:lstStyle/>
          <a:p>
            <a:r>
              <a:rPr lang="en-US" smtClean="0"/>
              <a:t>Threat &amp; Risk</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ate Placeholder 10"/>
          <p:cNvSpPr>
            <a:spLocks noGrp="1"/>
          </p:cNvSpPr>
          <p:nvPr>
            <p:ph type="dt" sz="half" idx="10"/>
          </p:nvPr>
        </p:nvSpPr>
        <p:spPr/>
        <p:txBody>
          <a:bodyPr/>
          <a:lstStyle/>
          <a:p>
            <a:fld id="{F178AD1E-6C62-4F7B-8F5C-AB7BDAD6E1C9}" type="datetime1">
              <a:rPr lang="en-US" smtClean="0"/>
              <a:t>7/13/2015</a:t>
            </a:fld>
            <a:endParaRPr lang="en-US"/>
          </a:p>
        </p:txBody>
      </p:sp>
      <p:sp>
        <p:nvSpPr>
          <p:cNvPr id="14" name="Slide Number Placeholder 13"/>
          <p:cNvSpPr>
            <a:spLocks noGrp="1"/>
          </p:cNvSpPr>
          <p:nvPr>
            <p:ph type="sldNum" sz="quarter" idx="11"/>
          </p:nvPr>
        </p:nvSpPr>
        <p:spPr/>
        <p:txBody>
          <a:bodyPr/>
          <a:lstStyle/>
          <a:p>
            <a:fld id="{C5349D12-3EF0-44B0-8484-0F10BE0E01DA}" type="slidenum">
              <a:rPr lang="en-US" smtClean="0"/>
              <a:t>‹#›</a:t>
            </a:fld>
            <a:endParaRPr lang="en-US"/>
          </a:p>
        </p:txBody>
      </p:sp>
      <p:sp>
        <p:nvSpPr>
          <p:cNvPr id="18" name="Footer Placeholder 17"/>
          <p:cNvSpPr>
            <a:spLocks noGrp="1"/>
          </p:cNvSpPr>
          <p:nvPr>
            <p:ph type="ftr" sz="quarter" idx="12"/>
          </p:nvPr>
        </p:nvSpPr>
        <p:spPr/>
        <p:txBody>
          <a:bodyPr/>
          <a:lstStyle/>
          <a:p>
            <a:r>
              <a:rPr lang="en-US" smtClean="0"/>
              <a:t>Threat &amp; Risk</a:t>
            </a:r>
            <a:endParaRPr lang="en-US"/>
          </a:p>
        </p:txBody>
      </p:sp>
      <p:sp>
        <p:nvSpPr>
          <p:cNvPr id="15" name="Title 14"/>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p:cNvSpPr>
            <a:spLocks noGrp="1"/>
          </p:cNvSpPr>
          <p:nvPr>
            <p:ph type="dt" sz="half" idx="10"/>
          </p:nvPr>
        </p:nvSpPr>
        <p:spPr/>
        <p:txBody>
          <a:bodyPr/>
          <a:lstStyle/>
          <a:p>
            <a:fld id="{80D17477-C76C-4732-A7CD-6CBB12E31B18}" type="datetime1">
              <a:rPr lang="en-US" smtClean="0"/>
              <a:t>7/13/2015</a:t>
            </a:fld>
            <a:endParaRPr lang="en-US"/>
          </a:p>
        </p:txBody>
      </p:sp>
      <p:sp>
        <p:nvSpPr>
          <p:cNvPr id="12" name="Slide Number Placeholder 11"/>
          <p:cNvSpPr>
            <a:spLocks noGrp="1"/>
          </p:cNvSpPr>
          <p:nvPr>
            <p:ph type="sldNum" sz="quarter" idx="11"/>
          </p:nvPr>
        </p:nvSpPr>
        <p:spPr/>
        <p:txBody>
          <a:bodyPr/>
          <a:lstStyle/>
          <a:p>
            <a:fld id="{C5349D12-3EF0-44B0-8484-0F10BE0E01DA}" type="slidenum">
              <a:rPr lang="en-US" smtClean="0"/>
              <a:t>‹#›</a:t>
            </a:fld>
            <a:endParaRPr lang="en-US"/>
          </a:p>
        </p:txBody>
      </p:sp>
      <p:sp>
        <p:nvSpPr>
          <p:cNvPr id="13" name="Footer Placeholder 12"/>
          <p:cNvSpPr>
            <a:spLocks noGrp="1"/>
          </p:cNvSpPr>
          <p:nvPr>
            <p:ph type="ftr" sz="quarter" idx="12"/>
          </p:nvPr>
        </p:nvSpPr>
        <p:spPr/>
        <p:txBody>
          <a:bodyPr/>
          <a:lstStyle/>
          <a:p>
            <a:r>
              <a:rPr lang="en-US" smtClean="0"/>
              <a:t>Threat &amp; Risk</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0" y="5734050"/>
            <a:ext cx="9144000" cy="11239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0" y="569595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itle 23"/>
          <p:cNvSpPr>
            <a:spLocks noGrp="1"/>
          </p:cNvSpPr>
          <p:nvPr>
            <p:ph type="title"/>
          </p:nvPr>
        </p:nvSpPr>
        <p:spPr/>
        <p:txBody>
          <a:bodyPr/>
          <a:lstStyle/>
          <a:p>
            <a:r>
              <a:rPr lang="en-US" smtClean="0"/>
              <a:t>Click to edit Master title style</a:t>
            </a:r>
            <a:endParaRPr lang="en-US"/>
          </a:p>
        </p:txBody>
      </p:sp>
      <p:sp>
        <p:nvSpPr>
          <p:cNvPr id="11" name="Text Placeholder 3"/>
          <p:cNvSpPr>
            <a:spLocks noGrp="1"/>
          </p:cNvSpPr>
          <p:nvPr>
            <p:ph type="body" sz="half" idx="2"/>
          </p:nvPr>
        </p:nvSpPr>
        <p:spPr>
          <a:xfrm>
            <a:off x="352426" y="1463040"/>
            <a:ext cx="3381375" cy="3967162"/>
          </a:xfrm>
        </p:spPr>
        <p:txBody>
          <a:bodyPr>
            <a:normAutofit/>
          </a:bodyPr>
          <a:lstStyle>
            <a:lvl1pPr marL="0" indent="0">
              <a:lnSpc>
                <a:spcPct val="150000"/>
              </a:lnSpc>
              <a:buNone/>
              <a:defRPr sz="1600" b="0" i="1" spc="0" baseline="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6" name="Content Placeholder 11"/>
          <p:cNvSpPr>
            <a:spLocks noGrp="1"/>
          </p:cNvSpPr>
          <p:nvPr>
            <p:ph sz="quarter" idx="14"/>
          </p:nvPr>
        </p:nvSpPr>
        <p:spPr>
          <a:xfrm>
            <a:off x="4105275" y="1463040"/>
            <a:ext cx="4681538" cy="3968496"/>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Date Placeholder 12"/>
          <p:cNvSpPr>
            <a:spLocks noGrp="1"/>
          </p:cNvSpPr>
          <p:nvPr>
            <p:ph type="dt" sz="half" idx="15"/>
          </p:nvPr>
        </p:nvSpPr>
        <p:spPr/>
        <p:txBody>
          <a:bodyPr/>
          <a:lstStyle/>
          <a:p>
            <a:fld id="{71F48243-A7BF-4D4D-8DAB-E3F038F0C710}" type="datetime1">
              <a:rPr lang="en-US" smtClean="0"/>
              <a:t>7/13/2015</a:t>
            </a:fld>
            <a:endParaRPr lang="en-US"/>
          </a:p>
        </p:txBody>
      </p:sp>
      <p:sp>
        <p:nvSpPr>
          <p:cNvPr id="18" name="Slide Number Placeholder 17"/>
          <p:cNvSpPr>
            <a:spLocks noGrp="1"/>
          </p:cNvSpPr>
          <p:nvPr>
            <p:ph type="sldNum" sz="quarter" idx="16"/>
          </p:nvPr>
        </p:nvSpPr>
        <p:spPr/>
        <p:txBody>
          <a:bodyPr/>
          <a:lstStyle/>
          <a:p>
            <a:fld id="{C5349D12-3EF0-44B0-8484-0F10BE0E01DA}" type="slidenum">
              <a:rPr lang="en-US" smtClean="0"/>
              <a:t>‹#›</a:t>
            </a:fld>
            <a:endParaRPr lang="en-US"/>
          </a:p>
        </p:txBody>
      </p:sp>
      <p:sp>
        <p:nvSpPr>
          <p:cNvPr id="20" name="Footer Placeholder 19"/>
          <p:cNvSpPr>
            <a:spLocks noGrp="1"/>
          </p:cNvSpPr>
          <p:nvPr>
            <p:ph type="ftr" sz="quarter" idx="17"/>
          </p:nvPr>
        </p:nvSpPr>
        <p:spPr/>
        <p:txBody>
          <a:bodyPr/>
          <a:lstStyle/>
          <a:p>
            <a:r>
              <a:rPr lang="en-US" smtClean="0"/>
              <a:t>Threat &amp; Risk</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5229224" y="0"/>
            <a:ext cx="3914775" cy="5657850"/>
          </a:xfrm>
        </p:spPr>
        <p:txBody>
          <a:bodyPr anchor="ctr" anchorCtr="0"/>
          <a:lstStyle>
            <a:lvl1pPr marL="0" indent="0" algn="ctr">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5" name="Text Placeholder 24"/>
          <p:cNvSpPr>
            <a:spLocks noGrp="1"/>
          </p:cNvSpPr>
          <p:nvPr>
            <p:ph type="body" sz="quarter" idx="13"/>
          </p:nvPr>
        </p:nvSpPr>
        <p:spPr>
          <a:xfrm>
            <a:off x="352426" y="1600199"/>
            <a:ext cx="4572000" cy="3593237"/>
          </a:xfrm>
        </p:spPr>
        <p:txBody>
          <a:bodyPr>
            <a:normAutofit/>
          </a:bodyPr>
          <a:lstStyle>
            <a:lvl1pPr marL="0" indent="0">
              <a:lnSpc>
                <a:spcPct val="150000"/>
              </a:lnSpc>
              <a:spcBef>
                <a:spcPts val="0"/>
              </a:spcBef>
              <a:buNone/>
              <a:defRPr sz="1600" i="1">
                <a:solidFill>
                  <a:schemeClr val="tx1"/>
                </a:solidFill>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lvl="0"/>
            <a:r>
              <a:rPr lang="en-US" smtClean="0"/>
              <a:t>Click to edit Master text styles</a:t>
            </a:r>
          </a:p>
        </p:txBody>
      </p:sp>
      <p:sp>
        <p:nvSpPr>
          <p:cNvPr id="11" name="Rectangle 10"/>
          <p:cNvSpPr/>
          <p:nvPr/>
        </p:nvSpPr>
        <p:spPr>
          <a:xfrm>
            <a:off x="0" y="5734050"/>
            <a:ext cx="9144000" cy="11239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0" y="569595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itle Placeholder 1"/>
          <p:cNvSpPr>
            <a:spLocks noGrp="1"/>
          </p:cNvSpPr>
          <p:nvPr>
            <p:ph type="title"/>
          </p:nvPr>
        </p:nvSpPr>
        <p:spPr>
          <a:xfrm>
            <a:off x="352425" y="275208"/>
            <a:ext cx="4572000" cy="1324992"/>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13" name="Date Placeholder 12"/>
          <p:cNvSpPr>
            <a:spLocks noGrp="1"/>
          </p:cNvSpPr>
          <p:nvPr>
            <p:ph type="dt" sz="half" idx="14"/>
          </p:nvPr>
        </p:nvSpPr>
        <p:spPr/>
        <p:txBody>
          <a:bodyPr/>
          <a:lstStyle/>
          <a:p>
            <a:fld id="{D1B94B25-3499-4F72-85E7-1F6B1C0EDEDB}" type="datetime1">
              <a:rPr lang="en-US" smtClean="0"/>
              <a:t>7/13/2015</a:t>
            </a:fld>
            <a:endParaRPr lang="en-US"/>
          </a:p>
        </p:txBody>
      </p:sp>
      <p:sp>
        <p:nvSpPr>
          <p:cNvPr id="20" name="Slide Number Placeholder 19"/>
          <p:cNvSpPr>
            <a:spLocks noGrp="1"/>
          </p:cNvSpPr>
          <p:nvPr>
            <p:ph type="sldNum" sz="quarter" idx="15"/>
          </p:nvPr>
        </p:nvSpPr>
        <p:spPr/>
        <p:txBody>
          <a:bodyPr/>
          <a:lstStyle/>
          <a:p>
            <a:fld id="{C5349D12-3EF0-44B0-8484-0F10BE0E01DA}" type="slidenum">
              <a:rPr lang="en-US" smtClean="0"/>
              <a:t>‹#›</a:t>
            </a:fld>
            <a:endParaRPr lang="en-US"/>
          </a:p>
        </p:txBody>
      </p:sp>
      <p:sp>
        <p:nvSpPr>
          <p:cNvPr id="21" name="Footer Placeholder 20"/>
          <p:cNvSpPr>
            <a:spLocks noGrp="1"/>
          </p:cNvSpPr>
          <p:nvPr>
            <p:ph type="ftr" sz="quarter" idx="16"/>
          </p:nvPr>
        </p:nvSpPr>
        <p:spPr/>
        <p:txBody>
          <a:bodyPr/>
          <a:lstStyle/>
          <a:p>
            <a:r>
              <a:rPr lang="en-US" smtClean="0"/>
              <a:t>Threat &amp; Risk</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426" y="228600"/>
            <a:ext cx="7680960" cy="10668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52426" y="1463040"/>
            <a:ext cx="7680960"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52426" y="6543676"/>
            <a:ext cx="1466850" cy="247650"/>
          </a:xfrm>
          <a:prstGeom prst="rect">
            <a:avLst/>
          </a:prstGeom>
        </p:spPr>
        <p:txBody>
          <a:bodyPr vert="horz" lIns="91440" tIns="45720" rIns="91440" bIns="45720" rtlCol="0" anchor="ctr">
            <a:normAutofit/>
          </a:bodyPr>
          <a:lstStyle>
            <a:lvl1pPr algn="l">
              <a:defRPr sz="1000" b="1">
                <a:solidFill>
                  <a:schemeClr val="tx1">
                    <a:alpha val="65000"/>
                  </a:schemeClr>
                </a:solidFill>
              </a:defRPr>
            </a:lvl1pPr>
          </a:lstStyle>
          <a:p>
            <a:fld id="{F14817DA-5A00-4BC5-A59B-5083A6F74273}" type="datetime1">
              <a:rPr lang="en-US" smtClean="0"/>
              <a:t>7/13/2015</a:t>
            </a:fld>
            <a:endParaRPr lang="en-US"/>
          </a:p>
        </p:txBody>
      </p:sp>
      <p:sp>
        <p:nvSpPr>
          <p:cNvPr id="5" name="Footer Placeholder 4"/>
          <p:cNvSpPr>
            <a:spLocks noGrp="1"/>
          </p:cNvSpPr>
          <p:nvPr>
            <p:ph type="ftr" sz="quarter" idx="3"/>
          </p:nvPr>
        </p:nvSpPr>
        <p:spPr>
          <a:xfrm>
            <a:off x="1809749" y="6543676"/>
            <a:ext cx="4086225" cy="247650"/>
          </a:xfrm>
          <a:prstGeom prst="rect">
            <a:avLst/>
          </a:prstGeom>
        </p:spPr>
        <p:txBody>
          <a:bodyPr vert="horz" lIns="91440" tIns="45720" rIns="91440" bIns="45720" rtlCol="0" anchor="ctr">
            <a:normAutofit/>
          </a:bodyPr>
          <a:lstStyle>
            <a:lvl1pPr algn="l">
              <a:defRPr sz="1000" b="1" i="1">
                <a:solidFill>
                  <a:schemeClr val="tx1">
                    <a:alpha val="65000"/>
                  </a:schemeClr>
                </a:solidFill>
              </a:defRPr>
            </a:lvl1pPr>
          </a:lstStyle>
          <a:p>
            <a:r>
              <a:rPr lang="en-US" smtClean="0"/>
              <a:t>Threat &amp; Risk</a:t>
            </a:r>
            <a:endParaRPr lang="en-US"/>
          </a:p>
        </p:txBody>
      </p:sp>
      <p:sp>
        <p:nvSpPr>
          <p:cNvPr id="6" name="Slide Number Placeholder 5"/>
          <p:cNvSpPr>
            <a:spLocks noGrp="1"/>
          </p:cNvSpPr>
          <p:nvPr>
            <p:ph type="sldNum" sz="quarter" idx="4"/>
          </p:nvPr>
        </p:nvSpPr>
        <p:spPr>
          <a:xfrm>
            <a:off x="7886700" y="6543676"/>
            <a:ext cx="876300" cy="247650"/>
          </a:xfrm>
          <a:prstGeom prst="rect">
            <a:avLst/>
          </a:prstGeom>
        </p:spPr>
        <p:txBody>
          <a:bodyPr vert="horz" lIns="91440" tIns="45720" rIns="91440" bIns="45720" rtlCol="0" anchor="ctr">
            <a:normAutofit/>
          </a:bodyPr>
          <a:lstStyle>
            <a:lvl1pPr algn="r">
              <a:defRPr sz="1000" b="1">
                <a:solidFill>
                  <a:schemeClr val="tx1">
                    <a:alpha val="65000"/>
                  </a:schemeClr>
                </a:solidFill>
              </a:defRPr>
            </a:lvl1pPr>
          </a:lstStyle>
          <a:p>
            <a:fld id="{C5349D12-3EF0-44B0-8484-0F10BE0E01DA}"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iming>
    <p:tnLst>
      <p:par>
        <p:cTn id="1" dur="indefinite" restart="never" nodeType="tmRoot"/>
      </p:par>
    </p:tnLst>
  </p:timing>
  <p:hf hdr="0"/>
  <p:txStyles>
    <p:title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p:titleStyle>
    <p:body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jpeg"/><Relationship Id="rId7" Type="http://schemas.openxmlformats.org/officeDocument/2006/relationships/image" Target="../media/image6.jpeg"/><Relationship Id="rId12" Type="http://schemas.openxmlformats.org/officeDocument/2006/relationships/image" Target="../media/image11.png"/><Relationship Id="rId2" Type="http://schemas.openxmlformats.org/officeDocument/2006/relationships/notesSlide" Target="../notesSlides/notesSlide1.xml"/><Relationship Id="rId16" Type="http://schemas.openxmlformats.org/officeDocument/2006/relationships/image" Target="../media/image15.jpe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jpe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jpeg"/><Relationship Id="rId9" Type="http://schemas.openxmlformats.org/officeDocument/2006/relationships/image" Target="../media/image8.png"/><Relationship Id="rId14"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25.wmf"/><Relationship Id="rId13" Type="http://schemas.openxmlformats.org/officeDocument/2006/relationships/image" Target="../media/image30.jpeg"/><Relationship Id="rId3" Type="http://schemas.openxmlformats.org/officeDocument/2006/relationships/image" Target="../media/image20.jpeg"/><Relationship Id="rId7" Type="http://schemas.openxmlformats.org/officeDocument/2006/relationships/image" Target="../media/image24.jpeg"/><Relationship Id="rId12" Type="http://schemas.openxmlformats.org/officeDocument/2006/relationships/image" Target="../media/image29.jpeg"/><Relationship Id="rId2" Type="http://schemas.openxmlformats.org/officeDocument/2006/relationships/image" Target="../media/image19.jpeg"/><Relationship Id="rId1" Type="http://schemas.openxmlformats.org/officeDocument/2006/relationships/slideLayout" Target="../slideLayouts/slideLayout6.xml"/><Relationship Id="rId6" Type="http://schemas.openxmlformats.org/officeDocument/2006/relationships/image" Target="../media/image23.wmf"/><Relationship Id="rId11" Type="http://schemas.openxmlformats.org/officeDocument/2006/relationships/image" Target="../media/image28.jpeg"/><Relationship Id="rId5" Type="http://schemas.openxmlformats.org/officeDocument/2006/relationships/image" Target="../media/image22.jpeg"/><Relationship Id="rId10" Type="http://schemas.openxmlformats.org/officeDocument/2006/relationships/image" Target="../media/image27.gif"/><Relationship Id="rId4" Type="http://schemas.openxmlformats.org/officeDocument/2006/relationships/image" Target="../media/image21.gif"/><Relationship Id="rId9" Type="http://schemas.openxmlformats.org/officeDocument/2006/relationships/image" Target="../media/image26.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6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D:\Projects\Threat\website\threat-mo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
            <a:ext cx="9143999" cy="685799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0" y="4648201"/>
            <a:ext cx="9144000" cy="2209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5" descr="C:\Users\Cory\Pictures\threatImage\lm.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01118" y="5834570"/>
            <a:ext cx="3800032" cy="1071573"/>
          </a:xfrm>
          <a:prstGeom prst="rect">
            <a:avLst/>
          </a:prstGeom>
          <a:noFill/>
          <a:extLst>
            <a:ext uri="{909E8E84-426E-40DD-AFC4-6F175D3DCCD1}">
              <a14:hiddenFill xmlns:a14="http://schemas.microsoft.com/office/drawing/2010/main">
                <a:solidFill>
                  <a:srgbClr val="FFFFFF"/>
                </a:solidFill>
              </a14:hiddenFill>
            </a:ext>
          </a:extLst>
        </p:spPr>
      </p:pic>
      <p:sp>
        <p:nvSpPr>
          <p:cNvPr id="7" name="Oval 6"/>
          <p:cNvSpPr/>
          <p:nvPr/>
        </p:nvSpPr>
        <p:spPr>
          <a:xfrm>
            <a:off x="3048000" y="3352800"/>
            <a:ext cx="3048000" cy="145169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6" name="Picture 8" descr="http://ts2.mm.bing.net/th?id=HN.607995141331681509&amp;amp;pid=15.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22167" y="5291758"/>
            <a:ext cx="1140382" cy="1140382"/>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p:cNvSpPr>
            <a:spLocks noGrp="1"/>
          </p:cNvSpPr>
          <p:nvPr>
            <p:ph type="subTitle" idx="1"/>
          </p:nvPr>
        </p:nvSpPr>
        <p:spPr>
          <a:xfrm>
            <a:off x="27382" y="2993945"/>
            <a:ext cx="3145490" cy="870105"/>
          </a:xfrm>
        </p:spPr>
        <p:txBody>
          <a:bodyPr>
            <a:noAutofit/>
          </a:bodyPr>
          <a:lstStyle/>
          <a:p>
            <a:r>
              <a:rPr lang="en-US" sz="2800" b="1" dirty="0" smtClean="0">
                <a:effectLst>
                  <a:outerShdw blurRad="38100" dist="38100" dir="2700000" algn="tl">
                    <a:srgbClr val="000000">
                      <a:alpha val="43137"/>
                    </a:srgbClr>
                  </a:outerShdw>
                </a:effectLst>
              </a:rPr>
              <a:t>TEAM </a:t>
            </a:r>
            <a:r>
              <a:rPr lang="en-US" sz="2800" b="1" dirty="0" smtClean="0">
                <a:solidFill>
                  <a:srgbClr val="FF0000"/>
                </a:solidFill>
                <a:effectLst>
                  <a:outerShdw blurRad="38100" dist="38100" dir="2700000" algn="tl">
                    <a:srgbClr val="000000">
                      <a:alpha val="43137"/>
                    </a:srgbClr>
                  </a:outerShdw>
                </a:effectLst>
              </a:rPr>
              <a:t>Threat</a:t>
            </a:r>
          </a:p>
          <a:p>
            <a:r>
              <a:rPr lang="en-US" sz="2800" b="1" dirty="0" smtClean="0">
                <a:effectLst>
                  <a:outerShdw blurRad="38100" dist="38100" dir="2700000" algn="tl">
                    <a:srgbClr val="000000">
                      <a:alpha val="43137"/>
                    </a:srgbClr>
                  </a:outerShdw>
                </a:effectLst>
              </a:rPr>
              <a:t>Final Submission Planning</a:t>
            </a:r>
            <a:endParaRPr lang="en-US" sz="2800" b="1" dirty="0">
              <a:effectLst>
                <a:outerShdw blurRad="38100" dist="38100" dir="2700000" algn="tl">
                  <a:srgbClr val="000000">
                    <a:alpha val="43137"/>
                  </a:srgbClr>
                </a:outerShdw>
              </a:effectLst>
            </a:endParaRPr>
          </a:p>
        </p:txBody>
      </p:sp>
      <p:sp>
        <p:nvSpPr>
          <p:cNvPr id="2" name="Title 1"/>
          <p:cNvSpPr>
            <a:spLocks noGrp="1"/>
          </p:cNvSpPr>
          <p:nvPr>
            <p:ph type="title"/>
          </p:nvPr>
        </p:nvSpPr>
        <p:spPr/>
        <p:txBody>
          <a:bodyPr>
            <a:normAutofit fontScale="90000"/>
          </a:bodyPr>
          <a:lstStyle/>
          <a:p>
            <a:r>
              <a:rPr lang="en-US" dirty="0" smtClean="0">
                <a:solidFill>
                  <a:schemeClr val="tx1"/>
                </a:solidFill>
                <a:effectLst>
                  <a:outerShdw blurRad="38100" dist="38100" dir="2700000" algn="tl">
                    <a:srgbClr val="000000">
                      <a:alpha val="43137"/>
                    </a:srgbClr>
                  </a:outerShdw>
                </a:effectLst>
              </a:rPr>
              <a:t>Operational Threat &amp; Risk Information Sharing and Analytics</a:t>
            </a:r>
            <a:endParaRPr lang="en-US" dirty="0">
              <a:solidFill>
                <a:schemeClr val="tx1"/>
              </a:solidFill>
              <a:effectLst>
                <a:outerShdw blurRad="38100" dist="38100" dir="2700000" algn="tl">
                  <a:srgbClr val="000000">
                    <a:alpha val="43137"/>
                  </a:srgbClr>
                </a:outerShdw>
              </a:effectLst>
            </a:endParaRPr>
          </a:p>
        </p:txBody>
      </p:sp>
      <p:pic>
        <p:nvPicPr>
          <p:cNvPr id="4" name="Picture 2"/>
          <p:cNvPicPr>
            <a:picLocks noChangeAspect="1" noChangeArrowheads="1"/>
          </p:cNvPicPr>
          <p:nvPr/>
        </p:nvPicPr>
        <p:blipFill>
          <a:blip r:embed="rId6" cstate="print"/>
          <a:srcRect/>
          <a:stretch>
            <a:fillRect/>
          </a:stretch>
        </p:blipFill>
        <p:spPr bwMode="auto">
          <a:xfrm>
            <a:off x="3596481" y="3649229"/>
            <a:ext cx="1951037" cy="858838"/>
          </a:xfrm>
          <a:prstGeom prst="rect">
            <a:avLst/>
          </a:prstGeom>
          <a:noFill/>
          <a:ln w="9525">
            <a:noFill/>
            <a:miter lim="800000"/>
            <a:headEnd/>
            <a:tailEnd/>
          </a:ln>
        </p:spPr>
      </p:pic>
      <p:pic>
        <p:nvPicPr>
          <p:cNvPr id="5" name="Picture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7382" y="4782030"/>
            <a:ext cx="2057400" cy="684795"/>
          </a:xfrm>
          <a:prstGeom prst="rect">
            <a:avLst/>
          </a:prstGeom>
        </p:spPr>
      </p:pic>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6350" y="5693790"/>
            <a:ext cx="2723776" cy="5347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4071" y="6276974"/>
            <a:ext cx="3829050" cy="447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01844" y="4781669"/>
            <a:ext cx="2571749" cy="6294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19026" y="5391080"/>
            <a:ext cx="1836714" cy="8624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67600" y="4648201"/>
            <a:ext cx="1676400" cy="10455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2"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804000" y="4798969"/>
            <a:ext cx="891713" cy="4927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40894" y="4859627"/>
            <a:ext cx="1428750" cy="371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6" descr="C:\Users\Cory\Pictures\threatImage\nist.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4072400" y="6423594"/>
            <a:ext cx="1246626" cy="424176"/>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descr="C:\Users\Cory\Pictures\threatImage\nsa.jp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055765" y="5315961"/>
            <a:ext cx="1081431" cy="10543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66692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Left-Up Arrow 20"/>
          <p:cNvSpPr/>
          <p:nvPr/>
        </p:nvSpPr>
        <p:spPr>
          <a:xfrm flipH="1">
            <a:off x="933447" y="4591049"/>
            <a:ext cx="6048377" cy="971550"/>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Left-Right Arrow 19"/>
          <p:cNvSpPr/>
          <p:nvPr/>
        </p:nvSpPr>
        <p:spPr>
          <a:xfrm>
            <a:off x="2262187" y="3926679"/>
            <a:ext cx="4719638" cy="49292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rot="16200000">
            <a:off x="3640930" y="3602829"/>
            <a:ext cx="2090739" cy="647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Uses</a:t>
            </a:r>
            <a:endParaRPr lang="en-US" dirty="0"/>
          </a:p>
        </p:txBody>
      </p:sp>
      <p:sp>
        <p:nvSpPr>
          <p:cNvPr id="2" name="Date Placeholder 1"/>
          <p:cNvSpPr>
            <a:spLocks noGrp="1"/>
          </p:cNvSpPr>
          <p:nvPr>
            <p:ph type="dt" sz="half" idx="10"/>
          </p:nvPr>
        </p:nvSpPr>
        <p:spPr/>
        <p:txBody>
          <a:bodyPr/>
          <a:lstStyle/>
          <a:p>
            <a:fld id="{F178AD1E-6C62-4F7B-8F5C-AB7BDAD6E1C9}" type="datetime1">
              <a:rPr lang="en-US" smtClean="0"/>
              <a:t>7/13/2015</a:t>
            </a:fld>
            <a:endParaRPr lang="en-US"/>
          </a:p>
        </p:txBody>
      </p:sp>
      <p:sp>
        <p:nvSpPr>
          <p:cNvPr id="3" name="Slide Number Placeholder 2"/>
          <p:cNvSpPr>
            <a:spLocks noGrp="1"/>
          </p:cNvSpPr>
          <p:nvPr>
            <p:ph type="sldNum" sz="quarter" idx="11"/>
          </p:nvPr>
        </p:nvSpPr>
        <p:spPr/>
        <p:txBody>
          <a:bodyPr/>
          <a:lstStyle/>
          <a:p>
            <a:fld id="{C5349D12-3EF0-44B0-8484-0F10BE0E01DA}" type="slidenum">
              <a:rPr lang="en-US" smtClean="0"/>
              <a:t>10</a:t>
            </a:fld>
            <a:endParaRPr lang="en-US"/>
          </a:p>
        </p:txBody>
      </p:sp>
      <p:sp>
        <p:nvSpPr>
          <p:cNvPr id="4" name="Footer Placeholder 3"/>
          <p:cNvSpPr>
            <a:spLocks noGrp="1"/>
          </p:cNvSpPr>
          <p:nvPr>
            <p:ph type="ftr" sz="quarter" idx="12"/>
          </p:nvPr>
        </p:nvSpPr>
        <p:spPr/>
        <p:txBody>
          <a:bodyPr/>
          <a:lstStyle/>
          <a:p>
            <a:r>
              <a:rPr lang="en-US" smtClean="0"/>
              <a:t>Threat &amp; Risk</a:t>
            </a:r>
            <a:endParaRPr lang="en-US"/>
          </a:p>
        </p:txBody>
      </p:sp>
      <p:sp>
        <p:nvSpPr>
          <p:cNvPr id="5" name="Title 4"/>
          <p:cNvSpPr>
            <a:spLocks noGrp="1"/>
          </p:cNvSpPr>
          <p:nvPr>
            <p:ph type="title"/>
          </p:nvPr>
        </p:nvSpPr>
        <p:spPr/>
        <p:txBody>
          <a:bodyPr>
            <a:normAutofit fontScale="90000"/>
          </a:bodyPr>
          <a:lstStyle/>
          <a:p>
            <a:r>
              <a:rPr lang="en-US" dirty="0" smtClean="0"/>
              <a:t>Critical Components – conceptual models and mappings</a:t>
            </a:r>
            <a:endParaRPr lang="en-US" dirty="0"/>
          </a:p>
        </p:txBody>
      </p:sp>
      <p:sp>
        <p:nvSpPr>
          <p:cNvPr id="6" name="Rounded Rectangle 5"/>
          <p:cNvSpPr/>
          <p:nvPr/>
        </p:nvSpPr>
        <p:spPr>
          <a:xfrm>
            <a:off x="133350" y="2076449"/>
            <a:ext cx="2057400" cy="8382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Conceptual Modeling Profile (From SIMF)</a:t>
            </a:r>
            <a:endParaRPr lang="en-US" dirty="0"/>
          </a:p>
        </p:txBody>
      </p:sp>
      <p:sp>
        <p:nvSpPr>
          <p:cNvPr id="7" name="Rounded Rectangle 6"/>
          <p:cNvSpPr/>
          <p:nvPr/>
        </p:nvSpPr>
        <p:spPr>
          <a:xfrm>
            <a:off x="3657600" y="2076449"/>
            <a:ext cx="2057400" cy="8382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Mapping Profile (From SIMF)</a:t>
            </a:r>
            <a:endParaRPr lang="en-US" dirty="0"/>
          </a:p>
        </p:txBody>
      </p:sp>
      <p:sp>
        <p:nvSpPr>
          <p:cNvPr id="8" name="Rounded Rectangle 7"/>
          <p:cNvSpPr/>
          <p:nvPr/>
        </p:nvSpPr>
        <p:spPr>
          <a:xfrm>
            <a:off x="6981825" y="2057399"/>
            <a:ext cx="2057400" cy="8382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XSD Profile </a:t>
            </a:r>
          </a:p>
          <a:p>
            <a:pPr algn="ctr"/>
            <a:r>
              <a:rPr lang="en-US" dirty="0" smtClean="0"/>
              <a:t>(From IMM)</a:t>
            </a:r>
            <a:endParaRPr lang="en-US" dirty="0"/>
          </a:p>
        </p:txBody>
      </p:sp>
      <p:sp>
        <p:nvSpPr>
          <p:cNvPr id="12" name="Rounded Rectangle 11"/>
          <p:cNvSpPr/>
          <p:nvPr/>
        </p:nvSpPr>
        <p:spPr>
          <a:xfrm>
            <a:off x="6981825" y="4952999"/>
            <a:ext cx="2057400" cy="8382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NIEM-UML</a:t>
            </a:r>
            <a:endParaRPr lang="en-US" dirty="0"/>
          </a:p>
        </p:txBody>
      </p:sp>
      <p:sp>
        <p:nvSpPr>
          <p:cNvPr id="13" name="Rounded Rectangle 12"/>
          <p:cNvSpPr/>
          <p:nvPr/>
        </p:nvSpPr>
        <p:spPr>
          <a:xfrm>
            <a:off x="3657600" y="4972049"/>
            <a:ext cx="2057400" cy="838200"/>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NIEM Mapping</a:t>
            </a:r>
            <a:endParaRPr lang="en-US" dirty="0"/>
          </a:p>
        </p:txBody>
      </p:sp>
      <p:sp>
        <p:nvSpPr>
          <p:cNvPr id="15" name="Right Arrow 14"/>
          <p:cNvSpPr/>
          <p:nvPr/>
        </p:nvSpPr>
        <p:spPr>
          <a:xfrm rot="16200000">
            <a:off x="785812" y="3000374"/>
            <a:ext cx="895350" cy="647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Uses</a:t>
            </a:r>
            <a:endParaRPr lang="en-US" sz="1600" dirty="0"/>
          </a:p>
        </p:txBody>
      </p:sp>
      <p:sp>
        <p:nvSpPr>
          <p:cNvPr id="16" name="Right Arrow 15"/>
          <p:cNvSpPr/>
          <p:nvPr/>
        </p:nvSpPr>
        <p:spPr>
          <a:xfrm rot="16200000">
            <a:off x="4238625" y="2981324"/>
            <a:ext cx="895350" cy="647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Uses</a:t>
            </a:r>
            <a:endParaRPr lang="en-US" sz="1600" dirty="0"/>
          </a:p>
        </p:txBody>
      </p:sp>
      <p:sp>
        <p:nvSpPr>
          <p:cNvPr id="17" name="Right Arrow 16"/>
          <p:cNvSpPr/>
          <p:nvPr/>
        </p:nvSpPr>
        <p:spPr>
          <a:xfrm rot="16200000">
            <a:off x="7562850" y="3005136"/>
            <a:ext cx="895350" cy="647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Uses</a:t>
            </a:r>
            <a:endParaRPr lang="en-US" sz="1600" dirty="0"/>
          </a:p>
        </p:txBody>
      </p:sp>
      <p:sp>
        <p:nvSpPr>
          <p:cNvPr id="19" name="Left Arrow 18"/>
          <p:cNvSpPr/>
          <p:nvPr/>
        </p:nvSpPr>
        <p:spPr>
          <a:xfrm>
            <a:off x="2190750" y="2276474"/>
            <a:ext cx="1395413" cy="43815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Depends On</a:t>
            </a:r>
            <a:endParaRPr lang="en-US" sz="1400" dirty="0"/>
          </a:p>
        </p:txBody>
      </p:sp>
      <p:sp>
        <p:nvSpPr>
          <p:cNvPr id="9" name="Rounded Rectangle 8"/>
          <p:cNvSpPr/>
          <p:nvPr/>
        </p:nvSpPr>
        <p:spPr>
          <a:xfrm>
            <a:off x="204787" y="3752849"/>
            <a:ext cx="2057400" cy="83820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Generic and threat-risk conceptual models</a:t>
            </a:r>
            <a:endParaRPr lang="en-US" dirty="0"/>
          </a:p>
        </p:txBody>
      </p:sp>
      <p:sp>
        <p:nvSpPr>
          <p:cNvPr id="10" name="Rounded Rectangle 9"/>
          <p:cNvSpPr/>
          <p:nvPr/>
        </p:nvSpPr>
        <p:spPr>
          <a:xfrm>
            <a:off x="3657600" y="3752849"/>
            <a:ext cx="2057400" cy="838200"/>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STIX/</a:t>
            </a:r>
            <a:r>
              <a:rPr lang="en-US" dirty="0" err="1" smtClean="0"/>
              <a:t>Cybox</a:t>
            </a:r>
            <a:r>
              <a:rPr lang="en-US" dirty="0" smtClean="0"/>
              <a:t> Mapping</a:t>
            </a:r>
            <a:endParaRPr lang="en-US" dirty="0"/>
          </a:p>
        </p:txBody>
      </p:sp>
      <p:sp>
        <p:nvSpPr>
          <p:cNvPr id="11" name="Rounded Rectangle 10"/>
          <p:cNvSpPr/>
          <p:nvPr/>
        </p:nvSpPr>
        <p:spPr>
          <a:xfrm>
            <a:off x="6981825" y="3752849"/>
            <a:ext cx="2057400" cy="8382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STIX/</a:t>
            </a:r>
            <a:r>
              <a:rPr lang="en-US" dirty="0" err="1" smtClean="0"/>
              <a:t>Cybox</a:t>
            </a:r>
            <a:r>
              <a:rPr lang="en-US" dirty="0" smtClean="0"/>
              <a:t> UML Import</a:t>
            </a:r>
            <a:endParaRPr lang="en-US" dirty="0"/>
          </a:p>
        </p:txBody>
      </p:sp>
      <p:sp>
        <p:nvSpPr>
          <p:cNvPr id="22" name="Rounded Rectangle 21"/>
          <p:cNvSpPr/>
          <p:nvPr/>
        </p:nvSpPr>
        <p:spPr>
          <a:xfrm>
            <a:off x="6981824" y="5991224"/>
            <a:ext cx="2057400" cy="4191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More…</a:t>
            </a:r>
            <a:endParaRPr lang="en-US" dirty="0"/>
          </a:p>
        </p:txBody>
      </p:sp>
      <p:sp>
        <p:nvSpPr>
          <p:cNvPr id="23" name="Rounded Rectangle 22"/>
          <p:cNvSpPr/>
          <p:nvPr/>
        </p:nvSpPr>
        <p:spPr>
          <a:xfrm>
            <a:off x="3638550" y="5991223"/>
            <a:ext cx="2057400" cy="395287"/>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More…</a:t>
            </a:r>
            <a:endParaRPr lang="en-US" dirty="0"/>
          </a:p>
        </p:txBody>
      </p:sp>
      <p:sp>
        <p:nvSpPr>
          <p:cNvPr id="24" name="Rectangle 23"/>
          <p:cNvSpPr/>
          <p:nvPr/>
        </p:nvSpPr>
        <p:spPr>
          <a:xfrm>
            <a:off x="0" y="1600200"/>
            <a:ext cx="9144000" cy="1314449"/>
          </a:xfrm>
          <a:prstGeom prst="rect">
            <a:avLst/>
          </a:prstGeom>
          <a:solidFill>
            <a:schemeClr val="tx2">
              <a:lumMod val="90000"/>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External</a:t>
            </a:r>
            <a:endParaRPr lang="en-US" dirty="0"/>
          </a:p>
        </p:txBody>
      </p:sp>
    </p:spTree>
    <p:extLst>
      <p:ext uri="{BB962C8B-B14F-4D97-AF65-F5344CB8AC3E}">
        <p14:creationId xmlns:p14="http://schemas.microsoft.com/office/powerpoint/2010/main" val="8778359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ight Arrow Callout 21"/>
          <p:cNvSpPr/>
          <p:nvPr/>
        </p:nvSpPr>
        <p:spPr>
          <a:xfrm>
            <a:off x="343018" y="1324352"/>
            <a:ext cx="5498372" cy="3054727"/>
          </a:xfrm>
          <a:prstGeom prst="rightArrowCallout">
            <a:avLst>
              <a:gd name="adj1" fmla="val 25000"/>
              <a:gd name="adj2" fmla="val 29536"/>
              <a:gd name="adj3" fmla="val 13042"/>
              <a:gd name="adj4" fmla="val 84962"/>
            </a:avLst>
          </a:prstGeom>
          <a:solidFill>
            <a:srgbClr val="2650A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43" descr="C:\Users\Cory\AppData\Local\Microsoft\Windows\Temporary Internet Files\Content.IE5\8HTUHAU1\puzzle[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90" y="1310996"/>
            <a:ext cx="4663148" cy="3718203"/>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a:xfrm>
            <a:off x="364329" y="141027"/>
            <a:ext cx="8229600" cy="1143000"/>
          </a:xfrm>
        </p:spPr>
        <p:txBody>
          <a:bodyPr/>
          <a:lstStyle/>
          <a:p>
            <a:r>
              <a:rPr lang="en-US" dirty="0" smtClean="0"/>
              <a:t>Conceptual Model </a:t>
            </a:r>
            <a:r>
              <a:rPr lang="en-US" dirty="0" smtClean="0"/>
              <a:t>Inputs (Initial)</a:t>
            </a:r>
            <a:endParaRPr lang="en-US"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37805" y="1940034"/>
            <a:ext cx="2943225" cy="17637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Flowchart: Document 4"/>
          <p:cNvSpPr/>
          <p:nvPr/>
        </p:nvSpPr>
        <p:spPr>
          <a:xfrm>
            <a:off x="634429" y="1468618"/>
            <a:ext cx="1219200" cy="609600"/>
          </a:xfrm>
          <a:prstGeom prst="flowChartDocument">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NIEM</a:t>
            </a:r>
          </a:p>
          <a:p>
            <a:pPr algn="ctr"/>
            <a:r>
              <a:rPr lang="en-US" sz="1600" dirty="0" smtClean="0"/>
              <a:t>(General)</a:t>
            </a:r>
            <a:endParaRPr lang="en-US" sz="1600" dirty="0"/>
          </a:p>
        </p:txBody>
      </p:sp>
      <p:sp>
        <p:nvSpPr>
          <p:cNvPr id="7" name="Flowchart: Document 6"/>
          <p:cNvSpPr/>
          <p:nvPr/>
        </p:nvSpPr>
        <p:spPr>
          <a:xfrm>
            <a:off x="634429" y="2432015"/>
            <a:ext cx="1219200" cy="609600"/>
          </a:xfrm>
          <a:prstGeom prst="flowChartDocument">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STIX</a:t>
            </a:r>
          </a:p>
          <a:p>
            <a:pPr algn="ctr"/>
            <a:r>
              <a:rPr lang="en-US" sz="1600" dirty="0" smtClean="0"/>
              <a:t>(Cyber)</a:t>
            </a:r>
            <a:endParaRPr lang="en-US" sz="1600" dirty="0"/>
          </a:p>
        </p:txBody>
      </p:sp>
      <p:sp>
        <p:nvSpPr>
          <p:cNvPr id="8" name="Flowchart: Document 7"/>
          <p:cNvSpPr/>
          <p:nvPr/>
        </p:nvSpPr>
        <p:spPr>
          <a:xfrm>
            <a:off x="2070206" y="2424193"/>
            <a:ext cx="1219200" cy="609600"/>
          </a:xfrm>
          <a:prstGeom prst="flowChartDocument">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OGC</a:t>
            </a:r>
          </a:p>
          <a:p>
            <a:pPr algn="ctr"/>
            <a:r>
              <a:rPr lang="en-US" sz="1600" dirty="0" smtClean="0"/>
              <a:t>(Geo)</a:t>
            </a:r>
            <a:endParaRPr lang="en-US" sz="1600" dirty="0"/>
          </a:p>
        </p:txBody>
      </p:sp>
      <p:sp>
        <p:nvSpPr>
          <p:cNvPr id="9" name="Flowchart: Document 8"/>
          <p:cNvSpPr/>
          <p:nvPr/>
        </p:nvSpPr>
        <p:spPr>
          <a:xfrm>
            <a:off x="2070206" y="1457185"/>
            <a:ext cx="1219200" cy="609600"/>
          </a:xfrm>
          <a:prstGeom prst="flowChartDocument">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KDM</a:t>
            </a:r>
          </a:p>
          <a:p>
            <a:pPr algn="ctr"/>
            <a:r>
              <a:rPr lang="en-US" sz="1600" dirty="0" smtClean="0"/>
              <a:t>(Risk)</a:t>
            </a:r>
            <a:endParaRPr lang="en-US" sz="1600" dirty="0"/>
          </a:p>
        </p:txBody>
      </p:sp>
      <p:sp>
        <p:nvSpPr>
          <p:cNvPr id="10" name="Flowchart: Document 9"/>
          <p:cNvSpPr/>
          <p:nvPr/>
        </p:nvSpPr>
        <p:spPr>
          <a:xfrm>
            <a:off x="2070206" y="3351918"/>
            <a:ext cx="1219200" cy="609600"/>
          </a:xfrm>
          <a:prstGeom prst="flowChartDocument">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SEI</a:t>
            </a:r>
            <a:r>
              <a:rPr lang="en-US" sz="1600" dirty="0" smtClean="0"/>
              <a:t> </a:t>
            </a:r>
          </a:p>
          <a:p>
            <a:pPr algn="ctr"/>
            <a:r>
              <a:rPr lang="en-US" sz="1600" dirty="0" smtClean="0"/>
              <a:t>(Safety)</a:t>
            </a:r>
            <a:endParaRPr lang="en-US" sz="1600" dirty="0"/>
          </a:p>
        </p:txBody>
      </p:sp>
      <p:sp>
        <p:nvSpPr>
          <p:cNvPr id="11" name="Flowchart: Document 10"/>
          <p:cNvSpPr/>
          <p:nvPr/>
        </p:nvSpPr>
        <p:spPr>
          <a:xfrm>
            <a:off x="3463755" y="2400404"/>
            <a:ext cx="1451493" cy="609600"/>
          </a:xfrm>
          <a:prstGeom prst="flowChartDocument">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EDXL</a:t>
            </a:r>
          </a:p>
          <a:p>
            <a:pPr algn="ctr"/>
            <a:r>
              <a:rPr lang="en-US" dirty="0" smtClean="0"/>
              <a:t>(Emergency)</a:t>
            </a:r>
            <a:endParaRPr lang="en-US" dirty="0"/>
          </a:p>
        </p:txBody>
      </p:sp>
      <p:sp>
        <p:nvSpPr>
          <p:cNvPr id="12" name="Flowchart: Document 11"/>
          <p:cNvSpPr/>
          <p:nvPr/>
        </p:nvSpPr>
        <p:spPr>
          <a:xfrm>
            <a:off x="634429" y="3351918"/>
            <a:ext cx="1219200" cy="609600"/>
          </a:xfrm>
          <a:prstGeom prst="flowChartDocument">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FIBO (Finance)</a:t>
            </a:r>
            <a:endParaRPr lang="en-US" dirty="0"/>
          </a:p>
        </p:txBody>
      </p:sp>
      <p:sp>
        <p:nvSpPr>
          <p:cNvPr id="42" name="TextBox 41"/>
          <p:cNvSpPr txBox="1"/>
          <p:nvPr/>
        </p:nvSpPr>
        <p:spPr>
          <a:xfrm>
            <a:off x="6176843" y="1324352"/>
            <a:ext cx="2501006" cy="461665"/>
          </a:xfrm>
          <a:prstGeom prst="rect">
            <a:avLst/>
          </a:prstGeom>
          <a:noFill/>
        </p:spPr>
        <p:txBody>
          <a:bodyPr wrap="none" rtlCol="0">
            <a:spAutoFit/>
          </a:bodyPr>
          <a:lstStyle/>
          <a:p>
            <a:r>
              <a:rPr lang="en-US" sz="2400" dirty="0" smtClean="0"/>
              <a:t>Conceptual Model</a:t>
            </a:r>
            <a:endParaRPr lang="en-US" sz="2400" dirty="0"/>
          </a:p>
        </p:txBody>
      </p:sp>
      <p:sp>
        <p:nvSpPr>
          <p:cNvPr id="49" name="Flowchart: Document 48"/>
          <p:cNvSpPr/>
          <p:nvPr/>
        </p:nvSpPr>
        <p:spPr>
          <a:xfrm>
            <a:off x="3463755" y="1450568"/>
            <a:ext cx="1451493" cy="609600"/>
          </a:xfrm>
          <a:prstGeom prst="flowChartDocument">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NIST Framework</a:t>
            </a:r>
            <a:endParaRPr lang="en-US" dirty="0"/>
          </a:p>
        </p:txBody>
      </p:sp>
      <p:sp>
        <p:nvSpPr>
          <p:cNvPr id="50" name="Flowchart: Document 49"/>
          <p:cNvSpPr/>
          <p:nvPr/>
        </p:nvSpPr>
        <p:spPr>
          <a:xfrm>
            <a:off x="3451249" y="3300644"/>
            <a:ext cx="1451493" cy="609600"/>
          </a:xfrm>
          <a:prstGeom prst="flowChartDocument">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CAL OES</a:t>
            </a:r>
          </a:p>
          <a:p>
            <a:pPr algn="ctr"/>
            <a:r>
              <a:rPr lang="en-US" dirty="0" smtClean="0"/>
              <a:t>(Health)</a:t>
            </a:r>
            <a:endParaRPr lang="en-US" dirty="0"/>
          </a:p>
        </p:txBody>
      </p:sp>
      <p:sp>
        <p:nvSpPr>
          <p:cNvPr id="51" name="Flowchart: Document 50"/>
          <p:cNvSpPr/>
          <p:nvPr/>
        </p:nvSpPr>
        <p:spPr>
          <a:xfrm>
            <a:off x="634429" y="4267200"/>
            <a:ext cx="1219200" cy="609600"/>
          </a:xfrm>
          <a:prstGeom prst="flowChartDocument">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ISO</a:t>
            </a:r>
          </a:p>
          <a:p>
            <a:pPr algn="ctr"/>
            <a:r>
              <a:rPr lang="en-US" dirty="0" smtClean="0"/>
              <a:t>(Risk)</a:t>
            </a:r>
            <a:endParaRPr lang="en-US" dirty="0"/>
          </a:p>
        </p:txBody>
      </p:sp>
      <p:sp>
        <p:nvSpPr>
          <p:cNvPr id="52" name="Flowchart: Document 51"/>
          <p:cNvSpPr/>
          <p:nvPr/>
        </p:nvSpPr>
        <p:spPr>
          <a:xfrm>
            <a:off x="2076964" y="4267200"/>
            <a:ext cx="1219200" cy="609600"/>
          </a:xfrm>
          <a:prstGeom prst="flowChartDocument">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ISO</a:t>
            </a:r>
          </a:p>
          <a:p>
            <a:pPr algn="ctr"/>
            <a:r>
              <a:rPr lang="en-US" dirty="0" smtClean="0"/>
              <a:t>(Units)</a:t>
            </a:r>
            <a:endParaRPr lang="en-US" dirty="0"/>
          </a:p>
        </p:txBody>
      </p:sp>
      <p:sp>
        <p:nvSpPr>
          <p:cNvPr id="53" name="Flowchart: Document 52"/>
          <p:cNvSpPr/>
          <p:nvPr/>
        </p:nvSpPr>
        <p:spPr>
          <a:xfrm>
            <a:off x="3567395" y="4267200"/>
            <a:ext cx="1219200" cy="609600"/>
          </a:xfrm>
          <a:prstGeom prst="flowChartDocument">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RMS</a:t>
            </a:r>
          </a:p>
          <a:p>
            <a:pPr algn="ctr"/>
            <a:r>
              <a:rPr lang="en-US" dirty="0" smtClean="0"/>
              <a:t>(Custody)</a:t>
            </a:r>
            <a:endParaRPr lang="en-US" dirty="0"/>
          </a:p>
        </p:txBody>
      </p:sp>
      <p:sp>
        <p:nvSpPr>
          <p:cNvPr id="2" name="TextBox 1"/>
          <p:cNvSpPr txBox="1"/>
          <p:nvPr/>
        </p:nvSpPr>
        <p:spPr>
          <a:xfrm>
            <a:off x="377402" y="5383306"/>
            <a:ext cx="4804198" cy="923330"/>
          </a:xfrm>
          <a:prstGeom prst="rect">
            <a:avLst/>
          </a:prstGeom>
          <a:noFill/>
        </p:spPr>
        <p:txBody>
          <a:bodyPr wrap="square" rtlCol="0">
            <a:spAutoFit/>
          </a:bodyPr>
          <a:lstStyle/>
          <a:p>
            <a:r>
              <a:rPr lang="en-US" i="1" dirty="0" smtClean="0"/>
              <a:t>There is still more to do to fully integrate the above and we anticipate more inputs and use cases</a:t>
            </a:r>
            <a:endParaRPr lang="en-US" i="1" dirty="0"/>
          </a:p>
        </p:txBody>
      </p:sp>
      <p:grpSp>
        <p:nvGrpSpPr>
          <p:cNvPr id="27" name="Group 26"/>
          <p:cNvGrpSpPr/>
          <p:nvPr/>
        </p:nvGrpSpPr>
        <p:grpSpPr>
          <a:xfrm>
            <a:off x="6564493" y="3703815"/>
            <a:ext cx="1752600" cy="2342879"/>
            <a:chOff x="6564493" y="3703815"/>
            <a:chExt cx="1752600" cy="2342879"/>
          </a:xfrm>
        </p:grpSpPr>
        <p:sp>
          <p:nvSpPr>
            <p:cNvPr id="3" name="Down Arrow Callout 2"/>
            <p:cNvSpPr/>
            <p:nvPr/>
          </p:nvSpPr>
          <p:spPr>
            <a:xfrm>
              <a:off x="6678793" y="3703815"/>
              <a:ext cx="1524000" cy="1143882"/>
            </a:xfrm>
            <a:prstGeom prst="downArrowCallou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MAP</a:t>
              </a:r>
              <a:endParaRPr lang="en-US" dirty="0"/>
            </a:p>
          </p:txBody>
        </p:sp>
        <p:sp>
          <p:nvSpPr>
            <p:cNvPr id="15" name="Flowchart: Multidocument 14"/>
            <p:cNvSpPr/>
            <p:nvPr/>
          </p:nvSpPr>
          <p:spPr>
            <a:xfrm>
              <a:off x="6564493" y="4876800"/>
              <a:ext cx="1752600" cy="1169894"/>
            </a:xfrm>
            <a:prstGeom prst="flowChartMultidocumen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STIX, NIEM, EDXL, Others</a:t>
              </a:r>
              <a:endParaRPr lang="en-US" dirty="0"/>
            </a:p>
          </p:txBody>
        </p:sp>
      </p:grpSp>
    </p:spTree>
    <p:extLst>
      <p:ext uri="{BB962C8B-B14F-4D97-AF65-F5344CB8AC3E}">
        <p14:creationId xmlns:p14="http://schemas.microsoft.com/office/powerpoint/2010/main" val="3976539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p:txBody>
          <a:bodyPr>
            <a:normAutofit fontScale="85000" lnSpcReduction="20000"/>
          </a:bodyPr>
          <a:lstStyle/>
          <a:p>
            <a:r>
              <a:rPr lang="en-US" dirty="0"/>
              <a:t>This intent of this </a:t>
            </a:r>
            <a:r>
              <a:rPr lang="en-US" dirty="0" smtClean="0"/>
              <a:t>section </a:t>
            </a:r>
            <a:r>
              <a:rPr lang="en-US" dirty="0"/>
              <a:t>is to establish the process by which operational threat and risk contributors will collaborate to produce the standards and capabilities that meet our shared objectives</a:t>
            </a:r>
          </a:p>
        </p:txBody>
      </p:sp>
      <p:sp>
        <p:nvSpPr>
          <p:cNvPr id="3" name="Date Placeholder 2"/>
          <p:cNvSpPr>
            <a:spLocks noGrp="1"/>
          </p:cNvSpPr>
          <p:nvPr>
            <p:ph type="dt" sz="half" idx="10"/>
          </p:nvPr>
        </p:nvSpPr>
        <p:spPr/>
        <p:txBody>
          <a:bodyPr/>
          <a:lstStyle/>
          <a:p>
            <a:fld id="{1F9A5793-53E3-4EFA-8FEB-3135A2F5C16E}" type="datetime1">
              <a:rPr lang="en-US" smtClean="0"/>
              <a:t>7/13/2015</a:t>
            </a:fld>
            <a:endParaRPr lang="en-US" dirty="0"/>
          </a:p>
        </p:txBody>
      </p:sp>
      <p:sp>
        <p:nvSpPr>
          <p:cNvPr id="4" name="Slide Number Placeholder 3"/>
          <p:cNvSpPr>
            <a:spLocks noGrp="1"/>
          </p:cNvSpPr>
          <p:nvPr>
            <p:ph type="sldNum" sz="quarter" idx="11"/>
          </p:nvPr>
        </p:nvSpPr>
        <p:spPr/>
        <p:txBody>
          <a:bodyPr/>
          <a:lstStyle/>
          <a:p>
            <a:fld id="{C5349D12-3EF0-44B0-8484-0F10BE0E01DA}" type="slidenum">
              <a:rPr lang="en-US" smtClean="0"/>
              <a:t>12</a:t>
            </a:fld>
            <a:endParaRPr lang="en-US"/>
          </a:p>
        </p:txBody>
      </p:sp>
      <p:sp>
        <p:nvSpPr>
          <p:cNvPr id="5" name="Footer Placeholder 4"/>
          <p:cNvSpPr>
            <a:spLocks noGrp="1"/>
          </p:cNvSpPr>
          <p:nvPr>
            <p:ph type="ftr" sz="quarter" idx="12"/>
          </p:nvPr>
        </p:nvSpPr>
        <p:spPr/>
        <p:txBody>
          <a:bodyPr/>
          <a:lstStyle/>
          <a:p>
            <a:r>
              <a:rPr lang="en-US" smtClean="0"/>
              <a:t>Threat &amp; Risk</a:t>
            </a:r>
            <a:endParaRPr lang="en-US"/>
          </a:p>
        </p:txBody>
      </p:sp>
      <p:sp>
        <p:nvSpPr>
          <p:cNvPr id="7" name="Title 6"/>
          <p:cNvSpPr>
            <a:spLocks noGrp="1"/>
          </p:cNvSpPr>
          <p:nvPr>
            <p:ph type="title"/>
          </p:nvPr>
        </p:nvSpPr>
        <p:spPr/>
        <p:txBody>
          <a:bodyPr/>
          <a:lstStyle/>
          <a:p>
            <a:r>
              <a:rPr lang="en-US" dirty="0" smtClean="0"/>
              <a:t>What it means to create a standard</a:t>
            </a:r>
            <a:endParaRPr lang="en-US" dirty="0"/>
          </a:p>
        </p:txBody>
      </p:sp>
    </p:spTree>
    <p:extLst>
      <p:ext uri="{BB962C8B-B14F-4D97-AF65-F5344CB8AC3E}">
        <p14:creationId xmlns:p14="http://schemas.microsoft.com/office/powerpoint/2010/main" val="29443928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Date Placeholder 2"/>
          <p:cNvSpPr>
            <a:spLocks noGrp="1"/>
          </p:cNvSpPr>
          <p:nvPr>
            <p:ph type="dt" sz="half" idx="10"/>
          </p:nvPr>
        </p:nvSpPr>
        <p:spPr/>
        <p:txBody>
          <a:bodyPr/>
          <a:lstStyle/>
          <a:p>
            <a:fld id="{7FFC8E0D-FE22-42CA-9D02-05162CCF70A3}" type="datetime1">
              <a:rPr lang="en-US" smtClean="0"/>
              <a:t>7/13/2015</a:t>
            </a:fld>
            <a:endParaRPr lang="en-US"/>
          </a:p>
        </p:txBody>
      </p:sp>
      <p:sp>
        <p:nvSpPr>
          <p:cNvPr id="4" name="Slide Number Placeholder 3"/>
          <p:cNvSpPr>
            <a:spLocks noGrp="1"/>
          </p:cNvSpPr>
          <p:nvPr>
            <p:ph type="sldNum" sz="quarter" idx="11"/>
          </p:nvPr>
        </p:nvSpPr>
        <p:spPr/>
        <p:txBody>
          <a:bodyPr/>
          <a:lstStyle/>
          <a:p>
            <a:fld id="{C5349D12-3EF0-44B0-8484-0F10BE0E01DA}" type="slidenum">
              <a:rPr lang="en-US" smtClean="0"/>
              <a:t>13</a:t>
            </a:fld>
            <a:endParaRPr lang="en-US"/>
          </a:p>
        </p:txBody>
      </p:sp>
      <p:sp>
        <p:nvSpPr>
          <p:cNvPr id="5" name="Footer Placeholder 4"/>
          <p:cNvSpPr>
            <a:spLocks noGrp="1"/>
          </p:cNvSpPr>
          <p:nvPr>
            <p:ph type="ftr" sz="quarter" idx="12"/>
          </p:nvPr>
        </p:nvSpPr>
        <p:spPr/>
        <p:txBody>
          <a:bodyPr/>
          <a:lstStyle/>
          <a:p>
            <a:r>
              <a:rPr lang="en-US" smtClean="0"/>
              <a:t>Threat &amp; Risk</a:t>
            </a:r>
            <a:endParaRPr lang="en-US"/>
          </a:p>
        </p:txBody>
      </p:sp>
      <p:sp>
        <p:nvSpPr>
          <p:cNvPr id="6" name="Title 5"/>
          <p:cNvSpPr>
            <a:spLocks noGrp="1"/>
          </p:cNvSpPr>
          <p:nvPr>
            <p:ph type="title"/>
          </p:nvPr>
        </p:nvSpPr>
        <p:spPr/>
        <p:txBody>
          <a:bodyPr/>
          <a:lstStyle/>
          <a:p>
            <a:r>
              <a:rPr lang="en-US" dirty="0" smtClean="0"/>
              <a:t>Submission Team</a:t>
            </a:r>
            <a:endParaRPr lang="en-US" dirty="0"/>
          </a:p>
        </p:txBody>
      </p:sp>
    </p:spTree>
    <p:extLst>
      <p:ext uri="{BB962C8B-B14F-4D97-AF65-F5344CB8AC3E}">
        <p14:creationId xmlns:p14="http://schemas.microsoft.com/office/powerpoint/2010/main" val="4276931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r>
              <a:rPr lang="en-US" dirty="0" smtClean="0"/>
              <a:t>This presentation is intended for parties that have agreed to engage in the community developing standards and capabilities for operational threat and risk information sharing and analytics.</a:t>
            </a:r>
          </a:p>
          <a:p>
            <a:r>
              <a:rPr lang="en-US" dirty="0" smtClean="0"/>
              <a:t>It is assumed you already understand the value proposition and approach we are using, however you are not expected to be experts in data federation, standards or modeling.</a:t>
            </a:r>
          </a:p>
          <a:p>
            <a:r>
              <a:rPr lang="en-US" dirty="0" smtClean="0"/>
              <a:t>Our initial work product is a response to the OMG Operational Threat &amp; Risk RFP. You are part of the submission team and this is our current focus.</a:t>
            </a:r>
          </a:p>
          <a:p>
            <a:r>
              <a:rPr lang="en-US" dirty="0" smtClean="0"/>
              <a:t>You may be a formal submitter (OMG Platform Membership required) or a contributor (Release of I.P. Required)</a:t>
            </a:r>
          </a:p>
          <a:p>
            <a:r>
              <a:rPr lang="en-US" dirty="0" smtClean="0"/>
              <a:t>There may be other associated efforts such as pilot projects or mappings to data formats important in your domain, these associated efforts will benefit from and inform the standards effort but are independent efforts.</a:t>
            </a:r>
            <a:endParaRPr lang="en-US" dirty="0"/>
          </a:p>
        </p:txBody>
      </p:sp>
      <p:sp>
        <p:nvSpPr>
          <p:cNvPr id="2" name="Title 1"/>
          <p:cNvSpPr>
            <a:spLocks noGrp="1"/>
          </p:cNvSpPr>
          <p:nvPr>
            <p:ph type="title"/>
          </p:nvPr>
        </p:nvSpPr>
        <p:spPr/>
        <p:txBody>
          <a:bodyPr/>
          <a:lstStyle/>
          <a:p>
            <a:r>
              <a:rPr lang="en-US" dirty="0" smtClean="0"/>
              <a:t>Contributors &amp; Submitters</a:t>
            </a:r>
            <a:endParaRPr lang="en-US" dirty="0"/>
          </a:p>
        </p:txBody>
      </p:sp>
      <p:sp>
        <p:nvSpPr>
          <p:cNvPr id="6" name="Date Placeholder 5"/>
          <p:cNvSpPr>
            <a:spLocks noGrp="1"/>
          </p:cNvSpPr>
          <p:nvPr>
            <p:ph type="dt" sz="half" idx="14"/>
          </p:nvPr>
        </p:nvSpPr>
        <p:spPr/>
        <p:txBody>
          <a:bodyPr/>
          <a:lstStyle/>
          <a:p>
            <a:fld id="{A544E6C8-7DCE-405E-9AEF-8787E2234D8F}" type="datetime1">
              <a:rPr lang="en-US" smtClean="0"/>
              <a:t>7/13/2015</a:t>
            </a:fld>
            <a:endParaRPr lang="en-US" dirty="0"/>
          </a:p>
        </p:txBody>
      </p:sp>
      <p:sp>
        <p:nvSpPr>
          <p:cNvPr id="7" name="Footer Placeholder 6"/>
          <p:cNvSpPr>
            <a:spLocks noGrp="1"/>
          </p:cNvSpPr>
          <p:nvPr>
            <p:ph type="ftr" sz="quarter" idx="16"/>
          </p:nvPr>
        </p:nvSpPr>
        <p:spPr/>
        <p:txBody>
          <a:bodyPr/>
          <a:lstStyle/>
          <a:p>
            <a:r>
              <a:rPr lang="en-US" smtClean="0"/>
              <a:t>Threat &amp; Risk</a:t>
            </a:r>
            <a:endParaRPr lang="en-US"/>
          </a:p>
        </p:txBody>
      </p:sp>
      <p:sp>
        <p:nvSpPr>
          <p:cNvPr id="8" name="Slide Number Placeholder 7"/>
          <p:cNvSpPr>
            <a:spLocks noGrp="1"/>
          </p:cNvSpPr>
          <p:nvPr>
            <p:ph type="sldNum" sz="quarter" idx="15"/>
          </p:nvPr>
        </p:nvSpPr>
        <p:spPr/>
        <p:txBody>
          <a:bodyPr/>
          <a:lstStyle/>
          <a:p>
            <a:fld id="{C5349D12-3EF0-44B0-8484-0F10BE0E01DA}" type="slidenum">
              <a:rPr lang="en-US" smtClean="0"/>
              <a:t>14</a:t>
            </a:fld>
            <a:endParaRPr lang="en-US"/>
          </a:p>
        </p:txBody>
      </p:sp>
    </p:spTree>
    <p:extLst>
      <p:ext uri="{BB962C8B-B14F-4D97-AF65-F5344CB8AC3E}">
        <p14:creationId xmlns:p14="http://schemas.microsoft.com/office/powerpoint/2010/main" val="40571191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Current Submitters</a:t>
            </a:r>
          </a:p>
          <a:p>
            <a:pPr lvl="1"/>
            <a:r>
              <a:rPr lang="en-US" dirty="0"/>
              <a:t>Model Driven Solutions, a division of Data Access Technologies, Inc.</a:t>
            </a:r>
          </a:p>
          <a:p>
            <a:pPr lvl="1"/>
            <a:r>
              <a:rPr lang="en-US" dirty="0"/>
              <a:t>KDM Analytics</a:t>
            </a:r>
          </a:p>
          <a:p>
            <a:pPr lvl="1"/>
            <a:r>
              <a:rPr lang="en-US" dirty="0"/>
              <a:t>International Business Machines</a:t>
            </a:r>
          </a:p>
          <a:p>
            <a:pPr lvl="1"/>
            <a:r>
              <a:rPr lang="en-US" dirty="0"/>
              <a:t>EMC, Inc.</a:t>
            </a:r>
          </a:p>
          <a:p>
            <a:pPr lvl="1"/>
            <a:r>
              <a:rPr lang="en-US" dirty="0"/>
              <a:t>Lockheed Martin, Inc.</a:t>
            </a:r>
          </a:p>
          <a:p>
            <a:pPr lvl="1"/>
            <a:r>
              <a:rPr lang="en-US" dirty="0"/>
              <a:t>Oracle </a:t>
            </a:r>
            <a:r>
              <a:rPr lang="en-US" dirty="0" smtClean="0"/>
              <a:t>Corporation</a:t>
            </a:r>
            <a:endParaRPr lang="en-US" dirty="0"/>
          </a:p>
        </p:txBody>
      </p:sp>
      <p:sp>
        <p:nvSpPr>
          <p:cNvPr id="3" name="Date Placeholder 2"/>
          <p:cNvSpPr>
            <a:spLocks noGrp="1"/>
          </p:cNvSpPr>
          <p:nvPr>
            <p:ph type="dt" sz="half" idx="14"/>
          </p:nvPr>
        </p:nvSpPr>
        <p:spPr/>
        <p:txBody>
          <a:bodyPr/>
          <a:lstStyle/>
          <a:p>
            <a:fld id="{1F9A5793-53E3-4EFA-8FEB-3135A2F5C16E}" type="datetime1">
              <a:rPr lang="en-US" smtClean="0"/>
              <a:t>7/13/2015</a:t>
            </a:fld>
            <a:endParaRPr lang="en-US" dirty="0"/>
          </a:p>
        </p:txBody>
      </p:sp>
      <p:sp>
        <p:nvSpPr>
          <p:cNvPr id="4" name="Slide Number Placeholder 3"/>
          <p:cNvSpPr>
            <a:spLocks noGrp="1"/>
          </p:cNvSpPr>
          <p:nvPr>
            <p:ph type="sldNum" sz="quarter" idx="15"/>
          </p:nvPr>
        </p:nvSpPr>
        <p:spPr/>
        <p:txBody>
          <a:bodyPr/>
          <a:lstStyle/>
          <a:p>
            <a:fld id="{C5349D12-3EF0-44B0-8484-0F10BE0E01DA}" type="slidenum">
              <a:rPr lang="en-US" smtClean="0"/>
              <a:t>15</a:t>
            </a:fld>
            <a:endParaRPr lang="en-US"/>
          </a:p>
        </p:txBody>
      </p:sp>
      <p:sp>
        <p:nvSpPr>
          <p:cNvPr id="5" name="Footer Placeholder 4"/>
          <p:cNvSpPr>
            <a:spLocks noGrp="1"/>
          </p:cNvSpPr>
          <p:nvPr>
            <p:ph type="ftr" sz="quarter" idx="16"/>
          </p:nvPr>
        </p:nvSpPr>
        <p:spPr/>
        <p:txBody>
          <a:bodyPr/>
          <a:lstStyle/>
          <a:p>
            <a:r>
              <a:rPr lang="en-US" smtClean="0"/>
              <a:t>Threat &amp; Risk</a:t>
            </a:r>
            <a:endParaRPr lang="en-US"/>
          </a:p>
        </p:txBody>
      </p:sp>
      <p:sp>
        <p:nvSpPr>
          <p:cNvPr id="6" name="Title 5"/>
          <p:cNvSpPr>
            <a:spLocks noGrp="1"/>
          </p:cNvSpPr>
          <p:nvPr>
            <p:ph type="title"/>
          </p:nvPr>
        </p:nvSpPr>
        <p:spPr/>
        <p:txBody>
          <a:bodyPr/>
          <a:lstStyle/>
          <a:p>
            <a:r>
              <a:rPr lang="en-US" dirty="0" smtClean="0"/>
              <a:t>Submitters</a:t>
            </a:r>
            <a:endParaRPr lang="en-US" dirty="0"/>
          </a:p>
        </p:txBody>
      </p:sp>
    </p:spTree>
    <p:extLst>
      <p:ext uri="{BB962C8B-B14F-4D97-AF65-F5344CB8AC3E}">
        <p14:creationId xmlns:p14="http://schemas.microsoft.com/office/powerpoint/2010/main" val="27126895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lnSpcReduction="10000"/>
          </a:bodyPr>
          <a:lstStyle/>
          <a:p>
            <a:pPr lvl="0"/>
            <a:r>
              <a:rPr lang="en-US" dirty="0"/>
              <a:t>Contributors:</a:t>
            </a:r>
          </a:p>
          <a:p>
            <a:pPr lvl="1"/>
            <a:r>
              <a:rPr lang="en-US" dirty="0" err="1"/>
              <a:t>Demandware</a:t>
            </a:r>
            <a:r>
              <a:rPr lang="en-US" dirty="0"/>
              <a:t>, Inc.</a:t>
            </a:r>
          </a:p>
          <a:p>
            <a:pPr lvl="1" fontAlgn="base" hangingPunct="0"/>
            <a:r>
              <a:rPr lang="en-US" dirty="0"/>
              <a:t>Duke Energy</a:t>
            </a:r>
          </a:p>
          <a:p>
            <a:pPr lvl="1" fontAlgn="base" hangingPunct="0"/>
            <a:r>
              <a:rPr lang="en-US" dirty="0"/>
              <a:t>INCOSE</a:t>
            </a:r>
          </a:p>
          <a:p>
            <a:pPr lvl="1" fontAlgn="base" hangingPunct="0"/>
            <a:r>
              <a:rPr lang="en-US" dirty="0" err="1"/>
              <a:t>Tibco</a:t>
            </a:r>
            <a:r>
              <a:rPr lang="en-US" dirty="0"/>
              <a:t> Software Inc.</a:t>
            </a:r>
          </a:p>
          <a:p>
            <a:pPr lvl="1" fontAlgn="base" hangingPunct="0"/>
            <a:r>
              <a:rPr lang="en-US" dirty="0"/>
              <a:t>Integrated Networking Technologies, Inc.</a:t>
            </a:r>
          </a:p>
          <a:p>
            <a:pPr lvl="0" fontAlgn="base" hangingPunct="0"/>
            <a:r>
              <a:rPr lang="en-US" dirty="0"/>
              <a:t>Government Contributors</a:t>
            </a:r>
          </a:p>
          <a:p>
            <a:pPr lvl="1" fontAlgn="base" hangingPunct="0"/>
            <a:r>
              <a:rPr lang="en-US" dirty="0"/>
              <a:t>U.S. Air force</a:t>
            </a:r>
          </a:p>
          <a:p>
            <a:pPr lvl="1" fontAlgn="base" hangingPunct="0"/>
            <a:r>
              <a:rPr lang="en-US" dirty="0"/>
              <a:t>U.S. Defense Security Services</a:t>
            </a:r>
          </a:p>
          <a:p>
            <a:pPr lvl="1"/>
            <a:r>
              <a:rPr lang="en-US" dirty="0"/>
              <a:t>California Public Safety</a:t>
            </a:r>
          </a:p>
          <a:p>
            <a:pPr lvl="1"/>
            <a:r>
              <a:rPr lang="en-US" dirty="0"/>
              <a:t>U.S. National Information Sharing Model PMO</a:t>
            </a:r>
          </a:p>
          <a:p>
            <a:pPr lvl="1" fontAlgn="base" hangingPunct="0"/>
            <a:r>
              <a:rPr lang="en-US" dirty="0"/>
              <a:t>NSA/UCDMO</a:t>
            </a:r>
          </a:p>
          <a:p>
            <a:pPr lvl="1" fontAlgn="base" hangingPunct="0"/>
            <a:r>
              <a:rPr lang="en-US" dirty="0"/>
              <a:t>NIST</a:t>
            </a:r>
          </a:p>
          <a:p>
            <a:pPr lvl="1"/>
            <a:r>
              <a:rPr lang="en-US" dirty="0"/>
              <a:t>U.S. Information Sharing Environment </a:t>
            </a:r>
            <a:r>
              <a:rPr lang="en-US" dirty="0" smtClean="0"/>
              <a:t>PMO</a:t>
            </a:r>
          </a:p>
          <a:p>
            <a:pPr lvl="1"/>
            <a:r>
              <a:rPr lang="en-US" dirty="0" smtClean="0"/>
              <a:t>FBI </a:t>
            </a:r>
            <a:r>
              <a:rPr lang="en-US" dirty="0" err="1" smtClean="0"/>
              <a:t>Infogard</a:t>
            </a:r>
            <a:endParaRPr lang="en-US" dirty="0" smtClean="0"/>
          </a:p>
          <a:p>
            <a:pPr lvl="1"/>
            <a:endParaRPr lang="en-US" dirty="0"/>
          </a:p>
          <a:p>
            <a:endParaRPr lang="en-US" dirty="0"/>
          </a:p>
        </p:txBody>
      </p:sp>
      <p:sp>
        <p:nvSpPr>
          <p:cNvPr id="3" name="Date Placeholder 2"/>
          <p:cNvSpPr>
            <a:spLocks noGrp="1"/>
          </p:cNvSpPr>
          <p:nvPr>
            <p:ph type="dt" sz="half" idx="14"/>
          </p:nvPr>
        </p:nvSpPr>
        <p:spPr/>
        <p:txBody>
          <a:bodyPr/>
          <a:lstStyle/>
          <a:p>
            <a:fld id="{1F9A5793-53E3-4EFA-8FEB-3135A2F5C16E}" type="datetime1">
              <a:rPr lang="en-US" smtClean="0"/>
              <a:t>7/13/2015</a:t>
            </a:fld>
            <a:endParaRPr lang="en-US" dirty="0"/>
          </a:p>
        </p:txBody>
      </p:sp>
      <p:sp>
        <p:nvSpPr>
          <p:cNvPr id="4" name="Slide Number Placeholder 3"/>
          <p:cNvSpPr>
            <a:spLocks noGrp="1"/>
          </p:cNvSpPr>
          <p:nvPr>
            <p:ph type="sldNum" sz="quarter" idx="15"/>
          </p:nvPr>
        </p:nvSpPr>
        <p:spPr/>
        <p:txBody>
          <a:bodyPr/>
          <a:lstStyle/>
          <a:p>
            <a:fld id="{C5349D12-3EF0-44B0-8484-0F10BE0E01DA}" type="slidenum">
              <a:rPr lang="en-US" smtClean="0"/>
              <a:t>16</a:t>
            </a:fld>
            <a:endParaRPr lang="en-US"/>
          </a:p>
        </p:txBody>
      </p:sp>
      <p:sp>
        <p:nvSpPr>
          <p:cNvPr id="5" name="Footer Placeholder 4"/>
          <p:cNvSpPr>
            <a:spLocks noGrp="1"/>
          </p:cNvSpPr>
          <p:nvPr>
            <p:ph type="ftr" sz="quarter" idx="16"/>
          </p:nvPr>
        </p:nvSpPr>
        <p:spPr/>
        <p:txBody>
          <a:bodyPr/>
          <a:lstStyle/>
          <a:p>
            <a:r>
              <a:rPr lang="en-US" smtClean="0"/>
              <a:t>Threat &amp; Risk</a:t>
            </a:r>
            <a:endParaRPr lang="en-US"/>
          </a:p>
        </p:txBody>
      </p:sp>
      <p:sp>
        <p:nvSpPr>
          <p:cNvPr id="6" name="Title 5"/>
          <p:cNvSpPr>
            <a:spLocks noGrp="1"/>
          </p:cNvSpPr>
          <p:nvPr>
            <p:ph type="title"/>
          </p:nvPr>
        </p:nvSpPr>
        <p:spPr/>
        <p:txBody>
          <a:bodyPr/>
          <a:lstStyle/>
          <a:p>
            <a:r>
              <a:rPr lang="en-US" dirty="0" smtClean="0"/>
              <a:t>Contributors</a:t>
            </a:r>
            <a:endParaRPr lang="en-US" dirty="0"/>
          </a:p>
        </p:txBody>
      </p:sp>
    </p:spTree>
    <p:extLst>
      <p:ext uri="{BB962C8B-B14F-4D97-AF65-F5344CB8AC3E}">
        <p14:creationId xmlns:p14="http://schemas.microsoft.com/office/powerpoint/2010/main" val="1493435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r>
              <a:rPr lang="en-US" dirty="0" smtClean="0"/>
              <a:t>The core team integrates requirements and specific data structures into the cross-domain conceptual model and related mappings.</a:t>
            </a:r>
          </a:p>
          <a:p>
            <a:r>
              <a:rPr lang="en-US" dirty="0" smtClean="0"/>
              <a:t>The core team will help to facilitate structuring stakeholders information such that it can be verifiably integrated with other data formats and vocabularies in other domains.</a:t>
            </a:r>
          </a:p>
          <a:p>
            <a:r>
              <a:rPr lang="en-US" dirty="0" smtClean="0"/>
              <a:t>This cross domain conceptual model will then be mapped to domain specific data structures such as XML or SQL schema as well as domain vocabularies and models.</a:t>
            </a:r>
          </a:p>
          <a:p>
            <a:r>
              <a:rPr lang="en-US" dirty="0" smtClean="0"/>
              <a:t>It is assumed we already understand your domain use cases at a high level, but we are not experts in your domain and will require guidance and domain expertise to be actively engaged.</a:t>
            </a:r>
            <a:endParaRPr lang="en-US" dirty="0"/>
          </a:p>
        </p:txBody>
      </p:sp>
      <p:sp>
        <p:nvSpPr>
          <p:cNvPr id="2" name="Title 1"/>
          <p:cNvSpPr>
            <a:spLocks noGrp="1"/>
          </p:cNvSpPr>
          <p:nvPr>
            <p:ph type="title"/>
          </p:nvPr>
        </p:nvSpPr>
        <p:spPr/>
        <p:txBody>
          <a:bodyPr/>
          <a:lstStyle/>
          <a:p>
            <a:r>
              <a:rPr lang="en-US" dirty="0" smtClean="0"/>
              <a:t>Core Team</a:t>
            </a:r>
            <a:endParaRPr lang="en-US" dirty="0"/>
          </a:p>
        </p:txBody>
      </p:sp>
      <p:sp>
        <p:nvSpPr>
          <p:cNvPr id="6" name="Date Placeholder 5"/>
          <p:cNvSpPr>
            <a:spLocks noGrp="1"/>
          </p:cNvSpPr>
          <p:nvPr>
            <p:ph type="dt" sz="half" idx="14"/>
          </p:nvPr>
        </p:nvSpPr>
        <p:spPr/>
        <p:txBody>
          <a:bodyPr/>
          <a:lstStyle/>
          <a:p>
            <a:fld id="{07E2A2A4-D9A6-4E21-985C-F3B9A48DF01F}" type="datetime1">
              <a:rPr lang="en-US" smtClean="0"/>
              <a:t>7/13/2015</a:t>
            </a:fld>
            <a:endParaRPr lang="en-US" dirty="0"/>
          </a:p>
        </p:txBody>
      </p:sp>
      <p:sp>
        <p:nvSpPr>
          <p:cNvPr id="7" name="Footer Placeholder 6"/>
          <p:cNvSpPr>
            <a:spLocks noGrp="1"/>
          </p:cNvSpPr>
          <p:nvPr>
            <p:ph type="ftr" sz="quarter" idx="16"/>
          </p:nvPr>
        </p:nvSpPr>
        <p:spPr/>
        <p:txBody>
          <a:bodyPr/>
          <a:lstStyle/>
          <a:p>
            <a:r>
              <a:rPr lang="en-US" smtClean="0"/>
              <a:t>Threat &amp; Risk</a:t>
            </a:r>
            <a:endParaRPr lang="en-US"/>
          </a:p>
        </p:txBody>
      </p:sp>
      <p:sp>
        <p:nvSpPr>
          <p:cNvPr id="8" name="Slide Number Placeholder 7"/>
          <p:cNvSpPr>
            <a:spLocks noGrp="1"/>
          </p:cNvSpPr>
          <p:nvPr>
            <p:ph type="sldNum" sz="quarter" idx="15"/>
          </p:nvPr>
        </p:nvSpPr>
        <p:spPr/>
        <p:txBody>
          <a:bodyPr/>
          <a:lstStyle/>
          <a:p>
            <a:fld id="{C5349D12-3EF0-44B0-8484-0F10BE0E01DA}" type="slidenum">
              <a:rPr lang="en-US" smtClean="0"/>
              <a:t>17</a:t>
            </a:fld>
            <a:endParaRPr lang="en-US"/>
          </a:p>
        </p:txBody>
      </p:sp>
    </p:spTree>
    <p:extLst>
      <p:ext uri="{BB962C8B-B14F-4D97-AF65-F5344CB8AC3E}">
        <p14:creationId xmlns:p14="http://schemas.microsoft.com/office/powerpoint/2010/main" val="26202948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subTitle" idx="1"/>
          </p:nvPr>
        </p:nvSpPr>
        <p:spPr/>
        <p:txBody>
          <a:bodyPr/>
          <a:lstStyle/>
          <a:p>
            <a:endParaRPr lang="en-US"/>
          </a:p>
        </p:txBody>
      </p:sp>
      <p:sp>
        <p:nvSpPr>
          <p:cNvPr id="4" name="Title 3"/>
          <p:cNvSpPr>
            <a:spLocks noGrp="1"/>
          </p:cNvSpPr>
          <p:nvPr>
            <p:ph type="title"/>
          </p:nvPr>
        </p:nvSpPr>
        <p:spPr/>
        <p:txBody>
          <a:bodyPr/>
          <a:lstStyle/>
          <a:p>
            <a:r>
              <a:rPr lang="en-US" dirty="0" smtClean="0"/>
              <a:t>Understanding the standards process</a:t>
            </a:r>
            <a:endParaRPr lang="en-US" dirty="0"/>
          </a:p>
        </p:txBody>
      </p:sp>
      <p:sp>
        <p:nvSpPr>
          <p:cNvPr id="8" name="Date Placeholder 7"/>
          <p:cNvSpPr>
            <a:spLocks noGrp="1"/>
          </p:cNvSpPr>
          <p:nvPr>
            <p:ph type="dt" sz="half" idx="10"/>
          </p:nvPr>
        </p:nvSpPr>
        <p:spPr/>
        <p:txBody>
          <a:bodyPr/>
          <a:lstStyle/>
          <a:p>
            <a:fld id="{91D7FAE9-9780-47C1-809A-7DD43688ACF3}" type="datetime1">
              <a:rPr lang="en-US" smtClean="0"/>
              <a:t>7/13/2015</a:t>
            </a:fld>
            <a:endParaRPr lang="en-US"/>
          </a:p>
        </p:txBody>
      </p:sp>
      <p:sp>
        <p:nvSpPr>
          <p:cNvPr id="9" name="Footer Placeholder 8"/>
          <p:cNvSpPr>
            <a:spLocks noGrp="1"/>
          </p:cNvSpPr>
          <p:nvPr>
            <p:ph type="ftr" sz="quarter" idx="12"/>
          </p:nvPr>
        </p:nvSpPr>
        <p:spPr/>
        <p:txBody>
          <a:bodyPr/>
          <a:lstStyle/>
          <a:p>
            <a:r>
              <a:rPr lang="en-US" smtClean="0"/>
              <a:t>Threat &amp; Risk</a:t>
            </a:r>
            <a:endParaRPr lang="en-US"/>
          </a:p>
        </p:txBody>
      </p:sp>
      <p:sp>
        <p:nvSpPr>
          <p:cNvPr id="10" name="Slide Number Placeholder 9"/>
          <p:cNvSpPr>
            <a:spLocks noGrp="1"/>
          </p:cNvSpPr>
          <p:nvPr>
            <p:ph type="sldNum" sz="quarter" idx="11"/>
          </p:nvPr>
        </p:nvSpPr>
        <p:spPr/>
        <p:txBody>
          <a:bodyPr/>
          <a:lstStyle/>
          <a:p>
            <a:fld id="{C5349D12-3EF0-44B0-8484-0F10BE0E01DA}" type="slidenum">
              <a:rPr lang="en-US" smtClean="0"/>
              <a:t>18</a:t>
            </a:fld>
            <a:endParaRPr lang="en-US"/>
          </a:p>
        </p:txBody>
      </p:sp>
    </p:spTree>
    <p:extLst>
      <p:ext uri="{BB962C8B-B14F-4D97-AF65-F5344CB8AC3E}">
        <p14:creationId xmlns:p14="http://schemas.microsoft.com/office/powerpoint/2010/main" val="13035693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fontScale="77500" lnSpcReduction="20000"/>
          </a:bodyPr>
          <a:lstStyle/>
          <a:p>
            <a:r>
              <a:rPr lang="en-US" dirty="0" smtClean="0">
                <a:solidFill>
                  <a:srgbClr val="FFFF00"/>
                </a:solidFill>
              </a:rPr>
              <a:t>A warm and fuzzy feeling does not a specification make</a:t>
            </a:r>
          </a:p>
          <a:p>
            <a:r>
              <a:rPr lang="en-US" dirty="0" smtClean="0"/>
              <a:t>Information architecture and data federation is a team sport</a:t>
            </a:r>
          </a:p>
          <a:p>
            <a:r>
              <a:rPr lang="en-US" dirty="0" smtClean="0"/>
              <a:t>We want to focus on concepts, not get hung up on specific terms</a:t>
            </a:r>
          </a:p>
          <a:p>
            <a:r>
              <a:rPr lang="en-US" dirty="0" smtClean="0"/>
              <a:t>We are not standardizing processes, we are standardizing the information that supports multiple processes. Processes can be informative but are not our focus.</a:t>
            </a:r>
          </a:p>
          <a:p>
            <a:r>
              <a:rPr lang="en-US" dirty="0" smtClean="0"/>
              <a:t>It will take time for us to understand each other, we will need to talk things through in a productive manor.  Resolving disagreements and different points of view is normal and constructive. The process will be iterative.</a:t>
            </a:r>
          </a:p>
          <a:p>
            <a:r>
              <a:rPr lang="en-US" dirty="0" smtClean="0"/>
              <a:t>There are several ways we can present information, but in the end you will need to expend effort to understand and validate it as we will need to expend effort to understand your perspectives</a:t>
            </a:r>
          </a:p>
          <a:p>
            <a:r>
              <a:rPr lang="en-US" dirty="0" smtClean="0"/>
              <a:t>The final specification </a:t>
            </a:r>
            <a:r>
              <a:rPr lang="en-US" u="sng" dirty="0" smtClean="0"/>
              <a:t>must</a:t>
            </a:r>
            <a:r>
              <a:rPr lang="en-US" dirty="0" smtClean="0"/>
              <a:t>:</a:t>
            </a:r>
          </a:p>
          <a:p>
            <a:pPr lvl="1"/>
            <a:r>
              <a:rPr lang="en-US" dirty="0" smtClean="0"/>
              <a:t>Be formal, precise and conform to OMG requirements and expectations</a:t>
            </a:r>
          </a:p>
          <a:p>
            <a:pPr lvl="1"/>
            <a:r>
              <a:rPr lang="en-US" dirty="0" smtClean="0"/>
              <a:t>Have the commitment for implementations (open source  and/or commercial)</a:t>
            </a:r>
          </a:p>
          <a:p>
            <a:pPr lvl="1"/>
            <a:r>
              <a:rPr lang="en-US" dirty="0" smtClean="0"/>
              <a:t>Have sufficient industry buy-in for success</a:t>
            </a:r>
          </a:p>
          <a:p>
            <a:pPr lvl="1"/>
            <a:r>
              <a:rPr lang="en-US" dirty="0" smtClean="0"/>
              <a:t>Satisfy RFP requirements</a:t>
            </a:r>
          </a:p>
          <a:p>
            <a:r>
              <a:rPr lang="en-US" dirty="0" smtClean="0"/>
              <a:t>The standards process does not end on initial submission– the finalization process takes about an additional year. The community supporting a standard must be sustained for as long as the specification is relevant or it will die. </a:t>
            </a:r>
            <a:r>
              <a:rPr lang="en-US" dirty="0" smtClean="0">
                <a:solidFill>
                  <a:srgbClr val="FFFF00"/>
                </a:solidFill>
              </a:rPr>
              <a:t>A vibrant community make a standard an industry capability</a:t>
            </a:r>
            <a:r>
              <a:rPr lang="en-US" dirty="0" smtClean="0"/>
              <a:t>.</a:t>
            </a:r>
          </a:p>
          <a:p>
            <a:endParaRPr lang="en-US" dirty="0" smtClean="0"/>
          </a:p>
          <a:p>
            <a:pPr marL="0" indent="0">
              <a:buNone/>
            </a:pPr>
            <a:endParaRPr lang="en-US" dirty="0"/>
          </a:p>
        </p:txBody>
      </p:sp>
      <p:sp>
        <p:nvSpPr>
          <p:cNvPr id="2" name="Title 1"/>
          <p:cNvSpPr>
            <a:spLocks noGrp="1"/>
          </p:cNvSpPr>
          <p:nvPr>
            <p:ph type="title"/>
          </p:nvPr>
        </p:nvSpPr>
        <p:spPr/>
        <p:txBody>
          <a:bodyPr>
            <a:normAutofit fontScale="90000"/>
          </a:bodyPr>
          <a:lstStyle/>
          <a:p>
            <a:r>
              <a:rPr lang="en-US" dirty="0" smtClean="0"/>
              <a:t>Some thoughts about creating a standard</a:t>
            </a:r>
            <a:endParaRPr lang="en-US" dirty="0"/>
          </a:p>
        </p:txBody>
      </p:sp>
      <p:sp>
        <p:nvSpPr>
          <p:cNvPr id="6" name="Date Placeholder 5"/>
          <p:cNvSpPr>
            <a:spLocks noGrp="1"/>
          </p:cNvSpPr>
          <p:nvPr>
            <p:ph type="dt" sz="half" idx="14"/>
          </p:nvPr>
        </p:nvSpPr>
        <p:spPr/>
        <p:txBody>
          <a:bodyPr/>
          <a:lstStyle/>
          <a:p>
            <a:fld id="{6F3CE05D-8528-45E2-BAF1-4C3CBE666D60}" type="datetime1">
              <a:rPr lang="en-US" smtClean="0"/>
              <a:t>7/13/2015</a:t>
            </a:fld>
            <a:endParaRPr lang="en-US" dirty="0"/>
          </a:p>
        </p:txBody>
      </p:sp>
      <p:sp>
        <p:nvSpPr>
          <p:cNvPr id="7" name="Footer Placeholder 6"/>
          <p:cNvSpPr>
            <a:spLocks noGrp="1"/>
          </p:cNvSpPr>
          <p:nvPr>
            <p:ph type="ftr" sz="quarter" idx="16"/>
          </p:nvPr>
        </p:nvSpPr>
        <p:spPr/>
        <p:txBody>
          <a:bodyPr/>
          <a:lstStyle/>
          <a:p>
            <a:r>
              <a:rPr lang="en-US" smtClean="0"/>
              <a:t>Threat &amp; Risk</a:t>
            </a:r>
            <a:endParaRPr lang="en-US"/>
          </a:p>
        </p:txBody>
      </p:sp>
      <p:sp>
        <p:nvSpPr>
          <p:cNvPr id="8" name="Slide Number Placeholder 7"/>
          <p:cNvSpPr>
            <a:spLocks noGrp="1"/>
          </p:cNvSpPr>
          <p:nvPr>
            <p:ph type="sldNum" sz="quarter" idx="15"/>
          </p:nvPr>
        </p:nvSpPr>
        <p:spPr/>
        <p:txBody>
          <a:bodyPr/>
          <a:lstStyle/>
          <a:p>
            <a:fld id="{C5349D12-3EF0-44B0-8484-0F10BE0E01DA}" type="slidenum">
              <a:rPr lang="en-US" smtClean="0"/>
              <a:t>19</a:t>
            </a:fld>
            <a:endParaRPr lang="en-US"/>
          </a:p>
        </p:txBody>
      </p:sp>
    </p:spTree>
    <p:extLst>
      <p:ext uri="{BB962C8B-B14F-4D97-AF65-F5344CB8AC3E}">
        <p14:creationId xmlns:p14="http://schemas.microsoft.com/office/powerpoint/2010/main" val="26190305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85000" lnSpcReduction="20000"/>
          </a:bodyPr>
          <a:lstStyle/>
          <a:p>
            <a:pPr marL="285750" lvl="0" indent="-285750">
              <a:buFont typeface="Arial" panose="020B0604020202020204" pitchFamily="34" charset="0"/>
              <a:buChar char="•"/>
            </a:pPr>
            <a:r>
              <a:rPr lang="en-US" dirty="0" smtClean="0"/>
              <a:t>Who </a:t>
            </a:r>
            <a:r>
              <a:rPr lang="en-US" dirty="0"/>
              <a:t>is on the submission team</a:t>
            </a:r>
          </a:p>
          <a:p>
            <a:pPr marL="285750" lvl="0" indent="-285750">
              <a:buFont typeface="Arial" panose="020B0604020202020204" pitchFamily="34" charset="0"/>
              <a:buChar char="•"/>
            </a:pPr>
            <a:r>
              <a:rPr lang="en-US" dirty="0"/>
              <a:t>Quick review – OMG Process going forward</a:t>
            </a:r>
          </a:p>
          <a:p>
            <a:pPr marL="285750" indent="-285750">
              <a:buFont typeface="Arial" pitchFamily="34" charset="0"/>
              <a:buChar char="•"/>
            </a:pPr>
            <a:r>
              <a:rPr lang="en-US" dirty="0"/>
              <a:t>Identifying the “core team” – doing the bulk of the work</a:t>
            </a:r>
          </a:p>
          <a:p>
            <a:pPr marL="285750" lvl="0" indent="-285750">
              <a:buFont typeface="Arial" panose="020B0604020202020204" pitchFamily="34" charset="0"/>
              <a:buChar char="•"/>
            </a:pPr>
            <a:r>
              <a:rPr lang="en-US" dirty="0" smtClean="0"/>
              <a:t>Team </a:t>
            </a:r>
            <a:r>
              <a:rPr lang="en-US" dirty="0"/>
              <a:t>policies and </a:t>
            </a:r>
            <a:r>
              <a:rPr lang="en-US" dirty="0" smtClean="0"/>
              <a:t>procedures</a:t>
            </a:r>
          </a:p>
          <a:p>
            <a:pPr marL="285750" lvl="0" indent="-285750">
              <a:buFont typeface="Arial" panose="020B0604020202020204" pitchFamily="34" charset="0"/>
              <a:buChar char="•"/>
            </a:pPr>
            <a:r>
              <a:rPr lang="en-US" dirty="0" smtClean="0"/>
              <a:t>Resources: Mail list, GIT site, threatrisk.org. Others?</a:t>
            </a:r>
            <a:endParaRPr lang="en-US" dirty="0"/>
          </a:p>
          <a:p>
            <a:pPr marL="285750" lvl="0" indent="-285750">
              <a:buFont typeface="Arial" panose="020B0604020202020204" pitchFamily="34" charset="0"/>
              <a:buChar char="•"/>
            </a:pPr>
            <a:r>
              <a:rPr lang="en-US" dirty="0"/>
              <a:t>Teaming agreement</a:t>
            </a:r>
          </a:p>
          <a:p>
            <a:pPr marL="285750" lvl="0" indent="-285750">
              <a:buFont typeface="Arial" panose="020B0604020202020204" pitchFamily="34" charset="0"/>
              <a:buChar char="•"/>
            </a:pPr>
            <a:r>
              <a:rPr lang="en-US" dirty="0"/>
              <a:t>The other submission teams </a:t>
            </a:r>
          </a:p>
          <a:p>
            <a:pPr marL="285750" lvl="0" indent="-285750">
              <a:buFont typeface="Arial" panose="020B0604020202020204" pitchFamily="34" charset="0"/>
              <a:buChar char="•"/>
            </a:pPr>
            <a:r>
              <a:rPr lang="en-US" dirty="0"/>
              <a:t>Merging and incorporating new submitters and </a:t>
            </a:r>
            <a:r>
              <a:rPr lang="en-US" dirty="0" smtClean="0"/>
              <a:t>contributors</a:t>
            </a:r>
          </a:p>
          <a:p>
            <a:pPr marL="285750" lvl="0" indent="-285750">
              <a:buFont typeface="Arial" panose="020B0604020202020204" pitchFamily="34" charset="0"/>
              <a:buChar char="•"/>
            </a:pPr>
            <a:r>
              <a:rPr lang="en-US" dirty="0" smtClean="0"/>
              <a:t>Use </a:t>
            </a:r>
            <a:r>
              <a:rPr lang="en-US" dirty="0"/>
              <a:t>cases and data</a:t>
            </a:r>
          </a:p>
          <a:p>
            <a:pPr marL="285750" lvl="0" indent="-285750">
              <a:buFont typeface="Arial" panose="020B0604020202020204" pitchFamily="34" charset="0"/>
              <a:buChar char="•"/>
            </a:pPr>
            <a:r>
              <a:rPr lang="en-US" dirty="0"/>
              <a:t>Task list and dependencies for final submission</a:t>
            </a:r>
          </a:p>
          <a:p>
            <a:pPr marL="285750" lvl="0" indent="-285750">
              <a:buFont typeface="Arial" panose="020B0604020202020204" pitchFamily="34" charset="0"/>
              <a:buChar char="•"/>
            </a:pPr>
            <a:r>
              <a:rPr lang="en-US" dirty="0"/>
              <a:t>Task focus areas and teams</a:t>
            </a:r>
          </a:p>
          <a:p>
            <a:pPr marL="285750" lvl="0" indent="-285750">
              <a:buFont typeface="Arial" panose="020B0604020202020204" pitchFamily="34" charset="0"/>
              <a:buChar char="•"/>
            </a:pPr>
            <a:r>
              <a:rPr lang="en-US" dirty="0"/>
              <a:t>Scheduled </a:t>
            </a:r>
            <a:r>
              <a:rPr lang="en-US" dirty="0" smtClean="0"/>
              <a:t>meetings</a:t>
            </a:r>
          </a:p>
          <a:p>
            <a:pPr marL="285750" lvl="0" indent="-285750">
              <a:buFont typeface="Arial" panose="020B0604020202020204" pitchFamily="34" charset="0"/>
              <a:buChar char="•"/>
            </a:pPr>
            <a:r>
              <a:rPr lang="en-US" dirty="0" smtClean="0"/>
              <a:t>Reference implementations and pilot projects</a:t>
            </a:r>
            <a:endParaRPr lang="en-US" dirty="0"/>
          </a:p>
          <a:p>
            <a:pPr marL="285750" lvl="0" indent="-285750">
              <a:buFont typeface="Arial" panose="020B0604020202020204" pitchFamily="34" charset="0"/>
              <a:buChar char="•"/>
            </a:pPr>
            <a:r>
              <a:rPr lang="en-US" dirty="0"/>
              <a:t>Other topics</a:t>
            </a:r>
          </a:p>
          <a:p>
            <a:endParaRPr lang="en-US" dirty="0"/>
          </a:p>
        </p:txBody>
      </p:sp>
      <p:sp>
        <p:nvSpPr>
          <p:cNvPr id="3" name="Date Placeholder 2"/>
          <p:cNvSpPr>
            <a:spLocks noGrp="1"/>
          </p:cNvSpPr>
          <p:nvPr>
            <p:ph type="dt" sz="half" idx="14"/>
          </p:nvPr>
        </p:nvSpPr>
        <p:spPr/>
        <p:txBody>
          <a:bodyPr/>
          <a:lstStyle/>
          <a:p>
            <a:fld id="{1F9A5793-53E3-4EFA-8FEB-3135A2F5C16E}" type="datetime1">
              <a:rPr lang="en-US" smtClean="0"/>
              <a:t>7/13/2015</a:t>
            </a:fld>
            <a:endParaRPr lang="en-US" dirty="0"/>
          </a:p>
        </p:txBody>
      </p:sp>
      <p:sp>
        <p:nvSpPr>
          <p:cNvPr id="4" name="Slide Number Placeholder 3"/>
          <p:cNvSpPr>
            <a:spLocks noGrp="1"/>
          </p:cNvSpPr>
          <p:nvPr>
            <p:ph type="sldNum" sz="quarter" idx="15"/>
          </p:nvPr>
        </p:nvSpPr>
        <p:spPr/>
        <p:txBody>
          <a:bodyPr/>
          <a:lstStyle/>
          <a:p>
            <a:fld id="{C5349D12-3EF0-44B0-8484-0F10BE0E01DA}" type="slidenum">
              <a:rPr lang="en-US" smtClean="0"/>
              <a:t>2</a:t>
            </a:fld>
            <a:endParaRPr lang="en-US"/>
          </a:p>
        </p:txBody>
      </p:sp>
      <p:sp>
        <p:nvSpPr>
          <p:cNvPr id="5" name="Footer Placeholder 4"/>
          <p:cNvSpPr>
            <a:spLocks noGrp="1"/>
          </p:cNvSpPr>
          <p:nvPr>
            <p:ph type="ftr" sz="quarter" idx="16"/>
          </p:nvPr>
        </p:nvSpPr>
        <p:spPr/>
        <p:txBody>
          <a:bodyPr/>
          <a:lstStyle/>
          <a:p>
            <a:r>
              <a:rPr lang="en-US" dirty="0" smtClean="0"/>
              <a:t>Threat &amp; Risk</a:t>
            </a:r>
            <a:endParaRPr lang="en-US" dirty="0"/>
          </a:p>
        </p:txBody>
      </p:sp>
      <p:sp>
        <p:nvSpPr>
          <p:cNvPr id="6" name="Title 5"/>
          <p:cNvSpPr>
            <a:spLocks noGrp="1"/>
          </p:cNvSpPr>
          <p:nvPr>
            <p:ph type="title"/>
          </p:nvPr>
        </p:nvSpPr>
        <p:spPr/>
        <p:txBody>
          <a:bodyPr/>
          <a:lstStyle/>
          <a:p>
            <a:r>
              <a:rPr lang="en-US" dirty="0" smtClean="0"/>
              <a:t>Agenda</a:t>
            </a:r>
            <a:endParaRPr lang="en-US" dirty="0"/>
          </a:p>
        </p:txBody>
      </p:sp>
    </p:spTree>
    <p:extLst>
      <p:ext uri="{BB962C8B-B14F-4D97-AF65-F5344CB8AC3E}">
        <p14:creationId xmlns:p14="http://schemas.microsoft.com/office/powerpoint/2010/main" val="19470725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fontScale="92500" lnSpcReduction="20000"/>
          </a:bodyPr>
          <a:lstStyle/>
          <a:p>
            <a:r>
              <a:rPr lang="en-US" dirty="0" smtClean="0"/>
              <a:t>Our current focus is a response to the OMG Operational threat/risk RFP. The Initial submission is due </a:t>
            </a:r>
            <a:r>
              <a:rPr lang="en-US" dirty="0" smtClean="0">
                <a:solidFill>
                  <a:srgbClr val="FFFF00"/>
                </a:solidFill>
              </a:rPr>
              <a:t>Fed 23</a:t>
            </a:r>
            <a:r>
              <a:rPr lang="en-US" baseline="30000" dirty="0" smtClean="0">
                <a:solidFill>
                  <a:srgbClr val="FFFF00"/>
                </a:solidFill>
              </a:rPr>
              <a:t>rd</a:t>
            </a:r>
            <a:r>
              <a:rPr lang="en-US" dirty="0" smtClean="0">
                <a:solidFill>
                  <a:srgbClr val="FFFF00"/>
                </a:solidFill>
              </a:rPr>
              <a:t>, 2015</a:t>
            </a:r>
            <a:r>
              <a:rPr lang="en-US" dirty="0" smtClean="0"/>
              <a:t>. The current date for the revised submission is Aug. 24</a:t>
            </a:r>
            <a:r>
              <a:rPr lang="en-US" baseline="30000" dirty="0" smtClean="0"/>
              <a:t>th</a:t>
            </a:r>
            <a:r>
              <a:rPr lang="en-US" dirty="0" smtClean="0"/>
              <a:t> . The initial submission is not required to be complete, think of it as a “interim deliverable” to the OMG.</a:t>
            </a:r>
          </a:p>
          <a:p>
            <a:r>
              <a:rPr lang="en-US" dirty="0" smtClean="0"/>
              <a:t>Specific requirements are located in the appendix, key components are:</a:t>
            </a:r>
          </a:p>
          <a:p>
            <a:pPr lvl="1"/>
            <a:r>
              <a:rPr lang="en-US" dirty="0" smtClean="0"/>
              <a:t>Use cases for cross domain information sharing and analytics – this includes data sources, data destinations and requirements for analytics.</a:t>
            </a:r>
          </a:p>
          <a:p>
            <a:pPr lvl="1"/>
            <a:r>
              <a:rPr lang="en-US" dirty="0" smtClean="0"/>
              <a:t>A broad-based and detailed conceptual model of the terms and concepts relevant to sharing and analyzing cross-domain operational threat and risk information.</a:t>
            </a:r>
          </a:p>
          <a:p>
            <a:pPr lvl="1"/>
            <a:r>
              <a:rPr lang="en-US" dirty="0" smtClean="0"/>
              <a:t>Computational mappings of this conceptual model to multiple existing information sharing data structures, including but not limited to NIEM, STIX &amp; EDXL.</a:t>
            </a:r>
          </a:p>
          <a:p>
            <a:pPr lvl="1"/>
            <a:r>
              <a:rPr lang="en-US" dirty="0" smtClean="0"/>
              <a:t>A “Computational mapping” means that software implementing the standard will be able to ingest, correlate and export data in any of the mapped formats for the subset of information described in the conceptual model.</a:t>
            </a:r>
          </a:p>
          <a:p>
            <a:pPr lvl="1"/>
            <a:r>
              <a:rPr lang="en-US" dirty="0" smtClean="0"/>
              <a:t>Test cases – to validate conformance (Not strictly required, but highly recommended)</a:t>
            </a:r>
          </a:p>
          <a:p>
            <a:pPr lvl="1"/>
            <a:r>
              <a:rPr lang="en-US" dirty="0" smtClean="0"/>
              <a:t>The specification includes the formal document as well as the “machine consumable files” for the models, mappings and any examples.</a:t>
            </a:r>
          </a:p>
          <a:p>
            <a:r>
              <a:rPr lang="en-US" dirty="0" smtClean="0"/>
              <a:t>We also need to validate and prove that the mappings work, both computationally and for the intended domain use cases</a:t>
            </a:r>
          </a:p>
        </p:txBody>
      </p:sp>
      <p:sp>
        <p:nvSpPr>
          <p:cNvPr id="2" name="Title 1"/>
          <p:cNvSpPr>
            <a:spLocks noGrp="1"/>
          </p:cNvSpPr>
          <p:nvPr>
            <p:ph type="title"/>
          </p:nvPr>
        </p:nvSpPr>
        <p:spPr/>
        <p:txBody>
          <a:bodyPr>
            <a:normAutofit/>
          </a:bodyPr>
          <a:lstStyle/>
          <a:p>
            <a:r>
              <a:rPr lang="en-US" dirty="0" smtClean="0"/>
              <a:t>What we need for the specification</a:t>
            </a:r>
            <a:endParaRPr lang="en-US" dirty="0"/>
          </a:p>
        </p:txBody>
      </p:sp>
      <p:sp>
        <p:nvSpPr>
          <p:cNvPr id="6" name="Date Placeholder 5"/>
          <p:cNvSpPr>
            <a:spLocks noGrp="1"/>
          </p:cNvSpPr>
          <p:nvPr>
            <p:ph type="dt" sz="half" idx="14"/>
          </p:nvPr>
        </p:nvSpPr>
        <p:spPr/>
        <p:txBody>
          <a:bodyPr/>
          <a:lstStyle/>
          <a:p>
            <a:fld id="{BC5DE813-49F2-4C94-8639-905BD8C14B55}" type="datetime1">
              <a:rPr lang="en-US" smtClean="0"/>
              <a:t>7/13/2015</a:t>
            </a:fld>
            <a:endParaRPr lang="en-US" dirty="0"/>
          </a:p>
        </p:txBody>
      </p:sp>
      <p:sp>
        <p:nvSpPr>
          <p:cNvPr id="7" name="Footer Placeholder 6"/>
          <p:cNvSpPr>
            <a:spLocks noGrp="1"/>
          </p:cNvSpPr>
          <p:nvPr>
            <p:ph type="ftr" sz="quarter" idx="16"/>
          </p:nvPr>
        </p:nvSpPr>
        <p:spPr/>
        <p:txBody>
          <a:bodyPr/>
          <a:lstStyle/>
          <a:p>
            <a:r>
              <a:rPr lang="en-US" smtClean="0"/>
              <a:t>Threat &amp; Risk</a:t>
            </a:r>
            <a:endParaRPr lang="en-US"/>
          </a:p>
        </p:txBody>
      </p:sp>
      <p:sp>
        <p:nvSpPr>
          <p:cNvPr id="8" name="Slide Number Placeholder 7"/>
          <p:cNvSpPr>
            <a:spLocks noGrp="1"/>
          </p:cNvSpPr>
          <p:nvPr>
            <p:ph type="sldNum" sz="quarter" idx="15"/>
          </p:nvPr>
        </p:nvSpPr>
        <p:spPr/>
        <p:txBody>
          <a:bodyPr/>
          <a:lstStyle/>
          <a:p>
            <a:fld id="{C5349D12-3EF0-44B0-8484-0F10BE0E01DA}" type="slidenum">
              <a:rPr lang="en-US" smtClean="0"/>
              <a:t>20</a:t>
            </a:fld>
            <a:endParaRPr lang="en-US"/>
          </a:p>
        </p:txBody>
      </p:sp>
    </p:spTree>
    <p:extLst>
      <p:ext uri="{BB962C8B-B14F-4D97-AF65-F5344CB8AC3E}">
        <p14:creationId xmlns:p14="http://schemas.microsoft.com/office/powerpoint/2010/main" val="13802202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fontScale="92500" lnSpcReduction="20000"/>
          </a:bodyPr>
          <a:lstStyle/>
          <a:p>
            <a:r>
              <a:rPr lang="en-US" dirty="0" smtClean="0"/>
              <a:t>Validation in this context means:</a:t>
            </a:r>
          </a:p>
          <a:p>
            <a:pPr lvl="1"/>
            <a:r>
              <a:rPr lang="en-US" dirty="0" smtClean="0"/>
              <a:t>At the schema and conceptual level</a:t>
            </a:r>
          </a:p>
          <a:p>
            <a:pPr lvl="2"/>
            <a:r>
              <a:rPr lang="en-US" dirty="0" smtClean="0"/>
              <a:t>We have provided the relevant normative data and vocabulary specifications. </a:t>
            </a:r>
            <a:r>
              <a:rPr lang="en-US" dirty="0"/>
              <a:t>[Stakeholders </a:t>
            </a:r>
            <a:r>
              <a:rPr lang="en-US" dirty="0" smtClean="0"/>
              <a:t>do this]</a:t>
            </a:r>
          </a:p>
          <a:p>
            <a:pPr lvl="2"/>
            <a:r>
              <a:rPr lang="en-US" dirty="0" smtClean="0"/>
              <a:t>That we have described precisely how data in the various formats and vocabularies relates to conceptual model elements, expanding or refactoring the conceptual model as required. [We do this together]</a:t>
            </a:r>
          </a:p>
          <a:p>
            <a:pPr lvl="2"/>
            <a:r>
              <a:rPr lang="en-US" dirty="0" smtClean="0"/>
              <a:t>That we have computationally validated that the models and mappings are consistent and well formed [Core team mostly do this].</a:t>
            </a:r>
          </a:p>
          <a:p>
            <a:pPr lvl="2"/>
            <a:r>
              <a:rPr lang="en-US" dirty="0" smtClean="0"/>
              <a:t>That stakeholders have validated that the mappings are valid and cover the subset of information required for cross domain information sharing and analytics. </a:t>
            </a:r>
            <a:r>
              <a:rPr lang="en-US" dirty="0"/>
              <a:t>[Stakeholders </a:t>
            </a:r>
            <a:r>
              <a:rPr lang="en-US" dirty="0" smtClean="0"/>
              <a:t>do this with </a:t>
            </a:r>
            <a:r>
              <a:rPr lang="en-US" dirty="0"/>
              <a:t>Core team </a:t>
            </a:r>
            <a:r>
              <a:rPr lang="en-US" dirty="0" smtClean="0"/>
              <a:t>help]</a:t>
            </a:r>
          </a:p>
          <a:p>
            <a:pPr lvl="1"/>
            <a:r>
              <a:rPr lang="en-US" dirty="0" smtClean="0"/>
              <a:t>At the “real data” level</a:t>
            </a:r>
          </a:p>
          <a:p>
            <a:pPr lvl="2"/>
            <a:r>
              <a:rPr lang="en-US" dirty="0" smtClean="0"/>
              <a:t>You have provided sufficient real or sample data to validate all of the use cases. [Stakeholders do this]</a:t>
            </a:r>
          </a:p>
          <a:p>
            <a:pPr lvl="2"/>
            <a:r>
              <a:rPr lang="en-US" dirty="0" smtClean="0"/>
              <a:t>That we have specific data instances that computationally demonstrate the mapping in both directions. </a:t>
            </a:r>
            <a:r>
              <a:rPr lang="en-US" dirty="0"/>
              <a:t>[Core team </a:t>
            </a:r>
            <a:r>
              <a:rPr lang="en-US" dirty="0" smtClean="0"/>
              <a:t>does this]</a:t>
            </a:r>
          </a:p>
          <a:p>
            <a:pPr lvl="2"/>
            <a:r>
              <a:rPr lang="en-US" dirty="0" smtClean="0"/>
              <a:t>That stakeholders have validated that the interpretation of the data is correct in these instances and that the resulting data meets the needs described by the domain use cases. </a:t>
            </a:r>
            <a:r>
              <a:rPr lang="en-US" dirty="0"/>
              <a:t>[Stakeholders </a:t>
            </a:r>
            <a:r>
              <a:rPr lang="en-US" dirty="0" smtClean="0"/>
              <a:t>do this with </a:t>
            </a:r>
            <a:r>
              <a:rPr lang="en-US" dirty="0"/>
              <a:t>Core team </a:t>
            </a:r>
            <a:r>
              <a:rPr lang="en-US" dirty="0" smtClean="0"/>
              <a:t>help]</a:t>
            </a:r>
          </a:p>
          <a:p>
            <a:pPr lvl="2"/>
            <a:endParaRPr lang="en-US" dirty="0"/>
          </a:p>
        </p:txBody>
      </p:sp>
      <p:sp>
        <p:nvSpPr>
          <p:cNvPr id="2" name="Title 1"/>
          <p:cNvSpPr>
            <a:spLocks noGrp="1"/>
          </p:cNvSpPr>
          <p:nvPr>
            <p:ph type="title"/>
          </p:nvPr>
        </p:nvSpPr>
        <p:spPr/>
        <p:txBody>
          <a:bodyPr/>
          <a:lstStyle/>
          <a:p>
            <a:r>
              <a:rPr lang="en-US" dirty="0" smtClean="0"/>
              <a:t>Validation</a:t>
            </a:r>
            <a:endParaRPr lang="en-US" dirty="0"/>
          </a:p>
        </p:txBody>
      </p:sp>
      <p:sp>
        <p:nvSpPr>
          <p:cNvPr id="6" name="Date Placeholder 5"/>
          <p:cNvSpPr>
            <a:spLocks noGrp="1"/>
          </p:cNvSpPr>
          <p:nvPr>
            <p:ph type="dt" sz="half" idx="14"/>
          </p:nvPr>
        </p:nvSpPr>
        <p:spPr/>
        <p:txBody>
          <a:bodyPr/>
          <a:lstStyle/>
          <a:p>
            <a:fld id="{ACD7FFE9-ADF2-4BCD-81A0-0D4E51B22F79}" type="datetime1">
              <a:rPr lang="en-US" smtClean="0"/>
              <a:t>7/13/2015</a:t>
            </a:fld>
            <a:endParaRPr lang="en-US" dirty="0"/>
          </a:p>
        </p:txBody>
      </p:sp>
      <p:sp>
        <p:nvSpPr>
          <p:cNvPr id="7" name="Footer Placeholder 6"/>
          <p:cNvSpPr>
            <a:spLocks noGrp="1"/>
          </p:cNvSpPr>
          <p:nvPr>
            <p:ph type="ftr" sz="quarter" idx="16"/>
          </p:nvPr>
        </p:nvSpPr>
        <p:spPr/>
        <p:txBody>
          <a:bodyPr/>
          <a:lstStyle/>
          <a:p>
            <a:r>
              <a:rPr lang="en-US" smtClean="0"/>
              <a:t>Threat &amp; Risk</a:t>
            </a:r>
            <a:endParaRPr lang="en-US"/>
          </a:p>
        </p:txBody>
      </p:sp>
      <p:sp>
        <p:nvSpPr>
          <p:cNvPr id="8" name="Slide Number Placeholder 7"/>
          <p:cNvSpPr>
            <a:spLocks noGrp="1"/>
          </p:cNvSpPr>
          <p:nvPr>
            <p:ph type="sldNum" sz="quarter" idx="15"/>
          </p:nvPr>
        </p:nvSpPr>
        <p:spPr/>
        <p:txBody>
          <a:bodyPr/>
          <a:lstStyle/>
          <a:p>
            <a:fld id="{C5349D12-3EF0-44B0-8484-0F10BE0E01DA}" type="slidenum">
              <a:rPr lang="en-US" smtClean="0"/>
              <a:t>21</a:t>
            </a:fld>
            <a:endParaRPr lang="en-US"/>
          </a:p>
        </p:txBody>
      </p:sp>
    </p:spTree>
    <p:extLst>
      <p:ext uri="{BB962C8B-B14F-4D97-AF65-F5344CB8AC3E}">
        <p14:creationId xmlns:p14="http://schemas.microsoft.com/office/powerpoint/2010/main" val="84155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381000" y="1295400"/>
            <a:ext cx="7680960" cy="4724400"/>
          </a:xfrm>
        </p:spPr>
        <p:txBody>
          <a:bodyPr>
            <a:noAutofit/>
          </a:bodyPr>
          <a:lstStyle/>
          <a:p>
            <a:r>
              <a:rPr lang="en-US" sz="1600" dirty="0" smtClean="0"/>
              <a:t>There are multiple implementation activities that </a:t>
            </a:r>
            <a:r>
              <a:rPr lang="en-US" sz="1600" u="sng" dirty="0" smtClean="0"/>
              <a:t>may</a:t>
            </a:r>
            <a:r>
              <a:rPr lang="en-US" sz="1600" dirty="0" smtClean="0"/>
              <a:t> take place concurrently with or after the standards effort</a:t>
            </a:r>
          </a:p>
          <a:p>
            <a:pPr lvl="1"/>
            <a:r>
              <a:rPr lang="en-US" sz="1400" u="sng" dirty="0" smtClean="0"/>
              <a:t>No implementation effort is required (by OMG) to submit an OMG specification</a:t>
            </a:r>
            <a:r>
              <a:rPr lang="en-US" sz="1400" dirty="0" smtClean="0"/>
              <a:t>, however in this case </a:t>
            </a:r>
            <a:r>
              <a:rPr lang="en-US" sz="1400" dirty="0" smtClean="0">
                <a:solidFill>
                  <a:srgbClr val="FFFF00"/>
                </a:solidFill>
              </a:rPr>
              <a:t>it would be difficult to produce a realistic specification without some implementation experience and validation</a:t>
            </a:r>
            <a:r>
              <a:rPr lang="en-US" sz="1400" dirty="0" smtClean="0"/>
              <a:t>. Implementation </a:t>
            </a:r>
            <a:r>
              <a:rPr lang="en-US" sz="1400" u="sng" dirty="0" smtClean="0"/>
              <a:t>commitment</a:t>
            </a:r>
            <a:r>
              <a:rPr lang="en-US" sz="1400" dirty="0" smtClean="0"/>
              <a:t> is required for an OMG standard to be adopted by the OMG Board.</a:t>
            </a:r>
          </a:p>
          <a:p>
            <a:pPr lvl="2"/>
            <a:r>
              <a:rPr lang="en-US" sz="1400" b="1" dirty="0" smtClean="0">
                <a:solidFill>
                  <a:srgbClr val="FFFF00"/>
                </a:solidFill>
              </a:rPr>
              <a:t>Prototypes</a:t>
            </a:r>
            <a:r>
              <a:rPr lang="en-US" sz="1400" dirty="0" smtClean="0"/>
              <a:t>: Prototypes help prove and validate the specification. In this context prototyping is needed to validate that our models are consistent and to computationally demonstrate and validate data mappings.  Prototypes are not intended to be part of operational systems.</a:t>
            </a:r>
          </a:p>
          <a:p>
            <a:pPr lvl="2"/>
            <a:r>
              <a:rPr lang="en-US" sz="1400" b="1" dirty="0" smtClean="0">
                <a:solidFill>
                  <a:srgbClr val="FFFF00"/>
                </a:solidFill>
              </a:rPr>
              <a:t>Pilots</a:t>
            </a:r>
            <a:r>
              <a:rPr lang="en-US" sz="1400" dirty="0" smtClean="0"/>
              <a:t>: Pilots utilize some aspect of the specification to solve a real-world problem  - this demonstrates usefulness and practicality. Pilots may or may not be deployable as operational systems.</a:t>
            </a:r>
          </a:p>
          <a:p>
            <a:pPr lvl="2"/>
            <a:r>
              <a:rPr lang="en-US" sz="1400" b="1" dirty="0" smtClean="0">
                <a:solidFill>
                  <a:srgbClr val="FFFF00"/>
                </a:solidFill>
              </a:rPr>
              <a:t>Reference implementations</a:t>
            </a:r>
            <a:r>
              <a:rPr lang="en-US" sz="1400" dirty="0" smtClean="0">
                <a:solidFill>
                  <a:srgbClr val="FFFF00"/>
                </a:solidFill>
              </a:rPr>
              <a:t>: </a:t>
            </a:r>
            <a:r>
              <a:rPr lang="en-US" sz="1400" dirty="0" smtClean="0"/>
              <a:t>Reference implementations, typically open source, provide a complete “sample” implementation of the specification. This can help those implementing solutions or commercial products and serves to support testing. While the community may recognize a reference implementation, OMG can not.</a:t>
            </a:r>
          </a:p>
          <a:p>
            <a:pPr lvl="2"/>
            <a:r>
              <a:rPr lang="en-US" sz="1400" b="1" dirty="0" smtClean="0">
                <a:solidFill>
                  <a:srgbClr val="FFFF00"/>
                </a:solidFill>
              </a:rPr>
              <a:t>Products (open source or commercial): </a:t>
            </a:r>
            <a:r>
              <a:rPr lang="en-US" sz="1400" dirty="0" smtClean="0"/>
              <a:t>Products are software products that conform to the specification and can be deployed to solve real-world problems  (applications or systems) or enable the solution of real-world problems (tools and infrastructure). Of course products have to be sustained, supported and evolved. </a:t>
            </a:r>
          </a:p>
          <a:p>
            <a:r>
              <a:rPr lang="en-US" sz="1600" dirty="0" smtClean="0"/>
              <a:t>Implementation plans are, at this time TBD. We have started simple prototyping.</a:t>
            </a:r>
            <a:endParaRPr lang="en-US" sz="1600" dirty="0"/>
          </a:p>
        </p:txBody>
      </p:sp>
      <p:sp>
        <p:nvSpPr>
          <p:cNvPr id="2" name="Title 1"/>
          <p:cNvSpPr>
            <a:spLocks noGrp="1"/>
          </p:cNvSpPr>
          <p:nvPr>
            <p:ph type="title"/>
          </p:nvPr>
        </p:nvSpPr>
        <p:spPr/>
        <p:txBody>
          <a:bodyPr/>
          <a:lstStyle/>
          <a:p>
            <a:r>
              <a:rPr lang="en-US" dirty="0" smtClean="0"/>
              <a:t>Implementations</a:t>
            </a:r>
            <a:endParaRPr lang="en-US" dirty="0"/>
          </a:p>
        </p:txBody>
      </p:sp>
      <p:sp>
        <p:nvSpPr>
          <p:cNvPr id="6" name="Date Placeholder 5"/>
          <p:cNvSpPr>
            <a:spLocks noGrp="1"/>
          </p:cNvSpPr>
          <p:nvPr>
            <p:ph type="dt" sz="half" idx="14"/>
          </p:nvPr>
        </p:nvSpPr>
        <p:spPr/>
        <p:txBody>
          <a:bodyPr/>
          <a:lstStyle/>
          <a:p>
            <a:fld id="{CACCDEEC-E241-4C94-9849-F8205DB16981}" type="datetime1">
              <a:rPr lang="en-US" smtClean="0"/>
              <a:t>7/13/2015</a:t>
            </a:fld>
            <a:endParaRPr lang="en-US" dirty="0"/>
          </a:p>
        </p:txBody>
      </p:sp>
      <p:sp>
        <p:nvSpPr>
          <p:cNvPr id="7" name="Footer Placeholder 6"/>
          <p:cNvSpPr>
            <a:spLocks noGrp="1"/>
          </p:cNvSpPr>
          <p:nvPr>
            <p:ph type="ftr" sz="quarter" idx="16"/>
          </p:nvPr>
        </p:nvSpPr>
        <p:spPr/>
        <p:txBody>
          <a:bodyPr/>
          <a:lstStyle/>
          <a:p>
            <a:r>
              <a:rPr lang="en-US" smtClean="0"/>
              <a:t>Threat &amp; Risk</a:t>
            </a:r>
            <a:endParaRPr lang="en-US"/>
          </a:p>
        </p:txBody>
      </p:sp>
      <p:sp>
        <p:nvSpPr>
          <p:cNvPr id="8" name="Slide Number Placeholder 7"/>
          <p:cNvSpPr>
            <a:spLocks noGrp="1"/>
          </p:cNvSpPr>
          <p:nvPr>
            <p:ph type="sldNum" sz="quarter" idx="15"/>
          </p:nvPr>
        </p:nvSpPr>
        <p:spPr/>
        <p:txBody>
          <a:bodyPr/>
          <a:lstStyle/>
          <a:p>
            <a:fld id="{C5349D12-3EF0-44B0-8484-0F10BE0E01DA}" type="slidenum">
              <a:rPr lang="en-US" smtClean="0"/>
              <a:t>22</a:t>
            </a:fld>
            <a:endParaRPr lang="en-US"/>
          </a:p>
        </p:txBody>
      </p:sp>
    </p:spTree>
    <p:extLst>
      <p:ext uri="{BB962C8B-B14F-4D97-AF65-F5344CB8AC3E}">
        <p14:creationId xmlns:p14="http://schemas.microsoft.com/office/powerpoint/2010/main" val="10584580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78AD1E-6C62-4F7B-8F5C-AB7BDAD6E1C9}" type="datetime1">
              <a:rPr lang="en-US" smtClean="0"/>
              <a:t>7/13/2015</a:t>
            </a:fld>
            <a:endParaRPr lang="en-US"/>
          </a:p>
        </p:txBody>
      </p:sp>
      <p:sp>
        <p:nvSpPr>
          <p:cNvPr id="3" name="Slide Number Placeholder 2"/>
          <p:cNvSpPr>
            <a:spLocks noGrp="1"/>
          </p:cNvSpPr>
          <p:nvPr>
            <p:ph type="sldNum" sz="quarter" idx="11"/>
          </p:nvPr>
        </p:nvSpPr>
        <p:spPr/>
        <p:txBody>
          <a:bodyPr/>
          <a:lstStyle/>
          <a:p>
            <a:fld id="{C5349D12-3EF0-44B0-8484-0F10BE0E01DA}" type="slidenum">
              <a:rPr lang="en-US" smtClean="0"/>
              <a:t>23</a:t>
            </a:fld>
            <a:endParaRPr lang="en-US"/>
          </a:p>
        </p:txBody>
      </p:sp>
      <p:sp>
        <p:nvSpPr>
          <p:cNvPr id="4" name="Footer Placeholder 3"/>
          <p:cNvSpPr>
            <a:spLocks noGrp="1"/>
          </p:cNvSpPr>
          <p:nvPr>
            <p:ph type="ftr" sz="quarter" idx="12"/>
          </p:nvPr>
        </p:nvSpPr>
        <p:spPr/>
        <p:txBody>
          <a:bodyPr/>
          <a:lstStyle/>
          <a:p>
            <a:r>
              <a:rPr lang="en-US" smtClean="0"/>
              <a:t>Threat &amp; Risk</a:t>
            </a:r>
            <a:endParaRPr lang="en-US"/>
          </a:p>
        </p:txBody>
      </p:sp>
      <p:sp>
        <p:nvSpPr>
          <p:cNvPr id="5" name="Title 4"/>
          <p:cNvSpPr>
            <a:spLocks noGrp="1"/>
          </p:cNvSpPr>
          <p:nvPr>
            <p:ph type="title"/>
          </p:nvPr>
        </p:nvSpPr>
        <p:spPr/>
        <p:txBody>
          <a:bodyPr>
            <a:normAutofit fontScale="90000"/>
          </a:bodyPr>
          <a:lstStyle/>
          <a:p>
            <a:r>
              <a:rPr lang="en-US" dirty="0" smtClean="0"/>
              <a:t>Consider the technology readiness level required for any pilots/prototypes</a:t>
            </a:r>
            <a:endParaRPr lang="en-US" dirty="0"/>
          </a:p>
        </p:txBody>
      </p:sp>
      <p:pic>
        <p:nvPicPr>
          <p:cNvPr id="2050" name="Picture 2" descr="http://upload.wikimedia.org/wikipedia/commons/7/72/NASA_TRL_Met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1600200"/>
            <a:ext cx="2533650" cy="4095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21765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fontScale="85000" lnSpcReduction="10000"/>
          </a:bodyPr>
          <a:lstStyle/>
          <a:p>
            <a:pPr marL="342900" indent="-342900">
              <a:buFont typeface="Arial" panose="020B0604020202020204" pitchFamily="34" charset="0"/>
              <a:buChar char="•"/>
            </a:pPr>
            <a:r>
              <a:rPr lang="en-US" sz="2400" dirty="0" smtClean="0"/>
              <a:t>Evolving use cases</a:t>
            </a:r>
          </a:p>
          <a:p>
            <a:pPr marL="342900" indent="-342900">
              <a:buFont typeface="Arial" panose="020B0604020202020204" pitchFamily="34" charset="0"/>
              <a:buChar char="•"/>
            </a:pPr>
            <a:r>
              <a:rPr lang="en-US" sz="2400" dirty="0" smtClean="0"/>
              <a:t>Multiple collaboration sessions to focus scope, understanding and intent</a:t>
            </a:r>
          </a:p>
          <a:p>
            <a:pPr marL="342900" indent="-342900">
              <a:buFont typeface="Arial" panose="020B0604020202020204" pitchFamily="34" charset="0"/>
              <a:buChar char="•"/>
            </a:pPr>
            <a:r>
              <a:rPr lang="en-US" sz="2400" dirty="0" smtClean="0">
                <a:solidFill>
                  <a:srgbClr val="FF0000"/>
                </a:solidFill>
              </a:rPr>
              <a:t>Source data and schema</a:t>
            </a:r>
          </a:p>
          <a:p>
            <a:pPr marL="342900" indent="-342900">
              <a:buFont typeface="Arial" panose="020B0604020202020204" pitchFamily="34" charset="0"/>
              <a:buChar char="•"/>
            </a:pPr>
            <a:r>
              <a:rPr lang="en-US" sz="2400" dirty="0" smtClean="0"/>
              <a:t>Validation sessions (like this one)</a:t>
            </a:r>
          </a:p>
          <a:p>
            <a:pPr marL="342900" indent="-342900">
              <a:buFont typeface="Arial" panose="020B0604020202020204" pitchFamily="34" charset="0"/>
              <a:buChar char="•"/>
            </a:pPr>
            <a:r>
              <a:rPr lang="en-US" sz="2400" dirty="0" smtClean="0"/>
              <a:t>Initial specification and prototype incorporating 2 domain mappings</a:t>
            </a:r>
          </a:p>
          <a:p>
            <a:pPr marL="342900" indent="-342900">
              <a:buFont typeface="Arial" panose="020B0604020202020204" pitchFamily="34" charset="0"/>
              <a:buChar char="•"/>
            </a:pPr>
            <a:r>
              <a:rPr lang="en-US" sz="2400" dirty="0" smtClean="0"/>
              <a:t>One or two pilot projects concurrent with the specification process</a:t>
            </a:r>
          </a:p>
          <a:p>
            <a:pPr marL="342900" indent="-342900">
              <a:buFont typeface="Arial" panose="020B0604020202020204" pitchFamily="34" charset="0"/>
              <a:buChar char="•"/>
            </a:pPr>
            <a:r>
              <a:rPr lang="en-US" sz="2400" dirty="0" smtClean="0"/>
              <a:t>Final revised specification is delivered with a “beta” unofficial open source reference implementation and 4 domain mappings</a:t>
            </a:r>
          </a:p>
          <a:p>
            <a:pPr marL="342900" indent="-342900">
              <a:buFont typeface="Arial" panose="020B0604020202020204" pitchFamily="34" charset="0"/>
              <a:buChar char="•"/>
            </a:pPr>
            <a:r>
              <a:rPr lang="en-US" sz="2400" dirty="0" smtClean="0"/>
              <a:t>Open source reference implementation and at least one commercial product is released within one year of adoption</a:t>
            </a:r>
          </a:p>
        </p:txBody>
      </p:sp>
      <p:sp>
        <p:nvSpPr>
          <p:cNvPr id="2" name="Title 1"/>
          <p:cNvSpPr>
            <a:spLocks noGrp="1"/>
          </p:cNvSpPr>
          <p:nvPr>
            <p:ph type="title"/>
          </p:nvPr>
        </p:nvSpPr>
        <p:spPr/>
        <p:txBody>
          <a:bodyPr/>
          <a:lstStyle/>
          <a:p>
            <a:r>
              <a:rPr lang="en-US" dirty="0" smtClean="0"/>
              <a:t>Potential Roadmap</a:t>
            </a:r>
            <a:endParaRPr lang="en-US" dirty="0"/>
          </a:p>
        </p:txBody>
      </p:sp>
      <p:sp>
        <p:nvSpPr>
          <p:cNvPr id="6" name="Date Placeholder 5"/>
          <p:cNvSpPr>
            <a:spLocks noGrp="1"/>
          </p:cNvSpPr>
          <p:nvPr>
            <p:ph type="dt" sz="half" idx="14"/>
          </p:nvPr>
        </p:nvSpPr>
        <p:spPr/>
        <p:txBody>
          <a:bodyPr/>
          <a:lstStyle/>
          <a:p>
            <a:fld id="{B7991BA1-B39D-47ED-BA61-18D81BEA49A7}" type="datetime1">
              <a:rPr lang="en-US" smtClean="0"/>
              <a:t>7/13/2015</a:t>
            </a:fld>
            <a:endParaRPr lang="en-US" dirty="0"/>
          </a:p>
        </p:txBody>
      </p:sp>
      <p:sp>
        <p:nvSpPr>
          <p:cNvPr id="7" name="Footer Placeholder 6"/>
          <p:cNvSpPr>
            <a:spLocks noGrp="1"/>
          </p:cNvSpPr>
          <p:nvPr>
            <p:ph type="ftr" sz="quarter" idx="16"/>
          </p:nvPr>
        </p:nvSpPr>
        <p:spPr/>
        <p:txBody>
          <a:bodyPr/>
          <a:lstStyle/>
          <a:p>
            <a:r>
              <a:rPr lang="en-US" smtClean="0"/>
              <a:t>Threat &amp; Risk</a:t>
            </a:r>
            <a:endParaRPr lang="en-US"/>
          </a:p>
        </p:txBody>
      </p:sp>
      <p:sp>
        <p:nvSpPr>
          <p:cNvPr id="8" name="Slide Number Placeholder 7"/>
          <p:cNvSpPr>
            <a:spLocks noGrp="1"/>
          </p:cNvSpPr>
          <p:nvPr>
            <p:ph type="sldNum" sz="quarter" idx="15"/>
          </p:nvPr>
        </p:nvSpPr>
        <p:spPr/>
        <p:txBody>
          <a:bodyPr/>
          <a:lstStyle/>
          <a:p>
            <a:fld id="{C5349D12-3EF0-44B0-8484-0F10BE0E01DA}" type="slidenum">
              <a:rPr lang="en-US" smtClean="0"/>
              <a:t>24</a:t>
            </a:fld>
            <a:endParaRPr lang="en-US"/>
          </a:p>
        </p:txBody>
      </p:sp>
    </p:spTree>
    <p:extLst>
      <p:ext uri="{BB962C8B-B14F-4D97-AF65-F5344CB8AC3E}">
        <p14:creationId xmlns:p14="http://schemas.microsoft.com/office/powerpoint/2010/main" val="13819798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subTitle" idx="1"/>
          </p:nvPr>
        </p:nvSpPr>
        <p:spPr/>
        <p:txBody>
          <a:bodyPr/>
          <a:lstStyle/>
          <a:p>
            <a:r>
              <a:rPr lang="en-US" dirty="0" smtClean="0"/>
              <a:t>What we* need to develop the specification</a:t>
            </a:r>
            <a:endParaRPr lang="en-US" dirty="0"/>
          </a:p>
        </p:txBody>
      </p:sp>
      <p:sp>
        <p:nvSpPr>
          <p:cNvPr id="4" name="Title 3"/>
          <p:cNvSpPr>
            <a:spLocks noGrp="1"/>
          </p:cNvSpPr>
          <p:nvPr>
            <p:ph type="title"/>
          </p:nvPr>
        </p:nvSpPr>
        <p:spPr/>
        <p:txBody>
          <a:bodyPr/>
          <a:lstStyle/>
          <a:p>
            <a:r>
              <a:rPr lang="en-US" dirty="0" smtClean="0"/>
              <a:t>Time Investment Required</a:t>
            </a:r>
            <a:endParaRPr lang="en-US" dirty="0"/>
          </a:p>
        </p:txBody>
      </p:sp>
      <p:sp>
        <p:nvSpPr>
          <p:cNvPr id="6" name="TextBox 5"/>
          <p:cNvSpPr txBox="1"/>
          <p:nvPr/>
        </p:nvSpPr>
        <p:spPr>
          <a:xfrm>
            <a:off x="4876800" y="5531324"/>
            <a:ext cx="3884397" cy="369332"/>
          </a:xfrm>
          <a:prstGeom prst="rect">
            <a:avLst/>
          </a:prstGeom>
          <a:noFill/>
        </p:spPr>
        <p:txBody>
          <a:bodyPr wrap="none" rtlCol="0">
            <a:spAutoFit/>
          </a:bodyPr>
          <a:lstStyle/>
          <a:p>
            <a:r>
              <a:rPr lang="en-US" dirty="0" smtClean="0"/>
              <a:t>* “We” is the entire team, you included</a:t>
            </a:r>
            <a:endParaRPr lang="en-US" dirty="0"/>
          </a:p>
        </p:txBody>
      </p:sp>
      <p:sp>
        <p:nvSpPr>
          <p:cNvPr id="9" name="Date Placeholder 8"/>
          <p:cNvSpPr>
            <a:spLocks noGrp="1"/>
          </p:cNvSpPr>
          <p:nvPr>
            <p:ph type="dt" sz="half" idx="10"/>
          </p:nvPr>
        </p:nvSpPr>
        <p:spPr/>
        <p:txBody>
          <a:bodyPr/>
          <a:lstStyle/>
          <a:p>
            <a:fld id="{C12638B0-881F-4BC7-8102-A0BD7FCB8347}" type="datetime1">
              <a:rPr lang="en-US" smtClean="0"/>
              <a:t>7/13/2015</a:t>
            </a:fld>
            <a:endParaRPr lang="en-US"/>
          </a:p>
        </p:txBody>
      </p:sp>
      <p:sp>
        <p:nvSpPr>
          <p:cNvPr id="10" name="Footer Placeholder 9"/>
          <p:cNvSpPr>
            <a:spLocks noGrp="1"/>
          </p:cNvSpPr>
          <p:nvPr>
            <p:ph type="ftr" sz="quarter" idx="12"/>
          </p:nvPr>
        </p:nvSpPr>
        <p:spPr/>
        <p:txBody>
          <a:bodyPr/>
          <a:lstStyle/>
          <a:p>
            <a:r>
              <a:rPr lang="en-US" smtClean="0"/>
              <a:t>Threat &amp; Risk</a:t>
            </a:r>
            <a:endParaRPr lang="en-US"/>
          </a:p>
        </p:txBody>
      </p:sp>
      <p:sp>
        <p:nvSpPr>
          <p:cNvPr id="11" name="Slide Number Placeholder 10"/>
          <p:cNvSpPr>
            <a:spLocks noGrp="1"/>
          </p:cNvSpPr>
          <p:nvPr>
            <p:ph type="sldNum" sz="quarter" idx="11"/>
          </p:nvPr>
        </p:nvSpPr>
        <p:spPr/>
        <p:txBody>
          <a:bodyPr/>
          <a:lstStyle/>
          <a:p>
            <a:fld id="{C5349D12-3EF0-44B0-8484-0F10BE0E01DA}" type="slidenum">
              <a:rPr lang="en-US" smtClean="0"/>
              <a:t>25</a:t>
            </a:fld>
            <a:endParaRPr lang="en-US"/>
          </a:p>
        </p:txBody>
      </p:sp>
    </p:spTree>
    <p:extLst>
      <p:ext uri="{BB962C8B-B14F-4D97-AF65-F5344CB8AC3E}">
        <p14:creationId xmlns:p14="http://schemas.microsoft.com/office/powerpoint/2010/main" val="24068793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13"/>
          </p:nvPr>
        </p:nvSpPr>
        <p:spPr/>
        <p:txBody>
          <a:bodyPr>
            <a:normAutofit lnSpcReduction="10000"/>
          </a:bodyPr>
          <a:lstStyle/>
          <a:p>
            <a:pPr marL="285750" indent="-285750">
              <a:buFont typeface="Arial" panose="020B0604020202020204" pitchFamily="34" charset="0"/>
              <a:buChar char="•"/>
            </a:pPr>
            <a:r>
              <a:rPr lang="en-US" dirty="0" smtClean="0"/>
              <a:t>Information “data calls”</a:t>
            </a:r>
          </a:p>
          <a:p>
            <a:pPr marL="285750" indent="-285750">
              <a:buFont typeface="Arial" panose="020B0604020202020204" pitchFamily="34" charset="0"/>
              <a:buChar char="•"/>
            </a:pPr>
            <a:r>
              <a:rPr lang="en-US" dirty="0" smtClean="0"/>
              <a:t>Authoring/sharing content</a:t>
            </a:r>
          </a:p>
          <a:p>
            <a:pPr marL="285750" indent="-285750">
              <a:buFont typeface="Arial" panose="020B0604020202020204" pitchFamily="34" charset="0"/>
              <a:buChar char="•"/>
            </a:pPr>
            <a:r>
              <a:rPr lang="en-US" dirty="0" smtClean="0"/>
              <a:t>Weekly team meetings</a:t>
            </a:r>
          </a:p>
          <a:p>
            <a:pPr marL="285750" indent="-285750">
              <a:buFont typeface="Arial" panose="020B0604020202020204" pitchFamily="34" charset="0"/>
              <a:buChar char="•"/>
            </a:pPr>
            <a:r>
              <a:rPr lang="en-US" dirty="0" smtClean="0"/>
              <a:t>Exchange on GITHUB and portal[TBD]</a:t>
            </a:r>
          </a:p>
          <a:p>
            <a:pPr marL="285750" indent="-285750">
              <a:buFont typeface="Arial" panose="020B0604020202020204" pitchFamily="34" charset="0"/>
              <a:buChar char="•"/>
            </a:pPr>
            <a:r>
              <a:rPr lang="en-US" dirty="0" smtClean="0"/>
              <a:t>Domain centric collaboration &amp; validation sessions (face-face preferred)</a:t>
            </a:r>
          </a:p>
          <a:p>
            <a:pPr marL="285750" indent="-285750">
              <a:buFont typeface="Arial" panose="020B0604020202020204" pitchFamily="34" charset="0"/>
              <a:buChar char="•"/>
            </a:pPr>
            <a:r>
              <a:rPr lang="en-US" dirty="0" smtClean="0"/>
              <a:t>Cross domain </a:t>
            </a:r>
            <a:r>
              <a:rPr lang="en-US" dirty="0"/>
              <a:t>collaboration &amp; validation sessions (face-face preferred)</a:t>
            </a:r>
          </a:p>
          <a:p>
            <a:pPr marL="285750" indent="-285750">
              <a:buFont typeface="Arial" panose="020B0604020202020204" pitchFamily="34" charset="0"/>
              <a:buChar char="•"/>
            </a:pPr>
            <a:r>
              <a:rPr lang="en-US" dirty="0" smtClean="0"/>
              <a:t>Review of draft models and specifications</a:t>
            </a:r>
          </a:p>
          <a:p>
            <a:pPr marL="285750" indent="-285750">
              <a:buFont typeface="Arial" panose="020B0604020202020204" pitchFamily="34" charset="0"/>
              <a:buChar char="•"/>
            </a:pPr>
            <a:r>
              <a:rPr lang="en-US" dirty="0" smtClean="0"/>
              <a:t>Prototypes and pilots</a:t>
            </a:r>
          </a:p>
          <a:p>
            <a:pPr marL="285750" indent="-285750">
              <a:buFont typeface="Arial" panose="020B0604020202020204" pitchFamily="34" charset="0"/>
              <a:buChar char="•"/>
            </a:pPr>
            <a:r>
              <a:rPr lang="en-US" dirty="0" smtClean="0"/>
              <a:t>Presentations and expanding the community</a:t>
            </a:r>
          </a:p>
          <a:p>
            <a:endParaRPr lang="en-US" dirty="0"/>
          </a:p>
          <a:p>
            <a:r>
              <a:rPr lang="en-US" dirty="0" smtClean="0"/>
              <a:t>It is up to the community to decide how we will collaborate to produce standards and capabilities.  Ultimately all of the above will be required.</a:t>
            </a:r>
          </a:p>
          <a:p>
            <a:endParaRPr lang="en-US" dirty="0"/>
          </a:p>
        </p:txBody>
      </p:sp>
      <p:sp>
        <p:nvSpPr>
          <p:cNvPr id="3" name="Date Placeholder 2"/>
          <p:cNvSpPr>
            <a:spLocks noGrp="1"/>
          </p:cNvSpPr>
          <p:nvPr>
            <p:ph type="dt" sz="half" idx="14"/>
          </p:nvPr>
        </p:nvSpPr>
        <p:spPr/>
        <p:txBody>
          <a:bodyPr/>
          <a:lstStyle/>
          <a:p>
            <a:fld id="{7FFC8E0D-FE22-42CA-9D02-05162CCF70A3}" type="datetime1">
              <a:rPr lang="en-US" smtClean="0"/>
              <a:t>7/13/2015</a:t>
            </a:fld>
            <a:endParaRPr lang="en-US"/>
          </a:p>
        </p:txBody>
      </p:sp>
      <p:sp>
        <p:nvSpPr>
          <p:cNvPr id="4" name="Slide Number Placeholder 3"/>
          <p:cNvSpPr>
            <a:spLocks noGrp="1"/>
          </p:cNvSpPr>
          <p:nvPr>
            <p:ph type="sldNum" sz="quarter" idx="15"/>
          </p:nvPr>
        </p:nvSpPr>
        <p:spPr/>
        <p:txBody>
          <a:bodyPr/>
          <a:lstStyle/>
          <a:p>
            <a:fld id="{C5349D12-3EF0-44B0-8484-0F10BE0E01DA}" type="slidenum">
              <a:rPr lang="en-US" smtClean="0"/>
              <a:t>26</a:t>
            </a:fld>
            <a:endParaRPr lang="en-US"/>
          </a:p>
        </p:txBody>
      </p:sp>
      <p:sp>
        <p:nvSpPr>
          <p:cNvPr id="5" name="Footer Placeholder 4"/>
          <p:cNvSpPr>
            <a:spLocks noGrp="1"/>
          </p:cNvSpPr>
          <p:nvPr>
            <p:ph type="ftr" sz="quarter" idx="16"/>
          </p:nvPr>
        </p:nvSpPr>
        <p:spPr/>
        <p:txBody>
          <a:bodyPr/>
          <a:lstStyle/>
          <a:p>
            <a:r>
              <a:rPr lang="en-US" smtClean="0"/>
              <a:t>Threat &amp; Risk</a:t>
            </a:r>
            <a:endParaRPr lang="en-US"/>
          </a:p>
        </p:txBody>
      </p:sp>
      <p:sp>
        <p:nvSpPr>
          <p:cNvPr id="7" name="Title 6"/>
          <p:cNvSpPr>
            <a:spLocks noGrp="1"/>
          </p:cNvSpPr>
          <p:nvPr>
            <p:ph type="title"/>
          </p:nvPr>
        </p:nvSpPr>
        <p:spPr/>
        <p:txBody>
          <a:bodyPr/>
          <a:lstStyle/>
          <a:p>
            <a:r>
              <a:rPr lang="en-US" dirty="0" smtClean="0"/>
              <a:t>Kinds of collaboration</a:t>
            </a:r>
            <a:endParaRPr lang="en-US" dirty="0"/>
          </a:p>
        </p:txBody>
      </p:sp>
    </p:spTree>
    <p:extLst>
      <p:ext uri="{BB962C8B-B14F-4D97-AF65-F5344CB8AC3E}">
        <p14:creationId xmlns:p14="http://schemas.microsoft.com/office/powerpoint/2010/main" val="33745318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346133" y="5844477"/>
            <a:ext cx="8101231" cy="44553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Vendors &amp; Service Providers</a:t>
            </a:r>
            <a:endParaRPr lang="en-US" dirty="0"/>
          </a:p>
        </p:txBody>
      </p:sp>
      <p:pic>
        <p:nvPicPr>
          <p:cNvPr id="33" name="Picture 4" descr="C:\Users\Cory\AppData\Local\Microsoft\Windows\Temporary Internet Files\Content.IE5\ER8PH0AL\MP900202201[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63803" y="3830656"/>
            <a:ext cx="1193514" cy="803447"/>
          </a:xfrm>
          <a:prstGeom prst="rect">
            <a:avLst/>
          </a:prstGeom>
          <a:noFill/>
          <a:extLst>
            <a:ext uri="{909E8E84-426E-40DD-AFC4-6F175D3DCCD1}">
              <a14:hiddenFill xmlns:a14="http://schemas.microsoft.com/office/drawing/2010/main">
                <a:solidFill>
                  <a:srgbClr val="FFFFFF"/>
                </a:solidFill>
              </a14:hiddenFill>
            </a:ext>
          </a:extLst>
        </p:spPr>
      </p:pic>
      <p:sp>
        <p:nvSpPr>
          <p:cNvPr id="7" name="Pentagon 6"/>
          <p:cNvSpPr/>
          <p:nvPr/>
        </p:nvSpPr>
        <p:spPr>
          <a:xfrm>
            <a:off x="327033" y="5048496"/>
            <a:ext cx="8534400" cy="838200"/>
          </a:xfrm>
          <a:prstGeom prst="homePlat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4" name="Title 3"/>
          <p:cNvSpPr>
            <a:spLocks noGrp="1"/>
          </p:cNvSpPr>
          <p:nvPr>
            <p:ph type="title"/>
          </p:nvPr>
        </p:nvSpPr>
        <p:spPr>
          <a:xfrm>
            <a:off x="352426" y="228600"/>
            <a:ext cx="7680960" cy="774792"/>
          </a:xfrm>
        </p:spPr>
        <p:txBody>
          <a:bodyPr>
            <a:normAutofit/>
          </a:bodyPr>
          <a:lstStyle/>
          <a:p>
            <a:r>
              <a:rPr lang="en-US" dirty="0" smtClean="0"/>
              <a:t>Stakeholder roles in our community</a:t>
            </a:r>
            <a:endParaRPr lang="en-US" dirty="0"/>
          </a:p>
        </p:txBody>
      </p:sp>
      <p:pic>
        <p:nvPicPr>
          <p:cNvPr id="1026" name="Picture 2" descr="C:\Users\Cory\AppData\Local\Microsoft\Windows\Temporary Internet Files\Content.IE5\M23DN4D3\cyber_security[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1296" y="1558344"/>
            <a:ext cx="1613959" cy="1613959"/>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Cory\AppData\Local\Microsoft\Windows\Temporary Internet Files\Content.IE5\636D9IYS\Cyber_Security[1].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9881" y="3576642"/>
            <a:ext cx="1748631" cy="1311473"/>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C:\Users\Cory\AppData\Local\Microsoft\Windows\Temporary Internet Files\Content.IE5\636D9IYS\threat[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8151" y="1784783"/>
            <a:ext cx="1030129" cy="147161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C:\Users\Cory\AppData\Local\Microsoft\Windows\Temporary Internet Files\Content.IE5\B0O4UG11\MC900384060[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05394" y="3240197"/>
            <a:ext cx="1182707" cy="106546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5" descr="C:\Users\Cory\AppData\Local\Microsoft\Windows\Temporary Internet Files\Content.IE5\WZDPHL4N\MP900422425[1].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602554" y="1003392"/>
            <a:ext cx="1025576" cy="156278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1" descr="C:\Users\Cory\AppData\Local\Microsoft\Windows\Temporary Internet Files\Content.IE5\I43GK64V\MC900083069[1].wmf"/>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602554" y="2455717"/>
            <a:ext cx="1054817" cy="959508"/>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3" descr="C:\Users\Cory\AppData\Local\Microsoft\Windows\Temporary Internet Files\Content.IE5\8HTUHAU1\4808301740_f518be9399_z[1].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97901" y="3412900"/>
            <a:ext cx="1368542" cy="930181"/>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C:\Users\Cory\AppData\Local\Microsoft\Windows\Temporary Internet Files\Content.IE5\2E2TCEXO\nri1154-f1[1].gif"/>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175698" y="1185645"/>
            <a:ext cx="1284214" cy="138053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7" descr="C:\Users\Cory\AppData\Local\Microsoft\Windows\Temporary Internet Files\Content.IE5\WZDPHL4N\MP900409629[1].jp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732453" y="1978461"/>
            <a:ext cx="781705" cy="1175427"/>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18" descr="data:image/jpeg;base64,/9j/4AAQSkZJRgABAQAAAQABAAD/2wCEAAkGBxQSEhUTExQWFhUWGB8aGBgYGB0eIBwdIRgcIBwgIB4aIighHyAlHh8bIjIjJSkrMC4uHCIzODMsNygtLisBCgoKDg0OGhAQGzQkICYsNC8sLCw0OCwsLCwsLCwsLCwsLCw0LCwsNCwvNCwsLCwsLCwsLCwsLCwsLCwsLCwsLP/AABEIALcBEwMBIgACEQEDEQH/xAAcAAABBQEBAQAAAAAAAAAAAAAEAAIDBQYHAQj/xABBEAACAgAFAwIEBQIDBwMDBQABAgMRAAQSITEFE0EiUQYyYXEUI0KBkQehM1JiFRYkcsHR4YKx8FNj8TRDkqLC/8QAGAEAAwEBAAAAAAAAAAAAAAAAAAECAwT/xAAqEQACAgICAAUEAgMBAAAAAAAAAQIRITESQQMiUWHwE3GBoVKxMsHxkf/aAAwDAQACEQMRAD8A45nVbkyKwUgCjubWwa+2xJ38YkywJAJm0iuBZPzVVbff7YjzMsjCig9dOKH6VUqKPtQN/UYJihnpVCrQAA9S7WwYWb2OojY++NVsh6B44m1aBKo1Egm9tvJP1/64cZGRQEmJ1ABh7WorffxttVcYdls/NFIJABqhYt6gDRY0bvnfHssExFaAujSTuLNICDRO50b+n74EAlygsFZvFAmxvRsc7DYi/rxiNoAxJM1k7bjlvbngDz/bDznJEIUIqk0yijyy7EWTyD5xGcw4v0Ls/sdm3+v3+mL8hPmHQhmQAy0DfpJJ21b/AN968849lDaQe8Dp3TwaAG9+COAD7bYeO8kakxjSuoAnmtfq2ButW119LxGk7sAqxj1AqtA3XkD34wsVnYZsiXL0+hpKVfVqFkDYGwNt+P4w/wDCAC1lGq6I42ba7vf6j2wxC5YMEvuegADY0ACBXnj+cSrm5GDKqjYAtQ4VDf8AAOEuNFOx2YdwDctstjSPYNpJv3v96xF2ga1ynSOaGojbagSL9uRgjMZeY3qRRquzYH69RHOxsjbnHkvePzKnqq7KjgAC9xp2rY1iq9mTZF2iGC93YuYyQTQAIF/8u9/zhQxmUkPKfSQik78kgedl9zv9sePNMXN3qR2kI22axqP8gbYLigzMRJAUEuD8yn8xSaGx+YE/L/bEpW8Ibddg+VyuwPeChquibB1kLY28jVfiwcNzkbWCZNTbKfpe439v+uCEzU6KE0owqx8pI0s0nINggkkg+MCnNO+4UbMGNDzwP/xgxVdhmx+ZhLkkyq1ITZ2+U8Ae/ke+BDmnIILMQedzv98S592umCgjwpvk2bon+MSxdDzLDUuXmYHyInI/sMRJ5wVFYAWcnknHl4dLEykqwKsOQRRH3BwzEFE/4t6rW1WTyeTz/OJ3Hdk3kJGmyzCiKFkVfP774BwsVYqDZoyjMRICQwNgnexYP7efriYwawzma206pBXjagN/UbI28VgOfNM5JaiTVmgPlFDj6YtvwmYj1KYQNSaWJPgadrugw9O3O+NI0yHaRXvlAGKmRSA1EjcHYmx7+2PY4FLN+YQoXUTW542q6v8AfxjwZiQuzVvZZhXGxB2/fBEkE8Z3TTqBiI2raiyHfYjYkHfBS6QWyPqGWCsQZS5HnxV1zd39KxA8ZAk/MBpgCLPq+b1D3Arz/mGDMy2YcamAPc0qSCt7nUgIBtbqxYHGAjI76xVljqbb2sn7Dc4UqvCHG6yEfh6QES+pgA60QArHbe/VwCRW1DnD48pQoSiySaF1StQJ3G/JAr/3w945wEBi50gGrJ07gEXsa8bGsOTPyvREa/qFgHgtrYc1QvnwPOKSjeUS26IqJahKSrKSSbGwB2q+dvfzidYTe0x2VStkg0xG3O1XuBiBGk10FClUIqxQQ3e5PB1c35wUTOTvV0iVa2FStG13QobnFrPRDdHseVUn0ua0sfUOSORseDgrIpa2ZGDerTXjSoO5uxfArCWCZaJCi0OmiptWFkrub23xLkVlKhUCmyaFjVuNLEC+NqusWlkzbJ0QgCpPAPJ8i8LHqpPQpSRQoiiKrbcc7YWLokyLvWiwRSkb+bLEEfTcf3wYucSyRGQNQNWTRFbX9aP84kz+aFipdY/Mo1wpQBRvx5FeP3wP06YKN30jexV3dAffzzxjmTp1Z1POaIJ5PU5K0X3rfa2vzzgpM2ANJVwwGwBPPbCG/bi9vtxj2HMKCoaQ1SgkLfEuo880N9/th34galqTcRsNVeSzUL54I38XXjCX3D8AEr2VYKQAAPO5A338fbHs0wOugRqbUN7rnY+535xY5nMqTYk9NrsARuDudP28+cC52RT3QrWDLaiqser1fTxt9cElT2NO+gifqCGMgxsCVZV9RqmlD3ud6HpqqN3zgOCcKYyQ3pJJo1Y+ntg+LMDWhMwrerBIUGOqrxZ2offD4M6w06Jgvy6fVRX0qGrf03v/AM2+Kq3sm6WipSUAIKPpYsd/Hp49jsd/th2WmCsxIJBVhsa3KkA/YE/vizyuYUCSnQAyMT6a1Loatr3F/p8HfEnS80mlQZFU6kLWn6Ar6hdjUPl9Pnb2xKXuNv2B85n4XLaVdAXLgXqq69O7b8fNz9MR5rOxsW9LjUQTZutl23O/B3PvhkcwLQWw9K0fT8vrer99qN/X6YdmJrD6pAzGNbPzFiHG2r3C+fpWK5uti4qyKOe3lcRkhgxqz6bN2T9MGP1CM0e3JpEhfn9RN6bvivPOGx5r/LLppF1bEXUdFfrvth3fj/DKvd37bAx6P196xv59G+rx8uEnx0wavoDOaTUCA3kkE1uVraj/AHxcfBXRBOzyS61giW3ZOSQy0q7jc+d9hvzV1bP3GkVW1NIy6RW7m/7bnHVcx0+fJZYRHtvI5PcAqtTIr0dx+mOM2D+k+9YFbldlLRkM3lpUnjAzaqO80aINQVKdAuw2pi13/pu74H+MyssgkSRWTtF01WGpZmjIqyL1KWG423oY861mczGY5pAq6ZTLGfSfzG0SesAmjQQhSBscCTpmpgQsFBEEOkD1HVN3dgxLM5d72ugwGwwUreAsuchqlRI828Eq/liPUrM/5kXcVTKGV0RRzRIDGqOPR8G5bOQrNkphG7AkwTG6o1QcbjzQYG+bxW/7VzOXBDZdAUVWD0SFAiGXDWG0tdEe2st7UAIupzwBIdGlwgVSQwYo7rMoq69RIN1wRheXTDPRXdV6XNlpDFPG0bjej5B4II2YH3BIwHjs+Rzw6hlmg6lCqiIELKGQSJopHZQTqpWADUCp84538YfB0/T3/Mp4mP5cy/K21gH/ACtXKn9rG+IlGik7M5gzL5vbS9katV73e1+fNc4DwsKMmngGrCRMNTmj6g1b8XxfvgnN9QVjfrNyM51Mf1ACuT7fNyf2wD3Tp07Vd8Dmq5/6YkizrrIJQfWG1XQ5u+OP2xSk0LiTvmYzppW5TUL29Io1vyedxteBVcBid6N/3BrD4M2UFDbckHyDpI5waM1qjZS4rRekg/PqXcb7tV+r2vD3mxaxRJmOpoSCpkFyByL4pQNiTufriDpmcRAwbX6ldfSarUmkbeRfI8jEeVYflfJtJvqHi1+b3X/zgudR2z6o9OhjQ/z94iq51aaI8aaxSfYmloiGbQs9hqaMIDZsEaN6vcHSdr2v6YJXOoH103FVfj3u7v6Yr55Pzb9PK8AVwPA2wYZxU4td3BFDn1NuvsP+4xUZNWRKKaDI8/GAtK3oUgfW002d9t96GCOn5xE0k6tQBFDbYm7u7v6fTHnTs0AAe4g9a6xpAtO353GoXtp998V2UzFJILAsDY8n1DjGjdGfEuY+qooCgMQABeoi/wBgdsLAE84sbp8q8Af5R7eRxhYvk/Uz4FRmIfQ7BVFSlbB+h2r225xPHlvTG3bBLIDzdjuupJHjZa+lX5wyHKR+jV3PWo4FUxZh5B1AafHO/th2VyCMoYuw1aRshoFnZTvvYAW9ubrxjkpnZfRJk4gR6URjR2u9u4ATVe3nwN8M6pDSX21X1UpB5XTv/wAwv9X7YGyuVDPpJb5guyk8tR2548YfmcsgGpdYtNYBH/3CvNCxtzXO2Ku46FXm2WWSykbJqMS1R1EScVl9Sne6t9/qfTiCDLgqAIlOpVLG/lGkkmz8tnz+2AuwO6saswV9AJK0fUATsDvRO3vhwyoGu2b0uVIAO4AY8+DY4PvgTt6E1jZHn4wO2dIW4wdiTe5F78E1xg7NZMCMkRV85LauKcADnahtR3POIJ8pGEJUvYXWLG1awtcc2fm2G1cnEUEAOgGQgPeoUTRHG173hVTaHdqw6LKI8zp26HcQAB/lBaiLY73fJ4wyHKDVZi//AGTIEvawxANXdfS7w5+mIApE/q1RhvSdtcesEefT8pvzuNsAZcszM5kYOqlg1myR9eR98Gug/JZvkwrFezelS3JO41bbNuONudsQ5vLAJfar8sPqs7HWB5PHIrne/GB7I01M3yGTYnZt9uedufrh3VIgnpWVn9RDg3RYfqHuDfJ3xUpJrQkneyTLw7E9oNSArzuaF/8ANzwMT5rJgFvyhpDqBTbbsbW/PttxitKUTTn0oGHPJAsfTn+2JWyw2UyGjF3Bsfm0k6a++2rA5KqoKzs0PwH0cS5p2KEpl3V2IJ2pzpXbks2lR9L54Or+K+oO7amyzoEbU3zDfthE/SNN/NRuycRf0zZYci8rWNc1kjnShiP78PX1rEWZ+IcurRXOw7evhCR6ilEDRvVNdm7X08714VVd0ORkPijqKP6AkiPqDOGJpaijQAAmz8t2QDuBVDE+T69l1kjlKzXHJqChvmBSFT6tQKsDGx2BuwNqw+Lqcf43KO09iONVklZWYWNV7EWw3Av/ALYOy/Uj2dKZuNX7UIg9TKYiERZdLagIjd6v8+5xMH5rsJLBn811GLR24+4VGXEQJ2tvxImJK6jS8irO4B+1fnZw7qQGoJGps7+mNVbc3tYNewr7YtPiLMo4IR0YfiswRpTSdDdrSxsn0tRocij77XWV6kojirMRLpXLCUAaSUX8QXUjUO5VoGUfMSvtvC3V4H1YDnPiCOVZAkcvcZJUA1sRUmYMuokGzS+krVE+om8anof9Q4njfLz5YNEb9DMGVlKoAGtbtStgiqLeKxU9I6qqR5dRmY0YRw6qGkqi5mdpFJuiQChK/qDAVsTih+GsxGGmMuYMKuFBCpqLXPGTtVUqgtz488Fp6BosPjf4R/Dhczl1k/DS8LIpDxMeFawLUjdX80R4s5AoRyCMdA/3kTKNL2cw0rMkrm60M8kgpSFX1EKA+rUADxXGGy/1MzcUUcUUyOpjtw0Q9DlmsAsLNDSb33xMkloabMBhY6c7Q9UmmuCBlQhYWguKZxrAJq2WgoYjuR+wBHGK7qH9McwBqhDn/Q6mxtx3FuP93Mf0BwqwOzBYWC+pdMmy76J4nib2dSt/UXyPqNsCYkZ7iSLTvqvg1Xv4v6YiwsNOhFrmcnHtoD13QlnyKBv7/TD+ygo9tqLFBufDVfPP04xVCQ1Vmgb/AH98HJmHb1d31bA3tQJ5v++NYyV6IcX6kwgUdr0t6pGVt+QGUCvY0Tf7Y9yoQF9SlgCABZHLVuRvdYFEbdwRat1cqDewOqrB+pA3wTEGjBZZaf8AUPpqrng74qP2JkvcNgykZG4kuyNiPDEDx7YWKydmjZk1fKSNjtz4wsJyyJRJsxDNGAC6kKGQcGtBtgLHILmiPc0cNZZo6QOPSCKH6dFuRuOQWJBHk7HDeo5gk7whKLhtv1MBf0AHIXxeFNIZGtIK2ZiAP8y1YoClFWB98TgvIPlgwt1fSw3G5sld7BHkc74nky8pZ11q2lVBo7FSy0B9NRBxAgZV0mM2QaNeCN9vtvfjE0zup1tEFDqoG23p0n++nf7nAqWxijikaQMHBZFDh9/SqDncX6a9vGHZxZoy5dh/iHVuN2Kkk1zRBP8AOGDNKrn8qlKldLGyL8gkbHyDWPOpylme4hHZDaQCNIqq+3198J1tBnsNfLzsChdADQbYCiSCqEhbAujQ9Ni8CZWKW0plXTq0kkbb0f5O2JhnkHzQH1aWO4G43FenZD5G9++I8rIFDGSIldxtYptQI3qhXFe2L8reycpaJozmZFFV6GG21lo0ofU6E/tgdcrLHrqiDG2ogqRo1BW/vth8E+kEmJrDtRFgWwoqft/O+GTZpAWUI3yFfUaIJa7ofxWJdVY82QrHJqRQN2Wl4+U3/wCecG9QTMStTgMSwYkV6jJw1jm65G22BIJ9LRuVbSo0nfnm6P78YMTPojahG7INAGpiNlNkGtt/YHbCVVTY8+gOcvLudS7pV2PUq1sP/wCP9sO/OZVex/hhFFC9BYpsK97F84Yc1HVaG9IIXfkm92/nx7Y039N+iHOZuCNV06PzHd/lMccoc0K3YkhfajhviGTc5lY8llkygdDoAAJA9T9mZmPr4HdPnayvtjCtAWzEumKJ2qAMKVgB2wJzWkr816mUek7rjc/F2SR5DqiBQyInLC1YrfDC25o8b73jB/G8MaIBGmipZIubsRrHRPs1tRA24xq1xSYnnAs7kVGnVBELXNaOVuNMsrROKA176irm9ZsHi8VvS8nHJPkkMY0ygBx3CNZ7rqSTfpJoCh7fXFjF8O5csyVmeZWVtO+mN9OkgKRZF29gKaFHEGZ6JAIi6GdW7QnWwCFH5XpNKNW7n8wFRsNt8TJPLr5aEukGx9FiaUI2XCErliyGRhpLyAOPU1jUDVMbH0wxekIYA7ZPQTHOzkNIO2UiDR7O502d6ay3C4rJOkoepfhWlkKGYR9zQS5F0DpO9/Tx9cTxZOIoxkfMtpjSSUA1r1LagEqdOmx6m1A+K2wo5tUN47PP9nRjLrIYOEjbua29RaUhlO+n5dqABFXgnq/S0jhl05eNQiue7rYkSDONGEu9N9sfJVkeu8DT9IiQSeqdkjzDpprTaLGzLuVIDmqNrsN69gYenK+YMK93QUZ1XTbX2C6CgN96XUBuN6GJ4tK6HeQoZfTmswI4o2KA6E+dVJZBYDA6wAx+YbCz4xJmIID2/wApb70/cVH302giH+ldRKg7A746T8Pf07ymX6bLnppEkMmVLK7DUseqPlVrdtRrcH2xzKWfNQvLIyqHjMcch0rSGNl0KK25iA25AOGmn0Kn6hOVaGORBGdIpzI3ce6iU2V0MlGTSwAN/pxq+jfFwheQPMwWodBMsjUZF1EMJXkUaeCVHP8AbIZKfMu6yJBH22ieMKWKx9stUnrdww9b1qL2S1eaxDnxm8y8ncjoySktYCKrRLpK2xAVUVgPUdrG+Hi8IPyd8hz8U0ZSWiNILo7d1Da3XrDKRxuNt8ZH4s/pXBmFMmRUQzAAmKz23JFkLq3Q77fp+ijfGGPWs9BE1xRhVWpQSCWUMqKxUPq0hlADLSk7b4uPhj4wz1rI5GiQu5kNADQRrJA4A1AceQBhyjF4Em9nOM/kpIJGilRkkQ0ysKIP2wPj6B630zK9YRkm0x5mPSqTrzbKWQMKBZCBdEAjeq3GOJfEfw/PkZjDmE0typG6uvhlPkH+R5o7YxlFx2aJ2VePVaseYWJGFKzM7SBbptZAGw3v+MSPmtSEdsDYKWHtdj7HxeBIpCpsGj/3FH+2JYpAI3WzZK0PBq7xcZEtDs5MWdmI0ljekeLwse5mYM12x2G5+wwsU0vUS+xP1LNo4OkyEmQsNVVp0gD/ANVg/tWCY87FojGuQFQha1BFrJIaX/0stX51X4wLniuk0Y/8U/LzWlf30+31vBeekGr1dogiULVbLp9B2Hv8t784Fd3YsVQEMwoawzG9R22ILJVfzsfph/Uc0rKArMxJDEHavQFr6nbn2x7kwNKGl2J1E+TY0g46d8NfCnS/wEOcz8xQygq1kaSySMKXQNWqgLFm8OV1b7BVeDkubkDNYJOw3POygHEuXzPpdWZv8PSoHBPcDUfp8x+9Y6zmupfDCKyLFJKXGkuEkJW9tQMhFEc7DxjlXUMkcrmXicBjFIVN3TBW5/5WG/2OM7zZdYIs9mdZQgk6Y1XcAUVHArwPBxY5vqCONRkLEawFKgE6pS4Y7V5vc3e3GK+YqUYhV/xNiDvVHavbFmmXsxqY46JbQTS6h275r1AHcE3vti4t5oiVE8ueTuCTvA+pydrssbDVVb877jAJzijMZdxJ/h9vU4Xgq2592r384KXJfl+mFWY6SpHqJUoNVAfNRu/bAuUgUh/y9Q1OLvgBCRXtR3vzjSfJ0RDirHx5hQYm7orUljTZXS9sSv05+uPc9mFKEiYEEEBNNG++WuvHp3v61hZfJqSmmKywQEE82jW30s0fpiFMovcywMZqRAxF/N6nF/S64xD5UUqB0nC5guHIGskOB4s719R4xoPhr4m/BOJAwcPGI3jqjp0kNvWxBpgRd1vil6hAAARHpLRKx34JciwL2vYUcFdOyiOyjtAglA3qHHaJJsn02d7/AGwkmNtbL6T4rSZXbuvE4WSkIOlr0EAODdk3sV4Wr3wDmumnMyFDnFdIXEaszsw09uRi6gkgLUVaQeSo9sUMafk/4Yqidfm7G1+NvGNz/TvoPe6hmssjdkCFmGr1BfVGu4PPpkdb5pjvvgelZSdsosomZ7jxDNqFpH1tZDd4qyjgsNRcFl4u7vDZTnHSOMzIVzAkUAaRpEZAZLVbVT21IRTRobY3U3wIy5t0V4HH4aKQdxWRQEKRxDbU4NqLBu739sYvqXRs9l5VjkyqB8uHJrSQ2tibJDeo7+lRvQG2H7CcWmU+amnDxZ5pAZJXZ1YVYZGFkrVDeiBi0ihzKxi5oVCrGEBQMZNUOtUJ7Z1BUNVIaHA4xTOsrrl4OzTbmOkIaQOwo7/MLFAj64vAZ4lcyZNGMYSmsUuiERk0Ce4CuljRoEk7XsvD3kJXRMOmZtmps3FUmYIJaypzBDoQRoNAgMtkaa+mDvgHpUzH/aTxCVVmjRQUJJPdjDFQPSqqp02RW9DgkBHq0g1SfgVURMJaNCpGDPqKkWyU16PArcY6d/RTJE5PVMf+HRtUYatOtZNTODzQdVIvhlJ9rcl6CQd/WOePL9NXKRIFErLGoGyoiEOTXHKqP/V5xwrrPUkc5jTdyzB1N3Sgykht929ab78HfffpP9ZevK+d7SzRVHlZVorq3kQGgQdmYaa9q3sHGC+EZhoaPVEGM8TL3Fs7RZjzY9OooN9tTIdq3lOlVlMi6f1TLjLiGTvjUhVyu4F5iOQ0pcA2iAePVR3oHDT1mJjMW7w7zTGw113GjIsahr2VgbO+x3qsXMGfVp/zny+vuZUSO9G2UOzkkHcBgFc3Xy/TFJ1p6nyxZ4mkVE7rCnGruMfWVJVyF03W1UMPKQtk/WOtQSRyCPva3VUAc7BVkLAlu4SxIr0laBuieSH0/qcSRdt0c6kdWYNxqeNgVU7cJRuvmvwMWWfzv5EoE0RjKMuhQPVJ+MLghC9g9vfuaa0ejnfAfUeoh3zrCRSJStUpGv8AMB9P+UCiaxT/AMrv5sS1okj+JAGkdYaLzrICH+RQkiqgtT/m1XwSg9PtvOg9dj6tE2RzsDhEA7c1FmiJXZi4UAE+dgCK2xzdc2oyDw9z1NmUft6fCxONWr7sBWL/ADHVYTmDOM0SI5naypDuGVEDKNPlV31Efzgg+WJPASxlIoPiv4bm6fmGgmH1Rxw6+GH8VXggjFNjt2Yly3V8p+HeVHmQlo5hqAVjwPUqnS3DbVwRwMcYz2TeGR4pVKOjFWU8gjGU48WWnZBgnIyqCdShrBq/DUa4538YFx6MSnTsGrLuTKLe6AGhY1VvQvbxv48YWKUm8LHSvHj/ABXz8GL8KX8vn/pPNGAvBDB2BN7UAKFe4N/zi1yvS0IjJWRu4EG21FzJZHvWjYHnf2xW5jL1ppw1prP0J5X/AJsF5ZJAAFmrUqgDUfOohfpW/wBr+uMorOjR62RQ5RdIZg++kbD/ADFwT/8A12HnfGq6VKMx0rOZIBtWXcZuG/IWkn+wCsGr3v64x0MrhSQ9DZav3s8ew33+uL34W6ocrnVllYPHG3bmHIaJ7R62tvSSf2GG2nHQd7MxjS/Eyd7L5XOiiWT8PN79yEAKT/zQmM/cNiv+Kukfg83Nlr1CNyFb/Mp3Q/upB/fB/wALETQZvJn5nj70PJ/NhDMQB7tEZR99PPGMSzOxiyAeLxZZzIJGv69VFrKkChKY6oj6Xqur9POK+FLI3C/U8e/jB7SzPcJYHYsb08C5CNVXV22m6vxeNI60S9j8plQ0rRh3VVkIB07hfVZocHYCvr9MRnKoGb1OE0BqrcgsAB7ebvg1glcnPE5kLAHV6jf6iAaPvYf7bnDpBOzq2lGLARaNq4tVI2A4BH2xrx8ujO87BmyaKXHcb0/NQ+b2A+v3w7MdMVEd1lBaMKwFEXblQB7EVqxHBm5ZLAVXJ+bbdrIAvffcjjBmbOakuNl9THS1EWxDE6TvuQ17c4Hxa8qBck8sBbKqSSXNigbG5Jrj6b+cenKKDp7jfOqsdJqje4G3FcHEkckx3CiiASTte/pO55sbYi/Eysdh6kIdjW9g0C180T/fCfHpDV+osllg6HU5A1hQoBq2Deo+KGn7740fwR1xum5nvxFXLI8Th7rYLJtXuVA3+v3xR5NJ1BVNJDMGrUD6xqC1v84tqH1xHHnJtSldjTMK82pVmP10g4VJLKyFu8M6In9QzJmu46Q6WiEOhnYKRYcAuSSDdes7CqOxsalviwS2Jsksn4gq2qKXUHKNpQxMoIDKy16WJv2xw8ZmR19KikILEDzsqk2fsNqxadA6tLBJCkhk7Ubh6ViSilxqK0a53r39ibxD9jZT6kavqPwpmO5FPl8pmVSMugRdbELqc0hI1WupgbO9e+MxJ1CGNGj1T6o0kiVSum9cYUlhq9FEbrvY2x1vP/HOSQygyT3IkkVImqg0kpV7sca607MKI8Y5T8SyPnP+J5uNSNRAdhFEkTvQ2FmPUQTtYAvk2rppES43YOM2mZeONDMZWCRRqaIZ2y8UJsl/SNS7bG1IBqqx9I/C+UVctNEQGCyzLXAFG6A/Qtk6RZ9JXc44r8JZw5bMo0pI7EmWjlVUAa7lRRasQwCsHP8AmKjyN7r45kkyJlgyc7rJnH15gMR6WKAkR6VtSwYFm52FVRwm5NUJJWZr+o2SQZ7qLvHQV4lQq1lfSoHpv9Sqd24+uK6DKQuYIRC4UyZVX0uA0neiLPZY1er5aoVzR3wN1XoCRCUHOB5BbUotX0hS1sW5tiBsbo8YDzEMi61/E6hlgrx0716mQfl38tFgTwdv4Ka2gu+y0TpkKw6jlyxSESly5Gos0gAYCStFAVoAbbnEOU6UhkkJy7sFMAEerYNLpsX3A+/q07nxqPnAOWnmXLpKubZAk2hIxI4KWllwAdhyNhfP7nS9MMMrj8Ywm7joWTgqspRmZ9YIJrUBRseRil5qSQnjLZ5D02MB2XLO/bafZnBB0tCFDBGBOnub6eSQbIsBnxB0tIo5mWEppzIjBL3Q7RYpQNHfe/2v3BZO1JEIsw2lwG1C1ZNTaTYVjR9IJptxWJun9JWaQxtOR+foPpJsU5L81fprzzziMvFD1my9zPSlDwI2UUKJ8vEtkr3Q8f5mp1I1W1HUPl4xWfD+UV4kIhWSQyT6bJJbRldSLooghXpgK9ROk2MDdR6fHo1JNIyrAsqIwsjVKEZCboV81gb2BisjgQwtJqOsSKumttJViTd82oFV++C/YZr+k5h4M6e2irJ+HRjGv/1DGhakAADgliUql39sXX9QOjpm8uucjZTmY1qZQd2UDk+7pv8AdR9AMYyXosInzUXcciIDttoI1XNGlstEjZya2s+eAdH0XqMUalYw66XZfW2qwukA/KtE3xW1Y1S5RpmbdOznWFi7+J+k9lllVahm1GPjlTTqPoCRX0I+uKTHM1To2TFhYWFhAWM8UtqpUAkFRxVC7F8WPJ8YJXPSWi9lCUVVX0+QHKsTdE0xPsQAfGIZs6hZa7gUa73sjXfAutr9xq84fH1JQWrVpJFe9CJk/wD9ce22N1V7M3daA2DIpVk2sAkjg7kb/UH9xh8sMtm4yDIQa019RQ+o3+2Cs51BGDgFjfZ0k0P8OPSx24+n0wRmuro2li8jMXRmutgsQT9ztt4rCx6hn0LT4rX8V0/J5/8AWn/Bz/VkXVC31uPYn/TjK9MzrQTRzJ80bq4+6kH+Mav4FlGYjzPTiCTmYS0I/wDvxAvFR/1DWv7gYxZxnKrwWi7+LelrBm5Ej/wnqWEgbGKRQ6V70p0n6g4ClJDlzH6aqq2FpQ399wcXOdJzPToZat8m/wCHc2Se3IWeEn2Abupf1UYp45vQwLbBaUeSWo/2rn7YqOhMLbqCMN8uaBBcqa3pQP00oNcb8nfDznVYK3aYtrDVfJXbStDgrZ+hGCJOooyuxm9REoIKD1a40C1t5IIJ8UD5xDks0KU61sRhVFkURfkcXdasdEZNvjf9GLSWaKrK5gI4YrxWwJHBB5G4OLRurQ9xXCSbOZKLHcksdN6rAFgahuausD9SmYu0a6WuQMpVTZYqBsPr7VzgDN5aRGIkR0byGUg/3GMXJxbSNElJWyeHNoF0kNwu4J5DMeLqjY+1fXEeWzIUuSpOoUN6o6gd/fYH+cQSxMppgVNXRBGx4O+GYjky+KLfL56JGUhZCFYON9JJ32sHYb8jfAeXzCqVLKSFVgd6skNR+lWP4w2PNuK3vTdWLqxR/t/GJVz7nSAAdJBUabqlrb6eSPffFudk8SPJZhUDg6vUFqjXDqTfvsD+9YIjzUaNsXIC8j0knWGrnYf9d8VxGLrJdDC5pIM24gW/zSeUGnVW+2sigB4LC8QpNYQ3FBkMQzDM0b6QkndZn1ba5PSDoVm1WQNVVibOZKWNkyYhE0qxsEbLnuB1kJskKpLEWa3BBG+FD1bLRwtFBlSJpZRpZn1FUAXSoYVvrGojSAb8AAY6l8T9Si+H8guXgps/NHTSAWy2SWkJ8KHLBFO1m96OL+o6EoIx+QyckOaifMxSADNrIMojqzM5GmDVb+n1qR6xwWHmjWfF3Us51BzN2o4UlJbSJFsAoq6pGYghSsYFkKDpxUdP61GrZdu1I7pJG0lN8wjfV6a3DEE2SdvGJG69l3Uh1lQyIEYr6tAHcrTbjVeoWDpqjzilw7YvN6E0s2czBnjOWjMuoqXrSVMhB0L6gjF9B0iix30+MVq/iMw0jBFHdjUNZVBpVkC6S5AstGBXJ3oYN6f8QwLJI7ievxCTJpdiW0BwEa5AVJ1A9y2IogXeAukdThRNEvdHyG0N2UkdqrWoAIYercqQSBvibi3lhlaQKxmWBIjH6JJS6Wu7MvoIHmr2r3xdZ3O5syO8kMRkJklLXwO6ZJV9L6a1kgj5hwCMVUnVQVywVWuF3cguaJaQMK322ABI3wRmupozjspI4CzWWsE90ML0qzUE1Xz6q3wRaTtMbV7QyaCecxzaUiQRgxm6RUR9Hks3+Jt6rJJ9qxP0nKZzvSGKlkWajekapakpRtVkdzbYf2wPlsxcaRPBKwMbC0Y2w7qvqUFSKFV55vDsp1mIPJI8Nlpe6iqaAPq9JsXpGrx7YFWxZFmWzUzIKUCeCkVdKr2o2JoX8vqjJrkn71iuaCRYFex2pZGAFjd41W7HIoSj72cHZYys2X7WWZmhjorpZ9f5kjFiK2FNX7XgVYZHiSNYGJEkh1KhLN6Y7U0P0aQa8dw++JZSDkizEjNO86oZUEjSFjv+dpUHtgkN3IwarbSDtiwlyk7PqmmhBQKXUKF0q6mUNSKqsxA3qydgT7VnTJ7/ACjlmkKppIjFPaytJqJ0MeCVIobAbisGS9QYBWbJlRKsak0VVwsbRro9OxYWSQW1EE42hwSz/siXId1SNWQIsmsOutbXSQwZgARZAJAPBOzD7DK4u55ZZdTiMqmXVUIANRjUQoYtveonncm/bFTmx6iRwd/55/veMvFy7KhjBDhYWFjIssOozhrAKkdxyKWtjp3+xrjxg6OVdCnVF8qB1ogldL3e9HfTdb3WGnIKGlqMlRKY1JaytBj4Is7c7jEp6SoMWqKQCRYz8yn5o2JYb+SLAPAvG6u7MsNUNyqpbCTtn8p6uv8AMCKr9VXWG/EaBWTZdmetIq01DRtQ2rgnc4rkgUsoAYgpqI2vYEmq8bYfmMsgVmGoEGOhW1OhY2fcECvcXhyk2ngFGmsmj6bnOxKJYljDI7EMG2DB1Me9bewHBBN4H/qX05Ys60kf+FmlXMx/QSWSP2cOv7YBzHTVWKxrNiRqKEVocLzW/O58cYus4n4npA5MnT5FskV+RmACPvpmsD6OMLxXYeGqAfgGcNM+Uc1HnYzDZ4WSw0DV9JQg+zHFDR1hGXcMAVO24NUfb2xBDKUYMpplIII8EGwcaP46USTJnEACZyMTUOFksrOv7Shj9mGMUzSiFcoLK9kUO4b92DMAL80ABX/fBvRej5eV5ZMw/bWJI2/DoR3JSwoiOztR9R2YgeMUUDR6VuVxRPpH6Tt6h4rn67YbBTEnW/dJOmgSSfG/NtwMbSaaSIiqlbO9/BbRifMJ07L5VYo0RY5rtnkZUYjuEMz+nucbXXvixznxK0K5hbjZ1fMCNe9rulRoxTc1biqr01is+HPgePL5KPL5tpJW9czxpIVUFUS11BlPpUqNjVsfa8XPwb0zIPreHIxqIq0u5DsTRPLk0QPJPB5xjdM6UvLZWfFXxrlJBLF3cvKPytIYCQG5H7o3UggLp+12MYf4i6R0qWQmGOUDuSD/AIYtWgAdo1KrKdTah6SoA3x2LOfEBQkfhWYghLGnTrYAqoPLWCDYFbjGA+I/imd83MJ4tGVy6lCLoGQlfO4LagADXGoecOKbYm0lo59n/gekZohmCVNaJY9BO4Gz0YydxsXBPgY13RPhbJ5bps0sspfMhNZRWZVBKalTWmky0FYkI1bN7asCN1mSYoriRFlaV7UMp20EUdtq1gb7kAWN8V/VpEfIQ6e7oUxg7AFkjSRH21GmIY0LI9R3xovDRk3Zms90SWSR1SERuNIEKyaySUDUgLM7HSQSLaia2O2N58J/0rzOZZp+qySIuoeksGkk2FktZ0rW3k7eKvHVsrB06XKIkYg7Uy/lq1WwO1+o6iSPN3jEf1F+L3h1ZHJyCJYoqZlb1giQLQb9J0Anbf1XYrEpcnSFlbPPj34O6WkCxJPDlsytNE7BVPP6+0gKqf8AMRtzvvis/qP0yZsrHmswyO80Uayds2DoDNdjYcg7Eiy29UMZbqGYjl/EINDOIYWMuuyXIjLab3JNtqPI3/dfBuVGjW6iVAHGnUxLW8KAaQQKGth4A16j8uNIwp4YnL1KjoeYBiESZlYn0yUWITRqlgupDW5RWO3sR+rD36qjZmFxJFQzsspYx0AjvHRYGjpIBIF2PcYM6l0KONZimUcmIR6AWJDB40LFtD2TbbaaA2vzikTpsffzkfbeog+gBhaETIoLGwDQJHncg4coyivnzolNMN67mwcvEO7Ey1l+2i0dGmAib0hiUPcPq1KO4fUNhgmXNyGQ3mYr7mq+6hHY1MdIp6rj8kb8bbY9zHSouVyjaTmTB8zbIG+a+4fzK2J/w/pjO9SyqrBlnVSC6vqJIIYrKwBAB2pdIogcXinKXh5JSU8GozedBjkVc3ErSEGEra6E0x2LUkxD01oI3rFf0/qKCedhmBGpzKS6tBGtFaS6AU70w9BoG9+MFZTpSERlMtqDRQ9zltKlHLvvejUQvq2rcCrxH8PdIDrGwgDllj1D5vS2YlV3rfTSpWr9NX5wnKTpv58saSyepnV4XNqpZi4PqGlLT0E1sxo+gbfXfFN1HPK6QjWWCSSErprSrOrCvBv1GvH748hgiEuYQhSq6u3qeqqVeGBAYlbG+294sphEAJB2NDTQ9sFUBCaZDIrBfCEqjMwtqUjbEylKaz8yNJRY/PdUglGYjE8ipPM0il02QBiVDKgPIO2nYeww2Hq8TRshnkTW+ZrUPSqyCAoW0KT6ir6gt1QoCyTU5oJ+HsdvUMw/BGvSUWvrosGvqT74NyUMZbKemI6oJdYLAWQ04UvY9LABa5ulPnEubeBqKWTx87HJPKTMUVmRld1Pq0bHZEJs8jYD3wT1bqsTWyTyNrky7adIDKsMJT1EIo1C6XSSKu7ODMvkXMDMmXiLMi/hjSMzGkEmlWQ939ZN/KRsdsU2bijXPTqqxFA0oUBtSABWrSxq68bc1jR8lS+dkqnbGf7STt5wXIWndShuhpEhZtYB3Py0KO98YrppVMaALTKW1Nd6ga0ivFU33vGm6Nl17MBUQ910zIQ2NRcaQl2NmFnTZ/jzXdfk1SFXdC6wIHK73IqiwW3t7sFga2xk1aLujP4WPTjzGRYdMhjXaW9TMrKpP6SOfcG9vscF/hmWPV+IADBVoMb3QsFIv5VrT9CRgLOdSklAVzYDu/A+ZyNZ296GCukdBmzFFVIjJruMDp5ANe5FjYceaxonnBNYyAByrAoxJHBGC5MvJpJdiAzbr/qUbWOBQO3teNMPhdoTt8wVjqtTw2huD99j/fnEM3QJXUEsNuAWXi9Pk7mxxzi14bohzK89HkZgvfLXqB3ND0ht9RHzHnF58BxLFmu1NKDDmU/DSr/pkGlSDdeiTRR9rIwLH8PuW9R8nijdAn61dVv74hTpIVtwxFKQBsdyPI8i9vfFfTXoTzZns30uSOd8uVJlRzGVH+ZSQf8A2x1XPf0/VOl5aDMZmKKbutPrkvTGjxjXHfk2qtvW6t43xb53p80OeymdWH/is3FTowXeRIqlHqICF0Ct7/MPJxRdX+DuoSBy0d6G06TNGdAdtQQW+xJZSSau18AYiPhqtlym7wjJL8PZAA6uoSAiqAygYsSdgoE9k+caT4V+HY8sW6jk5TnI8ssodnhESIRFubaQliFawAMBR/07zjix2xKGCvH3Y9UZdqXVT1RWiKNktQB5wTH8A5qpogwjU6FMffjpgHKo0gDUbkU0K2II5F4XEpSo2s/XZZ1gm/Cu8ciMzvGHGoSQqkhUEWoUKRvd0TsDgbI/FfZWLLnKuhmc9lEqNAjQupppWAd9T6rY+onm6xD0H4ZzGWngZM0hMMQuprVoQshS1MhGltTGuFAsVjSHoXUsxl5IJ5MpKHa6ZWDBDtYKuQoIBK1VHcHbCcS14mKogzudeQuI4pG/DzZeWQBhaBIyrIRf+INBYgXsQbOOb/1Qb82eXRmEXMEBdaUh/MZ92vmuFrzdnHT5PhHOM0jlMvckgkP5sp9YUoD6gQDpJFgcY9Hwr1BYtHdQjwlx6Pl0gEGA7V49gBgTJk7OZdO6xGT3FnahmhMQymyJVYBCAoDMHUEgWvqsHFr17NhNcbvC0QWUsxZS3qcGEgklia2AH2OLv/cTqmsMU6e4BBNhQSA+qgViGneyCBsTeKP4s+BWjVHzC6RoZVCyK1yA6zTMVu4w9AqNx7Y6YSvFmWsjslleyvaOWR4j2u0RZvVHl+6xIALAu7eok6TqHAxm+sZJZZJC0UqkrmTats5iy6SoxtjfzHUFpa00ORiyz3R0oRsjKixOSqsCy6WoLqfb5dJO5FgrY2OM/nuhSxzRQvmHBPdjVmDjSi2AACfldTuvgMQRscVKPlqhKVvZD0jpkBjQus2vtSzl0arWMuugDQ1A6f8AEN1ZsUMSR9IjidpBNOiqwvSpV9DZZpa1UPVto3ABHqquATnMxloYtM1K+smOhaEEqysGHDA3pOxDbg4uounZ5W1d6F+4zNpamVwoELGitaAsmkLttwNsZRppJIp2tsg6Z065X/4yaJInijiYatQ74NGgw0qoHqrnxgRvhuMuirmd2MiOWSvUkIk2pt1YkLZog71gtJM5B3MwssDa9MtAciMKY5EUqANGsUDR52NYjyuZzk/bnDxRqvdbuGqsJHHIzqAxsq0a/L5uq3wpJLDX/ATfTKiWSXtRy/iJCZtUTDU2wTRsTfqUhwawXmOhxWQsr0BOBaWS0K6vFUr/ALkVviObpOYRFQsg7clhLAKF2VNZJFaSyKNztXA3w/P9SzKZl45SkUo7sMvpAW5LWZmoHcgm2AvYVjNqsSQ1nTJZumQRCQ9yfTGWjlCjTrKsgsWKCnVelrO31xHk+jqDKjNKZgXWJFuPWqLIWa2Vr3XT29iS1Xg2DqEkifmuWEpUVHGgBaR3Uu/5Z1v+WCNrPggjAeS6RGRDIzTXKqm1QinbMSR3qo2AFB23Y2LBGLcVSpCt2yZujxLI69lz22TYuD82VeQqdJH6kvberGx5reoZePtyOsbK2qEj1AqoeFmYbktuwBWydgbo8v6FkjO5/wCIMTd2Pc6uWk0lyQdil377nEeey4Ks4zBcOiy0/wAzHuGP1AEjUvqO5J0n6mo60V3sul6Fl2MCFJkYtl1cqQS3fy3cujYBD0FA5Xmjit6d0qJ8uJmEpIM2oKNiI1hK01Gv8Q6ua9PviDMtKJIYTmdSr2zG4dtKalVgR5XTYBoWCCMG5bJyxUq5lAUMraT6lC2UkaiCpLdoemiSAmCKt0kDdbZCelRLLKrd0orIoA9J/M4JJRuPagW8Vhi9IjJywuS5Znic6D+l1A0CrJphY3IPji5I2zCZsKsyNJPoIdgrKdYUoSHUhSAR4teBWG9OgzEyxsJQEieSQFzfbKhHkcgAk/p9ySOMH4DPqMzPTY1gLDu9xVRmYg6fWxAWtG2wvUWo+Bg2fpcUeXNxOX/DRz93jSXlVQK1UY9JqwuosRwMC9WTNJG8crLoidIzQWzas0YJA1FaBIDHbittghnJngZDO3bTTUZc0bO1DihX7bYbq8IF9wTNZZkamFGlarHDKGH9iMLFhP0k+kmZGtEa9XGpFbTv5W9J+ox5ifpsfJGn6R8LwBBLKSz7DtrTKGFWWbgg77DYVyb2v5bIDBoQF2VV7fyr6jQVwp9QO25/k4oJsruNSqbU2XYgWCx+ZdIHjbjE0TRVbLGAK31tuNJHg0QGI5OOmMVHRg5NhsrMxYahXqUAMgJHPGu9yfF8H228GbFi2Gy/5QCKY7EXvvZ4B3GKeXOxq1F41quBdHe/J2v3P84EzHVNmHeH2A5Pvft/8rFYJyXL9R0nZrJvVdDfngHf+f5xd/CHWUTMdwxLLJsE1vpCUtg1p3Njb28b74wsfUQoIs0wI1bVyDtf298bP+nXw+vUO5qLqgcgspHpJUEXakeomv2xM2qHFPkdEy8ryGPMTOR3JdMYsaU0qwLjVY5JT/1E7msafPQqY27tOo02rIhDHam3Xcj38Vipj6P+bldz24YjYIFa10hb+pZr+ujGT6vmJ5sxk8vPaCVI3cAKpVm1AimvjbY4wSRtZb5fJSGaUrIIlLIA69umqRNhZshRtvtt+2EmRmLf/q3o9uyBEQfzyDuTvt6t/B3vjFQnwfcTSapdQEIUaUN6xGXPG+ks3Boad/ODIPg5FzZX1uiSAMDpGtOwXNVW+sAUP5xparZFOz2foOcKUM1OrdlCD6KBBYldSm7C0Njve5I4Ly3wpnuyt9SkBAbUC225UgFgbsAE8/2JwzIfCmXzMcbKsiApHsKIJIUPqDCwwbVf0GDF+HTmYUBzMlUwoKm5AoFqUazSj5qI/nE8x8AT/drNBo2PV5KEj36l4ZqFA7Ek7UbAvasOzfwlmhEpPVpRpKWxYAeBd2OD7k353xFmPhKIZdpO6zUncQMq/wD0g+4rm7G398AdW+HI1SVXzEnbjLl0RRRKJG61qNXT3v7H74pSt7/QnGlr9lyOiSmx/tqQEHSRri2ayPFbn2553OMt8dfD5kho9UfMAlyELKwuNJGYkIaG6lONi1H2xYv8JRRSqBmCxEkStrjGkiRzp00bsVX3P7YqetZQ5eNn1KWZpsuwC0VDKx1eKLKxHFYvHr+iVfp+zHTyZqBgJJdbBIxZGpghVqUHcGhYYFfO94Gn6lJqDmy+qVmOoNTvl6bZxW4VSfNbDesXXxJGySrRMmqAMCLDENF6Re9ED0k1vinzhR50BjVdUrqWBG7aBH6RR2B3r1bk7+2iriibfIGyub7mWhjkCFYRIqBlBtmYkMDRJALrqW6pFrnF1H1lA2lctA7Kaj39JEkauRdAH1pQYkUG8jfGbcQpDE5aTUe4ppRV7EMCWvbUuxAvTzzg2Hp8ThanZO4dI1DYBIUQ39zJsB+kH6YFVJDd5C0aOVmiXLjUvajA7oNQuqa2OlbZl0j1jZdRtfeDJzfho1jbJrIsrSaVss7xyxRbodJ+RowQ1HlhWAlWJVLCZyGMbAaV3WJRYO5IayNI42N4jMOrLNJE0ncErEngaFiS9/8ANbHYHgcYjxNZ30VBilzpzQoQKhlbtLKTUYHcElfKBr3UFr+WvSLwLmkOcaXMsYo2cswjVSASqa2ob6Rp4s7nbE3TMvLJH343XuxPqUWA5It7UH5uCdP+k/TEWTmkhR4jAHYoHVjdoJY1UNSmiGR1oHgsPtjCTlJpyNFS0G5HI5tVHblSigCA01gRfiKW1OllVyb2olgDhuTbNQvHGkkbARuF1AMsaxu7uakW1KN3Gur3NXeGJ1BoyIpMqpcD8sAVv2FiJYUdYpdVCqazeI2zf5it+GYR08ZXcktJq1FSFA1Lq9Io1pF3gSVBeSTp8OdysjCKlOtCTaUSo78bW9UtLrs0KG/tgfq0s9OWjRECpDSUUUMe8gRra9RUtqBOxO9EDBEnVV7sjtBIsZdF2JBVVheIg+NZDBq9wRwcB5/OoUkRVkpjCULsfljjdCSoOkkkgjnSLAOJxQ8s9zcOYLxTNFZ0xBQBdhIlEYZVNjVGgbeiwthtvg3LdQlc6zlO4ZTILVXpkLMZAlWLBkI1b6fT+8sfXcuBFvOTcRkUHZe1lzF6SWOrUdxYGkekbYhyefhOUEBmKMY5FOpSUUmaF1FqpaiEPvRrizgT46YNXtAplllzIkiypJh0flBGYBYwqgOALN6fUTVknjHnS+pLFGEfLh1cSerhiHCL6SVItSho0fmbBzdShkzEz91kRpo5FLqCWCFr+VGp99rpebwMOpoWyxMhpI5NXpFqzSTELsu4IKHzWs8cB0t38sTb9APqPU+73KiRBJIrjSPlCqy6R99Vn6gYhyscpTtpEW7rDSQpJJS7Ckc/MCRv4xPnMyrZXLp3CzI0tpR9AJQijwdR1Ghx++Dsh1GPsRQtK6kfieR6E7scarWlWajpbUAD4qtzie9lVgD6hmMw7+pCpVUTSEIoIioNj5pRf1vHmNDlOp5UIobMOCo00BQobCvyG2IAPN+9cYWOteHCv8/6MfqS/j/ZL/v3mdgI4NKh4RcQNg2STv8ANvzxj3L/AB/mwqARwHSDX/DqdlSQb1zsT/APjGNVmUMA+xUE0ebrb7/9sTSJJZ/MBNeDz6NRr29Jr+Rjn5YNKNLkPjfMx6EURVGe8LhBJPb3Br9B/wDN4IPx3mozGfyD22MouAbmQgMpG2w5HH34rGZYPalSLJ0CyPIqjfijW+2JZ5ZXHqo+rTe134F+39sJTwwado1WS+NszlQ2jsOGAJV4Qa0SkDyKJ5P/AHGNp8GfFmZzMUkjmD8p409MQGolWbW2+7DQKO1b45DLmJW1RtuRqvjgMXYbbVqtsdB/pYJplzMQUMSYnNc+lZBvvtt4+2JlLFoqK9Tq7/D0uYiMck0NuqklEILkBD3Na0dW4H1BO2+wGZ6IYEMn5EoREGtwWdlZjW72eTzYNAUdsG9H6/mWy6z/AIVXCitQatgFDUu5PyjjjEWdbMypIi5MopEcfNldDWPAvnnxjVN0TxRJ0zp88kaOogVChRd2XSL0gDQfSbOzLvsLOwwGfhGaQxFhXasAnMz1sdO/rNFvdaJ8+2Cuk9QkiUZVsq7MlsdJ9XzhlPFVYrnfEvT+vlvS2VmILO9oCT/ih6qhsCKOC5BSKjpXTJbaOOMkwv6vzpVNl9gSJBqA8DgUDzgrNdNkh7jmKegA2pc9mSovbju+rfx4xH0rroimmlaJyJXBUDxUlkb8n/qK84n6r12PRJCFlFxKg1ijessSRe2xw7YUgB+mVqyzpmu4ygKozuYIFoB8pkKkeaO3jjCyfQ9Y9cOak1s+ojNTC9lU3b1tpAJPNAeBieXrKNnI5xrCLov32Wj/AH/nB3T+uw9p43kdCzSEGiQAzAjj9/74LYUgDP8ASY0AkeHOL+YpLPm5j8pOnctd80Tx4xT9Q6SpCoFzPqZ5G1SyMO2QKNE+4Ft523xqvinrcMsThJSS+ikoigpaybHn/oMQw/EEQmgZpGr8N22NH59iQdvod/t74TbqxUrOQf1Cz0mWzQhVWCrDHtLbH5f9XC+w4GMsvxBKDYEYPvoGNV/W2RW6mzrIJA0SEEHjdqH7DHPziecq2VxRoP8AejMkKtJ+WbUdsen9sPk+Mc0RGr6CsZtB2wCOOCBfgc3xgHK5lWdmaQqNSNZHOm74B9Xt498edxNSkybFtRNXQ01uK5xV4uye6ouW/qDmmVkkETK9h/yYt1oCh6fT5sjm/piKX4um7TI8UXbmQptGFNAKAQR5BVQTVnTRxm2YaFF7gnb22X/33/jFjLmzr3dSNEoHkUwZgAL2tm/Y4hN1spoJ+HupBUaNkdgAXAQ0S/yrZonTTEUN7I+xgbqKrKG0uCscaEat9SBAeeB6dh4222wZ0fNLHOshehY0sgFgUAxq7Fb/ALi8WzZjUt/i4nYQmPcizOSulhrYEsQxHeI2CkHxi0sLJN30Uuaz8PdGmRimiYaioGkyq9CqJoFhqO550+MGZrqURk1rPeqEwG0N3oKavkC6CDsb1jmr2w7qkR/DvfYIWNdRUpq7/dUMLWyzadV0dJWzziHIZPVFEYoopJO0SyipGI/EsCTGUNHTQ5+UA34wcnGWBUnEd1KaMwyVmEfTBHDoAYF3WSMllBAtaU+s0TxW+CMlLqIVMxENSx6NTBdOntCQbuNH69j8wBrkYkh6YtMTlkYAxCMjhldowSONfNavBOM/1zLIix6Y2U6pQxJsNpkIWtzwNjsNx5w5uUG389BJKSRpuqqlxEnLMrEmPeho/CLdL6tI7l0D+scb4qvhvICSJT242XVN3mY/Kqwo0epih7Q1atJBGtrXasT574egjZU05gFiT6q9KqENVo9RIY7jjY14wFleiRTOArSxhliKhkLka5hGd1C6qBsUBZ255XmvkVjQRnMkyHTNBGrlcwVB/LYJpHbegFBpg+kkEtvxSnBmf6Ii5mCM5cqGzEyaQfnjQpoomr5Pr/VeKDrGSiSRBGz6HG5fcrUrxngC9k1VW114vFrH0FGkRTnqkF6WI2VEzBiFMXsNQ7gWgNP6sTl4SHVZJundLLiBxllt5FEi0KCdxwxIIYxigAXIFVfnerjyiFcl+WtyO+r1H1juUNX+WtxY8YbNlVbXIMy1NAZBr+ZiJu3ob1Hc1q5O2K3O5dU0aXD6owxoVpY3a88iudsE56wKMPcvvwPbCKcvqJjRrq71Irc19ePHGFipzc0sDGJJ2KqBRR2C7gHYA/XCxop1jiTwbyAyMTz7AftW2Jhm9vkXiht/o0/+fvvhYWOa6NqIY5Kra6N/+MPMwojTy+rngb7f35wsLCtjaPVmGssQaOrYHiwa3+hI+9Y6T/RvqKRS5iQhq0rYHuUkXyd96/8AgwsLCcmkNRydA6H1mJMh2yWEgWZFAGx1vzfiqxoIPivKlxIZHXTqXSVJvUU32vYaTthYWN4q0iG8g+U6pCZyolNCKJQ+k7lHthVXuPf64P6R1yOQaBKdWt23U/L3rqwPK/8AvhYWKaFZUv1NZJ8m2uwJpf0nYGX0/wBqwZ8QSlYp0ZgzrDHdi9+63k87VhYWH2BadTFwTEadPbfXt57S6f8A59sR5eP8rLalQp+TotfJQ6v3848wsZoYN8M5ZS2Y9CEHMlWsD5RECBv41Vt9cOz/AE+N5Iw8Edsso9qCuApGna68874WFhXlh0cP/rogXqICoqDsgUoAG0soB2+gGOdYWFiWNFmsNpGdAtwfbei4v6fL/b64b03Lh1J0aqdRd1sUkNc+dN/thYWNZbj86Mk8P52Oy+VDyIGQgOUNIRwzgGtRrfxZwNJEtAgEWhI+4cj6mqH84WFieiiPLRqfmJG449t8WuqKWGZtFSrGrWNh/ihG9Ipdw6cDlL8m1hYnorsKn6ND+Xs6KUFmwSWOUWZT5q2atv01wcB5HpkLojNIwLKLUD9Rm0c1wEpvrxthYWHgkmyfS3CSSRzMpQSkVa2qFA24NjVrG303wJ1DpDR98F1YZd1Q876tVFQeBtvfvhYWCl8+wW189yzWbO/imyfdDy90rbUw1KRdM66gp0CxsCBRBwkjzg/NV0UlYydIVdK+mWP0qoUbhWpfPPnCwsaeHBSbT9yJzaVg3WocypSWaONRHSqqhdI9bNRVTRBbWT+/0wXk+u5tipWNGfQac3qMbTtIyn1gUZSxutX1rCwsV9NLxFFMXN/Tsr83mZz+hUSaMQqi8Be4r0upiwtxdk+TgKeeSd40IBYKsSAUONlvxf1wsLGXix4ujTw5clYdDFmpVV1UFaCg+gbKNPk/TCwsLFq62yW/Y//Z"/>
          <p:cNvSpPr>
            <a:spLocks noChangeAspect="1" noChangeArrowheads="1"/>
          </p:cNvSpPr>
          <p:nvPr/>
        </p:nvSpPr>
        <p:spPr bwMode="auto">
          <a:xfrm>
            <a:off x="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44" name="Picture 20" descr="https://encrypted-tbn1.gstatic.com/images?q=tbn:ANd9GcQlNNJpvmdojzxQdRzFk3MOJQQKfRqLVOQ-Mbn-7VIkBbAI5TCzXA"/>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78509" y="2299183"/>
            <a:ext cx="1578808" cy="157880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715195" y="5144430"/>
            <a:ext cx="2205219" cy="646331"/>
          </a:xfrm>
          <a:prstGeom prst="rect">
            <a:avLst/>
          </a:prstGeom>
          <a:noFill/>
        </p:spPr>
        <p:txBody>
          <a:bodyPr wrap="none" rtlCol="0">
            <a:spAutoFit/>
          </a:bodyPr>
          <a:lstStyle/>
          <a:p>
            <a:r>
              <a:rPr lang="en-US" b="1" dirty="0" smtClean="0"/>
              <a:t>Risk/Threat</a:t>
            </a:r>
          </a:p>
          <a:p>
            <a:r>
              <a:rPr lang="en-US" b="1" dirty="0" smtClean="0"/>
              <a:t>Information Sources</a:t>
            </a:r>
            <a:endParaRPr lang="en-US" b="1" dirty="0"/>
          </a:p>
        </p:txBody>
      </p:sp>
      <p:pic>
        <p:nvPicPr>
          <p:cNvPr id="1036" name="Picture 12" descr="C:\Users\Cory\AppData\Local\Microsoft\Windows\Temporary Internet Files\Content.IE5\636D9IYS\eHealth[1].jp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35515" y="3153888"/>
            <a:ext cx="1685874" cy="1078492"/>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p:cNvSpPr txBox="1"/>
          <p:nvPr/>
        </p:nvSpPr>
        <p:spPr>
          <a:xfrm>
            <a:off x="3271296" y="5144431"/>
            <a:ext cx="1374094" cy="646331"/>
          </a:xfrm>
          <a:prstGeom prst="rect">
            <a:avLst/>
          </a:prstGeom>
          <a:noFill/>
        </p:spPr>
        <p:txBody>
          <a:bodyPr wrap="none" rtlCol="0">
            <a:spAutoFit/>
          </a:bodyPr>
          <a:lstStyle/>
          <a:p>
            <a:r>
              <a:rPr lang="en-US" b="1" dirty="0" smtClean="0"/>
              <a:t>Data Fusion</a:t>
            </a:r>
          </a:p>
          <a:p>
            <a:r>
              <a:rPr lang="en-US" b="1" dirty="0" smtClean="0"/>
              <a:t>&amp; Brokering</a:t>
            </a:r>
            <a:endParaRPr lang="en-US" b="1" dirty="0"/>
          </a:p>
        </p:txBody>
      </p:sp>
      <p:sp>
        <p:nvSpPr>
          <p:cNvPr id="30" name="TextBox 29"/>
          <p:cNvSpPr txBox="1"/>
          <p:nvPr/>
        </p:nvSpPr>
        <p:spPr>
          <a:xfrm>
            <a:off x="5045356" y="5166041"/>
            <a:ext cx="1043876" cy="369332"/>
          </a:xfrm>
          <a:prstGeom prst="rect">
            <a:avLst/>
          </a:prstGeom>
          <a:noFill/>
        </p:spPr>
        <p:txBody>
          <a:bodyPr wrap="none" rtlCol="0">
            <a:spAutoFit/>
          </a:bodyPr>
          <a:lstStyle/>
          <a:p>
            <a:r>
              <a:rPr lang="en-US" b="1" dirty="0" smtClean="0"/>
              <a:t>Analysts</a:t>
            </a:r>
            <a:endParaRPr lang="en-US" b="1" dirty="0"/>
          </a:p>
        </p:txBody>
      </p:sp>
      <p:sp>
        <p:nvSpPr>
          <p:cNvPr id="31" name="TextBox 30"/>
          <p:cNvSpPr txBox="1"/>
          <p:nvPr/>
        </p:nvSpPr>
        <p:spPr>
          <a:xfrm>
            <a:off x="7086926" y="5166041"/>
            <a:ext cx="1348767" cy="369332"/>
          </a:xfrm>
          <a:prstGeom prst="rect">
            <a:avLst/>
          </a:prstGeom>
          <a:noFill/>
        </p:spPr>
        <p:txBody>
          <a:bodyPr wrap="none" rtlCol="0">
            <a:spAutoFit/>
          </a:bodyPr>
          <a:lstStyle/>
          <a:p>
            <a:r>
              <a:rPr lang="en-US" b="1" dirty="0" smtClean="0"/>
              <a:t>Responders</a:t>
            </a:r>
            <a:endParaRPr lang="en-US" b="1" dirty="0"/>
          </a:p>
        </p:txBody>
      </p:sp>
      <p:sp>
        <p:nvSpPr>
          <p:cNvPr id="8" name="TextBox 7"/>
          <p:cNvSpPr txBox="1"/>
          <p:nvPr/>
        </p:nvSpPr>
        <p:spPr>
          <a:xfrm>
            <a:off x="2667000" y="6292334"/>
            <a:ext cx="4012573" cy="369332"/>
          </a:xfrm>
          <a:prstGeom prst="rect">
            <a:avLst/>
          </a:prstGeom>
          <a:noFill/>
        </p:spPr>
        <p:txBody>
          <a:bodyPr wrap="none" rtlCol="0">
            <a:spAutoFit/>
          </a:bodyPr>
          <a:lstStyle/>
          <a:p>
            <a:r>
              <a:rPr lang="en-US" i="1" dirty="0" smtClean="0"/>
              <a:t>One organization may play multiple roles</a:t>
            </a:r>
            <a:endParaRPr lang="en-US" i="1" dirty="0"/>
          </a:p>
        </p:txBody>
      </p:sp>
      <p:sp>
        <p:nvSpPr>
          <p:cNvPr id="11" name="Date Placeholder 10"/>
          <p:cNvSpPr>
            <a:spLocks noGrp="1"/>
          </p:cNvSpPr>
          <p:nvPr>
            <p:ph type="dt" sz="half" idx="10"/>
          </p:nvPr>
        </p:nvSpPr>
        <p:spPr/>
        <p:txBody>
          <a:bodyPr/>
          <a:lstStyle/>
          <a:p>
            <a:fld id="{C676F5ED-0E4C-40AB-B07F-608DABCD2DA7}" type="datetime1">
              <a:rPr lang="en-US" smtClean="0"/>
              <a:t>7/13/2015</a:t>
            </a:fld>
            <a:endParaRPr lang="en-US"/>
          </a:p>
        </p:txBody>
      </p:sp>
      <p:sp>
        <p:nvSpPr>
          <p:cNvPr id="12" name="Footer Placeholder 11"/>
          <p:cNvSpPr>
            <a:spLocks noGrp="1"/>
          </p:cNvSpPr>
          <p:nvPr>
            <p:ph type="ftr" sz="quarter" idx="12"/>
          </p:nvPr>
        </p:nvSpPr>
        <p:spPr/>
        <p:txBody>
          <a:bodyPr/>
          <a:lstStyle/>
          <a:p>
            <a:r>
              <a:rPr lang="en-US" smtClean="0"/>
              <a:t>Threat &amp; Risk</a:t>
            </a:r>
            <a:endParaRPr lang="en-US"/>
          </a:p>
        </p:txBody>
      </p:sp>
      <p:sp>
        <p:nvSpPr>
          <p:cNvPr id="13" name="Slide Number Placeholder 12"/>
          <p:cNvSpPr>
            <a:spLocks noGrp="1"/>
          </p:cNvSpPr>
          <p:nvPr>
            <p:ph type="sldNum" sz="quarter" idx="11"/>
          </p:nvPr>
        </p:nvSpPr>
        <p:spPr/>
        <p:txBody>
          <a:bodyPr/>
          <a:lstStyle/>
          <a:p>
            <a:fld id="{C5349D12-3EF0-44B0-8484-0F10BE0E01DA}" type="slidenum">
              <a:rPr lang="en-US" smtClean="0"/>
              <a:t>27</a:t>
            </a:fld>
            <a:endParaRPr lang="en-US"/>
          </a:p>
        </p:txBody>
      </p:sp>
    </p:spTree>
    <p:extLst>
      <p:ext uri="{BB962C8B-B14F-4D97-AF65-F5344CB8AC3E}">
        <p14:creationId xmlns:p14="http://schemas.microsoft.com/office/powerpoint/2010/main" val="12202393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For each of these roles we will need to understand what they do and should do to operate in the community</a:t>
            </a:r>
          </a:p>
          <a:p>
            <a:r>
              <a:rPr lang="en-US" dirty="0" smtClean="0"/>
              <a:t>We will also need any specific artifacts:</a:t>
            </a:r>
          </a:p>
          <a:p>
            <a:r>
              <a:rPr lang="en-US" dirty="0"/>
              <a:t>	Data schema</a:t>
            </a:r>
          </a:p>
          <a:p>
            <a:r>
              <a:rPr lang="en-US" dirty="0"/>
              <a:t>	Real or sample </a:t>
            </a:r>
            <a:r>
              <a:rPr lang="en-US" dirty="0" smtClean="0"/>
              <a:t>data (Very important)</a:t>
            </a:r>
            <a:endParaRPr lang="en-US" dirty="0"/>
          </a:p>
          <a:p>
            <a:r>
              <a:rPr lang="en-US" dirty="0"/>
              <a:t>	Models &amp; architectures</a:t>
            </a:r>
          </a:p>
          <a:p>
            <a:r>
              <a:rPr lang="en-US" dirty="0"/>
              <a:t>	Vocabularies, ontologies or data dictionaries</a:t>
            </a:r>
          </a:p>
          <a:p>
            <a:r>
              <a:rPr lang="en-US" dirty="0"/>
              <a:t>	Processes</a:t>
            </a:r>
          </a:p>
          <a:p>
            <a:r>
              <a:rPr lang="en-US" dirty="0"/>
              <a:t>	Forms or reports</a:t>
            </a:r>
          </a:p>
          <a:p>
            <a:r>
              <a:rPr lang="en-US" dirty="0"/>
              <a:t>	Existing </a:t>
            </a:r>
            <a:r>
              <a:rPr lang="en-US" dirty="0" smtClean="0"/>
              <a:t>systems</a:t>
            </a:r>
          </a:p>
          <a:p>
            <a:r>
              <a:rPr lang="en-US" dirty="0"/>
              <a:t>	</a:t>
            </a:r>
            <a:r>
              <a:rPr lang="en-US" dirty="0" smtClean="0"/>
              <a:t>Use cases</a:t>
            </a:r>
            <a:endParaRPr lang="en-US" dirty="0"/>
          </a:p>
          <a:p>
            <a:endParaRPr lang="en-US" dirty="0"/>
          </a:p>
        </p:txBody>
      </p:sp>
      <p:sp>
        <p:nvSpPr>
          <p:cNvPr id="3" name="Title 2"/>
          <p:cNvSpPr>
            <a:spLocks noGrp="1"/>
          </p:cNvSpPr>
          <p:nvPr>
            <p:ph type="title"/>
          </p:nvPr>
        </p:nvSpPr>
        <p:spPr/>
        <p:txBody>
          <a:bodyPr/>
          <a:lstStyle/>
          <a:p>
            <a:r>
              <a:rPr lang="en-US" dirty="0" smtClean="0"/>
              <a:t>Specific artifacts</a:t>
            </a:r>
            <a:endParaRPr lang="en-US" dirty="0"/>
          </a:p>
        </p:txBody>
      </p:sp>
      <p:sp>
        <p:nvSpPr>
          <p:cNvPr id="6" name="Date Placeholder 5"/>
          <p:cNvSpPr>
            <a:spLocks noGrp="1"/>
          </p:cNvSpPr>
          <p:nvPr>
            <p:ph type="dt" sz="half" idx="14"/>
          </p:nvPr>
        </p:nvSpPr>
        <p:spPr/>
        <p:txBody>
          <a:bodyPr/>
          <a:lstStyle/>
          <a:p>
            <a:fld id="{BF54636A-89CA-427A-B5CF-AAB9E5E68CCB}" type="datetime1">
              <a:rPr lang="en-US" smtClean="0"/>
              <a:t>7/13/2015</a:t>
            </a:fld>
            <a:endParaRPr lang="en-US" dirty="0"/>
          </a:p>
        </p:txBody>
      </p:sp>
      <p:sp>
        <p:nvSpPr>
          <p:cNvPr id="7" name="Footer Placeholder 6"/>
          <p:cNvSpPr>
            <a:spLocks noGrp="1"/>
          </p:cNvSpPr>
          <p:nvPr>
            <p:ph type="ftr" sz="quarter" idx="16"/>
          </p:nvPr>
        </p:nvSpPr>
        <p:spPr/>
        <p:txBody>
          <a:bodyPr/>
          <a:lstStyle/>
          <a:p>
            <a:r>
              <a:rPr lang="en-US" smtClean="0"/>
              <a:t>Threat &amp; Risk</a:t>
            </a:r>
            <a:endParaRPr lang="en-US"/>
          </a:p>
        </p:txBody>
      </p:sp>
      <p:sp>
        <p:nvSpPr>
          <p:cNvPr id="8" name="Slide Number Placeholder 7"/>
          <p:cNvSpPr>
            <a:spLocks noGrp="1"/>
          </p:cNvSpPr>
          <p:nvPr>
            <p:ph type="sldNum" sz="quarter" idx="15"/>
          </p:nvPr>
        </p:nvSpPr>
        <p:spPr/>
        <p:txBody>
          <a:bodyPr/>
          <a:lstStyle/>
          <a:p>
            <a:fld id="{C5349D12-3EF0-44B0-8484-0F10BE0E01DA}" type="slidenum">
              <a:rPr lang="en-US" smtClean="0"/>
              <a:t>28</a:t>
            </a:fld>
            <a:endParaRPr lang="en-US"/>
          </a:p>
        </p:txBody>
      </p:sp>
    </p:spTree>
    <p:extLst>
      <p:ext uri="{BB962C8B-B14F-4D97-AF65-F5344CB8AC3E}">
        <p14:creationId xmlns:p14="http://schemas.microsoft.com/office/powerpoint/2010/main" val="18320240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normAutofit/>
          </a:bodyPr>
          <a:lstStyle/>
          <a:p>
            <a:r>
              <a:rPr lang="en-US" dirty="0" smtClean="0"/>
              <a:t>Who are the data sources in your community? Are you a source?</a:t>
            </a:r>
          </a:p>
          <a:p>
            <a:r>
              <a:rPr lang="en-US" dirty="0" smtClean="0"/>
              <a:t>What data to they provide now? What data should they provide? </a:t>
            </a:r>
          </a:p>
          <a:p>
            <a:r>
              <a:rPr lang="en-US" dirty="0" smtClean="0"/>
              <a:t>Who do they provide it to? Who should they provide it to?</a:t>
            </a:r>
          </a:p>
          <a:p>
            <a:r>
              <a:rPr lang="en-US" dirty="0" smtClean="0"/>
              <a:t>How is it provided now? How should it be provided in the future (Assume that policy issues are resolved – we are not concerned with policy at this time)</a:t>
            </a:r>
          </a:p>
          <a:p>
            <a:r>
              <a:rPr lang="en-US" dirty="0" smtClean="0"/>
              <a:t>What are the data formats, entities, elements, associations and vocabularies? </a:t>
            </a:r>
          </a:p>
          <a:p>
            <a:r>
              <a:rPr lang="en-US" dirty="0" smtClean="0"/>
              <a:t>What existing artifacts are there? (See above)</a:t>
            </a:r>
          </a:p>
          <a:p>
            <a:endParaRPr lang="en-US" dirty="0"/>
          </a:p>
        </p:txBody>
      </p:sp>
      <p:sp>
        <p:nvSpPr>
          <p:cNvPr id="3" name="Title 2"/>
          <p:cNvSpPr>
            <a:spLocks noGrp="1"/>
          </p:cNvSpPr>
          <p:nvPr>
            <p:ph type="title"/>
          </p:nvPr>
        </p:nvSpPr>
        <p:spPr/>
        <p:txBody>
          <a:bodyPr/>
          <a:lstStyle/>
          <a:p>
            <a:r>
              <a:rPr lang="en-US" dirty="0" smtClean="0"/>
              <a:t>For Data Sources…</a:t>
            </a:r>
            <a:endParaRPr lang="en-US" dirty="0"/>
          </a:p>
        </p:txBody>
      </p:sp>
      <p:sp>
        <p:nvSpPr>
          <p:cNvPr id="7" name="Date Placeholder 6"/>
          <p:cNvSpPr>
            <a:spLocks noGrp="1"/>
          </p:cNvSpPr>
          <p:nvPr>
            <p:ph type="dt" sz="half" idx="14"/>
          </p:nvPr>
        </p:nvSpPr>
        <p:spPr/>
        <p:txBody>
          <a:bodyPr/>
          <a:lstStyle/>
          <a:p>
            <a:fld id="{6BAEF988-70A3-4FDF-8F54-08E8E8C96878}" type="datetime1">
              <a:rPr lang="en-US" smtClean="0"/>
              <a:t>7/13/2015</a:t>
            </a:fld>
            <a:endParaRPr lang="en-US" dirty="0"/>
          </a:p>
        </p:txBody>
      </p:sp>
      <p:sp>
        <p:nvSpPr>
          <p:cNvPr id="8" name="Footer Placeholder 7"/>
          <p:cNvSpPr>
            <a:spLocks noGrp="1"/>
          </p:cNvSpPr>
          <p:nvPr>
            <p:ph type="ftr" sz="quarter" idx="16"/>
          </p:nvPr>
        </p:nvSpPr>
        <p:spPr/>
        <p:txBody>
          <a:bodyPr/>
          <a:lstStyle/>
          <a:p>
            <a:r>
              <a:rPr lang="en-US" smtClean="0"/>
              <a:t>Threat &amp; Risk</a:t>
            </a:r>
            <a:endParaRPr lang="en-US"/>
          </a:p>
        </p:txBody>
      </p:sp>
      <p:sp>
        <p:nvSpPr>
          <p:cNvPr id="9" name="Slide Number Placeholder 8"/>
          <p:cNvSpPr>
            <a:spLocks noGrp="1"/>
          </p:cNvSpPr>
          <p:nvPr>
            <p:ph type="sldNum" sz="quarter" idx="15"/>
          </p:nvPr>
        </p:nvSpPr>
        <p:spPr/>
        <p:txBody>
          <a:bodyPr/>
          <a:lstStyle/>
          <a:p>
            <a:fld id="{C5349D12-3EF0-44B0-8484-0F10BE0E01DA}" type="slidenum">
              <a:rPr lang="en-US" smtClean="0"/>
              <a:t>29</a:t>
            </a:fld>
            <a:endParaRPr lang="en-US"/>
          </a:p>
        </p:txBody>
      </p:sp>
    </p:spTree>
    <p:extLst>
      <p:ext uri="{BB962C8B-B14F-4D97-AF65-F5344CB8AC3E}">
        <p14:creationId xmlns:p14="http://schemas.microsoft.com/office/powerpoint/2010/main" val="10890656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lnSpcReduction="20000"/>
          </a:bodyPr>
          <a:lstStyle/>
          <a:p>
            <a:pPr marL="285750" indent="-285750">
              <a:buFont typeface="Arial" panose="020B0604020202020204" pitchFamily="34" charset="0"/>
              <a:buChar char="•"/>
            </a:pPr>
            <a:r>
              <a:rPr lang="en-US" dirty="0" smtClean="0"/>
              <a:t>Understand </a:t>
            </a:r>
            <a:r>
              <a:rPr lang="en-US" dirty="0" smtClean="0"/>
              <a:t>and agree on the processes and approach of the submission team</a:t>
            </a:r>
          </a:p>
          <a:p>
            <a:pPr marL="285750" indent="-285750">
              <a:buFont typeface="Arial" panose="020B0604020202020204" pitchFamily="34" charset="0"/>
              <a:buChar char="•"/>
            </a:pPr>
            <a:r>
              <a:rPr lang="en-US" dirty="0" smtClean="0"/>
              <a:t>Review the OMG process and time-line </a:t>
            </a:r>
            <a:endParaRPr lang="en-US" dirty="0" smtClean="0"/>
          </a:p>
          <a:p>
            <a:pPr marL="285750" indent="-285750">
              <a:buFont typeface="Arial" panose="020B0604020202020204" pitchFamily="34" charset="0"/>
              <a:buChar char="•"/>
            </a:pPr>
            <a:r>
              <a:rPr lang="en-US" dirty="0" smtClean="0"/>
              <a:t>Teaming agreement</a:t>
            </a:r>
            <a:endParaRPr lang="en-US" dirty="0" smtClean="0"/>
          </a:p>
          <a:p>
            <a:pPr marL="285750" indent="-285750">
              <a:buFont typeface="Arial" panose="020B0604020202020204" pitchFamily="34" charset="0"/>
              <a:buChar char="•"/>
            </a:pPr>
            <a:r>
              <a:rPr lang="en-US" dirty="0" smtClean="0"/>
              <a:t>Review what needs to be done for the </a:t>
            </a:r>
            <a:r>
              <a:rPr lang="en-US" dirty="0" smtClean="0"/>
              <a:t>final </a:t>
            </a:r>
            <a:r>
              <a:rPr lang="en-US" dirty="0" smtClean="0"/>
              <a:t>submission</a:t>
            </a:r>
          </a:p>
          <a:p>
            <a:pPr marL="285750" indent="-285750">
              <a:buFont typeface="Arial" panose="020B0604020202020204" pitchFamily="34" charset="0"/>
              <a:buChar char="•"/>
            </a:pPr>
            <a:r>
              <a:rPr lang="en-US" dirty="0" smtClean="0"/>
              <a:t>Establish team roles and key contributors (who is doing real work)</a:t>
            </a:r>
          </a:p>
          <a:p>
            <a:pPr marL="285750" indent="-285750">
              <a:buFont typeface="Arial" panose="020B0604020202020204" pitchFamily="34" charset="0"/>
              <a:buChar char="•"/>
            </a:pPr>
            <a:r>
              <a:rPr lang="en-US" dirty="0" smtClean="0"/>
              <a:t>Understand how we are modeling (conceptual and transformations)</a:t>
            </a:r>
          </a:p>
          <a:p>
            <a:pPr marL="285750" indent="-285750">
              <a:buFont typeface="Arial" panose="020B0604020202020204" pitchFamily="34" charset="0"/>
              <a:buChar char="•"/>
            </a:pPr>
            <a:r>
              <a:rPr lang="en-US" dirty="0" smtClean="0"/>
              <a:t>Review current conceptual model</a:t>
            </a:r>
          </a:p>
          <a:p>
            <a:pPr marL="285750" indent="-285750">
              <a:buFont typeface="Arial" panose="020B0604020202020204" pitchFamily="34" charset="0"/>
              <a:buChar char="•"/>
            </a:pPr>
            <a:r>
              <a:rPr lang="en-US" dirty="0" smtClean="0"/>
              <a:t>Show prototyping progress and importance of sample data</a:t>
            </a:r>
          </a:p>
          <a:p>
            <a:pPr marL="285750" indent="-285750">
              <a:buFont typeface="Arial" panose="020B0604020202020204" pitchFamily="34" charset="0"/>
              <a:buChar char="•"/>
            </a:pPr>
            <a:r>
              <a:rPr lang="en-US" dirty="0" smtClean="0"/>
              <a:t>Determine scope of model in multiple dimensions</a:t>
            </a:r>
          </a:p>
          <a:p>
            <a:pPr marL="285750" indent="-285750">
              <a:buFont typeface="Arial" panose="020B0604020202020204" pitchFamily="34" charset="0"/>
              <a:buChar char="•"/>
            </a:pPr>
            <a:r>
              <a:rPr lang="en-US" dirty="0" smtClean="0"/>
              <a:t>Review primary “input” schema, ontologies and use cases (More Below)</a:t>
            </a:r>
          </a:p>
          <a:p>
            <a:pPr marL="285750" indent="-285750">
              <a:buFont typeface="Arial" panose="020B0604020202020204" pitchFamily="34" charset="0"/>
              <a:buChar char="•"/>
            </a:pPr>
            <a:r>
              <a:rPr lang="en-US" dirty="0" smtClean="0"/>
              <a:t>Submission tasks (More Below</a:t>
            </a:r>
            <a:r>
              <a:rPr lang="en-US" dirty="0" smtClean="0"/>
              <a:t>)</a:t>
            </a:r>
          </a:p>
          <a:p>
            <a:pPr marL="285750" indent="-285750">
              <a:buFont typeface="Arial" panose="020B0604020202020204" pitchFamily="34" charset="0"/>
              <a:buChar char="•"/>
            </a:pPr>
            <a:r>
              <a:rPr lang="en-US" dirty="0" smtClean="0"/>
              <a:t>Engaging stakeholders</a:t>
            </a:r>
          </a:p>
          <a:p>
            <a:pPr marL="285750" indent="-285750">
              <a:buFont typeface="Arial" panose="020B0604020202020204" pitchFamily="34" charset="0"/>
              <a:buChar char="•"/>
            </a:pPr>
            <a:r>
              <a:rPr lang="en-US" dirty="0" smtClean="0"/>
              <a:t>Reference implementations and pilot projects</a:t>
            </a:r>
            <a:endParaRPr lang="en-US" dirty="0" smtClean="0"/>
          </a:p>
          <a:p>
            <a:endParaRPr lang="en-US" dirty="0" smtClean="0"/>
          </a:p>
          <a:p>
            <a:endParaRPr lang="en-US" dirty="0"/>
          </a:p>
        </p:txBody>
      </p:sp>
      <p:sp>
        <p:nvSpPr>
          <p:cNvPr id="3" name="Date Placeholder 2"/>
          <p:cNvSpPr>
            <a:spLocks noGrp="1"/>
          </p:cNvSpPr>
          <p:nvPr>
            <p:ph type="dt" sz="half" idx="14"/>
          </p:nvPr>
        </p:nvSpPr>
        <p:spPr/>
        <p:txBody>
          <a:bodyPr/>
          <a:lstStyle/>
          <a:p>
            <a:fld id="{1F9A5793-53E3-4EFA-8FEB-3135A2F5C16E}" type="datetime1">
              <a:rPr lang="en-US" smtClean="0"/>
              <a:t>7/13/2015</a:t>
            </a:fld>
            <a:endParaRPr lang="en-US" dirty="0"/>
          </a:p>
        </p:txBody>
      </p:sp>
      <p:sp>
        <p:nvSpPr>
          <p:cNvPr id="4" name="Slide Number Placeholder 3"/>
          <p:cNvSpPr>
            <a:spLocks noGrp="1"/>
          </p:cNvSpPr>
          <p:nvPr>
            <p:ph type="sldNum" sz="quarter" idx="15"/>
          </p:nvPr>
        </p:nvSpPr>
        <p:spPr/>
        <p:txBody>
          <a:bodyPr/>
          <a:lstStyle/>
          <a:p>
            <a:fld id="{C5349D12-3EF0-44B0-8484-0F10BE0E01DA}" type="slidenum">
              <a:rPr lang="en-US" smtClean="0"/>
              <a:t>3</a:t>
            </a:fld>
            <a:endParaRPr lang="en-US"/>
          </a:p>
        </p:txBody>
      </p:sp>
      <p:sp>
        <p:nvSpPr>
          <p:cNvPr id="5" name="Footer Placeholder 4"/>
          <p:cNvSpPr>
            <a:spLocks noGrp="1"/>
          </p:cNvSpPr>
          <p:nvPr>
            <p:ph type="ftr" sz="quarter" idx="16"/>
          </p:nvPr>
        </p:nvSpPr>
        <p:spPr/>
        <p:txBody>
          <a:bodyPr/>
          <a:lstStyle/>
          <a:p>
            <a:r>
              <a:rPr lang="en-US" smtClean="0"/>
              <a:t>Threat &amp; Risk</a:t>
            </a:r>
            <a:endParaRPr lang="en-US"/>
          </a:p>
        </p:txBody>
      </p:sp>
      <p:sp>
        <p:nvSpPr>
          <p:cNvPr id="6" name="Title 5"/>
          <p:cNvSpPr>
            <a:spLocks noGrp="1"/>
          </p:cNvSpPr>
          <p:nvPr>
            <p:ph type="title"/>
          </p:nvPr>
        </p:nvSpPr>
        <p:spPr/>
        <p:txBody>
          <a:bodyPr>
            <a:normAutofit fontScale="90000"/>
          </a:bodyPr>
          <a:lstStyle/>
          <a:p>
            <a:r>
              <a:rPr lang="en-US" dirty="0" smtClean="0"/>
              <a:t>Planning required (no </a:t>
            </a:r>
            <a:r>
              <a:rPr lang="en-US" dirty="0" smtClean="0"/>
              <a:t>particular order)</a:t>
            </a:r>
            <a:endParaRPr lang="en-US" dirty="0"/>
          </a:p>
        </p:txBody>
      </p:sp>
    </p:spTree>
    <p:extLst>
      <p:ext uri="{BB962C8B-B14F-4D97-AF65-F5344CB8AC3E}">
        <p14:creationId xmlns:p14="http://schemas.microsoft.com/office/powerpoint/2010/main" val="40902916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normAutofit/>
          </a:bodyPr>
          <a:lstStyle/>
          <a:p>
            <a:r>
              <a:rPr lang="en-US" dirty="0" smtClean="0"/>
              <a:t>Who are the data brokers in your community? Are you a broker?</a:t>
            </a:r>
          </a:p>
          <a:p>
            <a:r>
              <a:rPr lang="en-US" dirty="0" smtClean="0"/>
              <a:t>Who do they consume data from? Who should they consume data from?</a:t>
            </a:r>
            <a:endParaRPr lang="en-US" dirty="0"/>
          </a:p>
          <a:p>
            <a:r>
              <a:rPr lang="en-US" dirty="0" smtClean="0"/>
              <a:t>What data to they consume &amp; provide now? What data should they consume &amp; provide? </a:t>
            </a:r>
          </a:p>
          <a:p>
            <a:r>
              <a:rPr lang="en-US" dirty="0" smtClean="0"/>
              <a:t>Who do they provide the data to? Who should they provide it to?</a:t>
            </a:r>
          </a:p>
          <a:p>
            <a:r>
              <a:rPr lang="en-US" dirty="0" smtClean="0"/>
              <a:t>How is it consumed/provided now? How should it be consumed/provided in the future (Assume that policy issues are resolved – we are not concerned with policy at this time)</a:t>
            </a:r>
          </a:p>
          <a:p>
            <a:r>
              <a:rPr lang="en-US" dirty="0" smtClean="0"/>
              <a:t>What are the data formats, entities, elements, associations and vocabularies? </a:t>
            </a:r>
          </a:p>
          <a:p>
            <a:r>
              <a:rPr lang="en-US" dirty="0" smtClean="0"/>
              <a:t>What existing artifacts are there?</a:t>
            </a:r>
          </a:p>
          <a:p>
            <a:endParaRPr lang="en-US" dirty="0"/>
          </a:p>
        </p:txBody>
      </p:sp>
      <p:sp>
        <p:nvSpPr>
          <p:cNvPr id="3" name="Title 2"/>
          <p:cNvSpPr>
            <a:spLocks noGrp="1"/>
          </p:cNvSpPr>
          <p:nvPr>
            <p:ph type="title"/>
          </p:nvPr>
        </p:nvSpPr>
        <p:spPr/>
        <p:txBody>
          <a:bodyPr/>
          <a:lstStyle/>
          <a:p>
            <a:r>
              <a:rPr lang="en-US" dirty="0" smtClean="0"/>
              <a:t>For Data </a:t>
            </a:r>
            <a:r>
              <a:rPr lang="en-US" dirty="0"/>
              <a:t>fusion and </a:t>
            </a:r>
            <a:r>
              <a:rPr lang="en-US" dirty="0" smtClean="0"/>
              <a:t>brokering…</a:t>
            </a:r>
            <a:endParaRPr lang="en-US" dirty="0"/>
          </a:p>
        </p:txBody>
      </p:sp>
      <p:sp>
        <p:nvSpPr>
          <p:cNvPr id="6" name="Date Placeholder 5"/>
          <p:cNvSpPr>
            <a:spLocks noGrp="1"/>
          </p:cNvSpPr>
          <p:nvPr>
            <p:ph type="dt" sz="half" idx="14"/>
          </p:nvPr>
        </p:nvSpPr>
        <p:spPr/>
        <p:txBody>
          <a:bodyPr/>
          <a:lstStyle/>
          <a:p>
            <a:fld id="{29A64E8B-282C-4032-B500-A01B23482823}" type="datetime1">
              <a:rPr lang="en-US" smtClean="0"/>
              <a:t>7/13/2015</a:t>
            </a:fld>
            <a:endParaRPr lang="en-US" dirty="0"/>
          </a:p>
        </p:txBody>
      </p:sp>
      <p:sp>
        <p:nvSpPr>
          <p:cNvPr id="7" name="Footer Placeholder 6"/>
          <p:cNvSpPr>
            <a:spLocks noGrp="1"/>
          </p:cNvSpPr>
          <p:nvPr>
            <p:ph type="ftr" sz="quarter" idx="16"/>
          </p:nvPr>
        </p:nvSpPr>
        <p:spPr/>
        <p:txBody>
          <a:bodyPr/>
          <a:lstStyle/>
          <a:p>
            <a:r>
              <a:rPr lang="en-US" smtClean="0"/>
              <a:t>Threat &amp; Risk</a:t>
            </a:r>
            <a:endParaRPr lang="en-US"/>
          </a:p>
        </p:txBody>
      </p:sp>
      <p:sp>
        <p:nvSpPr>
          <p:cNvPr id="8" name="Slide Number Placeholder 7"/>
          <p:cNvSpPr>
            <a:spLocks noGrp="1"/>
          </p:cNvSpPr>
          <p:nvPr>
            <p:ph type="sldNum" sz="quarter" idx="15"/>
          </p:nvPr>
        </p:nvSpPr>
        <p:spPr/>
        <p:txBody>
          <a:bodyPr/>
          <a:lstStyle/>
          <a:p>
            <a:fld id="{C5349D12-3EF0-44B0-8484-0F10BE0E01DA}" type="slidenum">
              <a:rPr lang="en-US" smtClean="0"/>
              <a:t>30</a:t>
            </a:fld>
            <a:endParaRPr lang="en-US"/>
          </a:p>
        </p:txBody>
      </p:sp>
    </p:spTree>
    <p:extLst>
      <p:ext uri="{BB962C8B-B14F-4D97-AF65-F5344CB8AC3E}">
        <p14:creationId xmlns:p14="http://schemas.microsoft.com/office/powerpoint/2010/main" val="285970553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normAutofit/>
          </a:bodyPr>
          <a:lstStyle/>
          <a:p>
            <a:r>
              <a:rPr lang="en-US" dirty="0" smtClean="0"/>
              <a:t>Who are the analysts in your community? Are you an analyst?</a:t>
            </a:r>
          </a:p>
          <a:p>
            <a:r>
              <a:rPr lang="en-US" dirty="0" smtClean="0"/>
              <a:t>Who do they consume data from? Who should they consume data from?</a:t>
            </a:r>
          </a:p>
          <a:p>
            <a:r>
              <a:rPr lang="en-US" dirty="0" smtClean="0"/>
              <a:t>What analytics do the do? What should the do?</a:t>
            </a:r>
            <a:endParaRPr lang="en-US" dirty="0"/>
          </a:p>
          <a:p>
            <a:r>
              <a:rPr lang="en-US" dirty="0" smtClean="0"/>
              <a:t>What data to they consume &amp; provide now? What data should they consume &amp; provide? </a:t>
            </a:r>
          </a:p>
          <a:p>
            <a:r>
              <a:rPr lang="en-US" dirty="0" smtClean="0"/>
              <a:t>Who do they provide the data to? Who should they provide it to?</a:t>
            </a:r>
          </a:p>
          <a:p>
            <a:r>
              <a:rPr lang="en-US" dirty="0" smtClean="0"/>
              <a:t>How is it consumed/provided now? How should it be consumed/provided in the future </a:t>
            </a:r>
          </a:p>
          <a:p>
            <a:r>
              <a:rPr lang="en-US" dirty="0" smtClean="0"/>
              <a:t>What are the data formats, entities, elements, associations and vocabularies? </a:t>
            </a:r>
          </a:p>
          <a:p>
            <a:r>
              <a:rPr lang="en-US" dirty="0" smtClean="0"/>
              <a:t>What existing artifacts are there?</a:t>
            </a:r>
          </a:p>
          <a:p>
            <a:endParaRPr lang="en-US" dirty="0"/>
          </a:p>
        </p:txBody>
      </p:sp>
      <p:sp>
        <p:nvSpPr>
          <p:cNvPr id="3" name="Title 2"/>
          <p:cNvSpPr>
            <a:spLocks noGrp="1"/>
          </p:cNvSpPr>
          <p:nvPr>
            <p:ph type="title"/>
          </p:nvPr>
        </p:nvSpPr>
        <p:spPr/>
        <p:txBody>
          <a:bodyPr/>
          <a:lstStyle/>
          <a:p>
            <a:r>
              <a:rPr lang="en-US" dirty="0" smtClean="0"/>
              <a:t>For Analysts…</a:t>
            </a:r>
            <a:endParaRPr lang="en-US" dirty="0"/>
          </a:p>
        </p:txBody>
      </p:sp>
      <p:sp>
        <p:nvSpPr>
          <p:cNvPr id="6" name="Date Placeholder 5"/>
          <p:cNvSpPr>
            <a:spLocks noGrp="1"/>
          </p:cNvSpPr>
          <p:nvPr>
            <p:ph type="dt" sz="half" idx="14"/>
          </p:nvPr>
        </p:nvSpPr>
        <p:spPr/>
        <p:txBody>
          <a:bodyPr/>
          <a:lstStyle/>
          <a:p>
            <a:fld id="{E4704B7D-3708-41F0-8B71-D48F95DD10D4}" type="datetime1">
              <a:rPr lang="en-US" smtClean="0"/>
              <a:t>7/13/2015</a:t>
            </a:fld>
            <a:endParaRPr lang="en-US" dirty="0"/>
          </a:p>
        </p:txBody>
      </p:sp>
      <p:sp>
        <p:nvSpPr>
          <p:cNvPr id="7" name="Footer Placeholder 6"/>
          <p:cNvSpPr>
            <a:spLocks noGrp="1"/>
          </p:cNvSpPr>
          <p:nvPr>
            <p:ph type="ftr" sz="quarter" idx="16"/>
          </p:nvPr>
        </p:nvSpPr>
        <p:spPr/>
        <p:txBody>
          <a:bodyPr/>
          <a:lstStyle/>
          <a:p>
            <a:r>
              <a:rPr lang="en-US" smtClean="0"/>
              <a:t>Threat &amp; Risk</a:t>
            </a:r>
            <a:endParaRPr lang="en-US"/>
          </a:p>
        </p:txBody>
      </p:sp>
      <p:sp>
        <p:nvSpPr>
          <p:cNvPr id="8" name="Slide Number Placeholder 7"/>
          <p:cNvSpPr>
            <a:spLocks noGrp="1"/>
          </p:cNvSpPr>
          <p:nvPr>
            <p:ph type="sldNum" sz="quarter" idx="15"/>
          </p:nvPr>
        </p:nvSpPr>
        <p:spPr/>
        <p:txBody>
          <a:bodyPr/>
          <a:lstStyle/>
          <a:p>
            <a:fld id="{C5349D12-3EF0-44B0-8484-0F10BE0E01DA}" type="slidenum">
              <a:rPr lang="en-US" smtClean="0"/>
              <a:t>31</a:t>
            </a:fld>
            <a:endParaRPr lang="en-US"/>
          </a:p>
        </p:txBody>
      </p:sp>
    </p:spTree>
    <p:extLst>
      <p:ext uri="{BB962C8B-B14F-4D97-AF65-F5344CB8AC3E}">
        <p14:creationId xmlns:p14="http://schemas.microsoft.com/office/powerpoint/2010/main" val="40038557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normAutofit/>
          </a:bodyPr>
          <a:lstStyle/>
          <a:p>
            <a:r>
              <a:rPr lang="en-US" dirty="0" smtClean="0"/>
              <a:t>Who are the responders in your community? Are you a responder?</a:t>
            </a:r>
          </a:p>
          <a:p>
            <a:r>
              <a:rPr lang="en-US" dirty="0" smtClean="0"/>
              <a:t>Who do they consume data from? Who should they consume data from?</a:t>
            </a:r>
          </a:p>
          <a:p>
            <a:r>
              <a:rPr lang="en-US" dirty="0" smtClean="0"/>
              <a:t>What data to they consume now? What data should they consume? </a:t>
            </a:r>
          </a:p>
          <a:p>
            <a:r>
              <a:rPr lang="en-US" dirty="0" smtClean="0"/>
              <a:t>How are they equipped to make decisions and respond? How should they be equipped?</a:t>
            </a:r>
          </a:p>
          <a:p>
            <a:r>
              <a:rPr lang="en-US" dirty="0" smtClean="0"/>
              <a:t>How is data consumed now? How should it be consumed in the future What are the data formats, entities, elements, associations and vocabularies? </a:t>
            </a:r>
          </a:p>
          <a:p>
            <a:r>
              <a:rPr lang="en-US" dirty="0" smtClean="0"/>
              <a:t>What existing artifacts are there?</a:t>
            </a:r>
          </a:p>
          <a:p>
            <a:endParaRPr lang="en-US" dirty="0" smtClean="0"/>
          </a:p>
          <a:p>
            <a:endParaRPr lang="en-US" dirty="0"/>
          </a:p>
        </p:txBody>
      </p:sp>
      <p:sp>
        <p:nvSpPr>
          <p:cNvPr id="3" name="Title 2"/>
          <p:cNvSpPr>
            <a:spLocks noGrp="1"/>
          </p:cNvSpPr>
          <p:nvPr>
            <p:ph type="title"/>
          </p:nvPr>
        </p:nvSpPr>
        <p:spPr/>
        <p:txBody>
          <a:bodyPr/>
          <a:lstStyle/>
          <a:p>
            <a:r>
              <a:rPr lang="en-US" dirty="0" smtClean="0"/>
              <a:t>For Responders…</a:t>
            </a:r>
            <a:endParaRPr lang="en-US" dirty="0"/>
          </a:p>
        </p:txBody>
      </p:sp>
      <p:sp>
        <p:nvSpPr>
          <p:cNvPr id="6" name="Date Placeholder 5"/>
          <p:cNvSpPr>
            <a:spLocks noGrp="1"/>
          </p:cNvSpPr>
          <p:nvPr>
            <p:ph type="dt" sz="half" idx="14"/>
          </p:nvPr>
        </p:nvSpPr>
        <p:spPr/>
        <p:txBody>
          <a:bodyPr/>
          <a:lstStyle/>
          <a:p>
            <a:fld id="{62A0943E-F0AF-4B03-9AED-391DE19F8E6B}" type="datetime1">
              <a:rPr lang="en-US" smtClean="0"/>
              <a:t>7/13/2015</a:t>
            </a:fld>
            <a:endParaRPr lang="en-US" dirty="0"/>
          </a:p>
        </p:txBody>
      </p:sp>
      <p:sp>
        <p:nvSpPr>
          <p:cNvPr id="7" name="Footer Placeholder 6"/>
          <p:cNvSpPr>
            <a:spLocks noGrp="1"/>
          </p:cNvSpPr>
          <p:nvPr>
            <p:ph type="ftr" sz="quarter" idx="16"/>
          </p:nvPr>
        </p:nvSpPr>
        <p:spPr/>
        <p:txBody>
          <a:bodyPr/>
          <a:lstStyle/>
          <a:p>
            <a:r>
              <a:rPr lang="en-US" smtClean="0"/>
              <a:t>Threat &amp; Risk</a:t>
            </a:r>
            <a:endParaRPr lang="en-US"/>
          </a:p>
        </p:txBody>
      </p:sp>
      <p:sp>
        <p:nvSpPr>
          <p:cNvPr id="8" name="Slide Number Placeholder 7"/>
          <p:cNvSpPr>
            <a:spLocks noGrp="1"/>
          </p:cNvSpPr>
          <p:nvPr>
            <p:ph type="sldNum" sz="quarter" idx="15"/>
          </p:nvPr>
        </p:nvSpPr>
        <p:spPr/>
        <p:txBody>
          <a:bodyPr/>
          <a:lstStyle/>
          <a:p>
            <a:fld id="{C5349D12-3EF0-44B0-8484-0F10BE0E01DA}" type="slidenum">
              <a:rPr lang="en-US" smtClean="0"/>
              <a:t>32</a:t>
            </a:fld>
            <a:endParaRPr lang="en-US"/>
          </a:p>
        </p:txBody>
      </p:sp>
    </p:spTree>
    <p:extLst>
      <p:ext uri="{BB962C8B-B14F-4D97-AF65-F5344CB8AC3E}">
        <p14:creationId xmlns:p14="http://schemas.microsoft.com/office/powerpoint/2010/main" val="1491302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How do the data and interactions above fulfill each of the use-case outcomes?</a:t>
            </a:r>
          </a:p>
          <a:p>
            <a:r>
              <a:rPr lang="en-US" dirty="0" smtClean="0"/>
              <a:t>How can we validate the models meet the use cases?</a:t>
            </a:r>
            <a:endParaRPr lang="en-US" dirty="0"/>
          </a:p>
        </p:txBody>
      </p:sp>
      <p:sp>
        <p:nvSpPr>
          <p:cNvPr id="3" name="Title 2"/>
          <p:cNvSpPr>
            <a:spLocks noGrp="1"/>
          </p:cNvSpPr>
          <p:nvPr>
            <p:ph type="title"/>
          </p:nvPr>
        </p:nvSpPr>
        <p:spPr/>
        <p:txBody>
          <a:bodyPr/>
          <a:lstStyle/>
          <a:p>
            <a:r>
              <a:rPr lang="en-US" dirty="0" smtClean="0"/>
              <a:t>Use case resolution</a:t>
            </a:r>
            <a:endParaRPr lang="en-US" dirty="0"/>
          </a:p>
        </p:txBody>
      </p:sp>
      <p:sp>
        <p:nvSpPr>
          <p:cNvPr id="6" name="Date Placeholder 5"/>
          <p:cNvSpPr>
            <a:spLocks noGrp="1"/>
          </p:cNvSpPr>
          <p:nvPr>
            <p:ph type="dt" sz="half" idx="14"/>
          </p:nvPr>
        </p:nvSpPr>
        <p:spPr/>
        <p:txBody>
          <a:bodyPr/>
          <a:lstStyle/>
          <a:p>
            <a:fld id="{6FBCC5FD-8B1D-453E-BCB3-0E72A3ECD44D}" type="datetime1">
              <a:rPr lang="en-US" smtClean="0"/>
              <a:t>7/13/2015</a:t>
            </a:fld>
            <a:endParaRPr lang="en-US" dirty="0"/>
          </a:p>
        </p:txBody>
      </p:sp>
      <p:sp>
        <p:nvSpPr>
          <p:cNvPr id="7" name="Footer Placeholder 6"/>
          <p:cNvSpPr>
            <a:spLocks noGrp="1"/>
          </p:cNvSpPr>
          <p:nvPr>
            <p:ph type="ftr" sz="quarter" idx="16"/>
          </p:nvPr>
        </p:nvSpPr>
        <p:spPr/>
        <p:txBody>
          <a:bodyPr/>
          <a:lstStyle/>
          <a:p>
            <a:r>
              <a:rPr lang="en-US" smtClean="0"/>
              <a:t>Threat &amp; Risk</a:t>
            </a:r>
            <a:endParaRPr lang="en-US"/>
          </a:p>
        </p:txBody>
      </p:sp>
      <p:sp>
        <p:nvSpPr>
          <p:cNvPr id="8" name="Slide Number Placeholder 7"/>
          <p:cNvSpPr>
            <a:spLocks noGrp="1"/>
          </p:cNvSpPr>
          <p:nvPr>
            <p:ph type="sldNum" sz="quarter" idx="15"/>
          </p:nvPr>
        </p:nvSpPr>
        <p:spPr/>
        <p:txBody>
          <a:bodyPr/>
          <a:lstStyle/>
          <a:p>
            <a:fld id="{C5349D12-3EF0-44B0-8484-0F10BE0E01DA}" type="slidenum">
              <a:rPr lang="en-US" smtClean="0"/>
              <a:t>33</a:t>
            </a:fld>
            <a:endParaRPr lang="en-US"/>
          </a:p>
        </p:txBody>
      </p:sp>
    </p:spTree>
    <p:extLst>
      <p:ext uri="{BB962C8B-B14F-4D97-AF65-F5344CB8AC3E}">
        <p14:creationId xmlns:p14="http://schemas.microsoft.com/office/powerpoint/2010/main" val="150082873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a:p>
        </p:txBody>
      </p:sp>
      <p:sp>
        <p:nvSpPr>
          <p:cNvPr id="8" name="Date Placeholder 7"/>
          <p:cNvSpPr>
            <a:spLocks noGrp="1"/>
          </p:cNvSpPr>
          <p:nvPr>
            <p:ph type="dt" sz="half" idx="10"/>
          </p:nvPr>
        </p:nvSpPr>
        <p:spPr/>
        <p:txBody>
          <a:bodyPr/>
          <a:lstStyle/>
          <a:p>
            <a:fld id="{0D6FB540-4C15-4588-86FF-E19E95913DD3}" type="datetime1">
              <a:rPr lang="en-US" smtClean="0"/>
              <a:t>7/13/2015</a:t>
            </a:fld>
            <a:endParaRPr lang="en-US"/>
          </a:p>
        </p:txBody>
      </p:sp>
      <p:sp>
        <p:nvSpPr>
          <p:cNvPr id="10" name="Slide Number Placeholder 9"/>
          <p:cNvSpPr>
            <a:spLocks noGrp="1"/>
          </p:cNvSpPr>
          <p:nvPr>
            <p:ph type="sldNum" sz="quarter" idx="11"/>
          </p:nvPr>
        </p:nvSpPr>
        <p:spPr/>
        <p:txBody>
          <a:bodyPr/>
          <a:lstStyle/>
          <a:p>
            <a:fld id="{C5349D12-3EF0-44B0-8484-0F10BE0E01DA}" type="slidenum">
              <a:rPr lang="en-US" smtClean="0"/>
              <a:t>34</a:t>
            </a:fld>
            <a:endParaRPr lang="en-US"/>
          </a:p>
        </p:txBody>
      </p:sp>
      <p:sp>
        <p:nvSpPr>
          <p:cNvPr id="9" name="Footer Placeholder 8"/>
          <p:cNvSpPr>
            <a:spLocks noGrp="1"/>
          </p:cNvSpPr>
          <p:nvPr>
            <p:ph type="ftr" sz="quarter" idx="12"/>
          </p:nvPr>
        </p:nvSpPr>
        <p:spPr/>
        <p:txBody>
          <a:bodyPr/>
          <a:lstStyle/>
          <a:p>
            <a:r>
              <a:rPr lang="en-US" smtClean="0"/>
              <a:t>Threat &amp; Risk</a:t>
            </a:r>
            <a:endParaRPr lang="en-US"/>
          </a:p>
        </p:txBody>
      </p:sp>
      <p:sp>
        <p:nvSpPr>
          <p:cNvPr id="4" name="Title 3"/>
          <p:cNvSpPr>
            <a:spLocks noGrp="1"/>
          </p:cNvSpPr>
          <p:nvPr>
            <p:ph type="title"/>
          </p:nvPr>
        </p:nvSpPr>
        <p:spPr/>
        <p:txBody>
          <a:bodyPr/>
          <a:lstStyle/>
          <a:p>
            <a:r>
              <a:rPr lang="en-US" dirty="0" smtClean="0"/>
              <a:t>Understanding the conceptual models</a:t>
            </a:r>
            <a:endParaRPr lang="en-US" dirty="0"/>
          </a:p>
        </p:txBody>
      </p:sp>
    </p:spTree>
    <p:extLst>
      <p:ext uri="{BB962C8B-B14F-4D97-AF65-F5344CB8AC3E}">
        <p14:creationId xmlns:p14="http://schemas.microsoft.com/office/powerpoint/2010/main" val="399704491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FFC8E0D-FE22-42CA-9D02-05162CCF70A3}" type="datetime1">
              <a:rPr lang="en-US" smtClean="0"/>
              <a:t>7/13/2015</a:t>
            </a:fld>
            <a:endParaRPr lang="en-US"/>
          </a:p>
        </p:txBody>
      </p:sp>
      <p:sp>
        <p:nvSpPr>
          <p:cNvPr id="4" name="Slide Number Placeholder 3"/>
          <p:cNvSpPr>
            <a:spLocks noGrp="1"/>
          </p:cNvSpPr>
          <p:nvPr>
            <p:ph type="sldNum" sz="quarter" idx="11"/>
          </p:nvPr>
        </p:nvSpPr>
        <p:spPr/>
        <p:txBody>
          <a:bodyPr/>
          <a:lstStyle/>
          <a:p>
            <a:fld id="{C5349D12-3EF0-44B0-8484-0F10BE0E01DA}" type="slidenum">
              <a:rPr lang="en-US" smtClean="0"/>
              <a:t>35</a:t>
            </a:fld>
            <a:endParaRPr lang="en-US"/>
          </a:p>
        </p:txBody>
      </p:sp>
      <p:sp>
        <p:nvSpPr>
          <p:cNvPr id="5" name="Footer Placeholder 4"/>
          <p:cNvSpPr>
            <a:spLocks noGrp="1"/>
          </p:cNvSpPr>
          <p:nvPr>
            <p:ph type="ftr" sz="quarter" idx="12"/>
          </p:nvPr>
        </p:nvSpPr>
        <p:spPr/>
        <p:txBody>
          <a:bodyPr/>
          <a:lstStyle/>
          <a:p>
            <a:r>
              <a:rPr lang="en-US" smtClean="0"/>
              <a:t>Threat &amp; Risk</a:t>
            </a:r>
            <a:endParaRPr lang="en-US"/>
          </a:p>
        </p:txBody>
      </p:sp>
      <p:sp>
        <p:nvSpPr>
          <p:cNvPr id="7" name="Title 6"/>
          <p:cNvSpPr>
            <a:spLocks noGrp="1"/>
          </p:cNvSpPr>
          <p:nvPr>
            <p:ph type="title"/>
          </p:nvPr>
        </p:nvSpPr>
        <p:spPr/>
        <p:txBody>
          <a:bodyPr/>
          <a:lstStyle/>
          <a:p>
            <a:r>
              <a:rPr lang="en-US" dirty="0" smtClean="0"/>
              <a:t>Conceptual Model Layering</a:t>
            </a:r>
            <a:endParaRPr lang="en-US" dirty="0"/>
          </a:p>
        </p:txBody>
      </p:sp>
      <p:sp>
        <p:nvSpPr>
          <p:cNvPr id="8" name="Rounded Rectangle 7"/>
          <p:cNvSpPr/>
          <p:nvPr/>
        </p:nvSpPr>
        <p:spPr>
          <a:xfrm>
            <a:off x="1295400" y="3722914"/>
            <a:ext cx="6400800" cy="914400"/>
          </a:xfrm>
          <a:prstGeom prst="roundRect">
            <a:avLst/>
          </a:prstGeom>
          <a:solidFill>
            <a:srgbClr val="11C10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Generic Library – Provides concepts and links across multiple viewpoints, not just threat/risk. E.G. Person,  Objective</a:t>
            </a:r>
            <a:endParaRPr lang="en-US" dirty="0"/>
          </a:p>
        </p:txBody>
      </p:sp>
      <p:sp>
        <p:nvSpPr>
          <p:cNvPr id="9" name="Rounded Rectangle 8"/>
          <p:cNvSpPr/>
          <p:nvPr/>
        </p:nvSpPr>
        <p:spPr>
          <a:xfrm>
            <a:off x="1295400" y="4637314"/>
            <a:ext cx="64008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Kernel–  Foundational concepts for modeling anything: Entities, Roles, Relations, Types, Information, Rules, Identity, Etc…</a:t>
            </a:r>
            <a:endParaRPr lang="en-US" dirty="0"/>
          </a:p>
        </p:txBody>
      </p:sp>
      <p:sp>
        <p:nvSpPr>
          <p:cNvPr id="10" name="Rounded Rectangle 9"/>
          <p:cNvSpPr/>
          <p:nvPr/>
        </p:nvSpPr>
        <p:spPr>
          <a:xfrm>
            <a:off x="1295400" y="2819400"/>
            <a:ext cx="6400800" cy="91440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Cross-risk/threat – specific “wide and shallow” risk and threat concepts/ E.G. Risk, threat, danger, consequence</a:t>
            </a:r>
            <a:endParaRPr lang="en-US" dirty="0"/>
          </a:p>
        </p:txBody>
      </p:sp>
      <p:sp>
        <p:nvSpPr>
          <p:cNvPr id="11" name="Rounded Rectangle 10"/>
          <p:cNvSpPr/>
          <p:nvPr/>
        </p:nvSpPr>
        <p:spPr>
          <a:xfrm>
            <a:off x="1286691" y="1905000"/>
            <a:ext cx="3200400" cy="914400"/>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Operational threat situational awareness and response</a:t>
            </a:r>
            <a:endParaRPr lang="en-US" dirty="0"/>
          </a:p>
        </p:txBody>
      </p:sp>
      <p:sp>
        <p:nvSpPr>
          <p:cNvPr id="12" name="Rounded Rectangle 11"/>
          <p:cNvSpPr/>
          <p:nvPr/>
        </p:nvSpPr>
        <p:spPr>
          <a:xfrm>
            <a:off x="4487091" y="1902823"/>
            <a:ext cx="3200400" cy="914400"/>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Operational risk  evaluation and mediation</a:t>
            </a:r>
            <a:endParaRPr lang="en-US" dirty="0"/>
          </a:p>
        </p:txBody>
      </p:sp>
      <p:sp>
        <p:nvSpPr>
          <p:cNvPr id="2" name="Rounded Rectangular Callout 1"/>
          <p:cNvSpPr/>
          <p:nvPr/>
        </p:nvSpPr>
        <p:spPr>
          <a:xfrm>
            <a:off x="5638800" y="6019800"/>
            <a:ext cx="2133600" cy="533400"/>
          </a:xfrm>
          <a:prstGeom prst="wedgeRoundRectCallout">
            <a:avLst>
              <a:gd name="adj1" fmla="val -73214"/>
              <a:gd name="adj2" fmla="val -153215"/>
              <a:gd name="adj3" fmla="val 16667"/>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Subset of the model from SIMF</a:t>
            </a:r>
            <a:endParaRPr lang="en-US" dirty="0"/>
          </a:p>
        </p:txBody>
      </p:sp>
    </p:spTree>
    <p:extLst>
      <p:ext uri="{BB962C8B-B14F-4D97-AF65-F5344CB8AC3E}">
        <p14:creationId xmlns:p14="http://schemas.microsoft.com/office/powerpoint/2010/main" val="254206887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3"/>
          </p:nvPr>
        </p:nvSpPr>
        <p:spPr>
          <a:xfrm>
            <a:off x="381000" y="1219200"/>
            <a:ext cx="2314574" cy="3429000"/>
          </a:xfrm>
        </p:spPr>
        <p:txBody>
          <a:bodyPr>
            <a:normAutofit lnSpcReduction="10000"/>
          </a:bodyPr>
          <a:lstStyle/>
          <a:p>
            <a:r>
              <a:rPr lang="en-US" b="1" u="sng" dirty="0" smtClean="0">
                <a:solidFill>
                  <a:srgbClr val="FFFF00"/>
                </a:solidFill>
              </a:rPr>
              <a:t>Core Concepts</a:t>
            </a:r>
          </a:p>
          <a:p>
            <a:r>
              <a:rPr lang="en-US" dirty="0" smtClean="0"/>
              <a:t>Foundation</a:t>
            </a:r>
          </a:p>
          <a:p>
            <a:r>
              <a:rPr lang="en-US" dirty="0" smtClean="0"/>
              <a:t>Identifiers</a:t>
            </a:r>
          </a:p>
          <a:p>
            <a:r>
              <a:rPr lang="en-US" dirty="0" smtClean="0"/>
              <a:t>Information</a:t>
            </a:r>
          </a:p>
          <a:p>
            <a:r>
              <a:rPr lang="en-US" dirty="0" smtClean="0"/>
              <a:t>Process</a:t>
            </a:r>
          </a:p>
          <a:p>
            <a:r>
              <a:rPr lang="en-US" dirty="0" smtClean="0"/>
              <a:t>Quantities and Units</a:t>
            </a:r>
          </a:p>
          <a:p>
            <a:r>
              <a:rPr lang="en-US" dirty="0" smtClean="0"/>
              <a:t>Rules</a:t>
            </a:r>
          </a:p>
          <a:p>
            <a:r>
              <a:rPr lang="en-US" dirty="0" smtClean="0"/>
              <a:t>Templates</a:t>
            </a:r>
          </a:p>
          <a:p>
            <a:r>
              <a:rPr lang="en-US" dirty="0" smtClean="0"/>
              <a:t>Timeframe</a:t>
            </a:r>
            <a:endParaRPr lang="en-US" dirty="0"/>
          </a:p>
        </p:txBody>
      </p:sp>
      <p:sp>
        <p:nvSpPr>
          <p:cNvPr id="6" name="Title 5"/>
          <p:cNvSpPr>
            <a:spLocks noGrp="1"/>
          </p:cNvSpPr>
          <p:nvPr>
            <p:ph type="title"/>
          </p:nvPr>
        </p:nvSpPr>
        <p:spPr>
          <a:xfrm>
            <a:off x="352426" y="228600"/>
            <a:ext cx="7680960" cy="838200"/>
          </a:xfrm>
        </p:spPr>
        <p:txBody>
          <a:bodyPr/>
          <a:lstStyle/>
          <a:p>
            <a:r>
              <a:rPr lang="en-US" dirty="0" smtClean="0"/>
              <a:t>Conceptual Model </a:t>
            </a:r>
            <a:r>
              <a:rPr lang="en-US" u="sng" dirty="0" smtClean="0"/>
              <a:t>Packages</a:t>
            </a:r>
            <a:endParaRPr lang="en-US" u="sng" dirty="0"/>
          </a:p>
        </p:txBody>
      </p:sp>
      <p:sp>
        <p:nvSpPr>
          <p:cNvPr id="2" name="Date Placeholder 1"/>
          <p:cNvSpPr>
            <a:spLocks noGrp="1"/>
          </p:cNvSpPr>
          <p:nvPr>
            <p:ph type="dt" sz="half" idx="15"/>
          </p:nvPr>
        </p:nvSpPr>
        <p:spPr/>
        <p:txBody>
          <a:bodyPr/>
          <a:lstStyle/>
          <a:p>
            <a:fld id="{F178AD1E-6C62-4F7B-8F5C-AB7BDAD6E1C9}" type="datetime1">
              <a:rPr lang="en-US" smtClean="0"/>
              <a:t>7/13/2015</a:t>
            </a:fld>
            <a:endParaRPr lang="en-US"/>
          </a:p>
        </p:txBody>
      </p:sp>
      <p:sp>
        <p:nvSpPr>
          <p:cNvPr id="3" name="Slide Number Placeholder 2"/>
          <p:cNvSpPr>
            <a:spLocks noGrp="1"/>
          </p:cNvSpPr>
          <p:nvPr>
            <p:ph type="sldNum" sz="quarter" idx="16"/>
          </p:nvPr>
        </p:nvSpPr>
        <p:spPr/>
        <p:txBody>
          <a:bodyPr/>
          <a:lstStyle/>
          <a:p>
            <a:fld id="{C5349D12-3EF0-44B0-8484-0F10BE0E01DA}" type="slidenum">
              <a:rPr lang="en-US" smtClean="0"/>
              <a:t>36</a:t>
            </a:fld>
            <a:endParaRPr lang="en-US"/>
          </a:p>
        </p:txBody>
      </p:sp>
      <p:sp>
        <p:nvSpPr>
          <p:cNvPr id="4" name="Footer Placeholder 3"/>
          <p:cNvSpPr>
            <a:spLocks noGrp="1"/>
          </p:cNvSpPr>
          <p:nvPr>
            <p:ph type="ftr" sz="quarter" idx="17"/>
          </p:nvPr>
        </p:nvSpPr>
        <p:spPr/>
        <p:txBody>
          <a:bodyPr/>
          <a:lstStyle/>
          <a:p>
            <a:r>
              <a:rPr lang="en-US" smtClean="0"/>
              <a:t>Threat &amp; Risk</a:t>
            </a:r>
            <a:endParaRPr lang="en-US"/>
          </a:p>
        </p:txBody>
      </p:sp>
      <p:sp>
        <p:nvSpPr>
          <p:cNvPr id="9" name="Content Placeholder 6"/>
          <p:cNvSpPr>
            <a:spLocks noGrp="1"/>
          </p:cNvSpPr>
          <p:nvPr>
            <p:ph sz="quarter" idx="13"/>
          </p:nvPr>
        </p:nvSpPr>
        <p:spPr>
          <a:xfrm>
            <a:off x="2743200" y="1219200"/>
            <a:ext cx="2286000" cy="5334000"/>
          </a:xfrm>
        </p:spPr>
        <p:txBody>
          <a:bodyPr>
            <a:normAutofit fontScale="92500" lnSpcReduction="10000"/>
          </a:bodyPr>
          <a:lstStyle/>
          <a:p>
            <a:r>
              <a:rPr lang="en-US" b="1" u="sng" dirty="0" smtClean="0">
                <a:solidFill>
                  <a:srgbClr val="FFFF00"/>
                </a:solidFill>
              </a:rPr>
              <a:t>Generic Concepts</a:t>
            </a:r>
          </a:p>
          <a:p>
            <a:r>
              <a:rPr lang="en-US" dirty="0" smtClean="0"/>
              <a:t>Authority</a:t>
            </a:r>
          </a:p>
          <a:p>
            <a:r>
              <a:rPr lang="en-US" dirty="0" smtClean="0"/>
              <a:t>Capability</a:t>
            </a:r>
          </a:p>
          <a:p>
            <a:r>
              <a:rPr lang="en-US" dirty="0" smtClean="0"/>
              <a:t>Contact Information</a:t>
            </a:r>
          </a:p>
          <a:p>
            <a:r>
              <a:rPr lang="en-US" dirty="0" smtClean="0"/>
              <a:t>Custody</a:t>
            </a:r>
          </a:p>
          <a:p>
            <a:r>
              <a:rPr lang="en-US" dirty="0" smtClean="0"/>
              <a:t>Enterprise</a:t>
            </a:r>
          </a:p>
          <a:p>
            <a:r>
              <a:rPr lang="en-US" dirty="0" smtClean="0"/>
              <a:t>Entity Kinds</a:t>
            </a:r>
          </a:p>
          <a:p>
            <a:r>
              <a:rPr lang="en-US" dirty="0" smtClean="0"/>
              <a:t>Intent</a:t>
            </a:r>
          </a:p>
          <a:p>
            <a:r>
              <a:rPr lang="en-US" dirty="0" smtClean="0"/>
              <a:t>Location</a:t>
            </a:r>
          </a:p>
          <a:p>
            <a:r>
              <a:rPr lang="en-US" dirty="0" smtClean="0"/>
              <a:t>Observation</a:t>
            </a:r>
          </a:p>
          <a:p>
            <a:r>
              <a:rPr lang="en-US" dirty="0" smtClean="0"/>
              <a:t>Party relationships</a:t>
            </a:r>
          </a:p>
          <a:p>
            <a:r>
              <a:rPr lang="en-US" dirty="0" smtClean="0"/>
              <a:t>Person</a:t>
            </a:r>
          </a:p>
          <a:p>
            <a:r>
              <a:rPr lang="en-US" dirty="0" smtClean="0"/>
              <a:t>Prediction</a:t>
            </a:r>
          </a:p>
          <a:p>
            <a:r>
              <a:rPr lang="en-US" dirty="0" smtClean="0"/>
              <a:t>Requirements</a:t>
            </a:r>
          </a:p>
          <a:p>
            <a:r>
              <a:rPr lang="en-US" dirty="0" smtClean="0"/>
              <a:t>Resources</a:t>
            </a:r>
          </a:p>
          <a:p>
            <a:endParaRPr lang="en-US" dirty="0"/>
          </a:p>
        </p:txBody>
      </p:sp>
      <p:sp>
        <p:nvSpPr>
          <p:cNvPr id="10" name="Content Placeholder 6"/>
          <p:cNvSpPr>
            <a:spLocks noGrp="1"/>
          </p:cNvSpPr>
          <p:nvPr>
            <p:ph sz="quarter" idx="13"/>
          </p:nvPr>
        </p:nvSpPr>
        <p:spPr>
          <a:xfrm>
            <a:off x="5105400" y="1219200"/>
            <a:ext cx="2743200" cy="3733800"/>
          </a:xfrm>
        </p:spPr>
        <p:txBody>
          <a:bodyPr>
            <a:normAutofit/>
          </a:bodyPr>
          <a:lstStyle/>
          <a:p>
            <a:r>
              <a:rPr lang="en-US" b="1" u="sng" dirty="0" smtClean="0">
                <a:solidFill>
                  <a:srgbClr val="FFFF00"/>
                </a:solidFill>
              </a:rPr>
              <a:t>Threat and Risk Concepts</a:t>
            </a:r>
          </a:p>
          <a:p>
            <a:r>
              <a:rPr lang="en-US" dirty="0" smtClean="0"/>
              <a:t>Campaign</a:t>
            </a:r>
          </a:p>
          <a:p>
            <a:r>
              <a:rPr lang="en-US" dirty="0" smtClean="0"/>
              <a:t>Course of Action</a:t>
            </a:r>
          </a:p>
          <a:p>
            <a:r>
              <a:rPr lang="en-US" dirty="0" smtClean="0"/>
              <a:t>Danger</a:t>
            </a:r>
          </a:p>
          <a:p>
            <a:r>
              <a:rPr lang="en-US" dirty="0" smtClean="0"/>
              <a:t>Danger Categories</a:t>
            </a:r>
          </a:p>
          <a:p>
            <a:r>
              <a:rPr lang="en-US" dirty="0" smtClean="0"/>
              <a:t>Incident</a:t>
            </a:r>
          </a:p>
          <a:p>
            <a:r>
              <a:rPr lang="en-US" dirty="0" smtClean="0"/>
              <a:t>Indicator</a:t>
            </a:r>
          </a:p>
          <a:p>
            <a:r>
              <a:rPr lang="en-US" dirty="0" smtClean="0"/>
              <a:t>Risk</a:t>
            </a:r>
          </a:p>
          <a:p>
            <a:r>
              <a:rPr lang="en-US" dirty="0" smtClean="0"/>
              <a:t>Vulnerability</a:t>
            </a:r>
            <a:endParaRPr lang="en-US" dirty="0"/>
          </a:p>
        </p:txBody>
      </p:sp>
    </p:spTree>
    <p:extLst>
      <p:ext uri="{BB962C8B-B14F-4D97-AF65-F5344CB8AC3E}">
        <p14:creationId xmlns:p14="http://schemas.microsoft.com/office/powerpoint/2010/main" val="186290355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13"/>
          </p:nvPr>
        </p:nvSpPr>
        <p:spPr/>
        <p:txBody>
          <a:bodyPr/>
          <a:lstStyle/>
          <a:p>
            <a:r>
              <a:rPr lang="en-US" dirty="0" smtClean="0"/>
              <a:t>--</a:t>
            </a:r>
            <a:r>
              <a:rPr lang="en-US" dirty="0" err="1" smtClean="0"/>
              <a:t>todo</a:t>
            </a:r>
            <a:r>
              <a:rPr lang="en-US" dirty="0" smtClean="0"/>
              <a:t>--</a:t>
            </a:r>
            <a:endParaRPr lang="en-US" dirty="0"/>
          </a:p>
        </p:txBody>
      </p:sp>
      <p:sp>
        <p:nvSpPr>
          <p:cNvPr id="3" name="Date Placeholder 2"/>
          <p:cNvSpPr>
            <a:spLocks noGrp="1"/>
          </p:cNvSpPr>
          <p:nvPr>
            <p:ph type="dt" sz="half" idx="14"/>
          </p:nvPr>
        </p:nvSpPr>
        <p:spPr/>
        <p:txBody>
          <a:bodyPr/>
          <a:lstStyle/>
          <a:p>
            <a:fld id="{7FFC8E0D-FE22-42CA-9D02-05162CCF70A3}" type="datetime1">
              <a:rPr lang="en-US" smtClean="0"/>
              <a:t>7/13/2015</a:t>
            </a:fld>
            <a:endParaRPr lang="en-US"/>
          </a:p>
        </p:txBody>
      </p:sp>
      <p:sp>
        <p:nvSpPr>
          <p:cNvPr id="4" name="Slide Number Placeholder 3"/>
          <p:cNvSpPr>
            <a:spLocks noGrp="1"/>
          </p:cNvSpPr>
          <p:nvPr>
            <p:ph type="sldNum" sz="quarter" idx="15"/>
          </p:nvPr>
        </p:nvSpPr>
        <p:spPr/>
        <p:txBody>
          <a:bodyPr/>
          <a:lstStyle/>
          <a:p>
            <a:fld id="{C5349D12-3EF0-44B0-8484-0F10BE0E01DA}" type="slidenum">
              <a:rPr lang="en-US" smtClean="0"/>
              <a:t>37</a:t>
            </a:fld>
            <a:endParaRPr lang="en-US"/>
          </a:p>
        </p:txBody>
      </p:sp>
      <p:sp>
        <p:nvSpPr>
          <p:cNvPr id="5" name="Footer Placeholder 4"/>
          <p:cNvSpPr>
            <a:spLocks noGrp="1"/>
          </p:cNvSpPr>
          <p:nvPr>
            <p:ph type="ftr" sz="quarter" idx="16"/>
          </p:nvPr>
        </p:nvSpPr>
        <p:spPr/>
        <p:txBody>
          <a:bodyPr/>
          <a:lstStyle/>
          <a:p>
            <a:r>
              <a:rPr lang="en-US" dirty="0" smtClean="0"/>
              <a:t>Threat &amp; Risk</a:t>
            </a:r>
            <a:endParaRPr lang="en-US" dirty="0"/>
          </a:p>
        </p:txBody>
      </p:sp>
      <p:sp>
        <p:nvSpPr>
          <p:cNvPr id="7" name="Title 6"/>
          <p:cNvSpPr>
            <a:spLocks noGrp="1"/>
          </p:cNvSpPr>
          <p:nvPr>
            <p:ph type="title"/>
          </p:nvPr>
        </p:nvSpPr>
        <p:spPr/>
        <p:txBody>
          <a:bodyPr>
            <a:normAutofit fontScale="90000"/>
          </a:bodyPr>
          <a:lstStyle/>
          <a:p>
            <a:r>
              <a:rPr lang="en-US" dirty="0" smtClean="0"/>
              <a:t>Understanding the UML diagrams &amp; Tables</a:t>
            </a:r>
            <a:endParaRPr lang="en-US" dirty="0"/>
          </a:p>
        </p:txBody>
      </p:sp>
      <p:pic>
        <p:nvPicPr>
          <p:cNvPr id="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3" y="1209675"/>
            <a:ext cx="9153526" cy="4438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1981200" y="5836529"/>
            <a:ext cx="4831772" cy="369332"/>
          </a:xfrm>
          <a:prstGeom prst="rect">
            <a:avLst/>
          </a:prstGeom>
          <a:noFill/>
        </p:spPr>
        <p:txBody>
          <a:bodyPr wrap="none" rtlCol="0">
            <a:spAutoFit/>
          </a:bodyPr>
          <a:lstStyle/>
          <a:p>
            <a:r>
              <a:rPr lang="en-US" dirty="0" smtClean="0"/>
              <a:t>More specific concepts positioned on the bottom</a:t>
            </a:r>
            <a:endParaRPr lang="en-US" dirty="0"/>
          </a:p>
        </p:txBody>
      </p:sp>
    </p:spTree>
    <p:extLst>
      <p:ext uri="{BB962C8B-B14F-4D97-AF65-F5344CB8AC3E}">
        <p14:creationId xmlns:p14="http://schemas.microsoft.com/office/powerpoint/2010/main" val="139384303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fontScale="92500" lnSpcReduction="10000"/>
          </a:bodyPr>
          <a:lstStyle/>
          <a:p>
            <a:pPr marL="285750" indent="-285750">
              <a:buFont typeface="Arial" panose="020B0604020202020204" pitchFamily="34" charset="0"/>
              <a:buChar char="•"/>
            </a:pPr>
            <a:r>
              <a:rPr lang="en-US" dirty="0" smtClean="0"/>
              <a:t>Classes {Entities}</a:t>
            </a:r>
          </a:p>
          <a:p>
            <a:pPr marL="285750" indent="-285750">
              <a:buFont typeface="Arial" panose="020B0604020202020204" pitchFamily="34" charset="0"/>
              <a:buChar char="•"/>
            </a:pPr>
            <a:r>
              <a:rPr lang="en-US" dirty="0" smtClean="0"/>
              <a:t>Data types and primitive types {Values}</a:t>
            </a:r>
          </a:p>
          <a:p>
            <a:pPr marL="285750" indent="-285750">
              <a:buFont typeface="Arial" panose="020B0604020202020204" pitchFamily="34" charset="0"/>
              <a:buChar char="•"/>
            </a:pPr>
            <a:r>
              <a:rPr lang="en-US" dirty="0" smtClean="0"/>
              <a:t>Associations, associations ends {Relation types}</a:t>
            </a:r>
          </a:p>
          <a:p>
            <a:pPr marL="285750" indent="-285750">
              <a:buFont typeface="Arial" panose="020B0604020202020204" pitchFamily="34" charset="0"/>
              <a:buChar char="•"/>
            </a:pPr>
            <a:r>
              <a:rPr lang="en-US" dirty="0" smtClean="0"/>
              <a:t>Properties for values {Simple property relations}</a:t>
            </a:r>
          </a:p>
          <a:p>
            <a:pPr marL="285750" indent="-285750">
              <a:buFont typeface="Arial" panose="020B0604020202020204" pitchFamily="34" charset="0"/>
              <a:buChar char="•"/>
            </a:pPr>
            <a:r>
              <a:rPr lang="en-US" dirty="0" smtClean="0"/>
              <a:t>Property defaults {Refinement: An expression evaluated if no values set in context}</a:t>
            </a:r>
          </a:p>
          <a:p>
            <a:pPr marL="285750" indent="-285750">
              <a:buFont typeface="Arial" panose="020B0604020202020204" pitchFamily="34" charset="0"/>
              <a:buChar char="•"/>
            </a:pPr>
            <a:r>
              <a:rPr lang="en-US" dirty="0" smtClean="0"/>
              <a:t>Association classes (However, all associations and properties are considered “first class” and can have contextual and time properties)</a:t>
            </a:r>
          </a:p>
          <a:p>
            <a:pPr marL="285750" indent="-285750">
              <a:buFont typeface="Arial" panose="020B0604020202020204" pitchFamily="34" charset="0"/>
              <a:buChar char="•"/>
            </a:pPr>
            <a:r>
              <a:rPr lang="en-US" dirty="0" smtClean="0"/>
              <a:t>Subsets and redefines of association ends {Properties of relations}</a:t>
            </a:r>
          </a:p>
          <a:p>
            <a:pPr marL="285750" indent="-285750">
              <a:buFont typeface="Arial" panose="020B0604020202020204" pitchFamily="34" charset="0"/>
              <a:buChar char="•"/>
            </a:pPr>
            <a:r>
              <a:rPr lang="en-US" dirty="0" smtClean="0"/>
              <a:t>Cardinalities {Constraint}</a:t>
            </a:r>
          </a:p>
          <a:p>
            <a:pPr marL="285750" indent="-285750">
              <a:buFont typeface="Arial" panose="020B0604020202020204" pitchFamily="34" charset="0"/>
              <a:buChar char="•"/>
            </a:pPr>
            <a:r>
              <a:rPr lang="en-US" dirty="0" smtClean="0"/>
              <a:t>Packages &amp; Package URI {Lexical and logical context}</a:t>
            </a:r>
          </a:p>
          <a:p>
            <a:pPr marL="285750" indent="-285750">
              <a:buFont typeface="Arial" panose="020B0604020202020204" pitchFamily="34" charset="0"/>
              <a:buChar char="•"/>
            </a:pPr>
            <a:r>
              <a:rPr lang="en-US" dirty="0" smtClean="0"/>
              <a:t>Realization {Representation realizes concept}</a:t>
            </a:r>
          </a:p>
          <a:p>
            <a:pPr marL="285750" indent="-285750">
              <a:buFont typeface="Arial" panose="020B0604020202020204" pitchFamily="34" charset="0"/>
              <a:buChar char="•"/>
            </a:pPr>
            <a:r>
              <a:rPr lang="en-US" dirty="0" smtClean="0"/>
              <a:t>Structured Classifier {Patterns and rules}</a:t>
            </a:r>
            <a:endParaRPr lang="en-US" dirty="0"/>
          </a:p>
        </p:txBody>
      </p:sp>
      <p:sp>
        <p:nvSpPr>
          <p:cNvPr id="2" name="Title 1"/>
          <p:cNvSpPr>
            <a:spLocks noGrp="1"/>
          </p:cNvSpPr>
          <p:nvPr>
            <p:ph type="title"/>
          </p:nvPr>
        </p:nvSpPr>
        <p:spPr/>
        <p:txBody>
          <a:bodyPr>
            <a:normAutofit/>
          </a:bodyPr>
          <a:lstStyle/>
          <a:p>
            <a:r>
              <a:rPr lang="en-US" dirty="0" smtClean="0">
                <a:solidFill>
                  <a:schemeClr val="tx1"/>
                </a:solidFill>
              </a:rPr>
              <a:t>UML Concepts we use</a:t>
            </a:r>
            <a:endParaRPr lang="en-US" dirty="0">
              <a:solidFill>
                <a:schemeClr val="tx1"/>
              </a:solidFill>
            </a:endParaRPr>
          </a:p>
        </p:txBody>
      </p:sp>
    </p:spTree>
    <p:extLst>
      <p:ext uri="{BB962C8B-B14F-4D97-AF65-F5344CB8AC3E}">
        <p14:creationId xmlns:p14="http://schemas.microsoft.com/office/powerpoint/2010/main" val="87303662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a:t>Classifying packages</a:t>
            </a:r>
          </a:p>
          <a:p>
            <a:r>
              <a:rPr lang="en-US" dirty="0" smtClean="0"/>
              <a:t>	Conceptual Model, Physical Model, Mapping</a:t>
            </a:r>
          </a:p>
          <a:p>
            <a:r>
              <a:rPr lang="en-US" dirty="0" smtClean="0"/>
              <a:t>Classification / classifies</a:t>
            </a:r>
          </a:p>
          <a:p>
            <a:r>
              <a:rPr lang="en-US" dirty="0"/>
              <a:t>	</a:t>
            </a:r>
            <a:r>
              <a:rPr lang="en-US" dirty="0" smtClean="0"/>
              <a:t>Role &amp; Phase</a:t>
            </a:r>
          </a:p>
          <a:p>
            <a:r>
              <a:rPr lang="en-US" dirty="0" smtClean="0"/>
              <a:t>Kinds of types</a:t>
            </a:r>
          </a:p>
          <a:p>
            <a:r>
              <a:rPr lang="en-US" dirty="0"/>
              <a:t>	</a:t>
            </a:r>
            <a:r>
              <a:rPr lang="en-US" dirty="0" smtClean="0"/>
              <a:t>Entity, Quantity Kind, Unit</a:t>
            </a:r>
          </a:p>
          <a:p>
            <a:r>
              <a:rPr lang="en-US" dirty="0" smtClean="0"/>
              <a:t>Relations</a:t>
            </a:r>
          </a:p>
          <a:p>
            <a:r>
              <a:rPr lang="en-US" dirty="0"/>
              <a:t>	</a:t>
            </a:r>
            <a:r>
              <a:rPr lang="en-US" dirty="0" smtClean="0"/>
              <a:t>Intersection and Union classes</a:t>
            </a:r>
          </a:p>
          <a:p>
            <a:r>
              <a:rPr lang="en-US" dirty="0" smtClean="0"/>
              <a:t>	Equivalent with, disjoint with, is in context of, Restriction</a:t>
            </a:r>
          </a:p>
          <a:p>
            <a:r>
              <a:rPr lang="en-US" dirty="0" smtClean="0"/>
              <a:t>	Represents</a:t>
            </a:r>
          </a:p>
          <a:p>
            <a:r>
              <a:rPr lang="en-US" dirty="0" smtClean="0"/>
              <a:t>Rule {Mapping}</a:t>
            </a:r>
          </a:p>
          <a:p>
            <a:endParaRPr lang="en-US" dirty="0" smtClean="0"/>
          </a:p>
        </p:txBody>
      </p:sp>
      <p:sp>
        <p:nvSpPr>
          <p:cNvPr id="3" name="Date Placeholder 2"/>
          <p:cNvSpPr>
            <a:spLocks noGrp="1"/>
          </p:cNvSpPr>
          <p:nvPr>
            <p:ph type="dt" sz="half" idx="14"/>
          </p:nvPr>
        </p:nvSpPr>
        <p:spPr/>
        <p:txBody>
          <a:bodyPr/>
          <a:lstStyle/>
          <a:p>
            <a:fld id="{1F9A5793-53E3-4EFA-8FEB-3135A2F5C16E}" type="datetime1">
              <a:rPr lang="en-US" smtClean="0"/>
              <a:t>7/13/2015</a:t>
            </a:fld>
            <a:endParaRPr lang="en-US" dirty="0"/>
          </a:p>
        </p:txBody>
      </p:sp>
      <p:sp>
        <p:nvSpPr>
          <p:cNvPr id="4" name="Slide Number Placeholder 3"/>
          <p:cNvSpPr>
            <a:spLocks noGrp="1"/>
          </p:cNvSpPr>
          <p:nvPr>
            <p:ph type="sldNum" sz="quarter" idx="15"/>
          </p:nvPr>
        </p:nvSpPr>
        <p:spPr/>
        <p:txBody>
          <a:bodyPr/>
          <a:lstStyle/>
          <a:p>
            <a:fld id="{C5349D12-3EF0-44B0-8484-0F10BE0E01DA}" type="slidenum">
              <a:rPr lang="en-US" smtClean="0"/>
              <a:t>39</a:t>
            </a:fld>
            <a:endParaRPr lang="en-US"/>
          </a:p>
        </p:txBody>
      </p:sp>
      <p:sp>
        <p:nvSpPr>
          <p:cNvPr id="5" name="Footer Placeholder 4"/>
          <p:cNvSpPr>
            <a:spLocks noGrp="1"/>
          </p:cNvSpPr>
          <p:nvPr>
            <p:ph type="ftr" sz="quarter" idx="16"/>
          </p:nvPr>
        </p:nvSpPr>
        <p:spPr/>
        <p:txBody>
          <a:bodyPr/>
          <a:lstStyle/>
          <a:p>
            <a:r>
              <a:rPr lang="en-US" smtClean="0"/>
              <a:t>Threat &amp; Risk</a:t>
            </a:r>
            <a:endParaRPr lang="en-US"/>
          </a:p>
        </p:txBody>
      </p:sp>
      <p:sp>
        <p:nvSpPr>
          <p:cNvPr id="6" name="Title 5"/>
          <p:cNvSpPr>
            <a:spLocks noGrp="1"/>
          </p:cNvSpPr>
          <p:nvPr>
            <p:ph type="title"/>
          </p:nvPr>
        </p:nvSpPr>
        <p:spPr/>
        <p:txBody>
          <a:bodyPr>
            <a:normAutofit/>
          </a:bodyPr>
          <a:lstStyle/>
          <a:p>
            <a:r>
              <a:rPr lang="en-US" dirty="0" smtClean="0"/>
              <a:t>Profile extension concepts</a:t>
            </a:r>
            <a:endParaRPr lang="en-US" dirty="0"/>
          </a:p>
        </p:txBody>
      </p:sp>
    </p:spTree>
    <p:extLst>
      <p:ext uri="{BB962C8B-B14F-4D97-AF65-F5344CB8AC3E}">
        <p14:creationId xmlns:p14="http://schemas.microsoft.com/office/powerpoint/2010/main" val="30996409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lnSpcReduction="20000"/>
          </a:bodyPr>
          <a:lstStyle/>
          <a:p>
            <a:r>
              <a:rPr lang="en-US" dirty="0" smtClean="0"/>
              <a:t>Normative machine readable specifications</a:t>
            </a:r>
          </a:p>
          <a:p>
            <a:pPr lvl="1"/>
            <a:r>
              <a:rPr lang="en-US" dirty="0" smtClean="0"/>
              <a:t>Formally define and document conceptual model</a:t>
            </a:r>
          </a:p>
          <a:p>
            <a:pPr lvl="1"/>
            <a:r>
              <a:rPr lang="en-US" dirty="0" smtClean="0"/>
              <a:t>STIX Subset and mapping</a:t>
            </a:r>
          </a:p>
          <a:p>
            <a:pPr lvl="1"/>
            <a:r>
              <a:rPr lang="en-US" dirty="0" smtClean="0"/>
              <a:t>NIEM subset and mapping</a:t>
            </a:r>
          </a:p>
          <a:p>
            <a:pPr lvl="1"/>
            <a:r>
              <a:rPr lang="en-US" dirty="0" smtClean="0"/>
              <a:t>EDXL subset and mapping</a:t>
            </a:r>
          </a:p>
          <a:p>
            <a:pPr lvl="1"/>
            <a:r>
              <a:rPr lang="en-US" dirty="0" smtClean="0"/>
              <a:t>Profiles and meta-models</a:t>
            </a:r>
          </a:p>
          <a:p>
            <a:pPr lvl="1"/>
            <a:r>
              <a:rPr lang="en-US" dirty="0" smtClean="0"/>
              <a:t>Any other mappings</a:t>
            </a:r>
          </a:p>
          <a:p>
            <a:r>
              <a:rPr lang="en-US" u="sng" dirty="0" smtClean="0"/>
              <a:t>Submission Document</a:t>
            </a:r>
          </a:p>
          <a:p>
            <a:r>
              <a:rPr lang="en-US" dirty="0" smtClean="0"/>
              <a:t>Resolution of requirements</a:t>
            </a:r>
          </a:p>
          <a:p>
            <a:pPr lvl="1"/>
            <a:r>
              <a:rPr lang="en-US" dirty="0" smtClean="0"/>
              <a:t>Mission and purpose</a:t>
            </a:r>
          </a:p>
          <a:p>
            <a:pPr lvl="1"/>
            <a:r>
              <a:rPr lang="en-US" dirty="0" smtClean="0"/>
              <a:t>Usage scenarios</a:t>
            </a:r>
          </a:p>
          <a:p>
            <a:pPr lvl="1"/>
            <a:r>
              <a:rPr lang="en-US" dirty="0" smtClean="0"/>
              <a:t>Approach</a:t>
            </a:r>
          </a:p>
          <a:p>
            <a:pPr lvl="1"/>
            <a:r>
              <a:rPr lang="en-US" dirty="0" smtClean="0"/>
              <a:t>Conceptual model overview</a:t>
            </a:r>
          </a:p>
          <a:p>
            <a:pPr lvl="1"/>
            <a:r>
              <a:rPr lang="en-US" dirty="0" smtClean="0"/>
              <a:t>Conceptual/physical patterns</a:t>
            </a:r>
          </a:p>
          <a:p>
            <a:pPr lvl="1"/>
            <a:r>
              <a:rPr lang="en-US" dirty="0" smtClean="0"/>
              <a:t>Use of </a:t>
            </a:r>
            <a:r>
              <a:rPr lang="en-US" dirty="0" smtClean="0"/>
              <a:t>SIMF</a:t>
            </a:r>
          </a:p>
          <a:p>
            <a:pPr lvl="1"/>
            <a:r>
              <a:rPr lang="en-US" dirty="0" smtClean="0"/>
              <a:t>Improve generation from models</a:t>
            </a:r>
            <a:endParaRPr lang="en-US" dirty="0" smtClean="0"/>
          </a:p>
          <a:p>
            <a:endParaRPr lang="en-US" dirty="0"/>
          </a:p>
        </p:txBody>
      </p:sp>
      <p:sp>
        <p:nvSpPr>
          <p:cNvPr id="3" name="Date Placeholder 2"/>
          <p:cNvSpPr>
            <a:spLocks noGrp="1"/>
          </p:cNvSpPr>
          <p:nvPr>
            <p:ph type="dt" sz="half" idx="14"/>
          </p:nvPr>
        </p:nvSpPr>
        <p:spPr/>
        <p:txBody>
          <a:bodyPr/>
          <a:lstStyle/>
          <a:p>
            <a:fld id="{1F9A5793-53E3-4EFA-8FEB-3135A2F5C16E}" type="datetime1">
              <a:rPr lang="en-US" smtClean="0"/>
              <a:t>7/13/2015</a:t>
            </a:fld>
            <a:endParaRPr lang="en-US" dirty="0"/>
          </a:p>
        </p:txBody>
      </p:sp>
      <p:sp>
        <p:nvSpPr>
          <p:cNvPr id="4" name="Slide Number Placeholder 3"/>
          <p:cNvSpPr>
            <a:spLocks noGrp="1"/>
          </p:cNvSpPr>
          <p:nvPr>
            <p:ph type="sldNum" sz="quarter" idx="15"/>
          </p:nvPr>
        </p:nvSpPr>
        <p:spPr/>
        <p:txBody>
          <a:bodyPr/>
          <a:lstStyle/>
          <a:p>
            <a:fld id="{C5349D12-3EF0-44B0-8484-0F10BE0E01DA}" type="slidenum">
              <a:rPr lang="en-US" smtClean="0"/>
              <a:t>4</a:t>
            </a:fld>
            <a:endParaRPr lang="en-US"/>
          </a:p>
        </p:txBody>
      </p:sp>
      <p:sp>
        <p:nvSpPr>
          <p:cNvPr id="5" name="Footer Placeholder 4"/>
          <p:cNvSpPr>
            <a:spLocks noGrp="1"/>
          </p:cNvSpPr>
          <p:nvPr>
            <p:ph type="ftr" sz="quarter" idx="16"/>
          </p:nvPr>
        </p:nvSpPr>
        <p:spPr/>
        <p:txBody>
          <a:bodyPr/>
          <a:lstStyle/>
          <a:p>
            <a:r>
              <a:rPr lang="en-US" smtClean="0"/>
              <a:t>Threat &amp; Risk</a:t>
            </a:r>
            <a:endParaRPr lang="en-US"/>
          </a:p>
        </p:txBody>
      </p:sp>
      <p:sp>
        <p:nvSpPr>
          <p:cNvPr id="6" name="Title 5"/>
          <p:cNvSpPr>
            <a:spLocks noGrp="1"/>
          </p:cNvSpPr>
          <p:nvPr>
            <p:ph type="title"/>
          </p:nvPr>
        </p:nvSpPr>
        <p:spPr/>
        <p:txBody>
          <a:bodyPr/>
          <a:lstStyle/>
          <a:p>
            <a:r>
              <a:rPr lang="en-US" dirty="0" smtClean="0"/>
              <a:t>Submission tasks</a:t>
            </a:r>
            <a:endParaRPr lang="en-US" dirty="0"/>
          </a:p>
        </p:txBody>
      </p:sp>
    </p:spTree>
    <p:extLst>
      <p:ext uri="{BB962C8B-B14F-4D97-AF65-F5344CB8AC3E}">
        <p14:creationId xmlns:p14="http://schemas.microsoft.com/office/powerpoint/2010/main" val="115149564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Options</a:t>
            </a:r>
          </a:p>
          <a:p>
            <a:r>
              <a:rPr lang="en-US" dirty="0"/>
              <a:t>	</a:t>
            </a:r>
            <a:r>
              <a:rPr lang="en-US" dirty="0" smtClean="0"/>
              <a:t>UML Diagrams</a:t>
            </a:r>
          </a:p>
          <a:p>
            <a:r>
              <a:rPr lang="en-US" dirty="0"/>
              <a:t>	</a:t>
            </a:r>
            <a:r>
              <a:rPr lang="en-US" dirty="0" smtClean="0"/>
              <a:t>Tables</a:t>
            </a:r>
          </a:p>
          <a:p>
            <a:r>
              <a:rPr lang="en-US" dirty="0"/>
              <a:t>	</a:t>
            </a:r>
            <a:r>
              <a:rPr lang="en-US" dirty="0" smtClean="0"/>
              <a:t>Schema</a:t>
            </a:r>
            <a:endParaRPr lang="en-US" dirty="0"/>
          </a:p>
        </p:txBody>
      </p:sp>
      <p:sp>
        <p:nvSpPr>
          <p:cNvPr id="3" name="Date Placeholder 2"/>
          <p:cNvSpPr>
            <a:spLocks noGrp="1"/>
          </p:cNvSpPr>
          <p:nvPr>
            <p:ph type="dt" sz="half" idx="14"/>
          </p:nvPr>
        </p:nvSpPr>
        <p:spPr/>
        <p:txBody>
          <a:bodyPr/>
          <a:lstStyle/>
          <a:p>
            <a:fld id="{1F9A5793-53E3-4EFA-8FEB-3135A2F5C16E}" type="datetime1">
              <a:rPr lang="en-US" smtClean="0"/>
              <a:t>7/13/2015</a:t>
            </a:fld>
            <a:endParaRPr lang="en-US" dirty="0"/>
          </a:p>
        </p:txBody>
      </p:sp>
      <p:sp>
        <p:nvSpPr>
          <p:cNvPr id="4" name="Slide Number Placeholder 3"/>
          <p:cNvSpPr>
            <a:spLocks noGrp="1"/>
          </p:cNvSpPr>
          <p:nvPr>
            <p:ph type="sldNum" sz="quarter" idx="15"/>
          </p:nvPr>
        </p:nvSpPr>
        <p:spPr/>
        <p:txBody>
          <a:bodyPr/>
          <a:lstStyle/>
          <a:p>
            <a:fld id="{C5349D12-3EF0-44B0-8484-0F10BE0E01DA}" type="slidenum">
              <a:rPr lang="en-US" smtClean="0"/>
              <a:t>40</a:t>
            </a:fld>
            <a:endParaRPr lang="en-US"/>
          </a:p>
        </p:txBody>
      </p:sp>
      <p:sp>
        <p:nvSpPr>
          <p:cNvPr id="5" name="Footer Placeholder 4"/>
          <p:cNvSpPr>
            <a:spLocks noGrp="1"/>
          </p:cNvSpPr>
          <p:nvPr>
            <p:ph type="ftr" sz="quarter" idx="16"/>
          </p:nvPr>
        </p:nvSpPr>
        <p:spPr/>
        <p:txBody>
          <a:bodyPr/>
          <a:lstStyle/>
          <a:p>
            <a:r>
              <a:rPr lang="en-US" smtClean="0"/>
              <a:t>Threat &amp; Risk</a:t>
            </a:r>
            <a:endParaRPr lang="en-US"/>
          </a:p>
        </p:txBody>
      </p:sp>
      <p:sp>
        <p:nvSpPr>
          <p:cNvPr id="6" name="Title 5"/>
          <p:cNvSpPr>
            <a:spLocks noGrp="1"/>
          </p:cNvSpPr>
          <p:nvPr>
            <p:ph type="title"/>
          </p:nvPr>
        </p:nvSpPr>
        <p:spPr/>
        <p:txBody>
          <a:bodyPr>
            <a:normAutofit/>
          </a:bodyPr>
          <a:lstStyle/>
          <a:p>
            <a:r>
              <a:rPr lang="en-US" dirty="0" smtClean="0"/>
              <a:t>Representing the data and schema</a:t>
            </a:r>
            <a:endParaRPr lang="en-US"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3581400"/>
            <a:ext cx="8759190" cy="2171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506900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half" idx="2"/>
          </p:nvPr>
        </p:nvSpPr>
        <p:spPr/>
        <p:txBody>
          <a:bodyPr/>
          <a:lstStyle/>
          <a:p>
            <a:r>
              <a:rPr lang="en-US" dirty="0" smtClean="0"/>
              <a:t>In the conceptual model</a:t>
            </a:r>
            <a:endParaRPr lang="en-US" dirty="0"/>
          </a:p>
        </p:txBody>
      </p:sp>
      <p:sp>
        <p:nvSpPr>
          <p:cNvPr id="9" name="Text Placeholder 8"/>
          <p:cNvSpPr>
            <a:spLocks noGrp="1"/>
          </p:cNvSpPr>
          <p:nvPr>
            <p:ph type="body" sz="half" idx="15"/>
          </p:nvPr>
        </p:nvSpPr>
        <p:spPr/>
        <p:txBody>
          <a:bodyPr/>
          <a:lstStyle/>
          <a:p>
            <a:r>
              <a:rPr lang="en-US" dirty="0" smtClean="0"/>
              <a:t>In a representation (E.G. STIX)</a:t>
            </a:r>
            <a:endParaRPr lang="en-US" dirty="0"/>
          </a:p>
        </p:txBody>
      </p:sp>
      <p:sp>
        <p:nvSpPr>
          <p:cNvPr id="8" name="Content Placeholder 7"/>
          <p:cNvSpPr>
            <a:spLocks noGrp="1"/>
          </p:cNvSpPr>
          <p:nvPr>
            <p:ph sz="quarter" idx="14"/>
          </p:nvPr>
        </p:nvSpPr>
        <p:spPr/>
        <p:txBody>
          <a:bodyPr/>
          <a:lstStyle/>
          <a:p>
            <a:r>
              <a:rPr lang="en-US" dirty="0" err="1" smtClean="0"/>
              <a:t>RelatedCampaign</a:t>
            </a:r>
            <a:r>
              <a:rPr lang="en-US" dirty="0" smtClean="0"/>
              <a:t> &lt;Campaign&gt;</a:t>
            </a:r>
          </a:p>
          <a:p>
            <a:r>
              <a:rPr lang="en-US" dirty="0" err="1" smtClean="0"/>
              <a:t>RelatedIndicators</a:t>
            </a:r>
            <a:r>
              <a:rPr lang="en-US" dirty="0" smtClean="0"/>
              <a:t> &lt;Indicator&gt;</a:t>
            </a:r>
          </a:p>
          <a:p>
            <a:r>
              <a:rPr lang="en-US" dirty="0" err="1" smtClean="0"/>
              <a:t>RelatedTTP</a:t>
            </a:r>
            <a:r>
              <a:rPr lang="en-US" dirty="0" smtClean="0"/>
              <a:t> &lt;TTP&gt;</a:t>
            </a:r>
          </a:p>
          <a:p>
            <a:r>
              <a:rPr lang="en-US" dirty="0" smtClean="0"/>
              <a:t>The pattern is: Related&lt;type&gt; &lt;type&gt;</a:t>
            </a:r>
          </a:p>
          <a:p>
            <a:r>
              <a:rPr lang="en-US" dirty="0" smtClean="0"/>
              <a:t>Etc…</a:t>
            </a:r>
          </a:p>
          <a:p>
            <a:r>
              <a:rPr lang="en-US" dirty="0" smtClean="0"/>
              <a:t>All the above Represent “related &lt;entity&gt;”</a:t>
            </a:r>
          </a:p>
          <a:p>
            <a:endParaRPr lang="en-US" dirty="0"/>
          </a:p>
        </p:txBody>
      </p:sp>
      <p:sp>
        <p:nvSpPr>
          <p:cNvPr id="2" name="Content Placeholder 1"/>
          <p:cNvSpPr>
            <a:spLocks noGrp="1"/>
          </p:cNvSpPr>
          <p:nvPr>
            <p:ph sz="quarter" idx="13"/>
          </p:nvPr>
        </p:nvSpPr>
        <p:spPr/>
        <p:txBody>
          <a:bodyPr>
            <a:normAutofit/>
          </a:bodyPr>
          <a:lstStyle/>
          <a:p>
            <a:r>
              <a:rPr lang="en-US" dirty="0" smtClean="0"/>
              <a:t>It is typical in a data model and some ontologies to have many specializations for the same relation concept, but different “end types”.</a:t>
            </a:r>
          </a:p>
          <a:p>
            <a:r>
              <a:rPr lang="en-US" dirty="0" smtClean="0"/>
              <a:t>In the conceptual model we have the general concept “related &lt;entity&gt;”. </a:t>
            </a:r>
          </a:p>
          <a:p>
            <a:r>
              <a:rPr lang="en-US" dirty="0" smtClean="0"/>
              <a:t>“represents” semantics say that a general relation is only mapped to a more specific representation if the ends of that relation representation also represent the correct end types. </a:t>
            </a:r>
          </a:p>
          <a:p>
            <a:r>
              <a:rPr lang="en-US" dirty="0" smtClean="0"/>
              <a:t>So, one general type covers many more specific relations and properties.</a:t>
            </a:r>
            <a:endParaRPr lang="en-US" dirty="0"/>
          </a:p>
        </p:txBody>
      </p:sp>
      <p:sp>
        <p:nvSpPr>
          <p:cNvPr id="6" name="Title 5"/>
          <p:cNvSpPr>
            <a:spLocks noGrp="1"/>
          </p:cNvSpPr>
          <p:nvPr>
            <p:ph type="title"/>
          </p:nvPr>
        </p:nvSpPr>
        <p:spPr/>
        <p:txBody>
          <a:bodyPr>
            <a:normAutofit fontScale="90000"/>
          </a:bodyPr>
          <a:lstStyle/>
          <a:p>
            <a:r>
              <a:rPr lang="en-US" dirty="0" smtClean="0"/>
              <a:t>Modeling Convention – General Relations</a:t>
            </a:r>
            <a:endParaRPr lang="en-US" dirty="0"/>
          </a:p>
        </p:txBody>
      </p:sp>
      <p:sp>
        <p:nvSpPr>
          <p:cNvPr id="3" name="Date Placeholder 2"/>
          <p:cNvSpPr>
            <a:spLocks noGrp="1"/>
          </p:cNvSpPr>
          <p:nvPr>
            <p:ph type="dt" sz="half" idx="16"/>
          </p:nvPr>
        </p:nvSpPr>
        <p:spPr/>
        <p:txBody>
          <a:bodyPr/>
          <a:lstStyle/>
          <a:p>
            <a:fld id="{1F9A5793-53E3-4EFA-8FEB-3135A2F5C16E}" type="datetime1">
              <a:rPr lang="en-US" smtClean="0"/>
              <a:t>7/13/2015</a:t>
            </a:fld>
            <a:endParaRPr lang="en-US" dirty="0"/>
          </a:p>
        </p:txBody>
      </p:sp>
      <p:sp>
        <p:nvSpPr>
          <p:cNvPr id="4" name="Slide Number Placeholder 3"/>
          <p:cNvSpPr>
            <a:spLocks noGrp="1"/>
          </p:cNvSpPr>
          <p:nvPr>
            <p:ph type="sldNum" sz="quarter" idx="17"/>
          </p:nvPr>
        </p:nvSpPr>
        <p:spPr/>
        <p:txBody>
          <a:bodyPr/>
          <a:lstStyle/>
          <a:p>
            <a:fld id="{C5349D12-3EF0-44B0-8484-0F10BE0E01DA}" type="slidenum">
              <a:rPr lang="en-US" smtClean="0"/>
              <a:t>41</a:t>
            </a:fld>
            <a:endParaRPr lang="en-US"/>
          </a:p>
        </p:txBody>
      </p:sp>
      <p:sp>
        <p:nvSpPr>
          <p:cNvPr id="5" name="Footer Placeholder 4"/>
          <p:cNvSpPr>
            <a:spLocks noGrp="1"/>
          </p:cNvSpPr>
          <p:nvPr>
            <p:ph type="ftr" sz="quarter" idx="18"/>
          </p:nvPr>
        </p:nvSpPr>
        <p:spPr/>
        <p:txBody>
          <a:bodyPr/>
          <a:lstStyle/>
          <a:p>
            <a:r>
              <a:rPr lang="en-US" smtClean="0"/>
              <a:t>Threat &amp; Risk</a:t>
            </a:r>
            <a:endParaRPr lang="en-US"/>
          </a:p>
        </p:txBody>
      </p:sp>
    </p:spTree>
    <p:extLst>
      <p:ext uri="{BB962C8B-B14F-4D97-AF65-F5344CB8AC3E}">
        <p14:creationId xmlns:p14="http://schemas.microsoft.com/office/powerpoint/2010/main" val="167056974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r>
              <a:rPr lang="en-US" dirty="0" smtClean="0">
                <a:solidFill>
                  <a:schemeClr val="tx1"/>
                </a:solidFill>
              </a:rPr>
              <a:t>Threat/Risk Conceptual Model</a:t>
            </a:r>
            <a:endParaRPr lang="en-US" dirty="0">
              <a:solidFill>
                <a:schemeClr val="tx1"/>
              </a:solidFill>
            </a:endParaRPr>
          </a:p>
        </p:txBody>
      </p:sp>
      <p:sp>
        <p:nvSpPr>
          <p:cNvPr id="5" name="Text Placeholder 4"/>
          <p:cNvSpPr>
            <a:spLocks noGrp="1"/>
          </p:cNvSpPr>
          <p:nvPr>
            <p:ph type="body" idx="10"/>
          </p:nvPr>
        </p:nvSpPr>
        <p:spPr>
          <a:xfrm>
            <a:off x="685800" y="3035808"/>
            <a:ext cx="7772400" cy="685800"/>
          </a:xfrm>
        </p:spPr>
        <p:txBody>
          <a:bodyPr>
            <a:normAutofit lnSpcReduction="10000"/>
          </a:bodyPr>
          <a:lstStyle/>
          <a:p>
            <a:r>
              <a:rPr lang="en-US" dirty="0" smtClean="0"/>
              <a:t>Examples of specific risk/threat concepts – intended to show how the conceptual model is being produced</a:t>
            </a:r>
            <a:endParaRPr lang="en-US" dirty="0"/>
          </a:p>
        </p:txBody>
      </p:sp>
    </p:spTree>
    <p:extLst>
      <p:ext uri="{BB962C8B-B14F-4D97-AF65-F5344CB8AC3E}">
        <p14:creationId xmlns:p14="http://schemas.microsoft.com/office/powerpoint/2010/main" val="10551623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Threats and Risks of What?</a:t>
            </a:r>
            <a:endParaRPr lang="en-US" dirty="0"/>
          </a:p>
        </p:txBody>
      </p:sp>
      <p:sp>
        <p:nvSpPr>
          <p:cNvPr id="3" name="Content Placeholder 2"/>
          <p:cNvSpPr>
            <a:spLocks noGrp="1"/>
          </p:cNvSpPr>
          <p:nvPr>
            <p:ph sz="half" idx="2"/>
          </p:nvPr>
        </p:nvSpPr>
        <p:spPr>
          <a:xfrm>
            <a:off x="457200" y="1305743"/>
            <a:ext cx="4040188" cy="3951288"/>
          </a:xfrm>
        </p:spPr>
        <p:txBody>
          <a:bodyPr>
            <a:normAutofit/>
          </a:bodyPr>
          <a:lstStyle/>
          <a:p>
            <a:r>
              <a:rPr lang="en-US" sz="2000" dirty="0" smtClean="0"/>
              <a:t>A threat or risk is with respect to some undesirable situation</a:t>
            </a:r>
          </a:p>
          <a:p>
            <a:r>
              <a:rPr lang="en-US" sz="2000" dirty="0" smtClean="0"/>
              <a:t>What is a situation?</a:t>
            </a:r>
          </a:p>
          <a:p>
            <a:r>
              <a:rPr lang="en-US" sz="2000" dirty="0" smtClean="0"/>
              <a:t>We define a situation as a configuration of things…</a:t>
            </a:r>
            <a:endParaRPr lang="en-US" sz="2000" dirty="0"/>
          </a:p>
        </p:txBody>
      </p:sp>
      <p:sp>
        <p:nvSpPr>
          <p:cNvPr id="5" name="Content Placeholder 4"/>
          <p:cNvSpPr>
            <a:spLocks noGrp="1"/>
          </p:cNvSpPr>
          <p:nvPr>
            <p:ph sz="quarter" idx="4294967295"/>
          </p:nvPr>
        </p:nvSpPr>
        <p:spPr>
          <a:xfrm>
            <a:off x="4645025" y="1305743"/>
            <a:ext cx="4041775" cy="3951288"/>
          </a:xfrm>
          <a:prstGeom prst="rect">
            <a:avLst/>
          </a:prstGeom>
        </p:spPr>
        <p:txBody>
          <a:bodyPr>
            <a:normAutofit/>
          </a:bodyPr>
          <a:lstStyle/>
          <a:p>
            <a:r>
              <a:rPr lang="en-US" sz="2000" dirty="0" smtClean="0"/>
              <a:t>People places, things, events, occurrences and the connections between them.</a:t>
            </a:r>
          </a:p>
          <a:p>
            <a:r>
              <a:rPr lang="en-US" sz="2000" dirty="0" smtClean="0"/>
              <a:t>Some situations are consequences of others</a:t>
            </a:r>
            <a:endParaRPr lang="en-US" sz="20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150" y="3459282"/>
            <a:ext cx="5321300" cy="241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867858" y="5941497"/>
            <a:ext cx="7470250" cy="369332"/>
          </a:xfrm>
          <a:prstGeom prst="rect">
            <a:avLst/>
          </a:prstGeom>
          <a:noFill/>
        </p:spPr>
        <p:txBody>
          <a:bodyPr wrap="none" rtlCol="0">
            <a:spAutoFit/>
          </a:bodyPr>
          <a:lstStyle/>
          <a:p>
            <a:r>
              <a:rPr lang="en-US" dirty="0"/>
              <a:t>Situations provide a link between different kinds and phases of threats &amp; risks</a:t>
            </a:r>
          </a:p>
        </p:txBody>
      </p:sp>
    </p:spTree>
    <p:extLst>
      <p:ext uri="{BB962C8B-B14F-4D97-AF65-F5344CB8AC3E}">
        <p14:creationId xmlns:p14="http://schemas.microsoft.com/office/powerpoint/2010/main" val="7110759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r>
              <a:rPr lang="en-US" sz="1800" dirty="0" smtClean="0"/>
              <a:t>Situations may have consequences (an effect of the situation)</a:t>
            </a:r>
          </a:p>
          <a:p>
            <a:r>
              <a:rPr lang="en-US" sz="1800" dirty="0" smtClean="0"/>
              <a:t>Consequence can be positive or negative: benefits or detriments, respectively</a:t>
            </a:r>
          </a:p>
          <a:p>
            <a:r>
              <a:rPr lang="en-US" sz="1800" dirty="0" smtClean="0"/>
              <a:t>Consequences affect the objectives of stakeholders</a:t>
            </a:r>
          </a:p>
          <a:p>
            <a:pPr lvl="1"/>
            <a:r>
              <a:rPr lang="en-US" sz="1600" dirty="0" smtClean="0"/>
              <a:t>This leads to the desirability of the consequence (positive or negative)</a:t>
            </a:r>
          </a:p>
          <a:p>
            <a:r>
              <a:rPr lang="en-US" sz="1800" dirty="0" smtClean="0"/>
              <a:t>Desirability * likelihood provide the impact (</a:t>
            </a:r>
            <a:r>
              <a:rPr lang="en-US" sz="1800" dirty="0" smtClean="0">
                <a:sym typeface="Wingdings" panose="05000000000000000000" pitchFamily="2" charset="2"/>
              </a:rPr>
              <a:t></a:t>
            </a:r>
            <a:r>
              <a:rPr lang="en-US" sz="1800" dirty="0" smtClean="0"/>
              <a:t>risk metric for detriments)</a:t>
            </a:r>
            <a:endParaRPr lang="en-US" sz="1800" dirty="0"/>
          </a:p>
        </p:txBody>
      </p:sp>
      <p:sp>
        <p:nvSpPr>
          <p:cNvPr id="2" name="Title 1"/>
          <p:cNvSpPr>
            <a:spLocks noGrp="1"/>
          </p:cNvSpPr>
          <p:nvPr>
            <p:ph type="title"/>
          </p:nvPr>
        </p:nvSpPr>
        <p:spPr/>
        <p:txBody>
          <a:bodyPr/>
          <a:lstStyle/>
          <a:p>
            <a:r>
              <a:rPr lang="en-US" dirty="0" smtClean="0"/>
              <a:t>Consequences</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6775" y="3783666"/>
            <a:ext cx="7410450" cy="3038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5345794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F9A5793-53E3-4EFA-8FEB-3135A2F5C16E}" type="datetime1">
              <a:rPr lang="en-US" smtClean="0"/>
              <a:t>7/13/2015</a:t>
            </a:fld>
            <a:endParaRPr lang="en-US" dirty="0"/>
          </a:p>
        </p:txBody>
      </p:sp>
      <p:sp>
        <p:nvSpPr>
          <p:cNvPr id="4" name="Slide Number Placeholder 3"/>
          <p:cNvSpPr>
            <a:spLocks noGrp="1"/>
          </p:cNvSpPr>
          <p:nvPr>
            <p:ph type="sldNum" sz="quarter" idx="11"/>
          </p:nvPr>
        </p:nvSpPr>
        <p:spPr/>
        <p:txBody>
          <a:bodyPr/>
          <a:lstStyle/>
          <a:p>
            <a:fld id="{C5349D12-3EF0-44B0-8484-0F10BE0E01DA}" type="slidenum">
              <a:rPr lang="en-US" smtClean="0"/>
              <a:t>45</a:t>
            </a:fld>
            <a:endParaRPr lang="en-US"/>
          </a:p>
        </p:txBody>
      </p:sp>
      <p:sp>
        <p:nvSpPr>
          <p:cNvPr id="5" name="Footer Placeholder 4"/>
          <p:cNvSpPr>
            <a:spLocks noGrp="1"/>
          </p:cNvSpPr>
          <p:nvPr>
            <p:ph type="ftr" sz="quarter" idx="12"/>
          </p:nvPr>
        </p:nvSpPr>
        <p:spPr/>
        <p:txBody>
          <a:bodyPr/>
          <a:lstStyle/>
          <a:p>
            <a:r>
              <a:rPr lang="en-US" smtClean="0"/>
              <a:t>Threat &amp; Risk</a:t>
            </a:r>
            <a:endParaRPr lang="en-US"/>
          </a:p>
        </p:txBody>
      </p:sp>
      <p:sp>
        <p:nvSpPr>
          <p:cNvPr id="7" name="Title 6"/>
          <p:cNvSpPr>
            <a:spLocks noGrp="1"/>
          </p:cNvSpPr>
          <p:nvPr>
            <p:ph type="title"/>
          </p:nvPr>
        </p:nvSpPr>
        <p:spPr>
          <a:xfrm>
            <a:off x="381000" y="38100"/>
            <a:ext cx="7680960" cy="1066800"/>
          </a:xfrm>
        </p:spPr>
        <p:txBody>
          <a:bodyPr>
            <a:normAutofit fontScale="90000"/>
          </a:bodyPr>
          <a:lstStyle/>
          <a:p>
            <a:r>
              <a:rPr lang="en-US" dirty="0" smtClean="0"/>
              <a:t>“Danger” as the threat/risk common abstraction (</a:t>
            </a:r>
            <a:r>
              <a:rPr lang="en-US" dirty="0" err="1" smtClean="0"/>
              <a:t>Firesmith</a:t>
            </a:r>
            <a:r>
              <a:rPr lang="en-US" dirty="0" smtClean="0"/>
              <a:t>)</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13" y="1095375"/>
            <a:ext cx="9163050" cy="5762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Oval 7"/>
          <p:cNvSpPr/>
          <p:nvPr/>
        </p:nvSpPr>
        <p:spPr>
          <a:xfrm>
            <a:off x="2743200" y="2209800"/>
            <a:ext cx="1600200" cy="685800"/>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424323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680960" cy="685800"/>
          </a:xfrm>
        </p:spPr>
        <p:txBody>
          <a:bodyPr>
            <a:normAutofit fontScale="90000"/>
          </a:bodyPr>
          <a:lstStyle/>
          <a:p>
            <a:r>
              <a:rPr lang="en-US" dirty="0" smtClean="0"/>
              <a:t>Core Risk/Threat Concepts Overview</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733424"/>
            <a:ext cx="9667875" cy="6124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8592245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Incidents</a:t>
            </a:r>
            <a:endParaRPr lang="en-US" dirty="0"/>
          </a:p>
        </p:txBody>
      </p:sp>
      <p:pic>
        <p:nvPicPr>
          <p:cNvPr id="5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627" y="1272709"/>
            <a:ext cx="7893730" cy="40738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5161362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426" y="228600"/>
            <a:ext cx="7680960" cy="742907"/>
          </a:xfrm>
        </p:spPr>
        <p:txBody>
          <a:bodyPr/>
          <a:lstStyle/>
          <a:p>
            <a:r>
              <a:rPr lang="en-US" dirty="0" smtClean="0"/>
              <a:t>Processes and plans</a:t>
            </a:r>
            <a:endParaRPr lang="en-US" dirty="0"/>
          </a:p>
        </p:txBody>
      </p:sp>
      <p:pic>
        <p:nvPicPr>
          <p:cNvPr id="307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143000"/>
            <a:ext cx="6842237" cy="53202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8582065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sz="quarter" idx="13"/>
          </p:nvPr>
        </p:nvSpPr>
        <p:spPr/>
        <p:txBody>
          <a:bodyPr/>
          <a:lstStyle/>
          <a:p>
            <a:r>
              <a:rPr lang="en-US" dirty="0" smtClean="0"/>
              <a:t>When we create a new verb concept, we ask “what is the most general possible “ends” of that concept.</a:t>
            </a:r>
          </a:p>
          <a:p>
            <a:r>
              <a:rPr lang="en-US" dirty="0" smtClean="0"/>
              <a:t>If necessary we add abstract super types, there tend to be just a few of these.</a:t>
            </a:r>
          </a:p>
          <a:p>
            <a:r>
              <a:rPr lang="en-US" dirty="0" smtClean="0"/>
              <a:t>So we end up with a hierarchy of very general concepts.</a:t>
            </a:r>
            <a:endParaRPr lang="en-US" dirty="0"/>
          </a:p>
        </p:txBody>
      </p:sp>
      <p:sp>
        <p:nvSpPr>
          <p:cNvPr id="7" name="Date Placeholder 6"/>
          <p:cNvSpPr>
            <a:spLocks noGrp="1"/>
          </p:cNvSpPr>
          <p:nvPr>
            <p:ph type="dt" sz="half" idx="14"/>
          </p:nvPr>
        </p:nvSpPr>
        <p:spPr/>
        <p:txBody>
          <a:bodyPr/>
          <a:lstStyle/>
          <a:p>
            <a:fld id="{BD67D7B8-0974-4C85-AD6F-E3AA752C474C}" type="datetime1">
              <a:rPr lang="en-US" smtClean="0"/>
              <a:t>7/13/2015</a:t>
            </a:fld>
            <a:endParaRPr lang="en-US"/>
          </a:p>
        </p:txBody>
      </p:sp>
      <p:sp>
        <p:nvSpPr>
          <p:cNvPr id="8" name="Slide Number Placeholder 7"/>
          <p:cNvSpPr>
            <a:spLocks noGrp="1"/>
          </p:cNvSpPr>
          <p:nvPr>
            <p:ph type="sldNum" sz="quarter" idx="15"/>
          </p:nvPr>
        </p:nvSpPr>
        <p:spPr/>
        <p:txBody>
          <a:bodyPr/>
          <a:lstStyle/>
          <a:p>
            <a:fld id="{C5349D12-3EF0-44B0-8484-0F10BE0E01DA}" type="slidenum">
              <a:rPr lang="en-US" smtClean="0"/>
              <a:t>49</a:t>
            </a:fld>
            <a:endParaRPr lang="en-US"/>
          </a:p>
        </p:txBody>
      </p:sp>
      <p:sp>
        <p:nvSpPr>
          <p:cNvPr id="9" name="Footer Placeholder 8"/>
          <p:cNvSpPr>
            <a:spLocks noGrp="1"/>
          </p:cNvSpPr>
          <p:nvPr>
            <p:ph type="ftr" sz="quarter" idx="16"/>
          </p:nvPr>
        </p:nvSpPr>
        <p:spPr/>
        <p:txBody>
          <a:bodyPr/>
          <a:lstStyle/>
          <a:p>
            <a:r>
              <a:rPr lang="en-US" smtClean="0"/>
              <a:t>Threat &amp; Risk</a:t>
            </a:r>
            <a:endParaRPr lang="en-US"/>
          </a:p>
        </p:txBody>
      </p:sp>
      <p:sp>
        <p:nvSpPr>
          <p:cNvPr id="10" name="Title 9"/>
          <p:cNvSpPr>
            <a:spLocks noGrp="1"/>
          </p:cNvSpPr>
          <p:nvPr>
            <p:ph type="title"/>
          </p:nvPr>
        </p:nvSpPr>
        <p:spPr/>
        <p:txBody>
          <a:bodyPr/>
          <a:lstStyle/>
          <a:p>
            <a:r>
              <a:rPr lang="en-US" dirty="0" smtClean="0"/>
              <a:t>Abstract types</a:t>
            </a:r>
            <a:endParaRPr lang="en-US" dirty="0"/>
          </a:p>
        </p:txBody>
      </p:sp>
    </p:spTree>
    <p:extLst>
      <p:ext uri="{BB962C8B-B14F-4D97-AF65-F5344CB8AC3E}">
        <p14:creationId xmlns:p14="http://schemas.microsoft.com/office/powerpoint/2010/main" val="28649585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lnSpcReduction="20000"/>
          </a:bodyPr>
          <a:lstStyle/>
          <a:p>
            <a:r>
              <a:rPr lang="en-US" dirty="0" smtClean="0"/>
              <a:t>Modeling and transformatio9n rules</a:t>
            </a:r>
          </a:p>
          <a:p>
            <a:pPr lvl="1"/>
            <a:r>
              <a:rPr lang="en-US" dirty="0" smtClean="0"/>
              <a:t>Document conceptual profile</a:t>
            </a:r>
          </a:p>
          <a:p>
            <a:pPr lvl="1"/>
            <a:r>
              <a:rPr lang="en-US" dirty="0" smtClean="0"/>
              <a:t>Document transformation language, rules and profile</a:t>
            </a:r>
          </a:p>
          <a:p>
            <a:pPr lvl="1"/>
            <a:r>
              <a:rPr lang="en-US" dirty="0" smtClean="0"/>
              <a:t>Dependency with SIMF</a:t>
            </a:r>
            <a:endParaRPr lang="en-US" dirty="0"/>
          </a:p>
          <a:p>
            <a:r>
              <a:rPr lang="en-US" dirty="0" smtClean="0"/>
              <a:t>Examples</a:t>
            </a:r>
          </a:p>
          <a:p>
            <a:pPr lvl="1"/>
            <a:r>
              <a:rPr lang="en-US" dirty="0" smtClean="0"/>
              <a:t>STIX Example</a:t>
            </a:r>
          </a:p>
          <a:p>
            <a:pPr lvl="1"/>
            <a:r>
              <a:rPr lang="en-US" dirty="0" smtClean="0"/>
              <a:t>NIEM Example</a:t>
            </a:r>
          </a:p>
          <a:p>
            <a:pPr lvl="1"/>
            <a:r>
              <a:rPr lang="en-US" dirty="0" smtClean="0"/>
              <a:t>EDXL Example</a:t>
            </a:r>
          </a:p>
          <a:p>
            <a:pPr lvl="1"/>
            <a:r>
              <a:rPr lang="en-US" dirty="0" smtClean="0"/>
              <a:t>Other Examples</a:t>
            </a:r>
          </a:p>
          <a:p>
            <a:r>
              <a:rPr lang="en-US" dirty="0" smtClean="0"/>
              <a:t>SIMF (Semantic Information Modeling for Federation)</a:t>
            </a:r>
          </a:p>
          <a:p>
            <a:pPr lvl="1"/>
            <a:r>
              <a:rPr lang="en-US" dirty="0" smtClean="0"/>
              <a:t>Conceptual overview</a:t>
            </a:r>
          </a:p>
          <a:p>
            <a:pPr lvl="1"/>
            <a:r>
              <a:rPr lang="en-US" dirty="0" smtClean="0"/>
              <a:t>Core meta model</a:t>
            </a:r>
          </a:p>
          <a:p>
            <a:pPr lvl="1"/>
            <a:r>
              <a:rPr lang="en-US" dirty="0" smtClean="0"/>
              <a:t>Mapping meta model</a:t>
            </a:r>
          </a:p>
          <a:p>
            <a:pPr lvl="1"/>
            <a:r>
              <a:rPr lang="en-US" dirty="0" smtClean="0"/>
              <a:t>Formalization</a:t>
            </a:r>
          </a:p>
          <a:p>
            <a:pPr lvl="1"/>
            <a:r>
              <a:rPr lang="en-US" dirty="0" smtClean="0"/>
              <a:t>Syntax</a:t>
            </a:r>
          </a:p>
          <a:p>
            <a:pPr lvl="1"/>
            <a:r>
              <a:rPr lang="en-US" dirty="0" smtClean="0"/>
              <a:t>UML Profile</a:t>
            </a:r>
          </a:p>
          <a:p>
            <a:endParaRPr lang="en-US" dirty="0"/>
          </a:p>
        </p:txBody>
      </p:sp>
      <p:sp>
        <p:nvSpPr>
          <p:cNvPr id="3" name="Date Placeholder 2"/>
          <p:cNvSpPr>
            <a:spLocks noGrp="1"/>
          </p:cNvSpPr>
          <p:nvPr>
            <p:ph type="dt" sz="half" idx="14"/>
          </p:nvPr>
        </p:nvSpPr>
        <p:spPr/>
        <p:txBody>
          <a:bodyPr/>
          <a:lstStyle/>
          <a:p>
            <a:fld id="{1F9A5793-53E3-4EFA-8FEB-3135A2F5C16E}" type="datetime1">
              <a:rPr lang="en-US" smtClean="0"/>
              <a:t>7/13/2015</a:t>
            </a:fld>
            <a:endParaRPr lang="en-US" dirty="0"/>
          </a:p>
        </p:txBody>
      </p:sp>
      <p:sp>
        <p:nvSpPr>
          <p:cNvPr id="4" name="Slide Number Placeholder 3"/>
          <p:cNvSpPr>
            <a:spLocks noGrp="1"/>
          </p:cNvSpPr>
          <p:nvPr>
            <p:ph type="sldNum" sz="quarter" idx="15"/>
          </p:nvPr>
        </p:nvSpPr>
        <p:spPr/>
        <p:txBody>
          <a:bodyPr/>
          <a:lstStyle/>
          <a:p>
            <a:fld id="{C5349D12-3EF0-44B0-8484-0F10BE0E01DA}" type="slidenum">
              <a:rPr lang="en-US" smtClean="0"/>
              <a:t>5</a:t>
            </a:fld>
            <a:endParaRPr lang="en-US"/>
          </a:p>
        </p:txBody>
      </p:sp>
      <p:sp>
        <p:nvSpPr>
          <p:cNvPr id="5" name="Footer Placeholder 4"/>
          <p:cNvSpPr>
            <a:spLocks noGrp="1"/>
          </p:cNvSpPr>
          <p:nvPr>
            <p:ph type="ftr" sz="quarter" idx="16"/>
          </p:nvPr>
        </p:nvSpPr>
        <p:spPr/>
        <p:txBody>
          <a:bodyPr/>
          <a:lstStyle/>
          <a:p>
            <a:r>
              <a:rPr lang="en-US" smtClean="0"/>
              <a:t>Threat &amp; Risk</a:t>
            </a:r>
            <a:endParaRPr lang="en-US"/>
          </a:p>
        </p:txBody>
      </p:sp>
      <p:sp>
        <p:nvSpPr>
          <p:cNvPr id="6" name="Title 5"/>
          <p:cNvSpPr>
            <a:spLocks noGrp="1"/>
          </p:cNvSpPr>
          <p:nvPr>
            <p:ph type="title"/>
          </p:nvPr>
        </p:nvSpPr>
        <p:spPr/>
        <p:txBody>
          <a:bodyPr/>
          <a:lstStyle/>
          <a:p>
            <a:r>
              <a:rPr lang="en-US" dirty="0" smtClean="0"/>
              <a:t>Submission Tasks (</a:t>
            </a:r>
            <a:r>
              <a:rPr lang="en-US" dirty="0" err="1" smtClean="0"/>
              <a:t>Cont</a:t>
            </a:r>
            <a:r>
              <a:rPr lang="en-US" dirty="0" smtClean="0"/>
              <a:t>)</a:t>
            </a:r>
            <a:endParaRPr lang="en-US" dirty="0"/>
          </a:p>
        </p:txBody>
      </p:sp>
    </p:spTree>
    <p:extLst>
      <p:ext uri="{BB962C8B-B14F-4D97-AF65-F5344CB8AC3E}">
        <p14:creationId xmlns:p14="http://schemas.microsoft.com/office/powerpoint/2010/main" val="136085797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78AD1E-6C62-4F7B-8F5C-AB7BDAD6E1C9}" type="datetime1">
              <a:rPr lang="en-US" smtClean="0"/>
              <a:t>7/13/2015</a:t>
            </a:fld>
            <a:endParaRPr lang="en-US"/>
          </a:p>
        </p:txBody>
      </p:sp>
      <p:sp>
        <p:nvSpPr>
          <p:cNvPr id="3" name="Slide Number Placeholder 2"/>
          <p:cNvSpPr>
            <a:spLocks noGrp="1"/>
          </p:cNvSpPr>
          <p:nvPr>
            <p:ph type="sldNum" sz="quarter" idx="11"/>
          </p:nvPr>
        </p:nvSpPr>
        <p:spPr/>
        <p:txBody>
          <a:bodyPr/>
          <a:lstStyle/>
          <a:p>
            <a:fld id="{C5349D12-3EF0-44B0-8484-0F10BE0E01DA}" type="slidenum">
              <a:rPr lang="en-US" smtClean="0"/>
              <a:t>50</a:t>
            </a:fld>
            <a:endParaRPr lang="en-US"/>
          </a:p>
        </p:txBody>
      </p:sp>
      <p:sp>
        <p:nvSpPr>
          <p:cNvPr id="4" name="Footer Placeholder 3"/>
          <p:cNvSpPr>
            <a:spLocks noGrp="1"/>
          </p:cNvSpPr>
          <p:nvPr>
            <p:ph type="ftr" sz="quarter" idx="12"/>
          </p:nvPr>
        </p:nvSpPr>
        <p:spPr/>
        <p:txBody>
          <a:bodyPr/>
          <a:lstStyle/>
          <a:p>
            <a:r>
              <a:rPr lang="en-US" smtClean="0"/>
              <a:t>Threat &amp; Risk</a:t>
            </a:r>
            <a:endParaRPr lang="en-US"/>
          </a:p>
        </p:txBody>
      </p:sp>
      <p:sp>
        <p:nvSpPr>
          <p:cNvPr id="5" name="Title 4"/>
          <p:cNvSpPr>
            <a:spLocks noGrp="1"/>
          </p:cNvSpPr>
          <p:nvPr>
            <p:ph type="title"/>
          </p:nvPr>
        </p:nvSpPr>
        <p:spPr/>
        <p:txBody>
          <a:bodyPr/>
          <a:lstStyle/>
          <a:p>
            <a:r>
              <a:rPr lang="en-US" dirty="0" smtClean="0"/>
              <a:t>Kinds of entities</a:t>
            </a:r>
            <a:endParaRPr lang="en-US" dirty="0"/>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599" y="1524000"/>
            <a:ext cx="8783053" cy="434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9867926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F9A5793-53E3-4EFA-8FEB-3135A2F5C16E}" type="datetime1">
              <a:rPr lang="en-US" smtClean="0"/>
              <a:t>7/13/2015</a:t>
            </a:fld>
            <a:endParaRPr lang="en-US" dirty="0"/>
          </a:p>
        </p:txBody>
      </p:sp>
      <p:sp>
        <p:nvSpPr>
          <p:cNvPr id="4" name="Slide Number Placeholder 3"/>
          <p:cNvSpPr>
            <a:spLocks noGrp="1"/>
          </p:cNvSpPr>
          <p:nvPr>
            <p:ph type="sldNum" sz="quarter" idx="11"/>
          </p:nvPr>
        </p:nvSpPr>
        <p:spPr/>
        <p:txBody>
          <a:bodyPr/>
          <a:lstStyle/>
          <a:p>
            <a:fld id="{C5349D12-3EF0-44B0-8484-0F10BE0E01DA}" type="slidenum">
              <a:rPr lang="en-US" smtClean="0"/>
              <a:t>51</a:t>
            </a:fld>
            <a:endParaRPr lang="en-US"/>
          </a:p>
        </p:txBody>
      </p:sp>
      <p:sp>
        <p:nvSpPr>
          <p:cNvPr id="5" name="Footer Placeholder 4"/>
          <p:cNvSpPr>
            <a:spLocks noGrp="1"/>
          </p:cNvSpPr>
          <p:nvPr>
            <p:ph type="ftr" sz="quarter" idx="12"/>
          </p:nvPr>
        </p:nvSpPr>
        <p:spPr/>
        <p:txBody>
          <a:bodyPr/>
          <a:lstStyle/>
          <a:p>
            <a:r>
              <a:rPr lang="en-US" smtClean="0"/>
              <a:t>Threat &amp; Risk</a:t>
            </a:r>
            <a:endParaRPr lang="en-US"/>
          </a:p>
        </p:txBody>
      </p:sp>
      <p:sp>
        <p:nvSpPr>
          <p:cNvPr id="7" name="Title 6"/>
          <p:cNvSpPr>
            <a:spLocks noGrp="1"/>
          </p:cNvSpPr>
          <p:nvPr>
            <p:ph type="title"/>
          </p:nvPr>
        </p:nvSpPr>
        <p:spPr>
          <a:xfrm>
            <a:off x="352426" y="228600"/>
            <a:ext cx="7680960" cy="609600"/>
          </a:xfrm>
        </p:spPr>
        <p:txBody>
          <a:bodyPr>
            <a:noAutofit/>
          </a:bodyPr>
          <a:lstStyle/>
          <a:p>
            <a:r>
              <a:rPr lang="en-US" sz="2800" dirty="0" smtClean="0"/>
              <a:t>Example abstract concepts (types and relations)</a:t>
            </a:r>
            <a:endParaRPr lang="en-US" sz="28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699" y="838200"/>
            <a:ext cx="8048625" cy="5753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7864701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78AD1E-6C62-4F7B-8F5C-AB7BDAD6E1C9}" type="datetime1">
              <a:rPr lang="en-US" smtClean="0"/>
              <a:t>7/13/2015</a:t>
            </a:fld>
            <a:endParaRPr lang="en-US"/>
          </a:p>
        </p:txBody>
      </p:sp>
      <p:sp>
        <p:nvSpPr>
          <p:cNvPr id="3" name="Slide Number Placeholder 2"/>
          <p:cNvSpPr>
            <a:spLocks noGrp="1"/>
          </p:cNvSpPr>
          <p:nvPr>
            <p:ph type="sldNum" sz="quarter" idx="11"/>
          </p:nvPr>
        </p:nvSpPr>
        <p:spPr/>
        <p:txBody>
          <a:bodyPr/>
          <a:lstStyle/>
          <a:p>
            <a:fld id="{C5349D12-3EF0-44B0-8484-0F10BE0E01DA}" type="slidenum">
              <a:rPr lang="en-US" smtClean="0"/>
              <a:t>52</a:t>
            </a:fld>
            <a:endParaRPr lang="en-US"/>
          </a:p>
        </p:txBody>
      </p:sp>
      <p:sp>
        <p:nvSpPr>
          <p:cNvPr id="4" name="Footer Placeholder 3"/>
          <p:cNvSpPr>
            <a:spLocks noGrp="1"/>
          </p:cNvSpPr>
          <p:nvPr>
            <p:ph type="ftr" sz="quarter" idx="12"/>
          </p:nvPr>
        </p:nvSpPr>
        <p:spPr/>
        <p:txBody>
          <a:bodyPr/>
          <a:lstStyle/>
          <a:p>
            <a:r>
              <a:rPr lang="en-US" smtClean="0"/>
              <a:t>Threat &amp; Risk</a:t>
            </a:r>
            <a:endParaRPr lang="en-US"/>
          </a:p>
        </p:txBody>
      </p:sp>
      <p:sp>
        <p:nvSpPr>
          <p:cNvPr id="5" name="Title 4"/>
          <p:cNvSpPr>
            <a:spLocks noGrp="1"/>
          </p:cNvSpPr>
          <p:nvPr>
            <p:ph type="title"/>
          </p:nvPr>
        </p:nvSpPr>
        <p:spPr/>
        <p:txBody>
          <a:bodyPr>
            <a:normAutofit fontScale="90000"/>
          </a:bodyPr>
          <a:lstStyle/>
          <a:p>
            <a:r>
              <a:rPr lang="en-US" dirty="0" smtClean="0"/>
              <a:t>Abstract concepts are then </a:t>
            </a:r>
            <a:r>
              <a:rPr lang="en-US" dirty="0" err="1" smtClean="0"/>
              <a:t>supertypes</a:t>
            </a:r>
            <a:r>
              <a:rPr lang="en-US" dirty="0" smtClean="0"/>
              <a:t> of Risk/Threat specific concepts</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71600"/>
            <a:ext cx="10753725"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ounded Rectangular Callout 5"/>
          <p:cNvSpPr/>
          <p:nvPr/>
        </p:nvSpPr>
        <p:spPr>
          <a:xfrm>
            <a:off x="6553200" y="5943600"/>
            <a:ext cx="2133600" cy="533400"/>
          </a:xfrm>
          <a:prstGeom prst="wedgeRoundRectCallout">
            <a:avLst>
              <a:gd name="adj1" fmla="val -65245"/>
              <a:gd name="adj2" fmla="val -17699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Threat specific</a:t>
            </a:r>
            <a:endParaRPr lang="en-US" dirty="0"/>
          </a:p>
        </p:txBody>
      </p:sp>
      <p:sp>
        <p:nvSpPr>
          <p:cNvPr id="8" name="Rounded Rectangular Callout 7"/>
          <p:cNvSpPr/>
          <p:nvPr/>
        </p:nvSpPr>
        <p:spPr>
          <a:xfrm>
            <a:off x="6705600" y="838200"/>
            <a:ext cx="2133600" cy="533400"/>
          </a:xfrm>
          <a:prstGeom prst="wedgeRoundRectCallout">
            <a:avLst>
              <a:gd name="adj1" fmla="val -44446"/>
              <a:gd name="adj2" fmla="val 33476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General Framework</a:t>
            </a:r>
            <a:endParaRPr lang="en-US" dirty="0"/>
          </a:p>
        </p:txBody>
      </p:sp>
    </p:spTree>
    <p:extLst>
      <p:ext uri="{BB962C8B-B14F-4D97-AF65-F5344CB8AC3E}">
        <p14:creationId xmlns:p14="http://schemas.microsoft.com/office/powerpoint/2010/main" val="296679252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78AD1E-6C62-4F7B-8F5C-AB7BDAD6E1C9}" type="datetime1">
              <a:rPr lang="en-US" smtClean="0"/>
              <a:t>7/13/2015</a:t>
            </a:fld>
            <a:endParaRPr lang="en-US"/>
          </a:p>
        </p:txBody>
      </p:sp>
      <p:sp>
        <p:nvSpPr>
          <p:cNvPr id="3" name="Slide Number Placeholder 2"/>
          <p:cNvSpPr>
            <a:spLocks noGrp="1"/>
          </p:cNvSpPr>
          <p:nvPr>
            <p:ph type="sldNum" sz="quarter" idx="11"/>
          </p:nvPr>
        </p:nvSpPr>
        <p:spPr/>
        <p:txBody>
          <a:bodyPr/>
          <a:lstStyle/>
          <a:p>
            <a:fld id="{C5349D12-3EF0-44B0-8484-0F10BE0E01DA}" type="slidenum">
              <a:rPr lang="en-US" smtClean="0"/>
              <a:t>53</a:t>
            </a:fld>
            <a:endParaRPr lang="en-US"/>
          </a:p>
        </p:txBody>
      </p:sp>
      <p:sp>
        <p:nvSpPr>
          <p:cNvPr id="4" name="Footer Placeholder 3"/>
          <p:cNvSpPr>
            <a:spLocks noGrp="1"/>
          </p:cNvSpPr>
          <p:nvPr>
            <p:ph type="ftr" sz="quarter" idx="12"/>
          </p:nvPr>
        </p:nvSpPr>
        <p:spPr/>
        <p:txBody>
          <a:bodyPr/>
          <a:lstStyle/>
          <a:p>
            <a:r>
              <a:rPr lang="en-US" smtClean="0"/>
              <a:t>Threat &amp; Risk</a:t>
            </a:r>
            <a:endParaRPr lang="en-US"/>
          </a:p>
        </p:txBody>
      </p:sp>
      <p:sp>
        <p:nvSpPr>
          <p:cNvPr id="5" name="Title 4"/>
          <p:cNvSpPr>
            <a:spLocks noGrp="1"/>
          </p:cNvSpPr>
          <p:nvPr>
            <p:ph type="title"/>
          </p:nvPr>
        </p:nvSpPr>
        <p:spPr/>
        <p:txBody>
          <a:bodyPr>
            <a:normAutofit fontScale="90000"/>
          </a:bodyPr>
          <a:lstStyle/>
          <a:p>
            <a:r>
              <a:rPr lang="en-US" dirty="0" smtClean="0"/>
              <a:t>Each concept has a definition and</a:t>
            </a:r>
            <a:r>
              <a:rPr lang="en-US" dirty="0"/>
              <a:t/>
            </a:r>
            <a:br>
              <a:rPr lang="en-US" dirty="0"/>
            </a:br>
            <a:r>
              <a:rPr lang="en-US" dirty="0" smtClean="0"/>
              <a:t>focus diagram</a:t>
            </a:r>
            <a:endParaRPr lang="en-US" dirty="0"/>
          </a:p>
        </p:txBody>
      </p:sp>
      <p:pic>
        <p:nvPicPr>
          <p:cNvPr id="81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266825"/>
            <a:ext cx="7191375" cy="5591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loud Callout 5"/>
          <p:cNvSpPr/>
          <p:nvPr/>
        </p:nvSpPr>
        <p:spPr>
          <a:xfrm>
            <a:off x="6477000" y="4648200"/>
            <a:ext cx="2667000" cy="1676400"/>
          </a:xfrm>
          <a:prstGeom prst="cloudCallout">
            <a:avLst>
              <a:gd name="adj1" fmla="val -27023"/>
              <a:gd name="adj2" fmla="val -9280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These are also important upper concepts to understand</a:t>
            </a:r>
            <a:endParaRPr lang="en-US" dirty="0"/>
          </a:p>
        </p:txBody>
      </p:sp>
    </p:spTree>
    <p:extLst>
      <p:ext uri="{BB962C8B-B14F-4D97-AF65-F5344CB8AC3E}">
        <p14:creationId xmlns:p14="http://schemas.microsoft.com/office/powerpoint/2010/main" val="71870820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Grp="1" noChangeAspect="1" noChangeArrowheads="1"/>
          </p:cNvPicPr>
          <p:nvPr>
            <p:ph sz="quarter" idx="14"/>
          </p:nvPr>
        </p:nvPicPr>
        <p:blipFill>
          <a:blip r:embed="rId2">
            <a:extLst>
              <a:ext uri="{28A0092B-C50C-407E-A947-70E740481C1C}">
                <a14:useLocalDpi xmlns:a14="http://schemas.microsoft.com/office/drawing/2010/main" val="0"/>
              </a:ext>
            </a:extLst>
          </a:blip>
          <a:srcRect/>
          <a:stretch>
            <a:fillRect/>
          </a:stretch>
        </p:blipFill>
        <p:spPr bwMode="auto">
          <a:xfrm>
            <a:off x="4394200" y="1905000"/>
            <a:ext cx="4483883" cy="243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5"/>
          <p:cNvSpPr>
            <a:spLocks noGrp="1"/>
          </p:cNvSpPr>
          <p:nvPr>
            <p:ph sz="quarter" idx="13"/>
          </p:nvPr>
        </p:nvSpPr>
        <p:spPr/>
        <p:txBody>
          <a:bodyPr/>
          <a:lstStyle/>
          <a:p>
            <a:r>
              <a:rPr lang="en-US" dirty="0" smtClean="0"/>
              <a:t>Like types, verbs and relation roles can also form a hierarch and specialize each other</a:t>
            </a:r>
          </a:p>
          <a:p>
            <a:r>
              <a:rPr lang="en-US" dirty="0" smtClean="0"/>
              <a:t>This is defined with UML “subsets” and Redefines”</a:t>
            </a:r>
          </a:p>
          <a:p>
            <a:r>
              <a:rPr lang="en-US" dirty="0" smtClean="0"/>
              <a:t>Subsets defines a refinement of another end, but still allows the original definition</a:t>
            </a:r>
          </a:p>
          <a:p>
            <a:r>
              <a:rPr lang="en-US" dirty="0" smtClean="0"/>
              <a:t>Redefines does not allow the original definition in the new context</a:t>
            </a:r>
          </a:p>
          <a:p>
            <a:r>
              <a:rPr lang="en-US" dirty="0" smtClean="0"/>
              <a:t>This is like “</a:t>
            </a:r>
            <a:r>
              <a:rPr lang="en-US" dirty="0" err="1" smtClean="0"/>
              <a:t>subproperty</a:t>
            </a:r>
            <a:r>
              <a:rPr lang="en-US" dirty="0" smtClean="0"/>
              <a:t>” in OWL and RDF</a:t>
            </a:r>
            <a:endParaRPr lang="en-US" dirty="0"/>
          </a:p>
        </p:txBody>
      </p:sp>
      <p:sp>
        <p:nvSpPr>
          <p:cNvPr id="5" name="Title 4"/>
          <p:cNvSpPr>
            <a:spLocks noGrp="1"/>
          </p:cNvSpPr>
          <p:nvPr>
            <p:ph type="title"/>
          </p:nvPr>
        </p:nvSpPr>
        <p:spPr/>
        <p:txBody>
          <a:bodyPr>
            <a:normAutofit fontScale="90000"/>
          </a:bodyPr>
          <a:lstStyle/>
          <a:p>
            <a:r>
              <a:rPr lang="en-US" dirty="0" smtClean="0"/>
              <a:t>Hierarchy of verb and property concepts</a:t>
            </a:r>
            <a:endParaRPr lang="en-US" dirty="0"/>
          </a:p>
        </p:txBody>
      </p:sp>
      <p:sp>
        <p:nvSpPr>
          <p:cNvPr id="2" name="Date Placeholder 1"/>
          <p:cNvSpPr>
            <a:spLocks noGrp="1"/>
          </p:cNvSpPr>
          <p:nvPr>
            <p:ph type="dt" sz="half" idx="15"/>
          </p:nvPr>
        </p:nvSpPr>
        <p:spPr/>
        <p:txBody>
          <a:bodyPr/>
          <a:lstStyle/>
          <a:p>
            <a:fld id="{F178AD1E-6C62-4F7B-8F5C-AB7BDAD6E1C9}" type="datetime1">
              <a:rPr lang="en-US" smtClean="0"/>
              <a:t>7/13/2015</a:t>
            </a:fld>
            <a:endParaRPr lang="en-US"/>
          </a:p>
        </p:txBody>
      </p:sp>
      <p:sp>
        <p:nvSpPr>
          <p:cNvPr id="3" name="Slide Number Placeholder 2"/>
          <p:cNvSpPr>
            <a:spLocks noGrp="1"/>
          </p:cNvSpPr>
          <p:nvPr>
            <p:ph type="sldNum" sz="quarter" idx="16"/>
          </p:nvPr>
        </p:nvSpPr>
        <p:spPr/>
        <p:txBody>
          <a:bodyPr/>
          <a:lstStyle/>
          <a:p>
            <a:fld id="{C5349D12-3EF0-44B0-8484-0F10BE0E01DA}" type="slidenum">
              <a:rPr lang="en-US" smtClean="0"/>
              <a:t>54</a:t>
            </a:fld>
            <a:endParaRPr lang="en-US"/>
          </a:p>
        </p:txBody>
      </p:sp>
      <p:sp>
        <p:nvSpPr>
          <p:cNvPr id="4" name="Footer Placeholder 3"/>
          <p:cNvSpPr>
            <a:spLocks noGrp="1"/>
          </p:cNvSpPr>
          <p:nvPr>
            <p:ph type="ftr" sz="quarter" idx="17"/>
          </p:nvPr>
        </p:nvSpPr>
        <p:spPr/>
        <p:txBody>
          <a:bodyPr/>
          <a:lstStyle/>
          <a:p>
            <a:r>
              <a:rPr lang="en-US" smtClean="0"/>
              <a:t>Threat &amp; Risk</a:t>
            </a:r>
            <a:endParaRPr lang="en-US"/>
          </a:p>
        </p:txBody>
      </p:sp>
      <p:sp>
        <p:nvSpPr>
          <p:cNvPr id="9" name="Oval 8"/>
          <p:cNvSpPr/>
          <p:nvPr/>
        </p:nvSpPr>
        <p:spPr>
          <a:xfrm>
            <a:off x="4267200" y="2743200"/>
            <a:ext cx="2286000" cy="1066800"/>
          </a:xfrm>
          <a:prstGeom prst="ellipse">
            <a:avLst/>
          </a:prstGeom>
          <a:solidFill>
            <a:srgbClr val="FF0000">
              <a:alpha val="1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934200" y="2514600"/>
            <a:ext cx="1066800" cy="457200"/>
          </a:xfrm>
          <a:prstGeom prst="ellipse">
            <a:avLst/>
          </a:prstGeom>
          <a:solidFill>
            <a:srgbClr val="FF0000">
              <a:alpha val="1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34348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13"/>
          </p:nvPr>
        </p:nvSpPr>
        <p:spPr/>
        <p:txBody>
          <a:bodyPr/>
          <a:lstStyle/>
          <a:p>
            <a:r>
              <a:rPr lang="en-US" dirty="0" smtClean="0"/>
              <a:t>Roles define what something is for or how it behaves in a certain context, not “what it is”.</a:t>
            </a:r>
          </a:p>
          <a:p>
            <a:r>
              <a:rPr lang="en-US" dirty="0" smtClean="0"/>
              <a:t>A role &lt;&lt;Classifies&gt;&gt; what it can be a role of.</a:t>
            </a:r>
          </a:p>
          <a:p>
            <a:r>
              <a:rPr lang="en-US" dirty="0" smtClean="0"/>
              <a:t>An entity can play any umber of roles and these roles may change over time.</a:t>
            </a:r>
          </a:p>
          <a:p>
            <a:r>
              <a:rPr lang="en-US" dirty="0" smtClean="0"/>
              <a:t>Roles can be contextual</a:t>
            </a:r>
          </a:p>
        </p:txBody>
      </p:sp>
      <p:sp>
        <p:nvSpPr>
          <p:cNvPr id="5" name="Date Placeholder 4"/>
          <p:cNvSpPr>
            <a:spLocks noGrp="1"/>
          </p:cNvSpPr>
          <p:nvPr>
            <p:ph type="dt" sz="half" idx="14"/>
          </p:nvPr>
        </p:nvSpPr>
        <p:spPr/>
        <p:txBody>
          <a:bodyPr/>
          <a:lstStyle/>
          <a:p>
            <a:fld id="{BE80ADE7-DD84-48A6-A0E5-4A13B3316DE6}" type="datetime1">
              <a:rPr lang="en-US" smtClean="0"/>
              <a:t>7/13/2015</a:t>
            </a:fld>
            <a:endParaRPr lang="en-US"/>
          </a:p>
        </p:txBody>
      </p:sp>
      <p:sp>
        <p:nvSpPr>
          <p:cNvPr id="6" name="Slide Number Placeholder 5"/>
          <p:cNvSpPr>
            <a:spLocks noGrp="1"/>
          </p:cNvSpPr>
          <p:nvPr>
            <p:ph type="sldNum" sz="quarter" idx="15"/>
          </p:nvPr>
        </p:nvSpPr>
        <p:spPr/>
        <p:txBody>
          <a:bodyPr/>
          <a:lstStyle/>
          <a:p>
            <a:fld id="{C5349D12-3EF0-44B0-8484-0F10BE0E01DA}" type="slidenum">
              <a:rPr lang="en-US" smtClean="0"/>
              <a:t>55</a:t>
            </a:fld>
            <a:endParaRPr lang="en-US"/>
          </a:p>
        </p:txBody>
      </p:sp>
      <p:sp>
        <p:nvSpPr>
          <p:cNvPr id="7" name="Footer Placeholder 6"/>
          <p:cNvSpPr>
            <a:spLocks noGrp="1"/>
          </p:cNvSpPr>
          <p:nvPr>
            <p:ph type="ftr" sz="quarter" idx="16"/>
          </p:nvPr>
        </p:nvSpPr>
        <p:spPr/>
        <p:txBody>
          <a:bodyPr/>
          <a:lstStyle/>
          <a:p>
            <a:r>
              <a:rPr lang="en-US" smtClean="0"/>
              <a:t>Threat &amp; Risk</a:t>
            </a:r>
            <a:endParaRPr lang="en-US"/>
          </a:p>
        </p:txBody>
      </p:sp>
      <p:sp>
        <p:nvSpPr>
          <p:cNvPr id="4" name="Title 3"/>
          <p:cNvSpPr>
            <a:spLocks noGrp="1"/>
          </p:cNvSpPr>
          <p:nvPr>
            <p:ph type="title"/>
          </p:nvPr>
        </p:nvSpPr>
        <p:spPr/>
        <p:txBody>
          <a:bodyPr/>
          <a:lstStyle/>
          <a:p>
            <a:r>
              <a:rPr lang="en-US" dirty="0" smtClean="0"/>
              <a:t>Roles</a:t>
            </a:r>
            <a:endParaRPr lang="en-US" dirty="0"/>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429000"/>
            <a:ext cx="6792913"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Oval 10"/>
          <p:cNvSpPr/>
          <p:nvPr/>
        </p:nvSpPr>
        <p:spPr>
          <a:xfrm>
            <a:off x="3428999" y="5029200"/>
            <a:ext cx="4354514" cy="1295400"/>
          </a:xfrm>
          <a:prstGeom prst="ellipse">
            <a:avLst/>
          </a:prstGeom>
          <a:solidFill>
            <a:srgbClr val="FF0000">
              <a:alpha val="1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678750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Phases (or states) are classifications of objects over their lifetime.</a:t>
            </a:r>
          </a:p>
          <a:p>
            <a:r>
              <a:rPr lang="en-US" dirty="0" smtClean="0"/>
              <a:t>Examples: Child, Teenager, Adult or Invoiced, Late, Paid</a:t>
            </a:r>
          </a:p>
          <a:p>
            <a:endParaRPr lang="en-US" dirty="0"/>
          </a:p>
          <a:p>
            <a:endParaRPr lang="en-US" dirty="0"/>
          </a:p>
        </p:txBody>
      </p:sp>
      <p:sp>
        <p:nvSpPr>
          <p:cNvPr id="3" name="Date Placeholder 2"/>
          <p:cNvSpPr>
            <a:spLocks noGrp="1"/>
          </p:cNvSpPr>
          <p:nvPr>
            <p:ph type="dt" sz="half" idx="14"/>
          </p:nvPr>
        </p:nvSpPr>
        <p:spPr/>
        <p:txBody>
          <a:bodyPr/>
          <a:lstStyle/>
          <a:p>
            <a:fld id="{1F9A5793-53E3-4EFA-8FEB-3135A2F5C16E}" type="datetime1">
              <a:rPr lang="en-US" smtClean="0"/>
              <a:t>7/13/2015</a:t>
            </a:fld>
            <a:endParaRPr lang="en-US" dirty="0"/>
          </a:p>
        </p:txBody>
      </p:sp>
      <p:sp>
        <p:nvSpPr>
          <p:cNvPr id="4" name="Slide Number Placeholder 3"/>
          <p:cNvSpPr>
            <a:spLocks noGrp="1"/>
          </p:cNvSpPr>
          <p:nvPr>
            <p:ph type="sldNum" sz="quarter" idx="15"/>
          </p:nvPr>
        </p:nvSpPr>
        <p:spPr/>
        <p:txBody>
          <a:bodyPr/>
          <a:lstStyle/>
          <a:p>
            <a:fld id="{C5349D12-3EF0-44B0-8484-0F10BE0E01DA}" type="slidenum">
              <a:rPr lang="en-US" smtClean="0"/>
              <a:t>56</a:t>
            </a:fld>
            <a:endParaRPr lang="en-US"/>
          </a:p>
        </p:txBody>
      </p:sp>
      <p:sp>
        <p:nvSpPr>
          <p:cNvPr id="5" name="Footer Placeholder 4"/>
          <p:cNvSpPr>
            <a:spLocks noGrp="1"/>
          </p:cNvSpPr>
          <p:nvPr>
            <p:ph type="ftr" sz="quarter" idx="16"/>
          </p:nvPr>
        </p:nvSpPr>
        <p:spPr/>
        <p:txBody>
          <a:bodyPr/>
          <a:lstStyle/>
          <a:p>
            <a:r>
              <a:rPr lang="en-US" smtClean="0"/>
              <a:t>Threat &amp; Risk</a:t>
            </a:r>
            <a:endParaRPr lang="en-US"/>
          </a:p>
        </p:txBody>
      </p:sp>
      <p:sp>
        <p:nvSpPr>
          <p:cNvPr id="6" name="Title 5"/>
          <p:cNvSpPr>
            <a:spLocks noGrp="1"/>
          </p:cNvSpPr>
          <p:nvPr>
            <p:ph type="title"/>
          </p:nvPr>
        </p:nvSpPr>
        <p:spPr/>
        <p:txBody>
          <a:bodyPr/>
          <a:lstStyle/>
          <a:p>
            <a:r>
              <a:rPr lang="en-US" dirty="0" smtClean="0"/>
              <a:t>Phases</a:t>
            </a:r>
            <a:endParaRPr lang="en-US" dirty="0"/>
          </a:p>
        </p:txBody>
      </p:sp>
      <p:pic>
        <p:nvPicPr>
          <p:cNvPr id="12292"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3048000"/>
            <a:ext cx="3352800" cy="2168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0157605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352426" y="1463040"/>
            <a:ext cx="5057774" cy="4099560"/>
          </a:xfrm>
        </p:spPr>
        <p:txBody>
          <a:bodyPr>
            <a:normAutofit lnSpcReduction="10000"/>
          </a:bodyPr>
          <a:lstStyle/>
          <a:p>
            <a:r>
              <a:rPr lang="en-US" dirty="0" smtClean="0"/>
              <a:t>For numeric properties, we want to know what it means (e.g. Temperature), not the kind of number (Real).</a:t>
            </a:r>
          </a:p>
          <a:p>
            <a:r>
              <a:rPr lang="en-US" dirty="0"/>
              <a:t>&lt;&lt;Quantity Kind&gt;&gt; is an aspect common to mutually comparable quantities represented by one or more units. </a:t>
            </a:r>
            <a:endParaRPr lang="en-US" dirty="0" smtClean="0"/>
          </a:p>
          <a:p>
            <a:endParaRPr lang="en-US" dirty="0"/>
          </a:p>
          <a:p>
            <a:r>
              <a:rPr lang="en-US" dirty="0" smtClean="0"/>
              <a:t>A unit represents a quantity kind, there are multiple units representing temperature.</a:t>
            </a:r>
          </a:p>
          <a:p>
            <a:endParaRPr lang="en-US" dirty="0"/>
          </a:p>
          <a:p>
            <a:r>
              <a:rPr lang="en-US" dirty="0" smtClean="0"/>
              <a:t>A physical representation would then represent the unit as some kind of number in a specified unit.</a:t>
            </a:r>
            <a:endParaRPr lang="en-US" dirty="0"/>
          </a:p>
        </p:txBody>
      </p:sp>
      <p:sp>
        <p:nvSpPr>
          <p:cNvPr id="3" name="Date Placeholder 2"/>
          <p:cNvSpPr>
            <a:spLocks noGrp="1"/>
          </p:cNvSpPr>
          <p:nvPr>
            <p:ph type="dt" sz="half" idx="14"/>
          </p:nvPr>
        </p:nvSpPr>
        <p:spPr/>
        <p:txBody>
          <a:bodyPr/>
          <a:lstStyle/>
          <a:p>
            <a:fld id="{1F9A5793-53E3-4EFA-8FEB-3135A2F5C16E}" type="datetime1">
              <a:rPr lang="en-US" smtClean="0"/>
              <a:t>7/13/2015</a:t>
            </a:fld>
            <a:endParaRPr lang="en-US" dirty="0"/>
          </a:p>
        </p:txBody>
      </p:sp>
      <p:sp>
        <p:nvSpPr>
          <p:cNvPr id="4" name="Slide Number Placeholder 3"/>
          <p:cNvSpPr>
            <a:spLocks noGrp="1"/>
          </p:cNvSpPr>
          <p:nvPr>
            <p:ph type="sldNum" sz="quarter" idx="15"/>
          </p:nvPr>
        </p:nvSpPr>
        <p:spPr/>
        <p:txBody>
          <a:bodyPr/>
          <a:lstStyle/>
          <a:p>
            <a:fld id="{C5349D12-3EF0-44B0-8484-0F10BE0E01DA}" type="slidenum">
              <a:rPr lang="en-US" smtClean="0"/>
              <a:t>57</a:t>
            </a:fld>
            <a:endParaRPr lang="en-US"/>
          </a:p>
        </p:txBody>
      </p:sp>
      <p:sp>
        <p:nvSpPr>
          <p:cNvPr id="5" name="Footer Placeholder 4"/>
          <p:cNvSpPr>
            <a:spLocks noGrp="1"/>
          </p:cNvSpPr>
          <p:nvPr>
            <p:ph type="ftr" sz="quarter" idx="16"/>
          </p:nvPr>
        </p:nvSpPr>
        <p:spPr/>
        <p:txBody>
          <a:bodyPr/>
          <a:lstStyle/>
          <a:p>
            <a:r>
              <a:rPr lang="en-US" smtClean="0"/>
              <a:t>Threat &amp; Risk</a:t>
            </a:r>
            <a:endParaRPr lang="en-US"/>
          </a:p>
        </p:txBody>
      </p:sp>
      <p:sp>
        <p:nvSpPr>
          <p:cNvPr id="6" name="Title 5"/>
          <p:cNvSpPr>
            <a:spLocks noGrp="1"/>
          </p:cNvSpPr>
          <p:nvPr>
            <p:ph type="title"/>
          </p:nvPr>
        </p:nvSpPr>
        <p:spPr/>
        <p:txBody>
          <a:bodyPr/>
          <a:lstStyle/>
          <a:p>
            <a:r>
              <a:rPr lang="en-US" dirty="0" smtClean="0"/>
              <a:t>Quantity Kinds</a:t>
            </a:r>
            <a:endParaRPr lang="en-US" dirty="0"/>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0586" y="1752600"/>
            <a:ext cx="1438275"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4374" y="2819400"/>
            <a:ext cx="1790700" cy="1917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5334000"/>
            <a:ext cx="5803900" cy="901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3164243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High-level mapping as “represents” relations at the type level</a:t>
            </a:r>
          </a:p>
          <a:p>
            <a:r>
              <a:rPr lang="en-US" dirty="0" smtClean="0"/>
              <a:t>Detail mappings as template patterns using UML </a:t>
            </a:r>
          </a:p>
          <a:p>
            <a:r>
              <a:rPr lang="en-US" dirty="0" smtClean="0"/>
              <a:t>Mappings are bi-directional</a:t>
            </a:r>
          </a:p>
          <a:p>
            <a:endParaRPr lang="en-US" dirty="0"/>
          </a:p>
          <a:p>
            <a:r>
              <a:rPr lang="en-US" dirty="0" smtClean="0"/>
              <a:t>Mapping patterns are still be proven in prototype</a:t>
            </a:r>
            <a:endParaRPr lang="en-US" dirty="0"/>
          </a:p>
        </p:txBody>
      </p:sp>
      <p:sp>
        <p:nvSpPr>
          <p:cNvPr id="3" name="Date Placeholder 2"/>
          <p:cNvSpPr>
            <a:spLocks noGrp="1"/>
          </p:cNvSpPr>
          <p:nvPr>
            <p:ph type="dt" sz="half" idx="14"/>
          </p:nvPr>
        </p:nvSpPr>
        <p:spPr/>
        <p:txBody>
          <a:bodyPr/>
          <a:lstStyle/>
          <a:p>
            <a:fld id="{1F9A5793-53E3-4EFA-8FEB-3135A2F5C16E}" type="datetime1">
              <a:rPr lang="en-US" smtClean="0"/>
              <a:t>7/13/2015</a:t>
            </a:fld>
            <a:endParaRPr lang="en-US" dirty="0"/>
          </a:p>
        </p:txBody>
      </p:sp>
      <p:sp>
        <p:nvSpPr>
          <p:cNvPr id="4" name="Slide Number Placeholder 3"/>
          <p:cNvSpPr>
            <a:spLocks noGrp="1"/>
          </p:cNvSpPr>
          <p:nvPr>
            <p:ph type="sldNum" sz="quarter" idx="15"/>
          </p:nvPr>
        </p:nvSpPr>
        <p:spPr/>
        <p:txBody>
          <a:bodyPr/>
          <a:lstStyle/>
          <a:p>
            <a:fld id="{C5349D12-3EF0-44B0-8484-0F10BE0E01DA}" type="slidenum">
              <a:rPr lang="en-US" smtClean="0"/>
              <a:t>58</a:t>
            </a:fld>
            <a:endParaRPr lang="en-US"/>
          </a:p>
        </p:txBody>
      </p:sp>
      <p:sp>
        <p:nvSpPr>
          <p:cNvPr id="5" name="Footer Placeholder 4"/>
          <p:cNvSpPr>
            <a:spLocks noGrp="1"/>
          </p:cNvSpPr>
          <p:nvPr>
            <p:ph type="ftr" sz="quarter" idx="16"/>
          </p:nvPr>
        </p:nvSpPr>
        <p:spPr/>
        <p:txBody>
          <a:bodyPr/>
          <a:lstStyle/>
          <a:p>
            <a:r>
              <a:rPr lang="en-US" smtClean="0"/>
              <a:t>Threat &amp; Risk</a:t>
            </a:r>
            <a:endParaRPr lang="en-US"/>
          </a:p>
        </p:txBody>
      </p:sp>
      <p:sp>
        <p:nvSpPr>
          <p:cNvPr id="6" name="Title 5"/>
          <p:cNvSpPr>
            <a:spLocks noGrp="1"/>
          </p:cNvSpPr>
          <p:nvPr>
            <p:ph type="title"/>
          </p:nvPr>
        </p:nvSpPr>
        <p:spPr/>
        <p:txBody>
          <a:bodyPr/>
          <a:lstStyle/>
          <a:p>
            <a:r>
              <a:rPr lang="en-US" dirty="0" smtClean="0"/>
              <a:t>Mapping Semantics</a:t>
            </a:r>
            <a:endParaRPr lang="en-US" dirty="0"/>
          </a:p>
        </p:txBody>
      </p:sp>
    </p:spTree>
    <p:extLst>
      <p:ext uri="{BB962C8B-B14F-4D97-AF65-F5344CB8AC3E}">
        <p14:creationId xmlns:p14="http://schemas.microsoft.com/office/powerpoint/2010/main" val="213432534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F9A5793-53E3-4EFA-8FEB-3135A2F5C16E}" type="datetime1">
              <a:rPr lang="en-US" smtClean="0"/>
              <a:t>7/13/2015</a:t>
            </a:fld>
            <a:endParaRPr lang="en-US" dirty="0"/>
          </a:p>
        </p:txBody>
      </p:sp>
      <p:sp>
        <p:nvSpPr>
          <p:cNvPr id="4" name="Slide Number Placeholder 3"/>
          <p:cNvSpPr>
            <a:spLocks noGrp="1"/>
          </p:cNvSpPr>
          <p:nvPr>
            <p:ph type="sldNum" sz="quarter" idx="11"/>
          </p:nvPr>
        </p:nvSpPr>
        <p:spPr/>
        <p:txBody>
          <a:bodyPr/>
          <a:lstStyle/>
          <a:p>
            <a:fld id="{C5349D12-3EF0-44B0-8484-0F10BE0E01DA}" type="slidenum">
              <a:rPr lang="en-US" smtClean="0"/>
              <a:t>59</a:t>
            </a:fld>
            <a:endParaRPr lang="en-US"/>
          </a:p>
        </p:txBody>
      </p:sp>
      <p:sp>
        <p:nvSpPr>
          <p:cNvPr id="5" name="Footer Placeholder 4"/>
          <p:cNvSpPr>
            <a:spLocks noGrp="1"/>
          </p:cNvSpPr>
          <p:nvPr>
            <p:ph type="ftr" sz="quarter" idx="12"/>
          </p:nvPr>
        </p:nvSpPr>
        <p:spPr/>
        <p:txBody>
          <a:bodyPr/>
          <a:lstStyle/>
          <a:p>
            <a:r>
              <a:rPr lang="en-US" smtClean="0"/>
              <a:t>Threat &amp; Risk</a:t>
            </a:r>
            <a:endParaRPr lang="en-US"/>
          </a:p>
        </p:txBody>
      </p:sp>
      <p:sp>
        <p:nvSpPr>
          <p:cNvPr id="6" name="Title 5"/>
          <p:cNvSpPr>
            <a:spLocks noGrp="1"/>
          </p:cNvSpPr>
          <p:nvPr>
            <p:ph type="title"/>
          </p:nvPr>
        </p:nvSpPr>
        <p:spPr>
          <a:xfrm>
            <a:off x="352426" y="228600"/>
            <a:ext cx="7680960" cy="533400"/>
          </a:xfrm>
        </p:spPr>
        <p:txBody>
          <a:bodyPr>
            <a:normAutofit fontScale="90000"/>
          </a:bodyPr>
          <a:lstStyle/>
          <a:p>
            <a:r>
              <a:rPr lang="en-US" dirty="0" smtClean="0"/>
              <a:t>Representing the STIX physical model</a:t>
            </a:r>
            <a:endParaRPr lang="en-US" dirty="0"/>
          </a:p>
        </p:txBody>
      </p:sp>
      <p:sp>
        <p:nvSpPr>
          <p:cNvPr id="9" name="TextBox 8"/>
          <p:cNvSpPr txBox="1"/>
          <p:nvPr/>
        </p:nvSpPr>
        <p:spPr>
          <a:xfrm>
            <a:off x="-3886200" y="1371600"/>
            <a:ext cx="33256476" cy="3416320"/>
          </a:xfrm>
          <a:prstGeom prst="rect">
            <a:avLst/>
          </a:prstGeom>
          <a:noFill/>
        </p:spPr>
        <p:txBody>
          <a:bodyPr wrap="none" rtlCol="0">
            <a:spAutoFit/>
          </a:bodyPr>
          <a:lstStyle/>
          <a:p>
            <a:r>
              <a:rPr lang="en-US" sz="1200" dirty="0"/>
              <a:t>		&lt;</a:t>
            </a:r>
            <a:r>
              <a:rPr lang="en-US" sz="1200" dirty="0" err="1"/>
              <a:t>xs:complexContent</a:t>
            </a:r>
            <a:r>
              <a:rPr lang="en-US" sz="1200" dirty="0"/>
              <a:t>&gt;</a:t>
            </a:r>
          </a:p>
          <a:p>
            <a:r>
              <a:rPr lang="en-US" sz="1200" dirty="0"/>
              <a:t>			&lt;</a:t>
            </a:r>
            <a:r>
              <a:rPr lang="en-US" sz="1200" dirty="0" err="1"/>
              <a:t>xs:extension</a:t>
            </a:r>
            <a:r>
              <a:rPr lang="en-US" sz="1200" dirty="0"/>
              <a:t> base="</a:t>
            </a:r>
            <a:r>
              <a:rPr lang="en-US" sz="1200" dirty="0" err="1"/>
              <a:t>stixCommon:IndicatorBaseType</a:t>
            </a:r>
            <a:r>
              <a:rPr lang="en-US" sz="1200" dirty="0"/>
              <a:t>"&gt;</a:t>
            </a:r>
          </a:p>
          <a:p>
            <a:r>
              <a:rPr lang="en-US" sz="1200" dirty="0"/>
              <a:t>				&lt;</a:t>
            </a:r>
            <a:r>
              <a:rPr lang="en-US" sz="1200" dirty="0" err="1"/>
              <a:t>xs:sequence</a:t>
            </a:r>
            <a:r>
              <a:rPr lang="en-US" sz="1200" dirty="0"/>
              <a:t>&gt;</a:t>
            </a:r>
          </a:p>
          <a:p>
            <a:r>
              <a:rPr lang="en-US" sz="1200" dirty="0"/>
              <a:t>					&lt;</a:t>
            </a:r>
            <a:r>
              <a:rPr lang="en-US" sz="1200" dirty="0" err="1"/>
              <a:t>xs:element</a:t>
            </a:r>
            <a:r>
              <a:rPr lang="en-US" sz="1200" dirty="0"/>
              <a:t> name="Title" type="</a:t>
            </a:r>
            <a:r>
              <a:rPr lang="en-US" sz="1200" dirty="0" err="1"/>
              <a:t>xs:string</a:t>
            </a:r>
            <a:r>
              <a:rPr lang="en-US" sz="1200" dirty="0"/>
              <a:t>" </a:t>
            </a:r>
            <a:r>
              <a:rPr lang="en-US" sz="1200" dirty="0" err="1"/>
              <a:t>minOccurs</a:t>
            </a:r>
            <a:r>
              <a:rPr lang="en-US" sz="1200" dirty="0"/>
              <a:t>="0"&gt;</a:t>
            </a:r>
          </a:p>
          <a:p>
            <a:r>
              <a:rPr lang="en-US" sz="1200" dirty="0"/>
              <a:t>						&lt;</a:t>
            </a:r>
            <a:r>
              <a:rPr lang="en-US" sz="1200" dirty="0" err="1"/>
              <a:t>xs:annotation</a:t>
            </a:r>
            <a:r>
              <a:rPr lang="en-US" sz="1200" dirty="0"/>
              <a:t>&gt;</a:t>
            </a:r>
          </a:p>
          <a:p>
            <a:r>
              <a:rPr lang="en-US" sz="1200" dirty="0"/>
              <a:t>							&lt;</a:t>
            </a:r>
            <a:r>
              <a:rPr lang="en-US" sz="1200" dirty="0" err="1"/>
              <a:t>xs:documentation</a:t>
            </a:r>
            <a:r>
              <a:rPr lang="en-US" sz="1200" dirty="0"/>
              <a:t>&gt;The Title field provides a simple title for this Indicator.&lt;/</a:t>
            </a:r>
            <a:r>
              <a:rPr lang="en-US" sz="1200" dirty="0" err="1"/>
              <a:t>xs:documentation</a:t>
            </a:r>
            <a:r>
              <a:rPr lang="en-US" sz="1200" dirty="0"/>
              <a:t>&gt;</a:t>
            </a:r>
          </a:p>
          <a:p>
            <a:r>
              <a:rPr lang="en-US" sz="1200" dirty="0"/>
              <a:t>						&lt;/</a:t>
            </a:r>
            <a:r>
              <a:rPr lang="en-US" sz="1200" dirty="0" err="1"/>
              <a:t>xs:annotation</a:t>
            </a:r>
            <a:r>
              <a:rPr lang="en-US" sz="1200" dirty="0"/>
              <a:t>&gt;</a:t>
            </a:r>
          </a:p>
          <a:p>
            <a:r>
              <a:rPr lang="en-US" sz="1200" dirty="0"/>
              <a:t>					&lt;/</a:t>
            </a:r>
            <a:r>
              <a:rPr lang="en-US" sz="1200" dirty="0" err="1"/>
              <a:t>xs:element</a:t>
            </a:r>
            <a:r>
              <a:rPr lang="en-US" sz="1200" dirty="0"/>
              <a:t>&gt;</a:t>
            </a:r>
          </a:p>
          <a:p>
            <a:r>
              <a:rPr lang="en-US" sz="1200" dirty="0"/>
              <a:t>					&lt;</a:t>
            </a:r>
            <a:r>
              <a:rPr lang="en-US" sz="1200" dirty="0" err="1"/>
              <a:t>xs:element</a:t>
            </a:r>
            <a:r>
              <a:rPr lang="en-US" sz="1200" dirty="0"/>
              <a:t> name="Type" type="</a:t>
            </a:r>
            <a:r>
              <a:rPr lang="en-US" sz="1200" dirty="0" err="1"/>
              <a:t>stixCommon:ControlledVocabularyStringType</a:t>
            </a:r>
            <a:r>
              <a:rPr lang="en-US" sz="1200" dirty="0"/>
              <a:t>" </a:t>
            </a:r>
            <a:r>
              <a:rPr lang="en-US" sz="1200" dirty="0" err="1"/>
              <a:t>minOccurs</a:t>
            </a:r>
            <a:r>
              <a:rPr lang="en-US" sz="1200" dirty="0"/>
              <a:t>="0" </a:t>
            </a:r>
            <a:r>
              <a:rPr lang="en-US" sz="1200" dirty="0" err="1"/>
              <a:t>maxOccurs</a:t>
            </a:r>
            <a:r>
              <a:rPr lang="en-US" sz="1200" dirty="0"/>
              <a:t>="unbounded"&gt;</a:t>
            </a:r>
          </a:p>
          <a:p>
            <a:r>
              <a:rPr lang="en-US" sz="1200" dirty="0"/>
              <a:t>						&lt;</a:t>
            </a:r>
            <a:r>
              <a:rPr lang="en-US" sz="1200" dirty="0" err="1"/>
              <a:t>xs:annotation</a:t>
            </a:r>
            <a:r>
              <a:rPr lang="en-US" sz="1200" dirty="0"/>
              <a:t>&gt;</a:t>
            </a:r>
          </a:p>
          <a:p>
            <a:r>
              <a:rPr lang="en-US" sz="1200" dirty="0"/>
              <a:t>							&lt;</a:t>
            </a:r>
            <a:r>
              <a:rPr lang="en-US" sz="1200" dirty="0" err="1"/>
              <a:t>xs:documentation</a:t>
            </a:r>
            <a:r>
              <a:rPr lang="en-US" sz="1200" dirty="0"/>
              <a:t>&gt;Specifies the type or types for this Indicator.&lt;/</a:t>
            </a:r>
            <a:r>
              <a:rPr lang="en-US" sz="1200" dirty="0" err="1"/>
              <a:t>xs:documentation</a:t>
            </a:r>
            <a:r>
              <a:rPr lang="en-US" sz="1200" dirty="0"/>
              <a:t>&gt;</a:t>
            </a:r>
          </a:p>
          <a:p>
            <a:r>
              <a:rPr lang="en-US" sz="1200" dirty="0"/>
              <a:t>							&lt;</a:t>
            </a:r>
            <a:r>
              <a:rPr lang="en-US" sz="1200" dirty="0" err="1"/>
              <a:t>xs:documentation</a:t>
            </a:r>
            <a:r>
              <a:rPr lang="en-US" sz="1200" dirty="0"/>
              <a:t>&gt;This field is implemented through the </a:t>
            </a:r>
            <a:r>
              <a:rPr lang="en-US" sz="1200" dirty="0" err="1"/>
              <a:t>xsi:type</a:t>
            </a:r>
            <a:r>
              <a:rPr lang="en-US" sz="1200" dirty="0"/>
              <a:t> controlled vocabulary extension mechanism. The default vocabulary type is </a:t>
            </a:r>
            <a:r>
              <a:rPr lang="en-US" sz="1200" dirty="0" err="1"/>
              <a:t>IndicatorTypeVocabularyType</a:t>
            </a:r>
            <a:r>
              <a:rPr lang="en-US" sz="1200" dirty="0"/>
              <a:t> in the http://stix.mitre.org/default_vocabularies-1 namespace. This type is defined in the stix_default_vocabularies.xsd file or at the URL http://stix.mitre.org/XMLSchema/default_vocabularies/1.1.1/stix_default_vocabularies.xsd.&lt;/xs:documentation&gt;</a:t>
            </a:r>
          </a:p>
          <a:p>
            <a:r>
              <a:rPr lang="en-US" sz="1200" dirty="0"/>
              <a:t>							&lt;</a:t>
            </a:r>
            <a:r>
              <a:rPr lang="en-US" sz="1200" dirty="0" err="1"/>
              <a:t>xs:documentation</a:t>
            </a:r>
            <a:r>
              <a:rPr lang="en-US" sz="1200" dirty="0"/>
              <a:t>&gt;Users may also define their own vocabulary using the type extension mechanism, specify a vocabulary name and reference using the attributes, or simply use this as a string field.&lt;/</a:t>
            </a:r>
            <a:r>
              <a:rPr lang="en-US" sz="1200" dirty="0" err="1"/>
              <a:t>xs:documentation</a:t>
            </a:r>
            <a:r>
              <a:rPr lang="en-US" sz="1200" dirty="0"/>
              <a:t>&gt;</a:t>
            </a:r>
          </a:p>
          <a:p>
            <a:r>
              <a:rPr lang="en-US" sz="1200" dirty="0"/>
              <a:t>						&lt;/</a:t>
            </a:r>
            <a:r>
              <a:rPr lang="en-US" sz="1200" dirty="0" err="1"/>
              <a:t>xs:annotation</a:t>
            </a:r>
            <a:r>
              <a:rPr lang="en-US" sz="1200" dirty="0"/>
              <a:t>&gt;</a:t>
            </a:r>
          </a:p>
          <a:p>
            <a:r>
              <a:rPr lang="en-US" sz="1200" dirty="0"/>
              <a:t>					&lt;/</a:t>
            </a:r>
            <a:r>
              <a:rPr lang="en-US" sz="1200" dirty="0" err="1"/>
              <a:t>xs:element</a:t>
            </a:r>
            <a:r>
              <a:rPr lang="en-US" sz="1200" dirty="0"/>
              <a:t>&gt;</a:t>
            </a:r>
          </a:p>
          <a:p>
            <a:r>
              <a:rPr lang="en-US" sz="1200" dirty="0"/>
              <a:t>					&lt;</a:t>
            </a:r>
            <a:r>
              <a:rPr lang="en-US" sz="1200" dirty="0" err="1"/>
              <a:t>xs:element</a:t>
            </a:r>
            <a:r>
              <a:rPr lang="en-US" sz="1200" dirty="0"/>
              <a:t> name="</a:t>
            </a:r>
            <a:r>
              <a:rPr lang="en-US" sz="1200" dirty="0" err="1"/>
              <a:t>Alternative_ID</a:t>
            </a:r>
            <a:r>
              <a:rPr lang="en-US" sz="1200" dirty="0"/>
              <a:t>" type="</a:t>
            </a:r>
            <a:r>
              <a:rPr lang="en-US" sz="1200" dirty="0" err="1"/>
              <a:t>xs:string</a:t>
            </a:r>
            <a:r>
              <a:rPr lang="en-US" sz="1200" dirty="0"/>
              <a:t>" </a:t>
            </a:r>
            <a:r>
              <a:rPr lang="en-US" sz="1200" dirty="0" err="1"/>
              <a:t>minOccurs</a:t>
            </a:r>
            <a:r>
              <a:rPr lang="en-US" sz="1200" dirty="0"/>
              <a:t>="0" </a:t>
            </a:r>
            <a:r>
              <a:rPr lang="en-US" sz="1200" dirty="0" err="1"/>
              <a:t>maxOccurs</a:t>
            </a:r>
            <a:r>
              <a:rPr lang="en-US" sz="1200" dirty="0"/>
              <a:t>="unbounded"&gt;</a:t>
            </a:r>
          </a:p>
          <a:p>
            <a:r>
              <a:rPr lang="en-US" sz="1200" dirty="0"/>
              <a:t>						&lt;</a:t>
            </a:r>
            <a:r>
              <a:rPr lang="en-US" sz="1200" dirty="0" err="1"/>
              <a:t>xs:annotation</a:t>
            </a:r>
            <a:r>
              <a:rPr lang="en-US" sz="1200" dirty="0"/>
              <a:t>&gt;</a:t>
            </a:r>
          </a:p>
          <a:p>
            <a:r>
              <a:rPr lang="en-US" sz="1200" dirty="0"/>
              <a:t>							&lt;</a:t>
            </a:r>
            <a:r>
              <a:rPr lang="en-US" sz="1200" dirty="0" err="1"/>
              <a:t>xs:documentation</a:t>
            </a:r>
            <a:r>
              <a:rPr lang="en-US" sz="1200" dirty="0"/>
              <a:t>&gt;Specifies an alternative identifier (or alias) for the cyber threat Indicator.&lt;/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7401" y="761999"/>
            <a:ext cx="5429250" cy="5895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Bent Arrow 9"/>
          <p:cNvSpPr/>
          <p:nvPr/>
        </p:nvSpPr>
        <p:spPr>
          <a:xfrm flipV="1">
            <a:off x="2101001" y="4808702"/>
            <a:ext cx="1676400" cy="153668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Box 10"/>
          <p:cNvSpPr txBox="1"/>
          <p:nvPr/>
        </p:nvSpPr>
        <p:spPr>
          <a:xfrm>
            <a:off x="228600" y="5029200"/>
            <a:ext cx="1872401" cy="1200329"/>
          </a:xfrm>
          <a:prstGeom prst="rect">
            <a:avLst/>
          </a:prstGeom>
          <a:noFill/>
        </p:spPr>
        <p:txBody>
          <a:bodyPr wrap="square" rtlCol="0">
            <a:spAutoFit/>
          </a:bodyPr>
          <a:lstStyle/>
          <a:p>
            <a:r>
              <a:rPr lang="en-US" dirty="0" smtClean="0">
                <a:solidFill>
                  <a:srgbClr val="FFFF00"/>
                </a:solidFill>
              </a:rPr>
              <a:t>XML Schema is reverse engineered into UML</a:t>
            </a:r>
            <a:endParaRPr lang="en-US" dirty="0">
              <a:solidFill>
                <a:srgbClr val="FFFF00"/>
              </a:solidFill>
            </a:endParaRPr>
          </a:p>
        </p:txBody>
      </p:sp>
    </p:spTree>
    <p:extLst>
      <p:ext uri="{BB962C8B-B14F-4D97-AF65-F5344CB8AC3E}">
        <p14:creationId xmlns:p14="http://schemas.microsoft.com/office/powerpoint/2010/main" val="13665410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sz="quarter" idx="13"/>
            <p:extLst>
              <p:ext uri="{D42A27DB-BD31-4B8C-83A1-F6EECF244321}">
                <p14:modId xmlns:p14="http://schemas.microsoft.com/office/powerpoint/2010/main" val="2081854686"/>
              </p:ext>
            </p:extLst>
          </p:nvPr>
        </p:nvGraphicFramePr>
        <p:xfrm>
          <a:off x="0" y="1600200"/>
          <a:ext cx="8980714" cy="16605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p:cNvSpPr>
            <a:spLocks noGrp="1"/>
          </p:cNvSpPr>
          <p:nvPr>
            <p:ph type="dt" sz="half" idx="14"/>
          </p:nvPr>
        </p:nvSpPr>
        <p:spPr/>
        <p:txBody>
          <a:bodyPr/>
          <a:lstStyle/>
          <a:p>
            <a:fld id="{1F9A5793-53E3-4EFA-8FEB-3135A2F5C16E}" type="datetime1">
              <a:rPr lang="en-US" smtClean="0"/>
              <a:t>7/13/2015</a:t>
            </a:fld>
            <a:endParaRPr lang="en-US" dirty="0"/>
          </a:p>
        </p:txBody>
      </p:sp>
      <p:sp>
        <p:nvSpPr>
          <p:cNvPr id="4" name="Slide Number Placeholder 3"/>
          <p:cNvSpPr>
            <a:spLocks noGrp="1"/>
          </p:cNvSpPr>
          <p:nvPr>
            <p:ph type="sldNum" sz="quarter" idx="15"/>
          </p:nvPr>
        </p:nvSpPr>
        <p:spPr/>
        <p:txBody>
          <a:bodyPr/>
          <a:lstStyle/>
          <a:p>
            <a:fld id="{C5349D12-3EF0-44B0-8484-0F10BE0E01DA}" type="slidenum">
              <a:rPr lang="en-US" smtClean="0"/>
              <a:t>6</a:t>
            </a:fld>
            <a:endParaRPr lang="en-US" dirty="0"/>
          </a:p>
        </p:txBody>
      </p:sp>
      <p:sp>
        <p:nvSpPr>
          <p:cNvPr id="5" name="Footer Placeholder 4"/>
          <p:cNvSpPr>
            <a:spLocks noGrp="1"/>
          </p:cNvSpPr>
          <p:nvPr>
            <p:ph type="ftr" sz="quarter" idx="16"/>
          </p:nvPr>
        </p:nvSpPr>
        <p:spPr/>
        <p:txBody>
          <a:bodyPr/>
          <a:lstStyle/>
          <a:p>
            <a:r>
              <a:rPr lang="en-US" dirty="0" smtClean="0"/>
              <a:t>Threat &amp; Risk</a:t>
            </a:r>
            <a:endParaRPr lang="en-US" dirty="0"/>
          </a:p>
        </p:txBody>
      </p:sp>
      <p:sp>
        <p:nvSpPr>
          <p:cNvPr id="8" name="Title 7"/>
          <p:cNvSpPr>
            <a:spLocks noGrp="1"/>
          </p:cNvSpPr>
          <p:nvPr>
            <p:ph type="title"/>
          </p:nvPr>
        </p:nvSpPr>
        <p:spPr>
          <a:xfrm>
            <a:off x="432585" y="192958"/>
            <a:ext cx="7680960" cy="1066800"/>
          </a:xfrm>
        </p:spPr>
        <p:txBody>
          <a:bodyPr>
            <a:normAutofit fontScale="90000"/>
          </a:bodyPr>
          <a:lstStyle/>
          <a:p>
            <a:r>
              <a:rPr lang="en-US" dirty="0" smtClean="0"/>
              <a:t>Overview of OMG RFP Process &amp; Revised Time Line</a:t>
            </a:r>
            <a:endParaRPr lang="en-US" dirty="0"/>
          </a:p>
        </p:txBody>
      </p:sp>
      <p:graphicFrame>
        <p:nvGraphicFramePr>
          <p:cNvPr id="11" name="Content Placeholder 9"/>
          <p:cNvGraphicFramePr>
            <a:graphicFrameLocks/>
          </p:cNvGraphicFramePr>
          <p:nvPr>
            <p:extLst>
              <p:ext uri="{D42A27DB-BD31-4B8C-83A1-F6EECF244321}">
                <p14:modId xmlns:p14="http://schemas.microsoft.com/office/powerpoint/2010/main" val="1497932554"/>
              </p:ext>
            </p:extLst>
          </p:nvPr>
        </p:nvGraphicFramePr>
        <p:xfrm>
          <a:off x="53788" y="4055705"/>
          <a:ext cx="8991600" cy="166052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2" name="Up Arrow Callout 11"/>
          <p:cNvSpPr/>
          <p:nvPr/>
        </p:nvSpPr>
        <p:spPr>
          <a:xfrm>
            <a:off x="209006" y="2843348"/>
            <a:ext cx="914400" cy="762000"/>
          </a:xfrm>
          <a:prstGeom prst="upArrowCallou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June 2014</a:t>
            </a:r>
            <a:endParaRPr lang="en-US" sz="1600" dirty="0"/>
          </a:p>
        </p:txBody>
      </p:sp>
      <p:sp>
        <p:nvSpPr>
          <p:cNvPr id="13" name="Up Arrow Callout 12"/>
          <p:cNvSpPr/>
          <p:nvPr/>
        </p:nvSpPr>
        <p:spPr>
          <a:xfrm>
            <a:off x="3149684" y="2843348"/>
            <a:ext cx="1086395" cy="762000"/>
          </a:xfrm>
          <a:prstGeom prst="upArrowCallou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May 18th</a:t>
            </a:r>
          </a:p>
          <a:p>
            <a:pPr algn="ctr"/>
            <a:r>
              <a:rPr lang="en-US" sz="1400" dirty="0" smtClean="0"/>
              <a:t>2015</a:t>
            </a:r>
            <a:endParaRPr lang="en-US" sz="1400" dirty="0"/>
          </a:p>
        </p:txBody>
      </p:sp>
      <p:sp>
        <p:nvSpPr>
          <p:cNvPr id="14" name="Up Arrow Callout 13"/>
          <p:cNvSpPr/>
          <p:nvPr/>
        </p:nvSpPr>
        <p:spPr>
          <a:xfrm>
            <a:off x="4724400" y="2843348"/>
            <a:ext cx="914400" cy="762000"/>
          </a:xfrm>
          <a:prstGeom prst="upArrowCallou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Nov 9th</a:t>
            </a:r>
          </a:p>
          <a:p>
            <a:pPr algn="ctr"/>
            <a:r>
              <a:rPr lang="en-US" sz="1400" dirty="0" smtClean="0"/>
              <a:t>2015</a:t>
            </a:r>
            <a:endParaRPr lang="en-US" sz="1400" dirty="0"/>
          </a:p>
        </p:txBody>
      </p:sp>
      <p:sp>
        <p:nvSpPr>
          <p:cNvPr id="15" name="Up Arrow Callout 14"/>
          <p:cNvSpPr/>
          <p:nvPr/>
        </p:nvSpPr>
        <p:spPr>
          <a:xfrm>
            <a:off x="6824388" y="2838758"/>
            <a:ext cx="914400" cy="762000"/>
          </a:xfrm>
          <a:prstGeom prst="upArrowCallou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March 14 2016</a:t>
            </a:r>
            <a:endParaRPr lang="en-US" sz="1400" dirty="0"/>
          </a:p>
        </p:txBody>
      </p:sp>
      <p:sp>
        <p:nvSpPr>
          <p:cNvPr id="17" name="Up Arrow Callout 16"/>
          <p:cNvSpPr/>
          <p:nvPr/>
        </p:nvSpPr>
        <p:spPr>
          <a:xfrm>
            <a:off x="1651201" y="2843348"/>
            <a:ext cx="1208314" cy="762000"/>
          </a:xfrm>
          <a:prstGeom prst="upArrowCallou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March. 23</a:t>
            </a:r>
            <a:r>
              <a:rPr lang="en-US" sz="1400" baseline="30000" dirty="0"/>
              <a:t>rd</a:t>
            </a:r>
            <a:endParaRPr lang="en-US" sz="1400" dirty="0"/>
          </a:p>
          <a:p>
            <a:pPr algn="ctr"/>
            <a:r>
              <a:rPr lang="en-US" sz="1400" dirty="0"/>
              <a:t>2015</a:t>
            </a:r>
          </a:p>
        </p:txBody>
      </p:sp>
      <p:sp>
        <p:nvSpPr>
          <p:cNvPr id="18" name="Up Arrow Callout 17"/>
          <p:cNvSpPr/>
          <p:nvPr/>
        </p:nvSpPr>
        <p:spPr>
          <a:xfrm>
            <a:off x="291097" y="5296676"/>
            <a:ext cx="914400" cy="762000"/>
          </a:xfrm>
          <a:prstGeom prst="upArrowCallou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March 2016</a:t>
            </a:r>
            <a:endParaRPr lang="en-US" sz="1400" dirty="0"/>
          </a:p>
        </p:txBody>
      </p:sp>
      <p:sp>
        <p:nvSpPr>
          <p:cNvPr id="19" name="Up Arrow Callout 18"/>
          <p:cNvSpPr/>
          <p:nvPr/>
        </p:nvSpPr>
        <p:spPr>
          <a:xfrm>
            <a:off x="1878234" y="5296676"/>
            <a:ext cx="914400" cy="762000"/>
          </a:xfrm>
          <a:prstGeom prst="upArrowCallou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May 2016</a:t>
            </a:r>
          </a:p>
        </p:txBody>
      </p:sp>
      <p:sp>
        <p:nvSpPr>
          <p:cNvPr id="20" name="Up Arrow Callout 19"/>
          <p:cNvSpPr/>
          <p:nvPr/>
        </p:nvSpPr>
        <p:spPr>
          <a:xfrm>
            <a:off x="3321679" y="5296676"/>
            <a:ext cx="914400" cy="762000"/>
          </a:xfrm>
          <a:prstGeom prst="upArrowCallou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June 2016</a:t>
            </a:r>
          </a:p>
        </p:txBody>
      </p:sp>
      <p:sp>
        <p:nvSpPr>
          <p:cNvPr id="21" name="Up Arrow Callout 20"/>
          <p:cNvSpPr/>
          <p:nvPr/>
        </p:nvSpPr>
        <p:spPr>
          <a:xfrm>
            <a:off x="4789074" y="5296676"/>
            <a:ext cx="914400" cy="762000"/>
          </a:xfrm>
          <a:prstGeom prst="upArrowCallou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Thru 2016</a:t>
            </a:r>
          </a:p>
        </p:txBody>
      </p:sp>
      <p:sp>
        <p:nvSpPr>
          <p:cNvPr id="22" name="Up Arrow Callout 21"/>
          <p:cNvSpPr/>
          <p:nvPr/>
        </p:nvSpPr>
        <p:spPr>
          <a:xfrm>
            <a:off x="6225988" y="5296676"/>
            <a:ext cx="914400" cy="762000"/>
          </a:xfrm>
          <a:prstGeom prst="upArrowCallou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Late 2016</a:t>
            </a:r>
          </a:p>
        </p:txBody>
      </p:sp>
      <p:sp>
        <p:nvSpPr>
          <p:cNvPr id="23" name="Up Arrow Callout 22"/>
          <p:cNvSpPr/>
          <p:nvPr/>
        </p:nvSpPr>
        <p:spPr>
          <a:xfrm>
            <a:off x="7673788" y="5296676"/>
            <a:ext cx="914400" cy="762000"/>
          </a:xfrm>
          <a:prstGeom prst="upArrowCallou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Late 2016</a:t>
            </a:r>
          </a:p>
        </p:txBody>
      </p:sp>
      <p:sp>
        <p:nvSpPr>
          <p:cNvPr id="25" name="Down Arrow Callout 24"/>
          <p:cNvSpPr/>
          <p:nvPr/>
        </p:nvSpPr>
        <p:spPr>
          <a:xfrm>
            <a:off x="1143043" y="1208509"/>
            <a:ext cx="1676238" cy="838200"/>
          </a:xfrm>
          <a:prstGeom prst="downArrowCallou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OMG TC Meeting</a:t>
            </a:r>
          </a:p>
          <a:p>
            <a:pPr algn="ctr"/>
            <a:r>
              <a:rPr lang="en-US" sz="1400" dirty="0" smtClean="0">
                <a:solidFill>
                  <a:schemeClr val="bg1"/>
                </a:solidFill>
              </a:rPr>
              <a:t>March 23</a:t>
            </a:r>
            <a:r>
              <a:rPr lang="en-US" sz="1400" baseline="30000" dirty="0" smtClean="0">
                <a:solidFill>
                  <a:schemeClr val="bg1"/>
                </a:solidFill>
              </a:rPr>
              <a:t>rd</a:t>
            </a:r>
            <a:r>
              <a:rPr lang="en-US" sz="1400" dirty="0" smtClean="0">
                <a:solidFill>
                  <a:schemeClr val="bg1"/>
                </a:solidFill>
              </a:rPr>
              <a:t> 2015</a:t>
            </a:r>
            <a:endParaRPr lang="en-US" sz="1400" dirty="0">
              <a:solidFill>
                <a:schemeClr val="bg1"/>
              </a:solidFill>
            </a:endParaRPr>
          </a:p>
        </p:txBody>
      </p:sp>
      <p:sp>
        <p:nvSpPr>
          <p:cNvPr id="26" name="Down Arrow Callout 25"/>
          <p:cNvSpPr/>
          <p:nvPr/>
        </p:nvSpPr>
        <p:spPr>
          <a:xfrm>
            <a:off x="6225988" y="1208509"/>
            <a:ext cx="2111200" cy="838200"/>
          </a:xfrm>
          <a:prstGeom prst="downArrowCallou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OMG TC Meeting</a:t>
            </a:r>
          </a:p>
          <a:p>
            <a:pPr algn="ctr"/>
            <a:r>
              <a:rPr lang="en-US" sz="1400" dirty="0" smtClean="0">
                <a:solidFill>
                  <a:schemeClr val="bg1"/>
                </a:solidFill>
              </a:rPr>
              <a:t>March 14</a:t>
            </a:r>
            <a:r>
              <a:rPr lang="en-US" sz="1400" baseline="30000" dirty="0" smtClean="0">
                <a:solidFill>
                  <a:schemeClr val="bg1"/>
                </a:solidFill>
              </a:rPr>
              <a:t>th</a:t>
            </a:r>
            <a:r>
              <a:rPr lang="en-US" sz="1400" dirty="0" smtClean="0">
                <a:solidFill>
                  <a:schemeClr val="bg1"/>
                </a:solidFill>
              </a:rPr>
              <a:t> 2016</a:t>
            </a:r>
            <a:endParaRPr lang="en-US" sz="1400" dirty="0">
              <a:solidFill>
                <a:schemeClr val="bg1"/>
              </a:solidFill>
            </a:endParaRPr>
          </a:p>
        </p:txBody>
      </p:sp>
      <p:sp>
        <p:nvSpPr>
          <p:cNvPr id="28" name="Down Arrow Callout 27"/>
          <p:cNvSpPr/>
          <p:nvPr/>
        </p:nvSpPr>
        <p:spPr>
          <a:xfrm>
            <a:off x="3002728" y="3733800"/>
            <a:ext cx="1552301" cy="834934"/>
          </a:xfrm>
          <a:prstGeom prst="downArrowCallou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OMG TC Meeting</a:t>
            </a:r>
          </a:p>
          <a:p>
            <a:pPr algn="ctr"/>
            <a:r>
              <a:rPr lang="en-US" sz="1400" dirty="0" smtClean="0">
                <a:solidFill>
                  <a:schemeClr val="bg1"/>
                </a:solidFill>
              </a:rPr>
              <a:t>June, 2016</a:t>
            </a:r>
            <a:endParaRPr lang="en-US" sz="1400" dirty="0">
              <a:solidFill>
                <a:schemeClr val="bg1"/>
              </a:solidFill>
            </a:endParaRPr>
          </a:p>
        </p:txBody>
      </p:sp>
      <p:sp>
        <p:nvSpPr>
          <p:cNvPr id="29" name="Down Arrow Callout 28"/>
          <p:cNvSpPr/>
          <p:nvPr/>
        </p:nvSpPr>
        <p:spPr>
          <a:xfrm>
            <a:off x="2810815" y="1208509"/>
            <a:ext cx="1580523" cy="838200"/>
          </a:xfrm>
          <a:prstGeom prst="downArrowCallou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OMG TC Meeting</a:t>
            </a:r>
          </a:p>
          <a:p>
            <a:pPr algn="ctr"/>
            <a:r>
              <a:rPr lang="en-US" sz="1400" dirty="0" smtClean="0">
                <a:solidFill>
                  <a:schemeClr val="bg1"/>
                </a:solidFill>
              </a:rPr>
              <a:t>June 18</a:t>
            </a:r>
            <a:r>
              <a:rPr lang="en-US" sz="1400" baseline="30000" dirty="0" smtClean="0">
                <a:solidFill>
                  <a:schemeClr val="bg1"/>
                </a:solidFill>
              </a:rPr>
              <a:t>th</a:t>
            </a:r>
            <a:r>
              <a:rPr lang="en-US" sz="1400" dirty="0" smtClean="0">
                <a:solidFill>
                  <a:schemeClr val="bg1"/>
                </a:solidFill>
              </a:rPr>
              <a:t> 2015</a:t>
            </a:r>
            <a:endParaRPr lang="en-US" sz="1400" dirty="0">
              <a:solidFill>
                <a:schemeClr val="bg1"/>
              </a:solidFill>
            </a:endParaRPr>
          </a:p>
        </p:txBody>
      </p:sp>
      <p:sp>
        <p:nvSpPr>
          <p:cNvPr id="30" name="Down Arrow Callout 29"/>
          <p:cNvSpPr/>
          <p:nvPr/>
        </p:nvSpPr>
        <p:spPr>
          <a:xfrm>
            <a:off x="4391338" y="1208509"/>
            <a:ext cx="1580523" cy="838200"/>
          </a:xfrm>
          <a:prstGeom prst="downArrowCallou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OMG TC Meeting</a:t>
            </a:r>
          </a:p>
          <a:p>
            <a:pPr algn="ctr"/>
            <a:r>
              <a:rPr lang="en-US" sz="1400" dirty="0" smtClean="0">
                <a:solidFill>
                  <a:schemeClr val="bg1"/>
                </a:solidFill>
              </a:rPr>
              <a:t>Dec. 7</a:t>
            </a:r>
            <a:r>
              <a:rPr lang="en-US" sz="1400" baseline="30000" dirty="0" smtClean="0">
                <a:solidFill>
                  <a:schemeClr val="bg1"/>
                </a:solidFill>
              </a:rPr>
              <a:t>th</a:t>
            </a:r>
            <a:r>
              <a:rPr lang="en-US" sz="1400" dirty="0" smtClean="0">
                <a:solidFill>
                  <a:schemeClr val="bg1"/>
                </a:solidFill>
              </a:rPr>
              <a:t> 2015</a:t>
            </a:r>
            <a:endParaRPr lang="en-US" sz="1400" dirty="0">
              <a:solidFill>
                <a:schemeClr val="bg1"/>
              </a:solidFill>
            </a:endParaRPr>
          </a:p>
        </p:txBody>
      </p:sp>
    </p:spTree>
    <p:extLst>
      <p:ext uri="{BB962C8B-B14F-4D97-AF65-F5344CB8AC3E}">
        <p14:creationId xmlns:p14="http://schemas.microsoft.com/office/powerpoint/2010/main" val="269699923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78AD1E-6C62-4F7B-8F5C-AB7BDAD6E1C9}" type="datetime1">
              <a:rPr lang="en-US" smtClean="0"/>
              <a:t>7/13/2015</a:t>
            </a:fld>
            <a:endParaRPr lang="en-US"/>
          </a:p>
        </p:txBody>
      </p:sp>
      <p:sp>
        <p:nvSpPr>
          <p:cNvPr id="3" name="Slide Number Placeholder 2"/>
          <p:cNvSpPr>
            <a:spLocks noGrp="1"/>
          </p:cNvSpPr>
          <p:nvPr>
            <p:ph type="sldNum" sz="quarter" idx="11"/>
          </p:nvPr>
        </p:nvSpPr>
        <p:spPr/>
        <p:txBody>
          <a:bodyPr/>
          <a:lstStyle/>
          <a:p>
            <a:fld id="{C5349D12-3EF0-44B0-8484-0F10BE0E01DA}" type="slidenum">
              <a:rPr lang="en-US" smtClean="0"/>
              <a:t>60</a:t>
            </a:fld>
            <a:endParaRPr lang="en-US"/>
          </a:p>
        </p:txBody>
      </p:sp>
      <p:sp>
        <p:nvSpPr>
          <p:cNvPr id="4" name="Footer Placeholder 3"/>
          <p:cNvSpPr>
            <a:spLocks noGrp="1"/>
          </p:cNvSpPr>
          <p:nvPr>
            <p:ph type="ftr" sz="quarter" idx="12"/>
          </p:nvPr>
        </p:nvSpPr>
        <p:spPr/>
        <p:txBody>
          <a:bodyPr/>
          <a:lstStyle/>
          <a:p>
            <a:r>
              <a:rPr lang="en-US" smtClean="0"/>
              <a:t>Threat &amp; Risk</a:t>
            </a:r>
            <a:endParaRPr lang="en-US"/>
          </a:p>
        </p:txBody>
      </p:sp>
      <p:sp>
        <p:nvSpPr>
          <p:cNvPr id="5" name="Title 4"/>
          <p:cNvSpPr>
            <a:spLocks noGrp="1"/>
          </p:cNvSpPr>
          <p:nvPr>
            <p:ph type="title"/>
          </p:nvPr>
        </p:nvSpPr>
        <p:spPr>
          <a:xfrm>
            <a:off x="352426" y="228600"/>
            <a:ext cx="8715374" cy="1066800"/>
          </a:xfrm>
        </p:spPr>
        <p:txBody>
          <a:bodyPr>
            <a:normAutofit/>
          </a:bodyPr>
          <a:lstStyle/>
          <a:p>
            <a:r>
              <a:rPr lang="en-US" dirty="0" smtClean="0"/>
              <a:t>XML Representation </a:t>
            </a:r>
            <a:r>
              <a:rPr lang="en-US" dirty="0" smtClean="0">
                <a:solidFill>
                  <a:srgbClr val="00B050"/>
                </a:solidFill>
              </a:rPr>
              <a:t>represents</a:t>
            </a:r>
            <a:r>
              <a:rPr lang="en-US" dirty="0" smtClean="0"/>
              <a:t> concept</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4000"/>
            <a:ext cx="9144000" cy="48449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6858000" y="4429035"/>
            <a:ext cx="1872401" cy="646331"/>
          </a:xfrm>
          <a:prstGeom prst="rect">
            <a:avLst/>
          </a:prstGeom>
          <a:noFill/>
        </p:spPr>
        <p:txBody>
          <a:bodyPr wrap="square" rtlCol="0">
            <a:spAutoFit/>
          </a:bodyPr>
          <a:lstStyle/>
          <a:p>
            <a:r>
              <a:rPr lang="en-US" dirty="0" smtClean="0">
                <a:solidFill>
                  <a:srgbClr val="FF0000"/>
                </a:solidFill>
              </a:rPr>
              <a:t>We start with the high-level classes</a:t>
            </a:r>
            <a:endParaRPr lang="en-US" dirty="0">
              <a:solidFill>
                <a:srgbClr val="FF0000"/>
              </a:solidFill>
            </a:endParaRPr>
          </a:p>
        </p:txBody>
      </p:sp>
    </p:spTree>
    <p:extLst>
      <p:ext uri="{BB962C8B-B14F-4D97-AF65-F5344CB8AC3E}">
        <p14:creationId xmlns:p14="http://schemas.microsoft.com/office/powerpoint/2010/main" val="378486629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78AD1E-6C62-4F7B-8F5C-AB7BDAD6E1C9}" type="datetime1">
              <a:rPr lang="en-US" smtClean="0"/>
              <a:t>7/13/2015</a:t>
            </a:fld>
            <a:endParaRPr lang="en-US"/>
          </a:p>
        </p:txBody>
      </p:sp>
      <p:sp>
        <p:nvSpPr>
          <p:cNvPr id="3" name="Slide Number Placeholder 2"/>
          <p:cNvSpPr>
            <a:spLocks noGrp="1"/>
          </p:cNvSpPr>
          <p:nvPr>
            <p:ph type="sldNum" sz="quarter" idx="11"/>
          </p:nvPr>
        </p:nvSpPr>
        <p:spPr/>
        <p:txBody>
          <a:bodyPr/>
          <a:lstStyle/>
          <a:p>
            <a:fld id="{C5349D12-3EF0-44B0-8484-0F10BE0E01DA}" type="slidenum">
              <a:rPr lang="en-US" smtClean="0"/>
              <a:t>61</a:t>
            </a:fld>
            <a:endParaRPr lang="en-US"/>
          </a:p>
        </p:txBody>
      </p:sp>
      <p:sp>
        <p:nvSpPr>
          <p:cNvPr id="4" name="Footer Placeholder 3"/>
          <p:cNvSpPr>
            <a:spLocks noGrp="1"/>
          </p:cNvSpPr>
          <p:nvPr>
            <p:ph type="ftr" sz="quarter" idx="12"/>
          </p:nvPr>
        </p:nvSpPr>
        <p:spPr/>
        <p:txBody>
          <a:bodyPr/>
          <a:lstStyle/>
          <a:p>
            <a:r>
              <a:rPr lang="en-US" smtClean="0"/>
              <a:t>Threat &amp; Risk</a:t>
            </a:r>
            <a:endParaRPr lang="en-US"/>
          </a:p>
        </p:txBody>
      </p:sp>
      <p:sp>
        <p:nvSpPr>
          <p:cNvPr id="5" name="Title 4"/>
          <p:cNvSpPr>
            <a:spLocks noGrp="1"/>
          </p:cNvSpPr>
          <p:nvPr>
            <p:ph type="title"/>
          </p:nvPr>
        </p:nvSpPr>
        <p:spPr/>
        <p:txBody>
          <a:bodyPr>
            <a:normAutofit fontScale="90000"/>
          </a:bodyPr>
          <a:lstStyle/>
          <a:p>
            <a:r>
              <a:rPr lang="en-US" dirty="0" smtClean="0"/>
              <a:t>“Facades” provide mapped views of the conceptual model</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8607" y="1600200"/>
            <a:ext cx="10791825" cy="449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3601947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78AD1E-6C62-4F7B-8F5C-AB7BDAD6E1C9}" type="datetime1">
              <a:rPr lang="en-US" smtClean="0"/>
              <a:t>7/13/2015</a:t>
            </a:fld>
            <a:endParaRPr lang="en-US"/>
          </a:p>
        </p:txBody>
      </p:sp>
      <p:sp>
        <p:nvSpPr>
          <p:cNvPr id="3" name="Slide Number Placeholder 2"/>
          <p:cNvSpPr>
            <a:spLocks noGrp="1"/>
          </p:cNvSpPr>
          <p:nvPr>
            <p:ph type="sldNum" sz="quarter" idx="11"/>
          </p:nvPr>
        </p:nvSpPr>
        <p:spPr/>
        <p:txBody>
          <a:bodyPr/>
          <a:lstStyle/>
          <a:p>
            <a:fld id="{C5349D12-3EF0-44B0-8484-0F10BE0E01DA}" type="slidenum">
              <a:rPr lang="en-US" smtClean="0"/>
              <a:t>62</a:t>
            </a:fld>
            <a:endParaRPr lang="en-US"/>
          </a:p>
        </p:txBody>
      </p:sp>
      <p:sp>
        <p:nvSpPr>
          <p:cNvPr id="4" name="Footer Placeholder 3"/>
          <p:cNvSpPr>
            <a:spLocks noGrp="1"/>
          </p:cNvSpPr>
          <p:nvPr>
            <p:ph type="ftr" sz="quarter" idx="12"/>
          </p:nvPr>
        </p:nvSpPr>
        <p:spPr/>
        <p:txBody>
          <a:bodyPr/>
          <a:lstStyle/>
          <a:p>
            <a:r>
              <a:rPr lang="en-US" smtClean="0"/>
              <a:t>Threat &amp; Risk</a:t>
            </a:r>
            <a:endParaRPr lang="en-US"/>
          </a:p>
        </p:txBody>
      </p:sp>
      <p:sp>
        <p:nvSpPr>
          <p:cNvPr id="5" name="Title 4"/>
          <p:cNvSpPr>
            <a:spLocks noGrp="1"/>
          </p:cNvSpPr>
          <p:nvPr>
            <p:ph type="title"/>
          </p:nvPr>
        </p:nvSpPr>
        <p:spPr/>
        <p:txBody>
          <a:bodyPr>
            <a:normAutofit fontScale="90000"/>
          </a:bodyPr>
          <a:lstStyle/>
          <a:p>
            <a:r>
              <a:rPr lang="en-US" dirty="0" smtClean="0"/>
              <a:t>Physical/logical elements </a:t>
            </a:r>
            <a:r>
              <a:rPr lang="en-US" dirty="0" smtClean="0">
                <a:solidFill>
                  <a:srgbClr val="00B050"/>
                </a:solidFill>
              </a:rPr>
              <a:t>represent </a:t>
            </a:r>
            <a:r>
              <a:rPr lang="en-US" dirty="0" smtClean="0"/>
              <a:t>concepts (may be in facades)</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593273"/>
            <a:ext cx="10791825" cy="449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33834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78AD1E-6C62-4F7B-8F5C-AB7BDAD6E1C9}" type="datetime1">
              <a:rPr lang="en-US" smtClean="0"/>
              <a:t>7/13/2015</a:t>
            </a:fld>
            <a:endParaRPr lang="en-US"/>
          </a:p>
        </p:txBody>
      </p:sp>
      <p:sp>
        <p:nvSpPr>
          <p:cNvPr id="3" name="Slide Number Placeholder 2"/>
          <p:cNvSpPr>
            <a:spLocks noGrp="1"/>
          </p:cNvSpPr>
          <p:nvPr>
            <p:ph type="sldNum" sz="quarter" idx="11"/>
          </p:nvPr>
        </p:nvSpPr>
        <p:spPr/>
        <p:txBody>
          <a:bodyPr/>
          <a:lstStyle/>
          <a:p>
            <a:fld id="{C5349D12-3EF0-44B0-8484-0F10BE0E01DA}" type="slidenum">
              <a:rPr lang="en-US" smtClean="0"/>
              <a:t>63</a:t>
            </a:fld>
            <a:endParaRPr lang="en-US"/>
          </a:p>
        </p:txBody>
      </p:sp>
      <p:sp>
        <p:nvSpPr>
          <p:cNvPr id="4" name="Footer Placeholder 3"/>
          <p:cNvSpPr>
            <a:spLocks noGrp="1"/>
          </p:cNvSpPr>
          <p:nvPr>
            <p:ph type="ftr" sz="quarter" idx="12"/>
          </p:nvPr>
        </p:nvSpPr>
        <p:spPr/>
        <p:txBody>
          <a:bodyPr/>
          <a:lstStyle/>
          <a:p>
            <a:r>
              <a:rPr lang="en-US" smtClean="0"/>
              <a:t>Threat &amp; Risk</a:t>
            </a:r>
            <a:endParaRPr lang="en-US"/>
          </a:p>
        </p:txBody>
      </p:sp>
      <p:sp>
        <p:nvSpPr>
          <p:cNvPr id="5" name="Title 4"/>
          <p:cNvSpPr>
            <a:spLocks noGrp="1"/>
          </p:cNvSpPr>
          <p:nvPr>
            <p:ph type="title"/>
          </p:nvPr>
        </p:nvSpPr>
        <p:spPr/>
        <p:txBody>
          <a:bodyPr>
            <a:normAutofit fontScale="90000"/>
          </a:bodyPr>
          <a:lstStyle/>
          <a:p>
            <a:r>
              <a:rPr lang="en-US" dirty="0" smtClean="0"/>
              <a:t>Facades utilize representations and property paths</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2" y="1981200"/>
            <a:ext cx="10591800" cy="3686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3726616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78AD1E-6C62-4F7B-8F5C-AB7BDAD6E1C9}" type="datetime1">
              <a:rPr lang="en-US" smtClean="0"/>
              <a:t>7/13/2015</a:t>
            </a:fld>
            <a:endParaRPr lang="en-US"/>
          </a:p>
        </p:txBody>
      </p:sp>
      <p:sp>
        <p:nvSpPr>
          <p:cNvPr id="3" name="Slide Number Placeholder 2"/>
          <p:cNvSpPr>
            <a:spLocks noGrp="1"/>
          </p:cNvSpPr>
          <p:nvPr>
            <p:ph type="sldNum" sz="quarter" idx="11"/>
          </p:nvPr>
        </p:nvSpPr>
        <p:spPr/>
        <p:txBody>
          <a:bodyPr/>
          <a:lstStyle/>
          <a:p>
            <a:fld id="{C5349D12-3EF0-44B0-8484-0F10BE0E01DA}" type="slidenum">
              <a:rPr lang="en-US" smtClean="0"/>
              <a:t>64</a:t>
            </a:fld>
            <a:endParaRPr lang="en-US"/>
          </a:p>
        </p:txBody>
      </p:sp>
      <p:sp>
        <p:nvSpPr>
          <p:cNvPr id="4" name="Footer Placeholder 3"/>
          <p:cNvSpPr>
            <a:spLocks noGrp="1"/>
          </p:cNvSpPr>
          <p:nvPr>
            <p:ph type="ftr" sz="quarter" idx="12"/>
          </p:nvPr>
        </p:nvSpPr>
        <p:spPr/>
        <p:txBody>
          <a:bodyPr/>
          <a:lstStyle/>
          <a:p>
            <a:r>
              <a:rPr lang="en-US" smtClean="0"/>
              <a:t>Threat &amp; Risk</a:t>
            </a:r>
            <a:endParaRPr lang="en-US"/>
          </a:p>
        </p:txBody>
      </p:sp>
      <p:sp>
        <p:nvSpPr>
          <p:cNvPr id="5" name="Title 4"/>
          <p:cNvSpPr>
            <a:spLocks noGrp="1"/>
          </p:cNvSpPr>
          <p:nvPr>
            <p:ph type="title"/>
          </p:nvPr>
        </p:nvSpPr>
        <p:spPr/>
        <p:txBody>
          <a:bodyPr>
            <a:normAutofit fontScale="90000"/>
          </a:bodyPr>
          <a:lstStyle/>
          <a:p>
            <a:r>
              <a:rPr lang="en-US" dirty="0" smtClean="0"/>
              <a:t>Facades utilize representations and property paths</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85800"/>
            <a:ext cx="16421396" cy="571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Left Arrow 5"/>
          <p:cNvSpPr/>
          <p:nvPr/>
        </p:nvSpPr>
        <p:spPr>
          <a:xfrm rot="19758132">
            <a:off x="5085196" y="3068214"/>
            <a:ext cx="1676400" cy="381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505623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78AD1E-6C62-4F7B-8F5C-AB7BDAD6E1C9}" type="datetime1">
              <a:rPr lang="en-US" smtClean="0"/>
              <a:t>7/13/2015</a:t>
            </a:fld>
            <a:endParaRPr lang="en-US"/>
          </a:p>
        </p:txBody>
      </p:sp>
      <p:sp>
        <p:nvSpPr>
          <p:cNvPr id="3" name="Slide Number Placeholder 2"/>
          <p:cNvSpPr>
            <a:spLocks noGrp="1"/>
          </p:cNvSpPr>
          <p:nvPr>
            <p:ph type="sldNum" sz="quarter" idx="11"/>
          </p:nvPr>
        </p:nvSpPr>
        <p:spPr/>
        <p:txBody>
          <a:bodyPr/>
          <a:lstStyle/>
          <a:p>
            <a:fld id="{C5349D12-3EF0-44B0-8484-0F10BE0E01DA}" type="slidenum">
              <a:rPr lang="en-US" smtClean="0"/>
              <a:t>65</a:t>
            </a:fld>
            <a:endParaRPr lang="en-US"/>
          </a:p>
        </p:txBody>
      </p:sp>
      <p:sp>
        <p:nvSpPr>
          <p:cNvPr id="4" name="Footer Placeholder 3"/>
          <p:cNvSpPr>
            <a:spLocks noGrp="1"/>
          </p:cNvSpPr>
          <p:nvPr>
            <p:ph type="ftr" sz="quarter" idx="12"/>
          </p:nvPr>
        </p:nvSpPr>
        <p:spPr/>
        <p:txBody>
          <a:bodyPr/>
          <a:lstStyle/>
          <a:p>
            <a:r>
              <a:rPr lang="en-US" smtClean="0"/>
              <a:t>Threat &amp; Risk</a:t>
            </a:r>
            <a:endParaRPr lang="en-US"/>
          </a:p>
        </p:txBody>
      </p:sp>
      <p:sp>
        <p:nvSpPr>
          <p:cNvPr id="5" name="Title 4"/>
          <p:cNvSpPr>
            <a:spLocks noGrp="1"/>
          </p:cNvSpPr>
          <p:nvPr>
            <p:ph type="title"/>
          </p:nvPr>
        </p:nvSpPr>
        <p:spPr/>
        <p:txBody>
          <a:bodyPr>
            <a:normAutofit fontScale="90000"/>
          </a:bodyPr>
          <a:lstStyle/>
          <a:p>
            <a:r>
              <a:rPr lang="en-US" dirty="0" smtClean="0"/>
              <a:t>Mapping patterns for complex relations</a:t>
            </a:r>
            <a:endParaRPr lang="en-US" dirty="0"/>
          </a:p>
        </p:txBody>
      </p:sp>
      <p:pic>
        <p:nvPicPr>
          <p:cNvPr id="6" name="Picture 5"/>
          <p:cNvPicPr/>
          <p:nvPr/>
        </p:nvPicPr>
        <p:blipFill>
          <a:blip r:embed="rId2"/>
          <a:stretch>
            <a:fillRect/>
          </a:stretch>
        </p:blipFill>
        <p:spPr>
          <a:xfrm>
            <a:off x="381000" y="1295400"/>
            <a:ext cx="8610600" cy="7543800"/>
          </a:xfrm>
          <a:prstGeom prst="rect">
            <a:avLst/>
          </a:prstGeom>
        </p:spPr>
      </p:pic>
    </p:spTree>
    <p:extLst>
      <p:ext uri="{BB962C8B-B14F-4D97-AF65-F5344CB8AC3E}">
        <p14:creationId xmlns:p14="http://schemas.microsoft.com/office/powerpoint/2010/main" val="106188260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Example STIX source data</a:t>
            </a:r>
            <a:endParaRPr lang="en-US" dirty="0">
              <a:solidFill>
                <a:schemeClr val="tx1"/>
              </a:solidFill>
            </a:endParaRPr>
          </a:p>
        </p:txBody>
      </p:sp>
      <p:sp>
        <p:nvSpPr>
          <p:cNvPr id="3" name="TextBox 2"/>
          <p:cNvSpPr txBox="1"/>
          <p:nvPr/>
        </p:nvSpPr>
        <p:spPr>
          <a:xfrm>
            <a:off x="579422" y="1394234"/>
            <a:ext cx="184731" cy="276999"/>
          </a:xfrm>
          <a:prstGeom prst="rect">
            <a:avLst/>
          </a:prstGeom>
          <a:noFill/>
        </p:spPr>
        <p:txBody>
          <a:bodyPr wrap="none" rtlCol="0">
            <a:spAutoFit/>
          </a:bodyPr>
          <a:lstStyle/>
          <a:p>
            <a:endParaRPr lang="en-US" sz="1200" dirty="0"/>
          </a:p>
        </p:txBody>
      </p:sp>
      <p:sp>
        <p:nvSpPr>
          <p:cNvPr id="4" name="Rectangle 3"/>
          <p:cNvSpPr/>
          <p:nvPr/>
        </p:nvSpPr>
        <p:spPr>
          <a:xfrm>
            <a:off x="201168" y="916347"/>
            <a:ext cx="8732520" cy="5262979"/>
          </a:xfrm>
          <a:prstGeom prst="rect">
            <a:avLst/>
          </a:prstGeom>
        </p:spPr>
        <p:txBody>
          <a:bodyPr wrap="square">
            <a:spAutoFit/>
          </a:bodyPr>
          <a:lstStyle/>
          <a:p>
            <a:r>
              <a:rPr lang="en-US" sz="1200" dirty="0" smtClean="0"/>
              <a:t>&lt;</a:t>
            </a:r>
            <a:r>
              <a:rPr lang="en-US" sz="1200" dirty="0" err="1" smtClean="0"/>
              <a:t>stix:Incident</a:t>
            </a:r>
            <a:r>
              <a:rPr lang="en-US" sz="1200" dirty="0" smtClean="0"/>
              <a:t> id="example:incident-fd56fb34-af59-47b3-95cf-7baaaa53fe93" timestamp="2014-08-28T16:42:52.859547+00:00" </a:t>
            </a:r>
            <a:r>
              <a:rPr lang="en-US" sz="1200" dirty="0" err="1" smtClean="0"/>
              <a:t>xsi:type</a:t>
            </a:r>
            <a:r>
              <a:rPr lang="en-US" sz="1200" dirty="0" smtClean="0"/>
              <a:t>='</a:t>
            </a:r>
            <a:r>
              <a:rPr lang="en-US" sz="1200" dirty="0" err="1" smtClean="0"/>
              <a:t>incident:</a:t>
            </a:r>
            <a:r>
              <a:rPr lang="en-US" sz="1200" b="1" dirty="0" err="1" smtClean="0">
                <a:solidFill>
                  <a:srgbClr val="00B0F0"/>
                </a:solidFill>
              </a:rPr>
              <a:t>IncidentTyp</a:t>
            </a:r>
            <a:r>
              <a:rPr lang="en-US" sz="1200" b="1" dirty="0" err="1" smtClean="0"/>
              <a:t>e</a:t>
            </a:r>
            <a:r>
              <a:rPr lang="en-US" sz="1200" dirty="0" smtClean="0"/>
              <a:t>' version="1.1.1"&gt; </a:t>
            </a:r>
          </a:p>
          <a:p>
            <a:r>
              <a:rPr lang="en-US" sz="1200" dirty="0" smtClean="0"/>
              <a:t>	&lt;</a:t>
            </a:r>
            <a:r>
              <a:rPr lang="en-US" sz="1200" dirty="0" err="1" smtClean="0"/>
              <a:t>incident:Title</a:t>
            </a:r>
            <a:r>
              <a:rPr lang="en-US" sz="1200" dirty="0" smtClean="0"/>
              <a:t>&gt;</a:t>
            </a:r>
            <a:r>
              <a:rPr lang="en-US" sz="1200" b="1" dirty="0" smtClean="0">
                <a:solidFill>
                  <a:srgbClr val="00B0F0"/>
                </a:solidFill>
              </a:rPr>
              <a:t>Breach of Canary Corp</a:t>
            </a:r>
            <a:r>
              <a:rPr lang="en-US" sz="1200" dirty="0" smtClean="0"/>
              <a:t>&lt;/</a:t>
            </a:r>
            <a:r>
              <a:rPr lang="en-US" sz="1200" dirty="0" err="1" smtClean="0"/>
              <a:t>incident:Title</a:t>
            </a:r>
            <a:r>
              <a:rPr lang="en-US" sz="1200" dirty="0" smtClean="0"/>
              <a:t>&gt; </a:t>
            </a:r>
          </a:p>
          <a:p>
            <a:r>
              <a:rPr lang="en-US" sz="1200" dirty="0" smtClean="0"/>
              <a:t>	&lt;</a:t>
            </a:r>
            <a:r>
              <a:rPr lang="en-US" sz="1200" dirty="0" err="1" smtClean="0"/>
              <a:t>incident:Time</a:t>
            </a:r>
            <a:r>
              <a:rPr lang="en-US" sz="1200" dirty="0" smtClean="0"/>
              <a:t>&gt; </a:t>
            </a:r>
          </a:p>
          <a:p>
            <a:r>
              <a:rPr lang="en-US" sz="1200" dirty="0" smtClean="0"/>
              <a:t>		&lt;</a:t>
            </a:r>
            <a:r>
              <a:rPr lang="en-US" sz="1200" dirty="0" err="1" smtClean="0"/>
              <a:t>incident:Incident_Discovery</a:t>
            </a:r>
            <a:r>
              <a:rPr lang="en-US" sz="1200" dirty="0" smtClean="0"/>
              <a:t> precision="second"&gt;2013-01-13T00:00:00&lt;/</a:t>
            </a:r>
            <a:r>
              <a:rPr lang="en-US" sz="1200" dirty="0" err="1" smtClean="0"/>
              <a:t>incident:Incident_Discovery</a:t>
            </a:r>
            <a:r>
              <a:rPr lang="en-US" sz="1200" dirty="0" smtClean="0"/>
              <a:t>&gt; </a:t>
            </a:r>
          </a:p>
          <a:p>
            <a:r>
              <a:rPr lang="en-US" sz="1200" dirty="0" smtClean="0"/>
              <a:t>	&lt;/</a:t>
            </a:r>
            <a:r>
              <a:rPr lang="en-US" sz="1200" dirty="0" err="1" smtClean="0"/>
              <a:t>incident:Time</a:t>
            </a:r>
            <a:r>
              <a:rPr lang="en-US" sz="1200" dirty="0" smtClean="0"/>
              <a:t>&gt; </a:t>
            </a:r>
          </a:p>
          <a:p>
            <a:r>
              <a:rPr lang="en-US" sz="1200" dirty="0" smtClean="0"/>
              <a:t>	&lt;</a:t>
            </a:r>
            <a:r>
              <a:rPr lang="en-US" sz="1200" dirty="0" err="1" smtClean="0"/>
              <a:t>incident:Description</a:t>
            </a:r>
            <a:r>
              <a:rPr lang="en-US" sz="1200" dirty="0" smtClean="0"/>
              <a:t>&gt;</a:t>
            </a:r>
            <a:r>
              <a:rPr lang="en-US" sz="1200" b="1" dirty="0" smtClean="0">
                <a:solidFill>
                  <a:srgbClr val="00B0F0"/>
                </a:solidFill>
              </a:rPr>
              <a:t>Intrusion into enterprise network</a:t>
            </a:r>
            <a:r>
              <a:rPr lang="en-US" sz="1200" dirty="0" smtClean="0"/>
              <a:t>&lt;/</a:t>
            </a:r>
            <a:r>
              <a:rPr lang="en-US" sz="1200" dirty="0" err="1" smtClean="0"/>
              <a:t>incident:Description</a:t>
            </a:r>
            <a:r>
              <a:rPr lang="en-US" sz="1200" dirty="0" smtClean="0"/>
              <a:t>&gt; </a:t>
            </a:r>
          </a:p>
          <a:p>
            <a:r>
              <a:rPr lang="en-US" sz="1200" dirty="0" smtClean="0"/>
              <a:t>	&lt;</a:t>
            </a:r>
            <a:r>
              <a:rPr lang="en-US" sz="1200" dirty="0" err="1" smtClean="0"/>
              <a:t>incident:Reporter</a:t>
            </a:r>
            <a:r>
              <a:rPr lang="en-US" sz="1200" dirty="0" smtClean="0"/>
              <a:t>&gt; </a:t>
            </a:r>
          </a:p>
          <a:p>
            <a:r>
              <a:rPr lang="en-US" sz="1200" dirty="0" smtClean="0"/>
              <a:t>		&lt;</a:t>
            </a:r>
            <a:r>
              <a:rPr lang="en-US" sz="1200" dirty="0" err="1" smtClean="0"/>
              <a:t>stixCommon:Description</a:t>
            </a:r>
            <a:r>
              <a:rPr lang="en-US" sz="1200" dirty="0" smtClean="0"/>
              <a:t>&gt;The person who reported it&lt;/</a:t>
            </a:r>
            <a:r>
              <a:rPr lang="en-US" sz="1200" dirty="0" err="1" smtClean="0"/>
              <a:t>stixCommon:Description</a:t>
            </a:r>
            <a:r>
              <a:rPr lang="en-US" sz="1200" dirty="0" smtClean="0"/>
              <a:t>&gt; </a:t>
            </a:r>
          </a:p>
          <a:p>
            <a:r>
              <a:rPr lang="en-US" sz="1200" dirty="0" smtClean="0"/>
              <a:t>		&lt;</a:t>
            </a:r>
            <a:r>
              <a:rPr lang="en-US" sz="1200" dirty="0" err="1" smtClean="0"/>
              <a:t>stixCommon:Identity</a:t>
            </a:r>
            <a:r>
              <a:rPr lang="en-US" sz="1200" dirty="0" smtClean="0"/>
              <a:t> id="example:Identity-5db269cf-e603-4df9-ae8c-51ff295abfaa"&gt; </a:t>
            </a:r>
          </a:p>
          <a:p>
            <a:r>
              <a:rPr lang="en-US" sz="1200" dirty="0" smtClean="0"/>
              <a:t>			&lt;</a:t>
            </a:r>
            <a:r>
              <a:rPr lang="en-US" sz="1200" dirty="0" err="1" smtClean="0"/>
              <a:t>stixCommon:Name</a:t>
            </a:r>
            <a:r>
              <a:rPr lang="en-US" sz="1200" dirty="0" smtClean="0"/>
              <a:t>&gt;Sample Investigations, LLC&lt;/</a:t>
            </a:r>
            <a:r>
              <a:rPr lang="en-US" sz="1200" dirty="0" err="1" smtClean="0"/>
              <a:t>stixCommon:Name</a:t>
            </a:r>
            <a:r>
              <a:rPr lang="en-US" sz="1200" dirty="0" smtClean="0"/>
              <a:t>&gt; </a:t>
            </a:r>
          </a:p>
          <a:p>
            <a:r>
              <a:rPr lang="en-US" sz="1200" dirty="0" smtClean="0"/>
              <a:t>		&lt;/</a:t>
            </a:r>
            <a:r>
              <a:rPr lang="en-US" sz="1200" dirty="0" err="1" smtClean="0"/>
              <a:t>stixCommon:Identity</a:t>
            </a:r>
            <a:r>
              <a:rPr lang="en-US" sz="1200" dirty="0" smtClean="0"/>
              <a:t>&gt; </a:t>
            </a:r>
          </a:p>
          <a:p>
            <a:pPr lvl="1"/>
            <a:r>
              <a:rPr lang="en-US" sz="1200" dirty="0" smtClean="0"/>
              <a:t>	&lt;</a:t>
            </a:r>
            <a:r>
              <a:rPr lang="en-US" sz="1200" dirty="0" err="1" smtClean="0"/>
              <a:t>stixCommon:Time</a:t>
            </a:r>
            <a:r>
              <a:rPr lang="en-US" sz="1200" dirty="0" smtClean="0"/>
              <a:t>&gt; </a:t>
            </a:r>
          </a:p>
          <a:p>
            <a:pPr lvl="1"/>
            <a:r>
              <a:rPr lang="en-US" sz="1200" dirty="0" smtClean="0"/>
              <a:t>		&lt;</a:t>
            </a:r>
            <a:r>
              <a:rPr lang="en-US" sz="1200" dirty="0" err="1" smtClean="0"/>
              <a:t>cyboxCommon:Produced_Time</a:t>
            </a:r>
            <a:r>
              <a:rPr lang="en-US" sz="1200" dirty="0" smtClean="0"/>
              <a:t>&gt;2014-03-11T00:00:00&lt;/</a:t>
            </a:r>
            <a:r>
              <a:rPr lang="en-US" sz="1200" dirty="0" err="1" smtClean="0"/>
              <a:t>cyboxCommon:Produced_Time</a:t>
            </a:r>
            <a:r>
              <a:rPr lang="en-US" sz="1200" dirty="0" smtClean="0"/>
              <a:t>&gt; </a:t>
            </a:r>
          </a:p>
          <a:p>
            <a:pPr lvl="1"/>
            <a:r>
              <a:rPr lang="en-US" sz="1200" dirty="0" smtClean="0"/>
              <a:t>	&lt;/</a:t>
            </a:r>
            <a:r>
              <a:rPr lang="en-US" sz="1200" dirty="0" err="1" smtClean="0"/>
              <a:t>stixCommon:Time</a:t>
            </a:r>
            <a:r>
              <a:rPr lang="en-US" sz="1200" dirty="0" smtClean="0"/>
              <a:t>&gt; </a:t>
            </a:r>
          </a:p>
          <a:p>
            <a:r>
              <a:rPr lang="en-US" sz="1200" dirty="0" smtClean="0"/>
              <a:t>	&lt;/</a:t>
            </a:r>
            <a:r>
              <a:rPr lang="en-US" sz="1200" dirty="0" err="1" smtClean="0"/>
              <a:t>incident:Reporter</a:t>
            </a:r>
            <a:r>
              <a:rPr lang="en-US" sz="1200" dirty="0" smtClean="0"/>
              <a:t>&gt; </a:t>
            </a:r>
          </a:p>
          <a:p>
            <a:r>
              <a:rPr lang="en-US" sz="1200" dirty="0" smtClean="0"/>
              <a:t>	&lt;</a:t>
            </a:r>
            <a:r>
              <a:rPr lang="en-US" sz="1200" dirty="0" err="1" smtClean="0"/>
              <a:t>incident:</a:t>
            </a:r>
            <a:r>
              <a:rPr lang="en-US" sz="1200" b="1" dirty="0" err="1" smtClean="0"/>
              <a:t>Victim</a:t>
            </a:r>
            <a:r>
              <a:rPr lang="en-US" sz="1200" dirty="0" smtClean="0"/>
              <a:t> id="example:Identity-c85082f3-bc04-43c8-a000-e0c1d0f2c045"&gt; </a:t>
            </a:r>
          </a:p>
          <a:p>
            <a:pPr lvl="1"/>
            <a:r>
              <a:rPr lang="en-US" sz="1200" dirty="0" smtClean="0"/>
              <a:t>	&lt;</a:t>
            </a:r>
            <a:r>
              <a:rPr lang="en-US" sz="1200" dirty="0" err="1" smtClean="0"/>
              <a:t>stixCommon:Name</a:t>
            </a:r>
            <a:r>
              <a:rPr lang="en-US" sz="1200" dirty="0" smtClean="0"/>
              <a:t>&gt;</a:t>
            </a:r>
            <a:r>
              <a:rPr lang="en-US" sz="1200" b="1" dirty="0" smtClean="0">
                <a:solidFill>
                  <a:srgbClr val="00B0F0"/>
                </a:solidFill>
              </a:rPr>
              <a:t>Canary Corp</a:t>
            </a:r>
            <a:r>
              <a:rPr lang="en-US" sz="1200" dirty="0" smtClean="0"/>
              <a:t>&lt;/</a:t>
            </a:r>
            <a:r>
              <a:rPr lang="en-US" sz="1200" dirty="0" err="1" smtClean="0"/>
              <a:t>stixCommon:Name</a:t>
            </a:r>
            <a:r>
              <a:rPr lang="en-US" sz="1200" dirty="0" smtClean="0"/>
              <a:t>&gt; </a:t>
            </a:r>
          </a:p>
          <a:p>
            <a:pPr lvl="1"/>
            <a:r>
              <a:rPr lang="en-US" sz="1200" dirty="0" smtClean="0"/>
              <a:t>&lt;/</a:t>
            </a:r>
            <a:r>
              <a:rPr lang="en-US" sz="1200" dirty="0" err="1" smtClean="0"/>
              <a:t>incident:Victim</a:t>
            </a:r>
            <a:r>
              <a:rPr lang="en-US" sz="1200" dirty="0" smtClean="0"/>
              <a:t>&gt; </a:t>
            </a:r>
          </a:p>
          <a:p>
            <a:r>
              <a:rPr lang="en-US" sz="1200" dirty="0" smtClean="0"/>
              <a:t>	&lt;</a:t>
            </a:r>
            <a:r>
              <a:rPr lang="en-US" sz="1200" dirty="0" err="1" smtClean="0"/>
              <a:t>incident:Impact_Assessment</a:t>
            </a:r>
            <a:r>
              <a:rPr lang="en-US" sz="1200" dirty="0" smtClean="0"/>
              <a:t>&gt; </a:t>
            </a:r>
          </a:p>
          <a:p>
            <a:pPr lvl="2"/>
            <a:r>
              <a:rPr lang="en-US" sz="1200" dirty="0" smtClean="0"/>
              <a:t>&lt;</a:t>
            </a:r>
            <a:r>
              <a:rPr lang="en-US" sz="1200" dirty="0" err="1" smtClean="0"/>
              <a:t>incident:Effects</a:t>
            </a:r>
            <a:r>
              <a:rPr lang="en-US" sz="1200" dirty="0" smtClean="0"/>
              <a:t>&gt; </a:t>
            </a:r>
          </a:p>
          <a:p>
            <a:pPr lvl="2"/>
            <a:r>
              <a:rPr lang="en-US" sz="1200" dirty="0" smtClean="0"/>
              <a:t>	&lt;</a:t>
            </a:r>
            <a:r>
              <a:rPr lang="en-US" sz="1200" dirty="0" err="1" smtClean="0"/>
              <a:t>incident:Effect</a:t>
            </a:r>
            <a:r>
              <a:rPr lang="en-US" sz="1200" dirty="0" smtClean="0"/>
              <a:t> </a:t>
            </a:r>
            <a:r>
              <a:rPr lang="en-US" sz="1200" dirty="0" err="1" smtClean="0"/>
              <a:t>xsi:type</a:t>
            </a:r>
            <a:r>
              <a:rPr lang="en-US" sz="1200" dirty="0" smtClean="0"/>
              <a:t>="stixVocabs:IncidentEffectVocab-1.0"&gt;Financial Loss&lt;/</a:t>
            </a:r>
            <a:r>
              <a:rPr lang="en-US" sz="1200" dirty="0" err="1" smtClean="0"/>
              <a:t>incident:Effect</a:t>
            </a:r>
            <a:r>
              <a:rPr lang="en-US" sz="1200" dirty="0" smtClean="0"/>
              <a:t>&gt; </a:t>
            </a:r>
          </a:p>
          <a:p>
            <a:pPr lvl="2"/>
            <a:r>
              <a:rPr lang="en-US" sz="1200" dirty="0" smtClean="0"/>
              <a:t>&lt;/</a:t>
            </a:r>
            <a:r>
              <a:rPr lang="en-US" sz="1200" dirty="0" err="1" smtClean="0"/>
              <a:t>incident:Effects</a:t>
            </a:r>
            <a:r>
              <a:rPr lang="en-US" sz="1200" dirty="0" smtClean="0"/>
              <a:t>&gt; </a:t>
            </a:r>
          </a:p>
          <a:p>
            <a:pPr lvl="1"/>
            <a:r>
              <a:rPr lang="en-US" sz="1200" dirty="0" smtClean="0"/>
              <a:t>&lt;/</a:t>
            </a:r>
            <a:r>
              <a:rPr lang="en-US" sz="1200" dirty="0" err="1" smtClean="0"/>
              <a:t>incident:Impact_Assessment</a:t>
            </a:r>
            <a:r>
              <a:rPr lang="en-US" sz="1200" dirty="0" smtClean="0"/>
              <a:t>&gt; </a:t>
            </a:r>
          </a:p>
          <a:p>
            <a:r>
              <a:rPr lang="en-US" sz="1200" dirty="0" smtClean="0"/>
              <a:t>	&lt;</a:t>
            </a:r>
            <a:r>
              <a:rPr lang="en-US" sz="1200" dirty="0" err="1" smtClean="0"/>
              <a:t>incident:Confidence</a:t>
            </a:r>
            <a:r>
              <a:rPr lang="en-US" sz="1200" dirty="0" smtClean="0"/>
              <a:t> timestamp="2014-08-28T16:42:52.859570+00:00"&gt; </a:t>
            </a:r>
          </a:p>
          <a:p>
            <a:pPr lvl="1"/>
            <a:r>
              <a:rPr lang="en-US" sz="1200" dirty="0" smtClean="0"/>
              <a:t>	&lt;</a:t>
            </a:r>
            <a:r>
              <a:rPr lang="en-US" sz="1200" dirty="0" err="1" smtClean="0"/>
              <a:t>stixCommon:Value</a:t>
            </a:r>
            <a:r>
              <a:rPr lang="en-US" sz="1200" dirty="0" smtClean="0"/>
              <a:t> </a:t>
            </a:r>
            <a:r>
              <a:rPr lang="en-US" sz="1200" dirty="0" err="1" smtClean="0"/>
              <a:t>xsi:type</a:t>
            </a:r>
            <a:r>
              <a:rPr lang="en-US" sz="1200" dirty="0" smtClean="0"/>
              <a:t>="stixVocabs:HighMediumLowVocab-1.0"&gt;High&lt;/</a:t>
            </a:r>
            <a:r>
              <a:rPr lang="en-US" sz="1200" dirty="0" err="1" smtClean="0"/>
              <a:t>stixCommon:Value</a:t>
            </a:r>
            <a:r>
              <a:rPr lang="en-US" sz="1200" dirty="0" smtClean="0"/>
              <a:t>&gt; </a:t>
            </a:r>
          </a:p>
          <a:p>
            <a:pPr lvl="1"/>
            <a:r>
              <a:rPr lang="en-US" sz="1200" dirty="0" smtClean="0"/>
              <a:t>&lt;/</a:t>
            </a:r>
            <a:r>
              <a:rPr lang="en-US" sz="1200" dirty="0" err="1" smtClean="0"/>
              <a:t>incident:Confidence</a:t>
            </a:r>
            <a:r>
              <a:rPr lang="en-US" sz="1200" dirty="0" smtClean="0"/>
              <a:t>&gt; </a:t>
            </a:r>
          </a:p>
          <a:p>
            <a:r>
              <a:rPr lang="en-US" sz="1200" dirty="0" smtClean="0"/>
              <a:t>&lt;/</a:t>
            </a:r>
            <a:r>
              <a:rPr lang="en-US" sz="1200" dirty="0" err="1" smtClean="0"/>
              <a:t>stix:Incident</a:t>
            </a:r>
            <a:r>
              <a:rPr lang="en-US" sz="1200" dirty="0" smtClean="0"/>
              <a:t>&gt; </a:t>
            </a:r>
          </a:p>
        </p:txBody>
      </p:sp>
    </p:spTree>
    <p:extLst>
      <p:ext uri="{BB962C8B-B14F-4D97-AF65-F5344CB8AC3E}">
        <p14:creationId xmlns:p14="http://schemas.microsoft.com/office/powerpoint/2010/main" val="29633361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FF00"/>
                </a:solidFill>
              </a:rPr>
              <a:t>Example of mapped data graph</a:t>
            </a:r>
            <a:endParaRPr lang="en-US" dirty="0">
              <a:solidFill>
                <a:srgbClr val="FFFF00"/>
              </a:solidFill>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2358" y="1094822"/>
            <a:ext cx="6036295" cy="52898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Left Arrow 2"/>
          <p:cNvSpPr/>
          <p:nvPr/>
        </p:nvSpPr>
        <p:spPr>
          <a:xfrm rot="19856054">
            <a:off x="5684348" y="5138712"/>
            <a:ext cx="1905000" cy="8382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Provenance</a:t>
            </a:r>
            <a:endParaRPr lang="en-US" dirty="0"/>
          </a:p>
        </p:txBody>
      </p:sp>
    </p:spTree>
    <p:extLst>
      <p:ext uri="{BB962C8B-B14F-4D97-AF65-F5344CB8AC3E}">
        <p14:creationId xmlns:p14="http://schemas.microsoft.com/office/powerpoint/2010/main" val="311298285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p:txBody>
          <a:bodyPr>
            <a:normAutofit fontScale="85000" lnSpcReduction="10000"/>
          </a:bodyPr>
          <a:lstStyle/>
          <a:p>
            <a:r>
              <a:rPr lang="en-US" dirty="0" smtClean="0"/>
              <a:t>Prototype is intended to validate models and mappings, it is not efficient or production code (yet). It is implemented in Python and all data is in-memory</a:t>
            </a:r>
            <a:endParaRPr lang="en-US" dirty="0"/>
          </a:p>
        </p:txBody>
      </p:sp>
      <p:sp>
        <p:nvSpPr>
          <p:cNvPr id="3" name="Date Placeholder 2"/>
          <p:cNvSpPr>
            <a:spLocks noGrp="1"/>
          </p:cNvSpPr>
          <p:nvPr>
            <p:ph type="dt" sz="half" idx="10"/>
          </p:nvPr>
        </p:nvSpPr>
        <p:spPr/>
        <p:txBody>
          <a:bodyPr/>
          <a:lstStyle/>
          <a:p>
            <a:fld id="{1F9A5793-53E3-4EFA-8FEB-3135A2F5C16E}" type="datetime1">
              <a:rPr lang="en-US" smtClean="0"/>
              <a:t>7/13/2015</a:t>
            </a:fld>
            <a:endParaRPr lang="en-US" dirty="0"/>
          </a:p>
        </p:txBody>
      </p:sp>
      <p:sp>
        <p:nvSpPr>
          <p:cNvPr id="4" name="Slide Number Placeholder 3"/>
          <p:cNvSpPr>
            <a:spLocks noGrp="1"/>
          </p:cNvSpPr>
          <p:nvPr>
            <p:ph type="sldNum" sz="quarter" idx="11"/>
          </p:nvPr>
        </p:nvSpPr>
        <p:spPr/>
        <p:txBody>
          <a:bodyPr/>
          <a:lstStyle/>
          <a:p>
            <a:fld id="{C5349D12-3EF0-44B0-8484-0F10BE0E01DA}" type="slidenum">
              <a:rPr lang="en-US" smtClean="0"/>
              <a:t>68</a:t>
            </a:fld>
            <a:endParaRPr lang="en-US"/>
          </a:p>
        </p:txBody>
      </p:sp>
      <p:sp>
        <p:nvSpPr>
          <p:cNvPr id="5" name="Footer Placeholder 4"/>
          <p:cNvSpPr>
            <a:spLocks noGrp="1"/>
          </p:cNvSpPr>
          <p:nvPr>
            <p:ph type="ftr" sz="quarter" idx="12"/>
          </p:nvPr>
        </p:nvSpPr>
        <p:spPr/>
        <p:txBody>
          <a:bodyPr/>
          <a:lstStyle/>
          <a:p>
            <a:r>
              <a:rPr lang="en-US" smtClean="0"/>
              <a:t>Threat &amp; Risk</a:t>
            </a:r>
            <a:endParaRPr lang="en-US"/>
          </a:p>
        </p:txBody>
      </p:sp>
      <p:sp>
        <p:nvSpPr>
          <p:cNvPr id="7" name="Title 6"/>
          <p:cNvSpPr>
            <a:spLocks noGrp="1"/>
          </p:cNvSpPr>
          <p:nvPr>
            <p:ph type="title"/>
          </p:nvPr>
        </p:nvSpPr>
        <p:spPr/>
        <p:txBody>
          <a:bodyPr/>
          <a:lstStyle/>
          <a:p>
            <a:r>
              <a:rPr lang="en-US" dirty="0" smtClean="0"/>
              <a:t>Prototyping</a:t>
            </a:r>
            <a:endParaRPr lang="en-US" dirty="0"/>
          </a:p>
        </p:txBody>
      </p:sp>
    </p:spTree>
    <p:extLst>
      <p:ext uri="{BB962C8B-B14F-4D97-AF65-F5344CB8AC3E}">
        <p14:creationId xmlns:p14="http://schemas.microsoft.com/office/powerpoint/2010/main" val="255429571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Down Arrow 19"/>
          <p:cNvSpPr/>
          <p:nvPr/>
        </p:nvSpPr>
        <p:spPr>
          <a:xfrm rot="20318135">
            <a:off x="5055458" y="1522129"/>
            <a:ext cx="681445" cy="23733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Down Arrow 20"/>
          <p:cNvSpPr/>
          <p:nvPr/>
        </p:nvSpPr>
        <p:spPr>
          <a:xfrm rot="14018230">
            <a:off x="2854024" y="2799806"/>
            <a:ext cx="681445" cy="14180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177245" y="3778296"/>
            <a:ext cx="3866606" cy="1570243"/>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smtClean="0"/>
              <a:t>Output</a:t>
            </a:r>
            <a:endParaRPr lang="en-US" dirty="0"/>
          </a:p>
        </p:txBody>
      </p:sp>
      <p:sp>
        <p:nvSpPr>
          <p:cNvPr id="16" name="Rectangle 15"/>
          <p:cNvSpPr/>
          <p:nvPr/>
        </p:nvSpPr>
        <p:spPr>
          <a:xfrm>
            <a:off x="3259182" y="3778296"/>
            <a:ext cx="1765663" cy="1570243"/>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smtClean="0"/>
              <a:t>Rules</a:t>
            </a:r>
            <a:endParaRPr lang="en-US" dirty="0"/>
          </a:p>
        </p:txBody>
      </p:sp>
      <p:sp>
        <p:nvSpPr>
          <p:cNvPr id="2" name="Title 1"/>
          <p:cNvSpPr>
            <a:spLocks noGrp="1"/>
          </p:cNvSpPr>
          <p:nvPr>
            <p:ph type="title"/>
          </p:nvPr>
        </p:nvSpPr>
        <p:spPr/>
        <p:txBody>
          <a:bodyPr/>
          <a:lstStyle/>
          <a:p>
            <a:r>
              <a:rPr lang="en-US" dirty="0" smtClean="0">
                <a:solidFill>
                  <a:schemeClr val="tx1"/>
                </a:solidFill>
              </a:rPr>
              <a:t>Prototype Design</a:t>
            </a:r>
            <a:endParaRPr lang="en-US" dirty="0">
              <a:solidFill>
                <a:schemeClr val="tx1"/>
              </a:solidFill>
            </a:endParaRPr>
          </a:p>
        </p:txBody>
      </p:sp>
      <p:sp>
        <p:nvSpPr>
          <p:cNvPr id="3" name="Rounded Rectangle 2"/>
          <p:cNvSpPr/>
          <p:nvPr/>
        </p:nvSpPr>
        <p:spPr>
          <a:xfrm>
            <a:off x="533400" y="857660"/>
            <a:ext cx="2514600" cy="1956406"/>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err="1" smtClean="0">
                <a:solidFill>
                  <a:schemeClr val="bg1"/>
                </a:solidFill>
              </a:rPr>
              <a:t>Magicdraw</a:t>
            </a:r>
            <a:endParaRPr lang="en-US" dirty="0">
              <a:solidFill>
                <a:schemeClr val="bg1"/>
              </a:solidFill>
            </a:endParaRPr>
          </a:p>
        </p:txBody>
      </p:sp>
      <p:sp>
        <p:nvSpPr>
          <p:cNvPr id="4" name="Flowchart: Document 3"/>
          <p:cNvSpPr/>
          <p:nvPr/>
        </p:nvSpPr>
        <p:spPr>
          <a:xfrm>
            <a:off x="1066800" y="1312683"/>
            <a:ext cx="1447800" cy="83820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Conceptual</a:t>
            </a:r>
          </a:p>
          <a:p>
            <a:pPr algn="ctr"/>
            <a:r>
              <a:rPr lang="en-US" dirty="0" smtClean="0"/>
              <a:t>Model</a:t>
            </a:r>
            <a:endParaRPr lang="en-US" dirty="0"/>
          </a:p>
        </p:txBody>
      </p:sp>
      <p:sp>
        <p:nvSpPr>
          <p:cNvPr id="5" name="Flowchart: Process 4"/>
          <p:cNvSpPr/>
          <p:nvPr/>
        </p:nvSpPr>
        <p:spPr>
          <a:xfrm>
            <a:off x="1104900" y="2166366"/>
            <a:ext cx="1371600" cy="647700"/>
          </a:xfrm>
          <a:prstGeom prst="flowChartProcess">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SIMF-Python Interpret / Export</a:t>
            </a:r>
            <a:endParaRPr lang="en-US" sz="1400" dirty="0">
              <a:solidFill>
                <a:schemeClr val="bg1"/>
              </a:solidFill>
            </a:endParaRPr>
          </a:p>
        </p:txBody>
      </p:sp>
      <p:sp>
        <p:nvSpPr>
          <p:cNvPr id="6" name="Rectangle 5"/>
          <p:cNvSpPr/>
          <p:nvPr/>
        </p:nvSpPr>
        <p:spPr>
          <a:xfrm>
            <a:off x="280851" y="3778296"/>
            <a:ext cx="2743200" cy="1559447"/>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smtClean="0"/>
              <a:t>Files From Model</a:t>
            </a:r>
            <a:endParaRPr lang="en-US" dirty="0"/>
          </a:p>
        </p:txBody>
      </p:sp>
      <p:sp>
        <p:nvSpPr>
          <p:cNvPr id="7" name="Flowchart: Document 6"/>
          <p:cNvSpPr/>
          <p:nvPr/>
        </p:nvSpPr>
        <p:spPr>
          <a:xfrm>
            <a:off x="1790700" y="3851330"/>
            <a:ext cx="1066800" cy="1036697"/>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SIMF/ Python Objects</a:t>
            </a:r>
            <a:endParaRPr lang="en-US" sz="1400" dirty="0"/>
          </a:p>
        </p:txBody>
      </p:sp>
      <p:sp>
        <p:nvSpPr>
          <p:cNvPr id="8" name="Flowchart: Document 7"/>
          <p:cNvSpPr/>
          <p:nvPr/>
        </p:nvSpPr>
        <p:spPr>
          <a:xfrm>
            <a:off x="508362" y="3866160"/>
            <a:ext cx="1181100" cy="1036697"/>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Dictionary Spreadsheet</a:t>
            </a:r>
          </a:p>
          <a:p>
            <a:pPr algn="ctr"/>
            <a:r>
              <a:rPr lang="en-US" sz="1400" dirty="0" smtClean="0"/>
              <a:t>(Concept Labels)</a:t>
            </a:r>
            <a:endParaRPr lang="en-US" sz="1400" dirty="0"/>
          </a:p>
        </p:txBody>
      </p:sp>
      <p:sp>
        <p:nvSpPr>
          <p:cNvPr id="9" name="Flowchart: Process 8"/>
          <p:cNvSpPr/>
          <p:nvPr/>
        </p:nvSpPr>
        <p:spPr>
          <a:xfrm>
            <a:off x="3733800" y="2343560"/>
            <a:ext cx="1981200" cy="800100"/>
          </a:xfrm>
          <a:prstGeom prst="flowChartProcess">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Python Mapping Code</a:t>
            </a:r>
            <a:endParaRPr lang="en-US" dirty="0">
              <a:solidFill>
                <a:schemeClr val="bg1"/>
              </a:solidFill>
            </a:endParaRPr>
          </a:p>
        </p:txBody>
      </p:sp>
      <p:sp>
        <p:nvSpPr>
          <p:cNvPr id="10" name="Flowchart: Document 9"/>
          <p:cNvSpPr/>
          <p:nvPr/>
        </p:nvSpPr>
        <p:spPr>
          <a:xfrm>
            <a:off x="3608613" y="3828371"/>
            <a:ext cx="1066800" cy="99060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Map rules</a:t>
            </a:r>
            <a:endParaRPr lang="en-US" sz="1400" dirty="0"/>
          </a:p>
        </p:txBody>
      </p:sp>
      <p:sp>
        <p:nvSpPr>
          <p:cNvPr id="11" name="Flowchart: Multidocument 10"/>
          <p:cNvSpPr/>
          <p:nvPr/>
        </p:nvSpPr>
        <p:spPr>
          <a:xfrm>
            <a:off x="3962671" y="1179743"/>
            <a:ext cx="1486172" cy="91440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STIX</a:t>
            </a:r>
          </a:p>
          <a:p>
            <a:pPr algn="ctr"/>
            <a:r>
              <a:rPr lang="en-US" dirty="0" smtClean="0"/>
              <a:t>XML</a:t>
            </a:r>
            <a:endParaRPr lang="en-US" dirty="0"/>
          </a:p>
        </p:txBody>
      </p:sp>
      <p:sp>
        <p:nvSpPr>
          <p:cNvPr id="12" name="Flowchart: Document 11"/>
          <p:cNvSpPr/>
          <p:nvPr/>
        </p:nvSpPr>
        <p:spPr>
          <a:xfrm>
            <a:off x="7824651" y="3866470"/>
            <a:ext cx="1066800" cy="1315129"/>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Map  log</a:t>
            </a:r>
          </a:p>
          <a:p>
            <a:pPr algn="ctr"/>
            <a:r>
              <a:rPr lang="en-US" sz="1400" dirty="0" smtClean="0"/>
              <a:t>(Data seen and mapped or not)</a:t>
            </a:r>
            <a:endParaRPr lang="en-US" sz="1400" dirty="0"/>
          </a:p>
        </p:txBody>
      </p:sp>
      <p:sp>
        <p:nvSpPr>
          <p:cNvPr id="13" name="Flowchart: Document 12"/>
          <p:cNvSpPr/>
          <p:nvPr/>
        </p:nvSpPr>
        <p:spPr>
          <a:xfrm>
            <a:off x="5386251" y="3855586"/>
            <a:ext cx="1066800" cy="99060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SIMF-XML</a:t>
            </a:r>
          </a:p>
          <a:p>
            <a:pPr algn="ctr"/>
            <a:r>
              <a:rPr lang="en-US" sz="1400" dirty="0" smtClean="0"/>
              <a:t>Objects</a:t>
            </a:r>
            <a:endParaRPr lang="en-US" sz="1400" dirty="0"/>
          </a:p>
        </p:txBody>
      </p:sp>
      <p:grpSp>
        <p:nvGrpSpPr>
          <p:cNvPr id="18" name="Group 17"/>
          <p:cNvGrpSpPr/>
          <p:nvPr/>
        </p:nvGrpSpPr>
        <p:grpSpPr>
          <a:xfrm>
            <a:off x="6605451" y="3855586"/>
            <a:ext cx="1066800" cy="914400"/>
            <a:chOff x="6629400" y="4649289"/>
            <a:chExt cx="1066800" cy="914400"/>
          </a:xfrm>
        </p:grpSpPr>
        <p:sp>
          <p:nvSpPr>
            <p:cNvPr id="17" name="Rectangle 16"/>
            <p:cNvSpPr/>
            <p:nvPr/>
          </p:nvSpPr>
          <p:spPr>
            <a:xfrm>
              <a:off x="6629400" y="4781550"/>
              <a:ext cx="1066800" cy="6477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ame 14"/>
            <p:cNvSpPr/>
            <p:nvPr/>
          </p:nvSpPr>
          <p:spPr>
            <a:xfrm>
              <a:off x="6629400" y="4649289"/>
              <a:ext cx="1066800" cy="91440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Object</a:t>
              </a:r>
            </a:p>
            <a:p>
              <a:pPr algn="ctr"/>
              <a:r>
                <a:rPr lang="en-US" dirty="0" smtClean="0">
                  <a:solidFill>
                    <a:schemeClr val="tx1"/>
                  </a:solidFill>
                </a:rPr>
                <a:t>Graph</a:t>
              </a:r>
              <a:endParaRPr lang="en-US" dirty="0">
                <a:solidFill>
                  <a:schemeClr val="tx1"/>
                </a:solidFill>
              </a:endParaRPr>
            </a:p>
          </p:txBody>
        </p:sp>
      </p:grpSp>
      <p:sp>
        <p:nvSpPr>
          <p:cNvPr id="22" name="Down Arrow 21"/>
          <p:cNvSpPr/>
          <p:nvPr/>
        </p:nvSpPr>
        <p:spPr>
          <a:xfrm>
            <a:off x="1385751" y="2814066"/>
            <a:ext cx="762000" cy="9562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Up Arrow 22"/>
          <p:cNvSpPr/>
          <p:nvPr/>
        </p:nvSpPr>
        <p:spPr>
          <a:xfrm>
            <a:off x="3825238" y="3135663"/>
            <a:ext cx="701041" cy="63463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loud Callout 24"/>
          <p:cNvSpPr/>
          <p:nvPr/>
        </p:nvSpPr>
        <p:spPr>
          <a:xfrm>
            <a:off x="3608613" y="5486400"/>
            <a:ext cx="1416232" cy="838200"/>
          </a:xfrm>
          <a:prstGeom prst="cloudCallout">
            <a:avLst>
              <a:gd name="adj1" fmla="val -69719"/>
              <a:gd name="adj2" fmla="val -6685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Extend</a:t>
            </a:r>
          </a:p>
          <a:p>
            <a:pPr algn="ctr"/>
            <a:r>
              <a:rPr lang="en-US" dirty="0" smtClean="0"/>
              <a:t>Rules</a:t>
            </a:r>
            <a:endParaRPr lang="en-US" dirty="0"/>
          </a:p>
        </p:txBody>
      </p:sp>
      <p:cxnSp>
        <p:nvCxnSpPr>
          <p:cNvPr id="27" name="Curved Connector 26"/>
          <p:cNvCxnSpPr>
            <a:stCxn id="12" idx="2"/>
            <a:endCxn id="25" idx="2"/>
          </p:cNvCxnSpPr>
          <p:nvPr/>
        </p:nvCxnSpPr>
        <p:spPr>
          <a:xfrm rot="5400000">
            <a:off x="6285435" y="3832884"/>
            <a:ext cx="810846" cy="3334386"/>
          </a:xfrm>
          <a:prstGeom prst="curvedConnector2">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Curved Connector 27"/>
          <p:cNvCxnSpPr>
            <a:stCxn id="15" idx="2"/>
            <a:endCxn id="25" idx="2"/>
          </p:cNvCxnSpPr>
          <p:nvPr/>
        </p:nvCxnSpPr>
        <p:spPr>
          <a:xfrm rot="5400000">
            <a:off x="5513501" y="4280150"/>
            <a:ext cx="1135514" cy="2115186"/>
          </a:xfrm>
          <a:prstGeom prst="curvedConnector2">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Curved Connector 31"/>
          <p:cNvCxnSpPr>
            <a:stCxn id="8" idx="2"/>
            <a:endCxn id="25" idx="0"/>
          </p:cNvCxnSpPr>
          <p:nvPr/>
        </p:nvCxnSpPr>
        <p:spPr>
          <a:xfrm rot="16200000" flipH="1">
            <a:off x="1820369" y="4112863"/>
            <a:ext cx="1071180" cy="2514094"/>
          </a:xfrm>
          <a:prstGeom prst="curvedConnector2">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Curved Connector 34"/>
          <p:cNvCxnSpPr>
            <a:stCxn id="25" idx="3"/>
            <a:endCxn id="10" idx="1"/>
          </p:cNvCxnSpPr>
          <p:nvPr/>
        </p:nvCxnSpPr>
        <p:spPr>
          <a:xfrm rot="16200000" flipV="1">
            <a:off x="3357344" y="4574940"/>
            <a:ext cx="1210654" cy="708116"/>
          </a:xfrm>
          <a:prstGeom prst="curvedConnector4">
            <a:avLst>
              <a:gd name="adj1" fmla="val 27565"/>
              <a:gd name="adj2" fmla="val 132283"/>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1" name="Line Callout 2 30"/>
          <p:cNvSpPr/>
          <p:nvPr/>
        </p:nvSpPr>
        <p:spPr>
          <a:xfrm>
            <a:off x="6098176" y="911954"/>
            <a:ext cx="2081349" cy="801457"/>
          </a:xfrm>
          <a:prstGeom prst="borderCallout2">
            <a:avLst>
              <a:gd name="adj1" fmla="val 18750"/>
              <a:gd name="adj2" fmla="val -8333"/>
              <a:gd name="adj3" fmla="val 18750"/>
              <a:gd name="adj4" fmla="val -16667"/>
              <a:gd name="adj5" fmla="val 73383"/>
              <a:gd name="adj6" fmla="val -31604"/>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Currently just does STIX</a:t>
            </a:r>
            <a:endParaRPr lang="en-US" dirty="0"/>
          </a:p>
        </p:txBody>
      </p:sp>
    </p:spTree>
    <p:extLst>
      <p:ext uri="{BB962C8B-B14F-4D97-AF65-F5344CB8AC3E}">
        <p14:creationId xmlns:p14="http://schemas.microsoft.com/office/powerpoint/2010/main" val="20587455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p:txBody>
          <a:bodyPr/>
          <a:lstStyle/>
          <a:p>
            <a:endParaRPr lang="en-US"/>
          </a:p>
        </p:txBody>
      </p:sp>
      <p:sp>
        <p:nvSpPr>
          <p:cNvPr id="3" name="Date Placeholder 2"/>
          <p:cNvSpPr>
            <a:spLocks noGrp="1"/>
          </p:cNvSpPr>
          <p:nvPr>
            <p:ph type="dt" sz="half" idx="10"/>
          </p:nvPr>
        </p:nvSpPr>
        <p:spPr/>
        <p:txBody>
          <a:bodyPr/>
          <a:lstStyle/>
          <a:p>
            <a:fld id="{1F9A5793-53E3-4EFA-8FEB-3135A2F5C16E}" type="datetime1">
              <a:rPr lang="en-US" smtClean="0"/>
              <a:t>7/13/2015</a:t>
            </a:fld>
            <a:endParaRPr lang="en-US" dirty="0"/>
          </a:p>
        </p:txBody>
      </p:sp>
      <p:sp>
        <p:nvSpPr>
          <p:cNvPr id="4" name="Slide Number Placeholder 3"/>
          <p:cNvSpPr>
            <a:spLocks noGrp="1"/>
          </p:cNvSpPr>
          <p:nvPr>
            <p:ph type="sldNum" sz="quarter" idx="11"/>
          </p:nvPr>
        </p:nvSpPr>
        <p:spPr/>
        <p:txBody>
          <a:bodyPr/>
          <a:lstStyle/>
          <a:p>
            <a:fld id="{C5349D12-3EF0-44B0-8484-0F10BE0E01DA}" type="slidenum">
              <a:rPr lang="en-US" smtClean="0"/>
              <a:t>7</a:t>
            </a:fld>
            <a:endParaRPr lang="en-US"/>
          </a:p>
        </p:txBody>
      </p:sp>
      <p:sp>
        <p:nvSpPr>
          <p:cNvPr id="5" name="Footer Placeholder 4"/>
          <p:cNvSpPr>
            <a:spLocks noGrp="1"/>
          </p:cNvSpPr>
          <p:nvPr>
            <p:ph type="ftr" sz="quarter" idx="12"/>
          </p:nvPr>
        </p:nvSpPr>
        <p:spPr/>
        <p:txBody>
          <a:bodyPr/>
          <a:lstStyle/>
          <a:p>
            <a:r>
              <a:rPr lang="en-US" smtClean="0"/>
              <a:t>Threat &amp; Risk</a:t>
            </a:r>
            <a:endParaRPr lang="en-US"/>
          </a:p>
        </p:txBody>
      </p:sp>
      <p:sp>
        <p:nvSpPr>
          <p:cNvPr id="7" name="Title 6"/>
          <p:cNvSpPr>
            <a:spLocks noGrp="1"/>
          </p:cNvSpPr>
          <p:nvPr>
            <p:ph type="title"/>
          </p:nvPr>
        </p:nvSpPr>
        <p:spPr/>
        <p:txBody>
          <a:bodyPr/>
          <a:lstStyle/>
          <a:p>
            <a:r>
              <a:rPr lang="en-US" dirty="0" smtClean="0"/>
              <a:t>What we all should already know</a:t>
            </a:r>
            <a:endParaRPr lang="en-US" dirty="0"/>
          </a:p>
        </p:txBody>
      </p:sp>
    </p:spTree>
    <p:extLst>
      <p:ext uri="{BB962C8B-B14F-4D97-AF65-F5344CB8AC3E}">
        <p14:creationId xmlns:p14="http://schemas.microsoft.com/office/powerpoint/2010/main" val="248258446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0" y="1981200"/>
            <a:ext cx="7848600" cy="3309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Dictionary</a:t>
            </a:r>
          </a:p>
          <a:p>
            <a:r>
              <a:rPr lang="en-US" dirty="0" smtClean="0"/>
              <a:t>Example</a:t>
            </a:r>
          </a:p>
          <a:p>
            <a:r>
              <a:rPr lang="en-US" dirty="0"/>
              <a:t/>
            </a:r>
            <a:br>
              <a:rPr lang="en-US" dirty="0"/>
            </a:br>
            <a:r>
              <a:rPr lang="en-US" dirty="0" smtClean="0"/>
              <a:t>From Model</a:t>
            </a:r>
            <a:endParaRPr lang="en-US" dirty="0"/>
          </a:p>
        </p:txBody>
      </p:sp>
      <p:sp>
        <p:nvSpPr>
          <p:cNvPr id="2" name="Title 1"/>
          <p:cNvSpPr>
            <a:spLocks noGrp="1"/>
          </p:cNvSpPr>
          <p:nvPr>
            <p:ph type="title"/>
          </p:nvPr>
        </p:nvSpPr>
        <p:spPr/>
        <p:txBody>
          <a:bodyPr/>
          <a:lstStyle/>
          <a:p>
            <a:r>
              <a:rPr lang="en-US" dirty="0" smtClean="0">
                <a:solidFill>
                  <a:schemeClr val="tx1"/>
                </a:solidFill>
              </a:rPr>
              <a:t>Example Dictionary</a:t>
            </a:r>
            <a:endParaRPr lang="en-US" dirty="0">
              <a:solidFill>
                <a:schemeClr val="tx1"/>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887685652"/>
              </p:ext>
            </p:extLst>
          </p:nvPr>
        </p:nvGraphicFramePr>
        <p:xfrm>
          <a:off x="3048000" y="2547257"/>
          <a:ext cx="5295900" cy="2200275"/>
        </p:xfrm>
        <a:graphic>
          <a:graphicData uri="http://schemas.openxmlformats.org/drawingml/2006/table">
            <a:tbl>
              <a:tblPr>
                <a:tableStyleId>{8799B23B-EC83-4686-B30A-512413B5E67A}</a:tableStyleId>
              </a:tblPr>
              <a:tblGrid>
                <a:gridCol w="3416300"/>
                <a:gridCol w="1879600"/>
              </a:tblGrid>
              <a:tr h="571500">
                <a:tc>
                  <a:txBody>
                    <a:bodyPr/>
                    <a:lstStyle/>
                    <a:p>
                      <a:pPr algn="l" fontAlgn="b"/>
                      <a:r>
                        <a:rPr lang="en-US" sz="1400" u="none" strike="noStrike" dirty="0">
                          <a:effectLst/>
                        </a:rPr>
                        <a:t>Entity kinds/Physical Entity</a:t>
                      </a:r>
                      <a:endParaRPr lang="en-US" sz="1400" b="0" i="0" u="none" strike="noStrike" dirty="0">
                        <a:solidFill>
                          <a:schemeClr val="tx1"/>
                        </a:solidFill>
                        <a:effectLst/>
                        <a:latin typeface="Calibri"/>
                      </a:endParaRPr>
                    </a:p>
                  </a:txBody>
                  <a:tcPr marL="9525" marR="9525" marT="9525" marB="0" anchor="b"/>
                </a:tc>
                <a:tc>
                  <a:txBody>
                    <a:bodyPr/>
                    <a:lstStyle/>
                    <a:p>
                      <a:pPr algn="l" fontAlgn="b"/>
                      <a:r>
                        <a:rPr lang="en-US" sz="1400" u="none" strike="noStrike">
                          <a:effectLst/>
                        </a:rPr>
                        <a:t>A thing that has mass and takes up space including people, places and things.</a:t>
                      </a:r>
                      <a:endParaRPr lang="en-US" sz="1400" b="0" i="0" u="none" strike="noStrike">
                        <a:solidFill>
                          <a:schemeClr val="tx1"/>
                        </a:solidFill>
                        <a:effectLst/>
                        <a:latin typeface="Calibri"/>
                      </a:endParaRPr>
                    </a:p>
                  </a:txBody>
                  <a:tcPr marL="9525" marR="9525" marT="9525" marB="0" anchor="b"/>
                </a:tc>
              </a:tr>
              <a:tr h="190500">
                <a:tc>
                  <a:txBody>
                    <a:bodyPr/>
                    <a:lstStyle/>
                    <a:p>
                      <a:pPr algn="l" fontAlgn="b"/>
                      <a:r>
                        <a:rPr lang="en-US" sz="1400" u="none" strike="noStrike">
                          <a:effectLst/>
                        </a:rPr>
                        <a:t>UML2 Metamodel/Generalization</a:t>
                      </a:r>
                      <a:endParaRPr lang="en-US" sz="1400" b="0" i="0" u="none" strike="noStrike">
                        <a:solidFill>
                          <a:schemeClr val="tx1"/>
                        </a:solidFill>
                        <a:effectLst/>
                        <a:latin typeface="Calibri"/>
                      </a:endParaRPr>
                    </a:p>
                  </a:txBody>
                  <a:tcPr marL="9525" marR="9525" marT="9525" marB="0" anchor="b"/>
                </a:tc>
                <a:tc>
                  <a:txBody>
                    <a:bodyPr/>
                    <a:lstStyle/>
                    <a:p>
                      <a:pPr algn="l" fontAlgn="b"/>
                      <a:endParaRPr lang="en-US" sz="1400" b="0" i="0" u="none" strike="noStrike">
                        <a:solidFill>
                          <a:schemeClr val="tx1"/>
                        </a:solidFill>
                        <a:effectLst/>
                        <a:latin typeface="Calibri"/>
                      </a:endParaRPr>
                    </a:p>
                  </a:txBody>
                  <a:tcPr marL="9525" marR="9525" marT="9525" marB="0" anchor="b"/>
                </a:tc>
              </a:tr>
              <a:tr h="190500">
                <a:tc>
                  <a:txBody>
                    <a:bodyPr/>
                    <a:lstStyle/>
                    <a:p>
                      <a:pPr algn="l" fontAlgn="b"/>
                      <a:r>
                        <a:rPr lang="en-US" sz="1400" u="none" strike="noStrike" dirty="0">
                          <a:effectLst/>
                        </a:rPr>
                        <a:t>Intent/has intent</a:t>
                      </a:r>
                      <a:endParaRPr lang="en-US" sz="1400" b="0" i="0" u="none" strike="noStrike" dirty="0">
                        <a:solidFill>
                          <a:schemeClr val="tx1"/>
                        </a:solidFill>
                        <a:effectLst/>
                        <a:latin typeface="Calibri"/>
                      </a:endParaRPr>
                    </a:p>
                  </a:txBody>
                  <a:tcPr marL="9525" marR="9525" marT="9525" marB="0" anchor="b"/>
                </a:tc>
                <a:tc>
                  <a:txBody>
                    <a:bodyPr/>
                    <a:lstStyle/>
                    <a:p>
                      <a:pPr algn="l" fontAlgn="b"/>
                      <a:endParaRPr lang="en-US" sz="1400" b="0" i="0" u="none" strike="noStrike">
                        <a:solidFill>
                          <a:schemeClr val="tx1"/>
                        </a:solidFill>
                        <a:effectLst/>
                        <a:latin typeface="Calibri"/>
                      </a:endParaRPr>
                    </a:p>
                  </a:txBody>
                  <a:tcPr marL="9525" marR="9525" marT="9525" marB="0" anchor="b"/>
                </a:tc>
              </a:tr>
              <a:tr h="190500">
                <a:tc>
                  <a:txBody>
                    <a:bodyPr/>
                    <a:lstStyle/>
                    <a:p>
                      <a:pPr algn="l" fontAlgn="b"/>
                      <a:r>
                        <a:rPr lang="en-US" sz="1400" u="none" strike="noStrike">
                          <a:effectLst/>
                        </a:rPr>
                        <a:t>Context/Type</a:t>
                      </a:r>
                      <a:endParaRPr lang="en-US" sz="1400" b="0" i="0" u="none" strike="noStrike">
                        <a:solidFill>
                          <a:schemeClr val="tx1"/>
                        </a:solidFill>
                        <a:effectLst/>
                        <a:latin typeface="Calibri"/>
                      </a:endParaRPr>
                    </a:p>
                  </a:txBody>
                  <a:tcPr marL="9525" marR="9525" marT="9525" marB="0" anchor="b"/>
                </a:tc>
                <a:tc>
                  <a:txBody>
                    <a:bodyPr/>
                    <a:lstStyle/>
                    <a:p>
                      <a:pPr algn="l" fontAlgn="b"/>
                      <a:endParaRPr lang="en-US" sz="1400" b="0" i="0" u="none" strike="noStrike">
                        <a:solidFill>
                          <a:schemeClr val="tx1"/>
                        </a:solidFill>
                        <a:effectLst/>
                        <a:latin typeface="Calibri"/>
                      </a:endParaRPr>
                    </a:p>
                  </a:txBody>
                  <a:tcPr marL="9525" marR="9525" marT="9525" marB="0" anchor="b"/>
                </a:tc>
              </a:tr>
              <a:tr h="190500">
                <a:tc>
                  <a:txBody>
                    <a:bodyPr/>
                    <a:lstStyle/>
                    <a:p>
                      <a:pPr algn="l" fontAlgn="b"/>
                      <a:r>
                        <a:rPr lang="en-US" sz="1400" u="none" strike="noStrike">
                          <a:effectLst/>
                        </a:rPr>
                        <a:t>RiskThreat/has sighting</a:t>
                      </a:r>
                      <a:endParaRPr lang="en-US" sz="1400" b="0" i="0" u="none" strike="noStrike">
                        <a:solidFill>
                          <a:schemeClr val="tx1"/>
                        </a:solidFill>
                        <a:effectLst/>
                        <a:latin typeface="Calibri"/>
                      </a:endParaRPr>
                    </a:p>
                  </a:txBody>
                  <a:tcPr marL="9525" marR="9525" marT="9525" marB="0" anchor="b"/>
                </a:tc>
                <a:tc>
                  <a:txBody>
                    <a:bodyPr/>
                    <a:lstStyle/>
                    <a:p>
                      <a:pPr algn="l" fontAlgn="b"/>
                      <a:endParaRPr lang="en-US" sz="1400" b="0" i="0" u="none" strike="noStrike">
                        <a:solidFill>
                          <a:schemeClr val="tx1"/>
                        </a:solidFill>
                        <a:effectLst/>
                        <a:latin typeface="Calibri"/>
                      </a:endParaRPr>
                    </a:p>
                  </a:txBody>
                  <a:tcPr marL="9525" marR="9525" marT="9525" marB="0" anchor="b"/>
                </a:tc>
              </a:tr>
              <a:tr h="190500">
                <a:tc>
                  <a:txBody>
                    <a:bodyPr/>
                    <a:lstStyle/>
                    <a:p>
                      <a:pPr algn="l" fontAlgn="b"/>
                      <a:r>
                        <a:rPr lang="en-US" sz="1400" u="none" strike="noStrike">
                          <a:effectLst/>
                        </a:rPr>
                        <a:t>Possession/possesses</a:t>
                      </a:r>
                      <a:endParaRPr lang="en-US" sz="1400" b="0" i="0" u="none" strike="noStrike">
                        <a:solidFill>
                          <a:schemeClr val="tx1"/>
                        </a:solidFill>
                        <a:effectLst/>
                        <a:latin typeface="Calibri"/>
                      </a:endParaRPr>
                    </a:p>
                  </a:txBody>
                  <a:tcPr marL="9525" marR="9525" marT="9525" marB="0" anchor="b"/>
                </a:tc>
                <a:tc>
                  <a:txBody>
                    <a:bodyPr/>
                    <a:lstStyle/>
                    <a:p>
                      <a:pPr algn="l" fontAlgn="b"/>
                      <a:endParaRPr lang="en-US" sz="1400" b="0" i="0" u="none" strike="noStrike">
                        <a:solidFill>
                          <a:schemeClr val="tx1"/>
                        </a:solidFill>
                        <a:effectLst/>
                        <a:latin typeface="Calibri"/>
                      </a:endParaRPr>
                    </a:p>
                  </a:txBody>
                  <a:tcPr marL="9525" marR="9525" marT="9525" marB="0" anchor="b"/>
                </a:tc>
              </a:tr>
              <a:tr h="190500">
                <a:tc>
                  <a:txBody>
                    <a:bodyPr/>
                    <a:lstStyle/>
                    <a:p>
                      <a:pPr algn="l" fontAlgn="b"/>
                      <a:r>
                        <a:rPr lang="en-US" sz="1400" u="none" strike="noStrike" dirty="0" err="1">
                          <a:effectLst/>
                        </a:rPr>
                        <a:t>RiskThreat</a:t>
                      </a:r>
                      <a:r>
                        <a:rPr lang="en-US" sz="1400" u="none" strike="noStrike" dirty="0">
                          <a:effectLst/>
                        </a:rPr>
                        <a:t>/damages</a:t>
                      </a:r>
                      <a:endParaRPr lang="en-US" sz="1400" b="0" i="0" u="none" strike="noStrike" dirty="0">
                        <a:solidFill>
                          <a:schemeClr val="tx1"/>
                        </a:solidFill>
                        <a:effectLst/>
                        <a:latin typeface="Calibri"/>
                      </a:endParaRPr>
                    </a:p>
                  </a:txBody>
                  <a:tcPr marL="9525" marR="9525" marT="9525" marB="0" anchor="b"/>
                </a:tc>
                <a:tc>
                  <a:txBody>
                    <a:bodyPr/>
                    <a:lstStyle/>
                    <a:p>
                      <a:pPr algn="l" fontAlgn="b"/>
                      <a:endParaRPr lang="en-US" sz="1400" b="0" i="0" u="none" strike="noStrike" dirty="0">
                        <a:solidFill>
                          <a:schemeClr val="tx1"/>
                        </a:solidFill>
                        <a:effectLst/>
                        <a:latin typeface="Calibri"/>
                      </a:endParaRPr>
                    </a:p>
                  </a:txBody>
                  <a:tcPr marL="9525" marR="9525" marT="9525" marB="0" anchor="b"/>
                </a:tc>
              </a:tr>
            </a:tbl>
          </a:graphicData>
        </a:graphic>
      </p:graphicFrame>
    </p:spTree>
    <p:extLst>
      <p:ext uri="{BB962C8B-B14F-4D97-AF65-F5344CB8AC3E}">
        <p14:creationId xmlns:p14="http://schemas.microsoft.com/office/powerpoint/2010/main" val="368432965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Map log example</a:t>
            </a:r>
            <a:endParaRPr lang="en-US" dirty="0">
              <a:solidFill>
                <a:schemeClr val="tx1"/>
              </a:solidFill>
            </a:endParaRPr>
          </a:p>
        </p:txBody>
      </p:sp>
      <p:sp>
        <p:nvSpPr>
          <p:cNvPr id="3" name="Rectangle 2"/>
          <p:cNvSpPr/>
          <p:nvPr/>
        </p:nvSpPr>
        <p:spPr>
          <a:xfrm>
            <a:off x="461554" y="1853148"/>
            <a:ext cx="8305800" cy="3539430"/>
          </a:xfrm>
          <a:prstGeom prst="rect">
            <a:avLst/>
          </a:prstGeom>
        </p:spPr>
        <p:txBody>
          <a:bodyPr wrap="square">
            <a:spAutoFit/>
          </a:bodyPr>
          <a:lstStyle/>
          <a:p>
            <a:r>
              <a:rPr lang="en-US" sz="1600" dirty="0"/>
              <a:t> MAP:/</a:t>
            </a:r>
            <a:r>
              <a:rPr lang="en-US" sz="1600" dirty="0" err="1"/>
              <a:t>stix</a:t>
            </a:r>
            <a:r>
              <a:rPr lang="en-US" sz="1600" dirty="0"/>
              <a:t>/core/</a:t>
            </a:r>
            <a:r>
              <a:rPr lang="en-US" sz="1600" dirty="0" err="1"/>
              <a:t>stix_package</a:t>
            </a:r>
            <a:r>
              <a:rPr lang="en-US" sz="1600" dirty="0"/>
              <a:t>/</a:t>
            </a:r>
            <a:r>
              <a:rPr lang="en-US" sz="1600" dirty="0" err="1"/>
              <a:t>STIXPackage.indicators</a:t>
            </a:r>
            <a:r>
              <a:rPr lang="en-US" sz="1600" dirty="0"/>
              <a:t>---MAPPED TO---&gt;&lt;Indicator "opensource:indicator-45c112fa-805f-4cc0-b17b-2d98b519ca60" as "defines"&gt;</a:t>
            </a:r>
          </a:p>
          <a:p>
            <a:r>
              <a:rPr lang="en-US" sz="1600" dirty="0"/>
              <a:t>    NO VALUE FOR RULE:/</a:t>
            </a:r>
            <a:r>
              <a:rPr lang="en-US" sz="1600" dirty="0" err="1"/>
              <a:t>stix</a:t>
            </a:r>
            <a:r>
              <a:rPr lang="en-US" sz="1600" dirty="0"/>
              <a:t>/core/</a:t>
            </a:r>
            <a:r>
              <a:rPr lang="en-US" sz="1600" dirty="0" err="1"/>
              <a:t>stix_package</a:t>
            </a:r>
            <a:r>
              <a:rPr lang="en-US" sz="1600" dirty="0"/>
              <a:t>/</a:t>
            </a:r>
            <a:r>
              <a:rPr lang="en-US" sz="1600" dirty="0" err="1"/>
              <a:t>STIXPackage.incidents</a:t>
            </a:r>
            <a:endParaRPr lang="en-US" sz="1600" dirty="0"/>
          </a:p>
          <a:p>
            <a:r>
              <a:rPr lang="en-US" sz="1600" dirty="0"/>
              <a:t>    NO VALUE FOR RULE:/</a:t>
            </a:r>
            <a:r>
              <a:rPr lang="en-US" sz="1600" dirty="0" err="1"/>
              <a:t>stix</a:t>
            </a:r>
            <a:r>
              <a:rPr lang="en-US" sz="1600" dirty="0"/>
              <a:t>/core/</a:t>
            </a:r>
            <a:r>
              <a:rPr lang="en-US" sz="1600" dirty="0" err="1"/>
              <a:t>stix_package</a:t>
            </a:r>
            <a:r>
              <a:rPr lang="en-US" sz="1600" dirty="0"/>
              <a:t>/</a:t>
            </a:r>
            <a:r>
              <a:rPr lang="en-US" sz="1600" dirty="0" err="1"/>
              <a:t>STIXPackage.ttps</a:t>
            </a:r>
            <a:endParaRPr lang="en-US" sz="1600" dirty="0"/>
          </a:p>
          <a:p>
            <a:r>
              <a:rPr lang="en-US" sz="1600" dirty="0"/>
              <a:t>    MAP:/</a:t>
            </a:r>
            <a:r>
              <a:rPr lang="en-US" sz="1600" dirty="0" err="1"/>
              <a:t>stix</a:t>
            </a:r>
            <a:r>
              <a:rPr lang="en-US" sz="1600" dirty="0"/>
              <a:t>/base/Entity.id_---MAPPED TO---&gt;&lt;"edge:Package-3ffdccc7-bd56-4491-88d1-be3d966e42f8" as "identified by"&gt;</a:t>
            </a:r>
          </a:p>
          <a:p>
            <a:r>
              <a:rPr lang="en-US" sz="1600" dirty="0"/>
              <a:t>    NO VALUE FOR RULE:/</a:t>
            </a:r>
            <a:r>
              <a:rPr lang="en-US" sz="1600" dirty="0" err="1"/>
              <a:t>stix</a:t>
            </a:r>
            <a:r>
              <a:rPr lang="en-US" sz="1600" dirty="0"/>
              <a:t>/base/</a:t>
            </a:r>
            <a:r>
              <a:rPr lang="en-US" sz="1600" dirty="0" err="1"/>
              <a:t>Entity.idref</a:t>
            </a:r>
            <a:endParaRPr lang="en-US" sz="1600" dirty="0"/>
          </a:p>
          <a:p>
            <a:r>
              <a:rPr lang="en-US" sz="1600" dirty="0"/>
              <a:t>    NO VALUE FOR RULE:/</a:t>
            </a:r>
            <a:r>
              <a:rPr lang="en-US" sz="1600" dirty="0" err="1"/>
              <a:t>stix</a:t>
            </a:r>
            <a:r>
              <a:rPr lang="en-US" sz="1600" dirty="0"/>
              <a:t>/base/</a:t>
            </a:r>
            <a:r>
              <a:rPr lang="en-US" sz="1600" dirty="0" err="1"/>
              <a:t>Entity.title</a:t>
            </a:r>
            <a:endParaRPr lang="en-US" sz="1600" dirty="0"/>
          </a:p>
          <a:p>
            <a:r>
              <a:rPr lang="en-US" sz="1600" dirty="0"/>
              <a:t>    NO VALUE FOR RULE:/</a:t>
            </a:r>
            <a:r>
              <a:rPr lang="en-US" sz="1600" dirty="0" err="1"/>
              <a:t>stix</a:t>
            </a:r>
            <a:r>
              <a:rPr lang="en-US" sz="1600" dirty="0"/>
              <a:t>/base/</a:t>
            </a:r>
            <a:r>
              <a:rPr lang="en-US" sz="1600" dirty="0" err="1"/>
              <a:t>Entity.description.value</a:t>
            </a:r>
            <a:endParaRPr lang="en-US" sz="1600" dirty="0"/>
          </a:p>
          <a:p>
            <a:r>
              <a:rPr lang="en-US" sz="1600" dirty="0">
                <a:solidFill>
                  <a:srgbClr val="FF0000"/>
                </a:solidFill>
              </a:rPr>
              <a:t>    ------UNMAPPED properties and get methods-------</a:t>
            </a:r>
          </a:p>
          <a:p>
            <a:r>
              <a:rPr lang="en-US" sz="1600" dirty="0"/>
              <a:t>    IN:/</a:t>
            </a:r>
            <a:r>
              <a:rPr lang="en-US" sz="1600" dirty="0" err="1"/>
              <a:t>stix</a:t>
            </a:r>
            <a:r>
              <a:rPr lang="en-US" sz="1600" dirty="0"/>
              <a:t>/core/</a:t>
            </a:r>
            <a:r>
              <a:rPr lang="en-US" sz="1600" dirty="0" err="1"/>
              <a:t>stix_package</a:t>
            </a:r>
            <a:r>
              <a:rPr lang="en-US" sz="1600" dirty="0"/>
              <a:t>/</a:t>
            </a:r>
            <a:r>
              <a:rPr lang="en-US" sz="1600" dirty="0" err="1"/>
              <a:t>STIXPackage.version</a:t>
            </a:r>
            <a:r>
              <a:rPr lang="en-US" sz="1600" dirty="0"/>
              <a:t> = 1.1.1</a:t>
            </a:r>
          </a:p>
          <a:p>
            <a:r>
              <a:rPr lang="en-US" sz="1600" dirty="0"/>
              <a:t>    IN:/</a:t>
            </a:r>
            <a:r>
              <a:rPr lang="en-US" sz="1600" dirty="0" err="1"/>
              <a:t>stix</a:t>
            </a:r>
            <a:r>
              <a:rPr lang="en-US" sz="1600" dirty="0"/>
              <a:t>/core/</a:t>
            </a:r>
            <a:r>
              <a:rPr lang="en-US" sz="1600" dirty="0" err="1"/>
              <a:t>stix_package</a:t>
            </a:r>
            <a:r>
              <a:rPr lang="en-US" sz="1600" dirty="0"/>
              <a:t>/</a:t>
            </a:r>
            <a:r>
              <a:rPr lang="en-US" sz="1600" dirty="0" err="1"/>
              <a:t>STIXPackage.related_packages</a:t>
            </a:r>
            <a:r>
              <a:rPr lang="en-US" sz="1600" dirty="0"/>
              <a:t> = None</a:t>
            </a:r>
          </a:p>
          <a:p>
            <a:r>
              <a:rPr lang="en-US" sz="1600" dirty="0"/>
              <a:t>    IN:/</a:t>
            </a:r>
            <a:r>
              <a:rPr lang="en-US" sz="1600" dirty="0" err="1"/>
              <a:t>stix</a:t>
            </a:r>
            <a:r>
              <a:rPr lang="en-US" sz="1600" dirty="0"/>
              <a:t>/core/</a:t>
            </a:r>
            <a:r>
              <a:rPr lang="en-US" sz="1600" dirty="0" err="1"/>
              <a:t>stix_package</a:t>
            </a:r>
            <a:r>
              <a:rPr lang="en-US" sz="1600" dirty="0"/>
              <a:t>/</a:t>
            </a:r>
            <a:r>
              <a:rPr lang="en-US" sz="1600" dirty="0" err="1"/>
              <a:t>STIXPackage.timestamp</a:t>
            </a:r>
            <a:r>
              <a:rPr lang="en-US" sz="1600" dirty="0"/>
              <a:t> = 2014-11-23 00:12:45.650946+00:00</a:t>
            </a:r>
          </a:p>
          <a:p>
            <a:r>
              <a:rPr lang="en-US" sz="1600" dirty="0"/>
              <a:t>    IN:/</a:t>
            </a:r>
            <a:r>
              <a:rPr lang="en-US" sz="1600" dirty="0" err="1"/>
              <a:t>stix</a:t>
            </a:r>
            <a:r>
              <a:rPr lang="en-US" sz="1600" dirty="0"/>
              <a:t>/core/</a:t>
            </a:r>
            <a:r>
              <a:rPr lang="en-US" sz="1600" dirty="0" err="1"/>
              <a:t>stix_package</a:t>
            </a:r>
            <a:r>
              <a:rPr lang="en-US" sz="1600" dirty="0"/>
              <a:t>/</a:t>
            </a:r>
            <a:r>
              <a:rPr lang="en-US" sz="1600" dirty="0" err="1"/>
              <a:t>STIXPackage.campaigns</a:t>
            </a:r>
            <a:r>
              <a:rPr lang="en-US" sz="1600" dirty="0"/>
              <a:t> = </a:t>
            </a:r>
            <a:r>
              <a:rPr lang="en-US" sz="1600" dirty="0" smtClean="0"/>
              <a:t>[]</a:t>
            </a:r>
            <a:endParaRPr lang="en-US" sz="1600" dirty="0"/>
          </a:p>
        </p:txBody>
      </p:sp>
      <p:sp>
        <p:nvSpPr>
          <p:cNvPr id="4" name="Cloud Callout 3"/>
          <p:cNvSpPr/>
          <p:nvPr/>
        </p:nvSpPr>
        <p:spPr>
          <a:xfrm>
            <a:off x="5105400" y="5638800"/>
            <a:ext cx="3124200" cy="862548"/>
          </a:xfrm>
          <a:prstGeom prst="cloudCallout">
            <a:avLst>
              <a:gd name="adj1" fmla="val -66324"/>
              <a:gd name="adj2" fmla="val -1235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Input data to consider</a:t>
            </a:r>
            <a:endParaRPr lang="en-US" dirty="0"/>
          </a:p>
        </p:txBody>
      </p:sp>
      <p:sp>
        <p:nvSpPr>
          <p:cNvPr id="5" name="Cloud Callout 4"/>
          <p:cNvSpPr/>
          <p:nvPr/>
        </p:nvSpPr>
        <p:spPr>
          <a:xfrm>
            <a:off x="5257800" y="685800"/>
            <a:ext cx="3124200" cy="862548"/>
          </a:xfrm>
          <a:prstGeom prst="cloudCallout">
            <a:avLst>
              <a:gd name="adj1" fmla="val -46254"/>
              <a:gd name="adj2" fmla="val 915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What was mapped to what</a:t>
            </a:r>
            <a:endParaRPr lang="en-US" dirty="0"/>
          </a:p>
        </p:txBody>
      </p:sp>
    </p:spTree>
    <p:extLst>
      <p:ext uri="{BB962C8B-B14F-4D97-AF65-F5344CB8AC3E}">
        <p14:creationId xmlns:p14="http://schemas.microsoft.com/office/powerpoint/2010/main" val="161988801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Example rules*</a:t>
            </a:r>
            <a:endParaRPr lang="en-US" dirty="0">
              <a:solidFill>
                <a:schemeClr val="tx1"/>
              </a:solidFill>
            </a:endParaRPr>
          </a:p>
        </p:txBody>
      </p:sp>
      <p:sp>
        <p:nvSpPr>
          <p:cNvPr id="3" name="Rectangle 2"/>
          <p:cNvSpPr/>
          <p:nvPr/>
        </p:nvSpPr>
        <p:spPr>
          <a:xfrm>
            <a:off x="26126" y="1219200"/>
            <a:ext cx="9126583" cy="4524315"/>
          </a:xfrm>
          <a:prstGeom prst="rect">
            <a:avLst/>
          </a:prstGeom>
          <a:solidFill>
            <a:schemeClr val="bg1"/>
          </a:solidFill>
        </p:spPr>
        <p:txBody>
          <a:bodyPr wrap="square">
            <a:spAutoFit/>
          </a:bodyPr>
          <a:lstStyle/>
          <a:p>
            <a:r>
              <a:rPr lang="en-US" dirty="0"/>
              <a:t>Represents("/</a:t>
            </a:r>
            <a:r>
              <a:rPr lang="en-US" dirty="0" err="1"/>
              <a:t>stix</a:t>
            </a:r>
            <a:r>
              <a:rPr lang="en-US" dirty="0"/>
              <a:t>/</a:t>
            </a:r>
            <a:r>
              <a:rPr lang="en-US" dirty="0" err="1"/>
              <a:t>ttp</a:t>
            </a:r>
            <a:r>
              <a:rPr lang="en-US" dirty="0"/>
              <a:t>/TTP",                                                 </a:t>
            </a:r>
            <a:r>
              <a:rPr lang="en-US" dirty="0" smtClean="0"/>
              <a:t>           "</a:t>
            </a:r>
            <a:r>
              <a:rPr lang="en-US" dirty="0"/>
              <a:t>Behavior/Modus Operandi")</a:t>
            </a:r>
          </a:p>
          <a:p>
            <a:r>
              <a:rPr lang="en-US" dirty="0"/>
              <a:t>Represents("/</a:t>
            </a:r>
            <a:r>
              <a:rPr lang="en-US" dirty="0" err="1"/>
              <a:t>stix</a:t>
            </a:r>
            <a:r>
              <a:rPr lang="en-US" dirty="0"/>
              <a:t>/</a:t>
            </a:r>
            <a:r>
              <a:rPr lang="en-US" dirty="0" err="1"/>
              <a:t>ttp</a:t>
            </a:r>
            <a:r>
              <a:rPr lang="en-US" dirty="0"/>
              <a:t>/</a:t>
            </a:r>
            <a:r>
              <a:rPr lang="en-US" dirty="0" err="1"/>
              <a:t>TTP.behavior</a:t>
            </a:r>
            <a:r>
              <a:rPr lang="en-US" dirty="0"/>
              <a:t>",                                        </a:t>
            </a:r>
            <a:r>
              <a:rPr lang="en-US" dirty="0" smtClean="0"/>
              <a:t> "</a:t>
            </a:r>
            <a:r>
              <a:rPr lang="en-US" dirty="0"/>
              <a:t>Core Concepts/step")</a:t>
            </a:r>
          </a:p>
          <a:p>
            <a:endParaRPr lang="en-US" dirty="0"/>
          </a:p>
          <a:p>
            <a:r>
              <a:rPr lang="en-US" dirty="0"/>
              <a:t>Represents("/</a:t>
            </a:r>
            <a:r>
              <a:rPr lang="en-US" dirty="0" err="1"/>
              <a:t>stix</a:t>
            </a:r>
            <a:r>
              <a:rPr lang="en-US" dirty="0"/>
              <a:t>/</a:t>
            </a:r>
            <a:r>
              <a:rPr lang="en-US" dirty="0" err="1"/>
              <a:t>ttp</a:t>
            </a:r>
            <a:r>
              <a:rPr lang="en-US" dirty="0"/>
              <a:t>/behavior/Behavior",                                </a:t>
            </a:r>
            <a:r>
              <a:rPr lang="en-US" dirty="0" smtClean="0"/>
              <a:t>"</a:t>
            </a:r>
            <a:r>
              <a:rPr lang="en-US" dirty="0"/>
              <a:t>Process/Plan")</a:t>
            </a:r>
          </a:p>
          <a:p>
            <a:r>
              <a:rPr lang="en-US" dirty="0"/>
              <a:t>Represents("/</a:t>
            </a:r>
            <a:r>
              <a:rPr lang="en-US" dirty="0" err="1"/>
              <a:t>stix</a:t>
            </a:r>
            <a:r>
              <a:rPr lang="en-US" dirty="0"/>
              <a:t>/</a:t>
            </a:r>
            <a:r>
              <a:rPr lang="en-US" dirty="0" err="1"/>
              <a:t>ttp</a:t>
            </a:r>
            <a:r>
              <a:rPr lang="en-US" dirty="0"/>
              <a:t>/behavior/</a:t>
            </a:r>
            <a:r>
              <a:rPr lang="en-US" dirty="0" err="1"/>
              <a:t>Behavior.malware</a:t>
            </a:r>
            <a:r>
              <a:rPr lang="en-US" dirty="0"/>
              <a:t>",  </a:t>
            </a:r>
            <a:r>
              <a:rPr lang="en-US" dirty="0" smtClean="0"/>
              <a:t>           "</a:t>
            </a:r>
            <a:r>
              <a:rPr lang="en-US" dirty="0"/>
              <a:t>Process/requires")</a:t>
            </a:r>
          </a:p>
          <a:p>
            <a:endParaRPr lang="en-US" dirty="0"/>
          </a:p>
          <a:p>
            <a:r>
              <a:rPr lang="en-US" dirty="0"/>
              <a:t>Represents("/</a:t>
            </a:r>
            <a:r>
              <a:rPr lang="en-US" dirty="0" err="1"/>
              <a:t>cybox</a:t>
            </a:r>
            <a:r>
              <a:rPr lang="en-US" dirty="0"/>
              <a:t>/common/</a:t>
            </a:r>
            <a:r>
              <a:rPr lang="en-US" dirty="0" err="1"/>
              <a:t>datetimewithprecision</a:t>
            </a:r>
            <a:r>
              <a:rPr lang="en-US" dirty="0"/>
              <a:t>/</a:t>
            </a:r>
            <a:r>
              <a:rPr lang="en-US" dirty="0" err="1"/>
              <a:t>DateTimeWithPrecision</a:t>
            </a:r>
            <a:r>
              <a:rPr lang="en-US" dirty="0"/>
              <a:t>",      </a:t>
            </a:r>
            <a:endParaRPr lang="en-US" dirty="0" smtClean="0"/>
          </a:p>
          <a:p>
            <a:r>
              <a:rPr lang="en-US" dirty="0"/>
              <a:t>	</a:t>
            </a:r>
            <a:r>
              <a:rPr lang="en-US" dirty="0" smtClean="0"/>
              <a:t>				"</a:t>
            </a:r>
            <a:r>
              <a:rPr lang="en-US" dirty="0"/>
              <a:t>Quantities and units/Time point")</a:t>
            </a:r>
          </a:p>
          <a:p>
            <a:r>
              <a:rPr lang="en-US" dirty="0"/>
              <a:t>Represents("/</a:t>
            </a:r>
            <a:r>
              <a:rPr lang="en-US" dirty="0" err="1"/>
              <a:t>cybox</a:t>
            </a:r>
            <a:r>
              <a:rPr lang="en-US" dirty="0"/>
              <a:t>/common/</a:t>
            </a:r>
            <a:r>
              <a:rPr lang="en-US" dirty="0" err="1"/>
              <a:t>datetimewithprecision</a:t>
            </a:r>
            <a:r>
              <a:rPr lang="en-US" dirty="0"/>
              <a:t>/</a:t>
            </a:r>
            <a:r>
              <a:rPr lang="en-US" dirty="0" err="1"/>
              <a:t>DateTimeWithPrecision.value</a:t>
            </a:r>
            <a:r>
              <a:rPr lang="en-US" dirty="0"/>
              <a:t>", </a:t>
            </a:r>
            <a:r>
              <a:rPr lang="en-US" dirty="0" smtClean="0"/>
              <a:t>						"</a:t>
            </a:r>
            <a:r>
              <a:rPr lang="en-US" dirty="0"/>
              <a:t>Quantity/value")</a:t>
            </a:r>
          </a:p>
          <a:p>
            <a:endParaRPr lang="en-US" dirty="0"/>
          </a:p>
          <a:p>
            <a:r>
              <a:rPr lang="en-US" dirty="0"/>
              <a:t>#Entity properties used for all subtypes</a:t>
            </a:r>
          </a:p>
          <a:p>
            <a:r>
              <a:rPr lang="en-US" dirty="0" err="1"/>
              <a:t>RepresentsID</a:t>
            </a:r>
            <a:r>
              <a:rPr lang="en-US" dirty="0"/>
              <a:t>("/</a:t>
            </a:r>
            <a:r>
              <a:rPr lang="en-US" dirty="0" err="1"/>
              <a:t>stix</a:t>
            </a:r>
            <a:r>
              <a:rPr lang="en-US" dirty="0"/>
              <a:t>/base/Entity.id_",                                        "Core Concepts/identified by") </a:t>
            </a:r>
          </a:p>
          <a:p>
            <a:r>
              <a:rPr lang="en-US" dirty="0" err="1"/>
              <a:t>RepresentsID</a:t>
            </a:r>
            <a:r>
              <a:rPr lang="en-US" dirty="0"/>
              <a:t>("/</a:t>
            </a:r>
            <a:r>
              <a:rPr lang="en-US" dirty="0" err="1"/>
              <a:t>stix</a:t>
            </a:r>
            <a:r>
              <a:rPr lang="en-US" dirty="0"/>
              <a:t>/base/</a:t>
            </a:r>
            <a:r>
              <a:rPr lang="en-US" dirty="0" err="1"/>
              <a:t>Entity.idref</a:t>
            </a:r>
            <a:r>
              <a:rPr lang="en-US" dirty="0"/>
              <a:t>",                                     "Core Concepts/identified by") </a:t>
            </a:r>
          </a:p>
          <a:p>
            <a:r>
              <a:rPr lang="en-US" dirty="0"/>
              <a:t>Represents("</a:t>
            </a:r>
            <a:r>
              <a:rPr lang="en-US" dirty="0">
                <a:solidFill>
                  <a:srgbClr val="FF0000"/>
                </a:solidFill>
              </a:rPr>
              <a:t>/</a:t>
            </a:r>
            <a:r>
              <a:rPr lang="en-US" dirty="0" err="1">
                <a:solidFill>
                  <a:srgbClr val="FF0000"/>
                </a:solidFill>
              </a:rPr>
              <a:t>stix</a:t>
            </a:r>
            <a:r>
              <a:rPr lang="en-US" dirty="0">
                <a:solidFill>
                  <a:srgbClr val="FF0000"/>
                </a:solidFill>
              </a:rPr>
              <a:t>/base/</a:t>
            </a:r>
            <a:r>
              <a:rPr lang="en-US" dirty="0" err="1">
                <a:solidFill>
                  <a:srgbClr val="FF0000"/>
                </a:solidFill>
              </a:rPr>
              <a:t>Entity.title</a:t>
            </a:r>
            <a:r>
              <a:rPr lang="en-US" dirty="0"/>
              <a:t>",                                       </a:t>
            </a:r>
            <a:r>
              <a:rPr lang="en-US" dirty="0" smtClean="0"/>
              <a:t>    "</a:t>
            </a:r>
            <a:r>
              <a:rPr lang="en-US" dirty="0">
                <a:solidFill>
                  <a:srgbClr val="FF0000"/>
                </a:solidFill>
              </a:rPr>
              <a:t>Information/has name")</a:t>
            </a:r>
          </a:p>
          <a:p>
            <a:r>
              <a:rPr lang="en-US" dirty="0"/>
              <a:t>Represents("/</a:t>
            </a:r>
            <a:r>
              <a:rPr lang="en-US" dirty="0" err="1"/>
              <a:t>stix</a:t>
            </a:r>
            <a:r>
              <a:rPr lang="en-US" dirty="0"/>
              <a:t>/base/</a:t>
            </a:r>
            <a:r>
              <a:rPr lang="en-US" dirty="0" err="1"/>
              <a:t>Entity.description.value</a:t>
            </a:r>
            <a:r>
              <a:rPr lang="en-US" dirty="0"/>
              <a:t>",                 </a:t>
            </a:r>
            <a:r>
              <a:rPr lang="en-US" dirty="0" smtClean="0"/>
              <a:t>"</a:t>
            </a:r>
            <a:r>
              <a:rPr lang="en-US" dirty="0"/>
              <a:t>Information/described by")</a:t>
            </a:r>
          </a:p>
        </p:txBody>
      </p:sp>
      <p:sp>
        <p:nvSpPr>
          <p:cNvPr id="4" name="TextBox 3"/>
          <p:cNvSpPr txBox="1"/>
          <p:nvPr/>
        </p:nvSpPr>
        <p:spPr>
          <a:xfrm>
            <a:off x="304800" y="5852382"/>
            <a:ext cx="2591350" cy="369332"/>
          </a:xfrm>
          <a:prstGeom prst="rect">
            <a:avLst/>
          </a:prstGeom>
          <a:noFill/>
        </p:spPr>
        <p:txBody>
          <a:bodyPr wrap="none" rtlCol="0">
            <a:spAutoFit/>
          </a:bodyPr>
          <a:lstStyle/>
          <a:p>
            <a:r>
              <a:rPr lang="en-US" dirty="0" smtClean="0"/>
              <a:t>* Currently in text format</a:t>
            </a:r>
            <a:endParaRPr lang="en-US" dirty="0"/>
          </a:p>
        </p:txBody>
      </p:sp>
      <p:sp>
        <p:nvSpPr>
          <p:cNvPr id="5" name="Rounded Rectangular Callout 4"/>
          <p:cNvSpPr/>
          <p:nvPr/>
        </p:nvSpPr>
        <p:spPr>
          <a:xfrm>
            <a:off x="6553200" y="3581400"/>
            <a:ext cx="2057400" cy="785843"/>
          </a:xfrm>
          <a:prstGeom prst="wedgeRoundRectCallout">
            <a:avLst>
              <a:gd name="adj1" fmla="val -48135"/>
              <a:gd name="adj2" fmla="val 15527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From conceptual dictionary</a:t>
            </a:r>
            <a:endParaRPr lang="en-US" dirty="0"/>
          </a:p>
        </p:txBody>
      </p:sp>
      <p:sp>
        <p:nvSpPr>
          <p:cNvPr id="6" name="Rounded Rectangular Callout 5"/>
          <p:cNvSpPr/>
          <p:nvPr/>
        </p:nvSpPr>
        <p:spPr>
          <a:xfrm>
            <a:off x="228600" y="3481357"/>
            <a:ext cx="2057400" cy="785843"/>
          </a:xfrm>
          <a:prstGeom prst="wedgeRoundRectCallout">
            <a:avLst>
              <a:gd name="adj1" fmla="val 52818"/>
              <a:gd name="adj2" fmla="val 16192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From schema and map log</a:t>
            </a:r>
            <a:endParaRPr lang="en-US" dirty="0"/>
          </a:p>
        </p:txBody>
      </p:sp>
    </p:spTree>
    <p:extLst>
      <p:ext uri="{BB962C8B-B14F-4D97-AF65-F5344CB8AC3E}">
        <p14:creationId xmlns:p14="http://schemas.microsoft.com/office/powerpoint/2010/main" val="119434138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Resulting data graph</a:t>
            </a:r>
            <a:endParaRPr lang="en-US" dirty="0">
              <a:solidFill>
                <a:schemeClr val="tx1"/>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887" y="990600"/>
            <a:ext cx="8658225" cy="5467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994281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F9A5793-53E3-4EFA-8FEB-3135A2F5C16E}" type="datetime1">
              <a:rPr lang="en-US" smtClean="0"/>
              <a:t>7/13/2015</a:t>
            </a:fld>
            <a:endParaRPr lang="en-US" dirty="0"/>
          </a:p>
        </p:txBody>
      </p:sp>
      <p:sp>
        <p:nvSpPr>
          <p:cNvPr id="4" name="Slide Number Placeholder 3"/>
          <p:cNvSpPr>
            <a:spLocks noGrp="1"/>
          </p:cNvSpPr>
          <p:nvPr>
            <p:ph type="sldNum" sz="quarter" idx="11"/>
          </p:nvPr>
        </p:nvSpPr>
        <p:spPr/>
        <p:txBody>
          <a:bodyPr/>
          <a:lstStyle/>
          <a:p>
            <a:fld id="{C5349D12-3EF0-44B0-8484-0F10BE0E01DA}" type="slidenum">
              <a:rPr lang="en-US" smtClean="0"/>
              <a:t>74</a:t>
            </a:fld>
            <a:endParaRPr lang="en-US"/>
          </a:p>
        </p:txBody>
      </p:sp>
      <p:sp>
        <p:nvSpPr>
          <p:cNvPr id="5" name="Footer Placeholder 4"/>
          <p:cNvSpPr>
            <a:spLocks noGrp="1"/>
          </p:cNvSpPr>
          <p:nvPr>
            <p:ph type="ftr" sz="quarter" idx="12"/>
          </p:nvPr>
        </p:nvSpPr>
        <p:spPr/>
        <p:txBody>
          <a:bodyPr/>
          <a:lstStyle/>
          <a:p>
            <a:r>
              <a:rPr lang="en-US" smtClean="0"/>
              <a:t>Threat &amp; Risk</a:t>
            </a:r>
            <a:endParaRPr lang="en-US"/>
          </a:p>
        </p:txBody>
      </p:sp>
      <p:sp>
        <p:nvSpPr>
          <p:cNvPr id="6" name="Title 5"/>
          <p:cNvSpPr>
            <a:spLocks noGrp="1"/>
          </p:cNvSpPr>
          <p:nvPr>
            <p:ph type="title"/>
          </p:nvPr>
        </p:nvSpPr>
        <p:spPr>
          <a:xfrm>
            <a:off x="304800" y="20782"/>
            <a:ext cx="7680960" cy="685800"/>
          </a:xfrm>
        </p:spPr>
        <p:txBody>
          <a:bodyPr>
            <a:normAutofit fontScale="90000"/>
          </a:bodyPr>
          <a:lstStyle/>
          <a:p>
            <a:r>
              <a:rPr lang="en-US" dirty="0" smtClean="0"/>
              <a:t>Process checklist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276339839"/>
              </p:ext>
            </p:extLst>
          </p:nvPr>
        </p:nvGraphicFramePr>
        <p:xfrm>
          <a:off x="0" y="838200"/>
          <a:ext cx="9144000" cy="5913120"/>
        </p:xfrm>
        <a:graphic>
          <a:graphicData uri="http://schemas.openxmlformats.org/drawingml/2006/table">
            <a:tbl>
              <a:tblPr firstRow="1" bandRow="1">
                <a:tableStyleId>{5C22544A-7EE6-4342-B048-85BDC9FD1C3A}</a:tableStyleId>
              </a:tblPr>
              <a:tblGrid>
                <a:gridCol w="7981627"/>
                <a:gridCol w="1162373"/>
              </a:tblGrid>
              <a:tr h="336409">
                <a:tc>
                  <a:txBody>
                    <a:bodyPr/>
                    <a:lstStyle/>
                    <a:p>
                      <a:r>
                        <a:rPr lang="en-US" dirty="0" smtClean="0"/>
                        <a:t>Step</a:t>
                      </a:r>
                      <a:endParaRPr lang="en-US" dirty="0"/>
                    </a:p>
                  </a:txBody>
                  <a:tcPr/>
                </a:tc>
                <a:tc>
                  <a:txBody>
                    <a:bodyPr/>
                    <a:lstStyle/>
                    <a:p>
                      <a:r>
                        <a:rPr lang="en-US" dirty="0" smtClean="0"/>
                        <a:t>Status</a:t>
                      </a:r>
                      <a:endParaRPr lang="en-US" dirty="0"/>
                    </a:p>
                  </a:txBody>
                  <a:tcPr/>
                </a:tc>
              </a:tr>
              <a:tr h="336409">
                <a:tc>
                  <a:txBody>
                    <a:bodyPr/>
                    <a:lstStyle/>
                    <a:p>
                      <a:r>
                        <a:rPr lang="en-US" dirty="0" smtClean="0"/>
                        <a:t>Use cases identified</a:t>
                      </a:r>
                      <a:endParaRPr lang="en-US" dirty="0"/>
                    </a:p>
                  </a:txBody>
                  <a:tcPr/>
                </a:tc>
                <a:tc>
                  <a:txBody>
                    <a:bodyPr/>
                    <a:lstStyle/>
                    <a:p>
                      <a:r>
                        <a:rPr lang="en-US" sz="1400" dirty="0" smtClean="0"/>
                        <a:t>Some</a:t>
                      </a:r>
                      <a:endParaRPr lang="en-US" sz="1400" dirty="0"/>
                    </a:p>
                  </a:txBody>
                  <a:tcPr/>
                </a:tc>
              </a:tr>
              <a:tr h="336409">
                <a:tc>
                  <a:txBody>
                    <a:bodyPr/>
                    <a:lstStyle/>
                    <a:p>
                      <a:r>
                        <a:rPr lang="en-US" dirty="0" smtClean="0"/>
                        <a:t>Collaboration sessions defined need and way forward</a:t>
                      </a:r>
                      <a:endParaRPr lang="en-US" dirty="0"/>
                    </a:p>
                  </a:txBody>
                  <a:tcPr/>
                </a:tc>
                <a:tc>
                  <a:txBody>
                    <a:bodyPr/>
                    <a:lstStyle/>
                    <a:p>
                      <a:r>
                        <a:rPr lang="en-US" sz="1400" dirty="0" smtClean="0"/>
                        <a:t>Yes</a:t>
                      </a:r>
                      <a:endParaRPr lang="en-US" sz="1400" dirty="0"/>
                    </a:p>
                  </a:txBody>
                  <a:tcPr/>
                </a:tc>
              </a:tr>
              <a:tr h="336409">
                <a:tc>
                  <a:txBody>
                    <a:bodyPr/>
                    <a:lstStyle/>
                    <a:p>
                      <a:r>
                        <a:rPr lang="en-US" dirty="0" smtClean="0"/>
                        <a:t>Existing schema/ontologies/models provided</a:t>
                      </a:r>
                      <a:endParaRPr lang="en-US" dirty="0"/>
                    </a:p>
                  </a:txBody>
                  <a:tcPr/>
                </a:tc>
                <a:tc>
                  <a:txBody>
                    <a:bodyPr/>
                    <a:lstStyle/>
                    <a:p>
                      <a:r>
                        <a:rPr lang="en-US" sz="1400" dirty="0" smtClean="0"/>
                        <a:t>STIX, NIEM,</a:t>
                      </a:r>
                      <a:r>
                        <a:rPr lang="en-US" sz="1400" baseline="0" dirty="0" smtClean="0"/>
                        <a:t> </a:t>
                      </a:r>
                      <a:r>
                        <a:rPr lang="en-US" sz="1400" baseline="0" dirty="0" err="1" smtClean="0"/>
                        <a:t>LEADing</a:t>
                      </a:r>
                      <a:endParaRPr lang="en-US" sz="1400" dirty="0"/>
                    </a:p>
                  </a:txBody>
                  <a:tcPr/>
                </a:tc>
              </a:tr>
              <a:tr h="336409">
                <a:tc>
                  <a:txBody>
                    <a:bodyPr/>
                    <a:lstStyle/>
                    <a:p>
                      <a:r>
                        <a:rPr lang="en-US" dirty="0" smtClean="0"/>
                        <a:t>Real</a:t>
                      </a:r>
                      <a:r>
                        <a:rPr lang="en-US" baseline="0" dirty="0" smtClean="0"/>
                        <a:t> or example data provided</a:t>
                      </a:r>
                      <a:endParaRPr lang="en-US" dirty="0"/>
                    </a:p>
                  </a:txBody>
                  <a:tcPr/>
                </a:tc>
                <a:tc>
                  <a:txBody>
                    <a:bodyPr/>
                    <a:lstStyle/>
                    <a:p>
                      <a:r>
                        <a:rPr lang="en-US" sz="1400" dirty="0" smtClean="0"/>
                        <a:t>Only STIX</a:t>
                      </a:r>
                      <a:endParaRPr lang="en-US" sz="1400" dirty="0"/>
                    </a:p>
                  </a:txBody>
                  <a:tcPr/>
                </a:tc>
              </a:tr>
              <a:tr h="336409">
                <a:tc>
                  <a:txBody>
                    <a:bodyPr/>
                    <a:lstStyle/>
                    <a:p>
                      <a:r>
                        <a:rPr lang="en-US" dirty="0" smtClean="0"/>
                        <a:t>High level: Data sources, brokers, analysts &amp; responders identified</a:t>
                      </a:r>
                      <a:endParaRPr lang="en-US" dirty="0"/>
                    </a:p>
                  </a:txBody>
                  <a:tcPr/>
                </a:tc>
                <a:tc>
                  <a:txBody>
                    <a:bodyPr/>
                    <a:lstStyle/>
                    <a:p>
                      <a:endParaRPr lang="en-US" sz="1400" dirty="0"/>
                    </a:p>
                  </a:txBody>
                  <a:tcPr/>
                </a:tc>
              </a:tr>
              <a:tr h="336409">
                <a:tc>
                  <a:txBody>
                    <a:bodyPr/>
                    <a:lstStyle/>
                    <a:p>
                      <a:r>
                        <a:rPr lang="en-US" smtClean="0"/>
                        <a:t>Detailed artifacts for the above specified (as is and to be)</a:t>
                      </a:r>
                      <a:endParaRPr lang="en-US" dirty="0"/>
                    </a:p>
                  </a:txBody>
                  <a:tcPr/>
                </a:tc>
                <a:tc>
                  <a:txBody>
                    <a:bodyPr/>
                    <a:lstStyle/>
                    <a:p>
                      <a:endParaRPr lang="en-US" sz="1400" dirty="0"/>
                    </a:p>
                  </a:txBody>
                  <a:tcPr/>
                </a:tc>
              </a:tr>
              <a:tr h="336409">
                <a:tc>
                  <a:txBody>
                    <a:bodyPr/>
                    <a:lstStyle/>
                    <a:p>
                      <a:r>
                        <a:rPr lang="en-US" dirty="0" smtClean="0"/>
                        <a:t>Existing conceptual model understood</a:t>
                      </a:r>
                      <a:endParaRPr lang="en-US" dirty="0"/>
                    </a:p>
                  </a:txBody>
                  <a:tcPr/>
                </a:tc>
                <a:tc>
                  <a:txBody>
                    <a:bodyPr/>
                    <a:lstStyle/>
                    <a:p>
                      <a:endParaRPr lang="en-US" sz="1400" dirty="0"/>
                    </a:p>
                  </a:txBody>
                  <a:tcPr/>
                </a:tc>
              </a:tr>
              <a:tr h="336409">
                <a:tc>
                  <a:txBody>
                    <a:bodyPr/>
                    <a:lstStyle/>
                    <a:p>
                      <a:r>
                        <a:rPr lang="en-US" dirty="0" smtClean="0"/>
                        <a:t>Mapping validation session(s)</a:t>
                      </a:r>
                      <a:endParaRPr lang="en-US" dirty="0"/>
                    </a:p>
                  </a:txBody>
                  <a:tcPr/>
                </a:tc>
                <a:tc>
                  <a:txBody>
                    <a:bodyPr/>
                    <a:lstStyle/>
                    <a:p>
                      <a:endParaRPr lang="en-US" sz="1400" dirty="0"/>
                    </a:p>
                  </a:txBody>
                  <a:tcPr/>
                </a:tc>
              </a:tr>
              <a:tr h="588716">
                <a:tc>
                  <a:txBody>
                    <a:bodyPr/>
                    <a:lstStyle/>
                    <a:p>
                      <a:r>
                        <a:rPr lang="en-US" dirty="0" smtClean="0"/>
                        <a:t>2-way</a:t>
                      </a:r>
                      <a:r>
                        <a:rPr lang="en-US" baseline="0" dirty="0" smtClean="0"/>
                        <a:t> mapping between schema and conceptual model defined, any required changes made to conceptual model</a:t>
                      </a:r>
                      <a:endParaRPr lang="en-US" dirty="0"/>
                    </a:p>
                  </a:txBody>
                  <a:tcPr/>
                </a:tc>
                <a:tc>
                  <a:txBody>
                    <a:bodyPr/>
                    <a:lstStyle/>
                    <a:p>
                      <a:endParaRPr lang="en-US" sz="1400" dirty="0"/>
                    </a:p>
                  </a:txBody>
                  <a:tcPr/>
                </a:tc>
              </a:tr>
              <a:tr h="336409">
                <a:tc>
                  <a:txBody>
                    <a:bodyPr/>
                    <a:lstStyle/>
                    <a:p>
                      <a:r>
                        <a:rPr lang="en-US" dirty="0" smtClean="0"/>
                        <a:t>Concept</a:t>
                      </a:r>
                      <a:r>
                        <a:rPr lang="en-US" baseline="0" dirty="0" smtClean="0"/>
                        <a:t> definitions validated</a:t>
                      </a:r>
                      <a:endParaRPr lang="en-US" dirty="0"/>
                    </a:p>
                  </a:txBody>
                  <a:tcPr/>
                </a:tc>
                <a:tc>
                  <a:txBody>
                    <a:bodyPr/>
                    <a:lstStyle/>
                    <a:p>
                      <a:endParaRPr lang="en-US" sz="1400" dirty="0"/>
                    </a:p>
                  </a:txBody>
                  <a:tcPr/>
                </a:tc>
              </a:tr>
              <a:tr h="336409">
                <a:tc>
                  <a:txBody>
                    <a:bodyPr/>
                    <a:lstStyle/>
                    <a:p>
                      <a:r>
                        <a:rPr lang="en-US" dirty="0" smtClean="0"/>
                        <a:t>Use case outcomes validated</a:t>
                      </a:r>
                      <a:endParaRPr lang="en-US" dirty="0"/>
                    </a:p>
                  </a:txBody>
                  <a:tcPr/>
                </a:tc>
                <a:tc>
                  <a:txBody>
                    <a:bodyPr/>
                    <a:lstStyle/>
                    <a:p>
                      <a:endParaRPr lang="en-US" sz="1400" dirty="0"/>
                    </a:p>
                  </a:txBody>
                  <a:tcPr/>
                </a:tc>
              </a:tr>
              <a:tr h="336409">
                <a:tc>
                  <a:txBody>
                    <a:bodyPr/>
                    <a:lstStyle/>
                    <a:p>
                      <a:r>
                        <a:rPr lang="en-US" dirty="0" smtClean="0"/>
                        <a:t>Schema and real/example data transformations</a:t>
                      </a:r>
                      <a:r>
                        <a:rPr lang="en-US" baseline="0" dirty="0" smtClean="0"/>
                        <a:t> validated with prototype</a:t>
                      </a:r>
                      <a:endParaRPr lang="en-US" dirty="0"/>
                    </a:p>
                  </a:txBody>
                  <a:tcPr/>
                </a:tc>
                <a:tc>
                  <a:txBody>
                    <a:bodyPr/>
                    <a:lstStyle/>
                    <a:p>
                      <a:endParaRPr lang="en-US" sz="1400" dirty="0"/>
                    </a:p>
                  </a:txBody>
                  <a:tcPr/>
                </a:tc>
              </a:tr>
              <a:tr h="336409">
                <a:tc>
                  <a:txBody>
                    <a:bodyPr/>
                    <a:lstStyle/>
                    <a:p>
                      <a:r>
                        <a:rPr lang="en-US" dirty="0" smtClean="0"/>
                        <a:t>Concepts</a:t>
                      </a:r>
                      <a:r>
                        <a:rPr lang="en-US" baseline="0" dirty="0" smtClean="0"/>
                        <a:t> and mappings documented for submission</a:t>
                      </a:r>
                      <a:endParaRPr lang="en-US" dirty="0"/>
                    </a:p>
                  </a:txBody>
                  <a:tcPr/>
                </a:tc>
                <a:tc>
                  <a:txBody>
                    <a:bodyPr/>
                    <a:lstStyle/>
                    <a:p>
                      <a:endParaRPr lang="en-US" sz="1400" dirty="0"/>
                    </a:p>
                  </a:txBody>
                  <a:tcPr/>
                </a:tc>
              </a:tr>
              <a:tr h="336409">
                <a:tc>
                  <a:txBody>
                    <a:bodyPr/>
                    <a:lstStyle/>
                    <a:p>
                      <a:r>
                        <a:rPr lang="en-US" dirty="0" smtClean="0"/>
                        <a:t>Final validation collaboration session</a:t>
                      </a:r>
                      <a:endParaRPr lang="en-US" dirty="0"/>
                    </a:p>
                  </a:txBody>
                  <a:tcPr/>
                </a:tc>
                <a:tc>
                  <a:txBody>
                    <a:bodyPr/>
                    <a:lstStyle/>
                    <a:p>
                      <a:endParaRPr lang="en-US" sz="1400" dirty="0"/>
                    </a:p>
                  </a:txBody>
                  <a:tcPr/>
                </a:tc>
              </a:tr>
            </a:tbl>
          </a:graphicData>
        </a:graphic>
      </p:graphicFrame>
    </p:spTree>
    <p:extLst>
      <p:ext uri="{BB962C8B-B14F-4D97-AF65-F5344CB8AC3E}">
        <p14:creationId xmlns:p14="http://schemas.microsoft.com/office/powerpoint/2010/main" val="360335024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Threat/Risk RFP Requirements</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205607634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Conceptual Models</a:t>
            </a:r>
            <a:endParaRPr lang="en-US" dirty="0"/>
          </a:p>
        </p:txBody>
      </p:sp>
      <p:sp>
        <p:nvSpPr>
          <p:cNvPr id="3" name="Content Placeholder 2"/>
          <p:cNvSpPr>
            <a:spLocks noGrp="1"/>
          </p:cNvSpPr>
          <p:nvPr>
            <p:ph idx="4294967295"/>
          </p:nvPr>
        </p:nvSpPr>
        <p:spPr>
          <a:xfrm>
            <a:off x="457200" y="1600200"/>
            <a:ext cx="8229600" cy="4525963"/>
          </a:xfrm>
          <a:prstGeom prst="rect">
            <a:avLst/>
          </a:prstGeom>
        </p:spPr>
        <p:txBody>
          <a:bodyPr>
            <a:noAutofit/>
          </a:bodyPr>
          <a:lstStyle/>
          <a:p>
            <a:pPr lvl="1"/>
            <a:r>
              <a:rPr lang="en-GB" sz="2400" dirty="0"/>
              <a:t>Submissions shall define modular UML  conceptual models to specify the concepts required to represent information about operational threats and risks.</a:t>
            </a:r>
            <a:endParaRPr lang="en-US" sz="2400" dirty="0"/>
          </a:p>
          <a:p>
            <a:pPr lvl="1"/>
            <a:r>
              <a:rPr lang="en-GB" sz="2400" dirty="0"/>
              <a:t>The conceptual model shall capture the intended meaning of operational threat and  risk related concepts such that it may be used as a reference for the use of those concepts in specific exchanges and data stores. </a:t>
            </a:r>
            <a:endParaRPr lang="en-US" sz="2400" dirty="0"/>
          </a:p>
          <a:p>
            <a:pPr lvl="1"/>
            <a:r>
              <a:rPr lang="en-GB" sz="2400" dirty="0"/>
              <a:t>The conceptual model shall  not assume any particular technology, domain, representation, structure of information or schema. It shall be a model of the concepts representing real-world entities, not of a specific data representation</a:t>
            </a:r>
            <a:r>
              <a:rPr lang="en-GB" sz="2400" dirty="0" smtClean="0"/>
              <a:t>.</a:t>
            </a:r>
            <a:endParaRPr lang="en-US" sz="2400" dirty="0"/>
          </a:p>
        </p:txBody>
      </p:sp>
    </p:spTree>
    <p:extLst>
      <p:ext uri="{BB962C8B-B14F-4D97-AF65-F5344CB8AC3E}">
        <p14:creationId xmlns:p14="http://schemas.microsoft.com/office/powerpoint/2010/main" val="94121569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Threat/Risk Concepts To Define</a:t>
            </a:r>
            <a:endParaRPr lang="en-US" dirty="0"/>
          </a:p>
        </p:txBody>
      </p:sp>
      <p:sp>
        <p:nvSpPr>
          <p:cNvPr id="3" name="Content Placeholder 2"/>
          <p:cNvSpPr>
            <a:spLocks noGrp="1"/>
          </p:cNvSpPr>
          <p:nvPr>
            <p:ph idx="4294967295"/>
          </p:nvPr>
        </p:nvSpPr>
        <p:spPr>
          <a:xfrm>
            <a:off x="457200" y="1600200"/>
            <a:ext cx="8229600" cy="4525963"/>
          </a:xfrm>
          <a:prstGeom prst="rect">
            <a:avLst/>
          </a:prstGeom>
        </p:spPr>
        <p:txBody>
          <a:bodyPr numCol="3">
            <a:normAutofit/>
          </a:bodyPr>
          <a:lstStyle/>
          <a:p>
            <a:r>
              <a:rPr lang="en-US" dirty="0" smtClean="0"/>
              <a:t>Operational Threat</a:t>
            </a:r>
          </a:p>
          <a:p>
            <a:r>
              <a:rPr lang="en-US" dirty="0" smtClean="0"/>
              <a:t>Operational Risk</a:t>
            </a:r>
          </a:p>
          <a:p>
            <a:r>
              <a:rPr lang="en-US" dirty="0" smtClean="0"/>
              <a:t>Asset</a:t>
            </a:r>
            <a:endParaRPr lang="en-US" dirty="0"/>
          </a:p>
          <a:p>
            <a:r>
              <a:rPr lang="en-US" dirty="0" smtClean="0"/>
              <a:t>Campaign</a:t>
            </a:r>
            <a:endParaRPr lang="en-US" dirty="0"/>
          </a:p>
          <a:p>
            <a:r>
              <a:rPr lang="en-US" dirty="0" smtClean="0"/>
              <a:t>Cause</a:t>
            </a:r>
            <a:endParaRPr lang="en-US" dirty="0"/>
          </a:p>
          <a:p>
            <a:r>
              <a:rPr lang="en-US" dirty="0" smtClean="0"/>
              <a:t>Effect</a:t>
            </a:r>
            <a:endParaRPr lang="en-US" dirty="0"/>
          </a:p>
          <a:p>
            <a:r>
              <a:rPr lang="en-US" dirty="0" smtClean="0"/>
              <a:t>Exploit </a:t>
            </a:r>
            <a:r>
              <a:rPr lang="en-US" dirty="0"/>
              <a:t>target</a:t>
            </a:r>
          </a:p>
          <a:p>
            <a:r>
              <a:rPr lang="en-US" dirty="0" smtClean="0"/>
              <a:t>Goal</a:t>
            </a:r>
            <a:endParaRPr lang="en-US" dirty="0"/>
          </a:p>
          <a:p>
            <a:r>
              <a:rPr lang="en-US" dirty="0" smtClean="0"/>
              <a:t>Hazard</a:t>
            </a:r>
            <a:endParaRPr lang="en-US" dirty="0"/>
          </a:p>
          <a:p>
            <a:r>
              <a:rPr lang="en-US" dirty="0" smtClean="0"/>
              <a:t>Impact</a:t>
            </a:r>
            <a:endParaRPr lang="en-US" dirty="0"/>
          </a:p>
          <a:p>
            <a:r>
              <a:rPr lang="en-US" dirty="0" smtClean="0"/>
              <a:t>Incident</a:t>
            </a:r>
            <a:endParaRPr lang="en-US" dirty="0"/>
          </a:p>
          <a:p>
            <a:r>
              <a:rPr lang="en-US" dirty="0" smtClean="0"/>
              <a:t>Indicator</a:t>
            </a:r>
            <a:endParaRPr lang="en-US" dirty="0"/>
          </a:p>
          <a:p>
            <a:r>
              <a:rPr lang="en-US" dirty="0" smtClean="0"/>
              <a:t>Likelihood</a:t>
            </a:r>
            <a:endParaRPr lang="en-US" dirty="0"/>
          </a:p>
          <a:p>
            <a:r>
              <a:rPr lang="en-US" dirty="0" smtClean="0"/>
              <a:t>Mitigation</a:t>
            </a:r>
            <a:endParaRPr lang="en-US" dirty="0"/>
          </a:p>
          <a:p>
            <a:r>
              <a:rPr lang="en-US" dirty="0" smtClean="0"/>
              <a:t>Observable</a:t>
            </a:r>
            <a:endParaRPr lang="en-US" dirty="0"/>
          </a:p>
          <a:p>
            <a:r>
              <a:rPr lang="en-US" dirty="0" smtClean="0"/>
              <a:t>Observation</a:t>
            </a:r>
            <a:endParaRPr lang="en-US" dirty="0"/>
          </a:p>
          <a:p>
            <a:r>
              <a:rPr lang="en-US" dirty="0" smtClean="0"/>
              <a:t>Observation Metadata</a:t>
            </a:r>
            <a:endParaRPr lang="en-US" dirty="0"/>
          </a:p>
          <a:p>
            <a:r>
              <a:rPr lang="en-US" dirty="0" smtClean="0"/>
              <a:t>Procedures</a:t>
            </a:r>
            <a:endParaRPr lang="en-US" dirty="0"/>
          </a:p>
          <a:p>
            <a:r>
              <a:rPr lang="en-US" dirty="0" smtClean="0"/>
              <a:t>Risk</a:t>
            </a:r>
            <a:endParaRPr lang="en-US" dirty="0"/>
          </a:p>
          <a:p>
            <a:r>
              <a:rPr lang="en-US" dirty="0" smtClean="0"/>
              <a:t>Safeguard</a:t>
            </a:r>
            <a:endParaRPr lang="en-US" dirty="0"/>
          </a:p>
          <a:p>
            <a:r>
              <a:rPr lang="en-US" dirty="0" smtClean="0"/>
              <a:t>Severity</a:t>
            </a:r>
            <a:endParaRPr lang="en-US" dirty="0"/>
          </a:p>
          <a:p>
            <a:r>
              <a:rPr lang="en-US" dirty="0" smtClean="0"/>
              <a:t>Strategy</a:t>
            </a:r>
            <a:endParaRPr lang="en-US" dirty="0"/>
          </a:p>
          <a:p>
            <a:r>
              <a:rPr lang="en-US" dirty="0" smtClean="0"/>
              <a:t>Tactics</a:t>
            </a:r>
            <a:endParaRPr lang="en-US" dirty="0"/>
          </a:p>
          <a:p>
            <a:r>
              <a:rPr lang="en-US" dirty="0" smtClean="0"/>
              <a:t>Techniques</a:t>
            </a:r>
            <a:endParaRPr lang="en-US" dirty="0"/>
          </a:p>
          <a:p>
            <a:r>
              <a:rPr lang="en-US" dirty="0" smtClean="0"/>
              <a:t>Threat</a:t>
            </a:r>
            <a:endParaRPr lang="en-US" dirty="0"/>
          </a:p>
          <a:p>
            <a:r>
              <a:rPr lang="en-US" dirty="0" smtClean="0"/>
              <a:t>Threat </a:t>
            </a:r>
            <a:r>
              <a:rPr lang="en-US" dirty="0"/>
              <a:t>actor</a:t>
            </a:r>
          </a:p>
          <a:p>
            <a:r>
              <a:rPr lang="en-US" dirty="0" smtClean="0"/>
              <a:t>Threat </a:t>
            </a:r>
            <a:r>
              <a:rPr lang="en-US" dirty="0"/>
              <a:t>source</a:t>
            </a:r>
          </a:p>
          <a:p>
            <a:r>
              <a:rPr lang="en-US" dirty="0" smtClean="0"/>
              <a:t>Undesired </a:t>
            </a:r>
            <a:r>
              <a:rPr lang="en-US" dirty="0"/>
              <a:t>event</a:t>
            </a:r>
          </a:p>
          <a:p>
            <a:endParaRPr lang="en-US" dirty="0"/>
          </a:p>
        </p:txBody>
      </p:sp>
    </p:spTree>
    <p:extLst>
      <p:ext uri="{BB962C8B-B14F-4D97-AF65-F5344CB8AC3E}">
        <p14:creationId xmlns:p14="http://schemas.microsoft.com/office/powerpoint/2010/main" val="403660504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Classes of Threat/Risks in scope</a:t>
            </a:r>
            <a:endParaRPr lang="en-US" dirty="0"/>
          </a:p>
        </p:txBody>
      </p:sp>
      <p:sp>
        <p:nvSpPr>
          <p:cNvPr id="3" name="Content Placeholder 2"/>
          <p:cNvSpPr>
            <a:spLocks noGrp="1"/>
          </p:cNvSpPr>
          <p:nvPr>
            <p:ph idx="4294967295"/>
          </p:nvPr>
        </p:nvSpPr>
        <p:spPr>
          <a:xfrm>
            <a:off x="167640" y="975360"/>
            <a:ext cx="8976360" cy="5669280"/>
          </a:xfrm>
          <a:prstGeom prst="rect">
            <a:avLst/>
          </a:prstGeom>
        </p:spPr>
        <p:txBody>
          <a:bodyPr>
            <a:normAutofit/>
          </a:bodyPr>
          <a:lstStyle/>
          <a:p>
            <a:pPr lvl="1"/>
            <a:r>
              <a:rPr lang="en-US" dirty="0"/>
              <a:t>Cyber/information and communication systems and assets</a:t>
            </a:r>
            <a:endParaRPr lang="en-US" sz="2400" dirty="0"/>
          </a:p>
          <a:p>
            <a:pPr lvl="1"/>
            <a:r>
              <a:rPr lang="en-US" dirty="0"/>
              <a:t>Physical systems and assets, including embedded and manufacturing</a:t>
            </a:r>
            <a:endParaRPr lang="en-US" sz="2400" dirty="0"/>
          </a:p>
          <a:p>
            <a:pPr lvl="1"/>
            <a:r>
              <a:rPr lang="en-US" dirty="0"/>
              <a:t>Electromagnetic spectrum assets  (E.g. interference with wireless systems or radio)</a:t>
            </a:r>
            <a:endParaRPr lang="en-US" sz="2400" dirty="0"/>
          </a:p>
          <a:p>
            <a:pPr lvl="1"/>
            <a:r>
              <a:rPr lang="en-US" dirty="0"/>
              <a:t>Industrial control systems</a:t>
            </a:r>
            <a:endParaRPr lang="en-US" sz="2400" dirty="0"/>
          </a:p>
          <a:p>
            <a:endParaRPr lang="en-US" dirty="0"/>
          </a:p>
        </p:txBody>
      </p:sp>
    </p:spTree>
    <p:extLst>
      <p:ext uri="{BB962C8B-B14F-4D97-AF65-F5344CB8AC3E}">
        <p14:creationId xmlns:p14="http://schemas.microsoft.com/office/powerpoint/2010/main" val="4098454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Constraints</a:t>
            </a:r>
            <a:endParaRPr lang="en-US" dirty="0"/>
          </a:p>
        </p:txBody>
      </p:sp>
      <p:sp>
        <p:nvSpPr>
          <p:cNvPr id="3" name="Content Placeholder 2"/>
          <p:cNvSpPr>
            <a:spLocks noGrp="1"/>
          </p:cNvSpPr>
          <p:nvPr>
            <p:ph idx="4294967295"/>
          </p:nvPr>
        </p:nvSpPr>
        <p:spPr>
          <a:xfrm>
            <a:off x="457200" y="1600200"/>
            <a:ext cx="8229600" cy="4525963"/>
          </a:xfrm>
          <a:prstGeom prst="rect">
            <a:avLst/>
          </a:prstGeom>
        </p:spPr>
        <p:txBody>
          <a:bodyPr>
            <a:normAutofit fontScale="55000" lnSpcReduction="20000"/>
          </a:bodyPr>
          <a:lstStyle/>
          <a:p>
            <a:pPr lvl="0"/>
            <a:r>
              <a:rPr lang="en-US" sz="2900" dirty="0"/>
              <a:t>Defensive, offensive, or other actors may or may not have insight into the plans or strategies of the respective other actors. </a:t>
            </a:r>
            <a:r>
              <a:rPr lang="en-GB" sz="2900" dirty="0"/>
              <a:t> </a:t>
            </a:r>
            <a:r>
              <a:rPr lang="en-US" sz="2900" dirty="0"/>
              <a:t>As such, model implementations will in those cases be incomplete and rely on estimates and assumed parameters. </a:t>
            </a:r>
          </a:p>
          <a:p>
            <a:pPr lvl="0"/>
            <a:r>
              <a:rPr lang="en-US" sz="2900" dirty="0"/>
              <a:t>Models must be able to support non-actor threats (such as natural disasters</a:t>
            </a:r>
            <a:r>
              <a:rPr lang="en-GB" sz="2900" dirty="0"/>
              <a:t> </a:t>
            </a:r>
            <a:r>
              <a:rPr lang="en-US" sz="2900" dirty="0"/>
              <a:t>) that will not be associated with any coherent intentions or plans. </a:t>
            </a:r>
          </a:p>
          <a:p>
            <a:pPr lvl="0"/>
            <a:r>
              <a:rPr lang="en-US" sz="2900" dirty="0"/>
              <a:t>Bystanders and inadvertent actors may perform actions that result in behavior that provides benefits to any other actor (offensive or defensive). Such actions are understood to be non-intentional. </a:t>
            </a:r>
          </a:p>
          <a:p>
            <a:pPr lvl="0"/>
            <a:r>
              <a:rPr lang="en-US" sz="2900" dirty="0"/>
              <a:t>The focus of risks will be those that go beyond the normal course of business and expose the enterprise to increased risk due to threats &amp; vulnerabilities.</a:t>
            </a:r>
          </a:p>
          <a:p>
            <a:r>
              <a:rPr lang="en-GB" sz="2900" dirty="0"/>
              <a:t> Unclear what level of behavioural modeling you have in mind, but in general it could be expected that an offensive actor would have an understanding of the plans of defensive actors [Done-CBC (Also MH)]</a:t>
            </a:r>
            <a:endParaRPr lang="en-US" sz="2900" dirty="0"/>
          </a:p>
          <a:p>
            <a:pPr marL="342900" lvl="3" indent="-342900">
              <a:buFont typeface="Arial"/>
              <a:buChar char="•"/>
            </a:pPr>
            <a:r>
              <a:rPr lang="en-GB" sz="2900" dirty="0"/>
              <a:t> </a:t>
            </a:r>
            <a:r>
              <a:rPr lang="en-US" sz="2900" dirty="0"/>
              <a:t>6.5.2.5	Models for operational threats and risks shall include concepts for expressing probability and/or confidence levels (e.g. for likelihood of occurrence and impact</a:t>
            </a:r>
            <a:r>
              <a:rPr lang="en-US" sz="2900" dirty="0" smtClean="0"/>
              <a:t>)</a:t>
            </a:r>
          </a:p>
          <a:p>
            <a:pPr marL="342900" lvl="3" indent="-342900">
              <a:buFont typeface="Arial"/>
              <a:buChar char="•"/>
            </a:pPr>
            <a:r>
              <a:rPr lang="en-US" sz="2900" dirty="0" smtClean="0"/>
              <a:t>The </a:t>
            </a:r>
            <a:r>
              <a:rPr lang="en-US" sz="2900" dirty="0"/>
              <a:t>conceptual model shall include concepts for understanding, planning for and treating operational risks, threats and their contingencies at the governmental and enterprise level.</a:t>
            </a:r>
          </a:p>
          <a:p>
            <a:endParaRPr lang="en-US" dirty="0"/>
          </a:p>
        </p:txBody>
      </p:sp>
    </p:spTree>
    <p:extLst>
      <p:ext uri="{BB962C8B-B14F-4D97-AF65-F5344CB8AC3E}">
        <p14:creationId xmlns:p14="http://schemas.microsoft.com/office/powerpoint/2010/main" val="19961463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a:off x="5505450" y="1651631"/>
            <a:ext cx="1623060" cy="3514729"/>
          </a:xfrm>
          <a:prstGeom prst="round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600" dirty="0" smtClean="0">
                <a:solidFill>
                  <a:schemeClr val="bg1"/>
                </a:solidFill>
              </a:rPr>
              <a:t>Critical Infrastructure</a:t>
            </a:r>
            <a:endParaRPr lang="en-US" sz="1600" dirty="0">
              <a:solidFill>
                <a:schemeClr val="bg1"/>
              </a:solidFill>
            </a:endParaRPr>
          </a:p>
        </p:txBody>
      </p:sp>
      <p:sp>
        <p:nvSpPr>
          <p:cNvPr id="14" name="Rounded Rectangle 13"/>
          <p:cNvSpPr/>
          <p:nvPr/>
        </p:nvSpPr>
        <p:spPr>
          <a:xfrm>
            <a:off x="3731895" y="1651631"/>
            <a:ext cx="1623060" cy="3514729"/>
          </a:xfrm>
          <a:prstGeom prst="round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600" dirty="0" smtClean="0">
                <a:solidFill>
                  <a:schemeClr val="bg1"/>
                </a:solidFill>
              </a:rPr>
              <a:t>Terrorism</a:t>
            </a:r>
            <a:endParaRPr lang="en-US" sz="1600" dirty="0">
              <a:solidFill>
                <a:schemeClr val="bg1"/>
              </a:solidFill>
            </a:endParaRPr>
          </a:p>
        </p:txBody>
      </p:sp>
      <p:sp>
        <p:nvSpPr>
          <p:cNvPr id="15" name="Rounded Rectangle 14"/>
          <p:cNvSpPr/>
          <p:nvPr/>
        </p:nvSpPr>
        <p:spPr>
          <a:xfrm>
            <a:off x="1914525" y="1651631"/>
            <a:ext cx="1623060" cy="3514729"/>
          </a:xfrm>
          <a:prstGeom prst="round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600" dirty="0" smtClean="0">
                <a:solidFill>
                  <a:schemeClr val="bg1"/>
                </a:solidFill>
              </a:rPr>
              <a:t>Crime</a:t>
            </a:r>
            <a:endParaRPr lang="en-US" sz="1600" dirty="0">
              <a:solidFill>
                <a:schemeClr val="bg1"/>
              </a:solidFill>
            </a:endParaRPr>
          </a:p>
        </p:txBody>
      </p:sp>
      <p:sp>
        <p:nvSpPr>
          <p:cNvPr id="16" name="Rounded Rectangle 15"/>
          <p:cNvSpPr/>
          <p:nvPr/>
        </p:nvSpPr>
        <p:spPr>
          <a:xfrm>
            <a:off x="97155" y="1651631"/>
            <a:ext cx="1623060" cy="3514729"/>
          </a:xfrm>
          <a:prstGeom prst="round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600" dirty="0" smtClean="0">
                <a:solidFill>
                  <a:schemeClr val="bg1"/>
                </a:solidFill>
              </a:rPr>
              <a:t>Cyber</a:t>
            </a:r>
            <a:endParaRPr lang="en-US" sz="1600" dirty="0">
              <a:solidFill>
                <a:schemeClr val="bg1"/>
              </a:solidFill>
            </a:endParaRPr>
          </a:p>
        </p:txBody>
      </p:sp>
      <p:sp>
        <p:nvSpPr>
          <p:cNvPr id="18" name="Rounded Rectangle 17"/>
          <p:cNvSpPr/>
          <p:nvPr/>
        </p:nvSpPr>
        <p:spPr>
          <a:xfrm>
            <a:off x="7395210" y="1651631"/>
            <a:ext cx="1623060" cy="3514729"/>
          </a:xfrm>
          <a:prstGeom prst="round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600" dirty="0" smtClean="0">
                <a:solidFill>
                  <a:schemeClr val="bg1"/>
                </a:solidFill>
              </a:rPr>
              <a:t>Natural</a:t>
            </a:r>
          </a:p>
          <a:p>
            <a:pPr algn="ctr"/>
            <a:r>
              <a:rPr lang="en-US" sz="1600" dirty="0" smtClean="0">
                <a:solidFill>
                  <a:schemeClr val="bg1"/>
                </a:solidFill>
              </a:rPr>
              <a:t>Disasters</a:t>
            </a:r>
            <a:endParaRPr lang="en-US" sz="1600" dirty="0">
              <a:solidFill>
                <a:schemeClr val="bg1"/>
              </a:solidFill>
            </a:endParaRPr>
          </a:p>
        </p:txBody>
      </p:sp>
      <p:sp>
        <p:nvSpPr>
          <p:cNvPr id="5" name="Rounded Rectangle 4"/>
          <p:cNvSpPr/>
          <p:nvPr/>
        </p:nvSpPr>
        <p:spPr>
          <a:xfrm>
            <a:off x="68580" y="2583180"/>
            <a:ext cx="8949690" cy="2674620"/>
          </a:xfrm>
          <a:prstGeom prst="roundRect">
            <a:avLst/>
          </a:prstGeom>
          <a:gradFill>
            <a:gsLst>
              <a:gs pos="0">
                <a:schemeClr val="accent1">
                  <a:tint val="100000"/>
                  <a:shade val="100000"/>
                  <a:satMod val="130000"/>
                  <a:alpha val="64000"/>
                </a:schemeClr>
              </a:gs>
              <a:gs pos="100000">
                <a:schemeClr val="accent1">
                  <a:tint val="50000"/>
                  <a:shade val="100000"/>
                  <a:satMod val="350000"/>
                </a:schemeClr>
              </a:gs>
            </a:gsLst>
          </a:gradFill>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b" anchorCtr="0"/>
          <a:lstStyle/>
          <a:p>
            <a:pPr algn="ctr"/>
            <a:r>
              <a:rPr lang="en-US" dirty="0" smtClean="0"/>
              <a:t>Integrating Framework for Threats and Risks</a:t>
            </a:r>
            <a:endParaRPr lang="en-US" dirty="0"/>
          </a:p>
        </p:txBody>
      </p:sp>
      <p:sp>
        <p:nvSpPr>
          <p:cNvPr id="4" name="Title 3"/>
          <p:cNvSpPr>
            <a:spLocks noGrp="1"/>
          </p:cNvSpPr>
          <p:nvPr>
            <p:ph type="title"/>
          </p:nvPr>
        </p:nvSpPr>
        <p:spPr>
          <a:xfrm>
            <a:off x="464848" y="218557"/>
            <a:ext cx="8016240" cy="951569"/>
          </a:xfrm>
        </p:spPr>
        <p:txBody>
          <a:bodyPr>
            <a:normAutofit fontScale="90000"/>
          </a:bodyPr>
          <a:lstStyle/>
          <a:p>
            <a:r>
              <a:rPr lang="en-US" dirty="0" smtClean="0">
                <a:solidFill>
                  <a:srgbClr val="FFFF00"/>
                </a:solidFill>
              </a:rPr>
              <a:t>What we need is an integrating framework</a:t>
            </a:r>
            <a:endParaRPr lang="en-US" dirty="0">
              <a:solidFill>
                <a:srgbClr val="FFFF00"/>
              </a:solidFill>
            </a:endParaRPr>
          </a:p>
        </p:txBody>
      </p:sp>
      <p:sp>
        <p:nvSpPr>
          <p:cNvPr id="2" name="Flowchart: Document 1"/>
          <p:cNvSpPr/>
          <p:nvPr/>
        </p:nvSpPr>
        <p:spPr>
          <a:xfrm>
            <a:off x="365760" y="2766378"/>
            <a:ext cx="1074420" cy="1965642"/>
          </a:xfrm>
          <a:prstGeom prst="flowChart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Sharing &amp; Analytics</a:t>
            </a:r>
            <a:endParaRPr lang="en-US" sz="1600" dirty="0"/>
          </a:p>
        </p:txBody>
      </p:sp>
      <p:sp>
        <p:nvSpPr>
          <p:cNvPr id="10" name="Flowchart: Document 9"/>
          <p:cNvSpPr/>
          <p:nvPr/>
        </p:nvSpPr>
        <p:spPr>
          <a:xfrm>
            <a:off x="2183130" y="2766378"/>
            <a:ext cx="1074420" cy="1965642"/>
          </a:xfrm>
          <a:prstGeom prst="flowChart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Sharing &amp; Analytics</a:t>
            </a:r>
            <a:endParaRPr lang="en-US" sz="1600" dirty="0"/>
          </a:p>
        </p:txBody>
      </p:sp>
      <p:sp>
        <p:nvSpPr>
          <p:cNvPr id="11" name="Flowchart: Document 10"/>
          <p:cNvSpPr/>
          <p:nvPr/>
        </p:nvSpPr>
        <p:spPr>
          <a:xfrm>
            <a:off x="4000500" y="2766378"/>
            <a:ext cx="1074420" cy="1965642"/>
          </a:xfrm>
          <a:prstGeom prst="flowChart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Sharing &amp; Analytics</a:t>
            </a:r>
            <a:endParaRPr lang="en-US" sz="1600" dirty="0"/>
          </a:p>
        </p:txBody>
      </p:sp>
      <p:sp>
        <p:nvSpPr>
          <p:cNvPr id="12" name="Flowchart: Document 11"/>
          <p:cNvSpPr/>
          <p:nvPr/>
        </p:nvSpPr>
        <p:spPr>
          <a:xfrm>
            <a:off x="5779770" y="2766378"/>
            <a:ext cx="1074420" cy="1965642"/>
          </a:xfrm>
          <a:prstGeom prst="flowChart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Sharing &amp; Analytics</a:t>
            </a:r>
            <a:endParaRPr lang="en-US" sz="1600" dirty="0"/>
          </a:p>
        </p:txBody>
      </p:sp>
      <p:sp>
        <p:nvSpPr>
          <p:cNvPr id="19" name="Flowchart: Document 18"/>
          <p:cNvSpPr/>
          <p:nvPr/>
        </p:nvSpPr>
        <p:spPr>
          <a:xfrm>
            <a:off x="7669530" y="2766378"/>
            <a:ext cx="1074420" cy="1965642"/>
          </a:xfrm>
          <a:prstGeom prst="flowChart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Sharing &amp; Analytics</a:t>
            </a:r>
            <a:endParaRPr lang="en-US" sz="1600" dirty="0"/>
          </a:p>
        </p:txBody>
      </p:sp>
      <p:sp>
        <p:nvSpPr>
          <p:cNvPr id="7" name="TextBox 6"/>
          <p:cNvSpPr txBox="1"/>
          <p:nvPr/>
        </p:nvSpPr>
        <p:spPr>
          <a:xfrm>
            <a:off x="727248" y="5435420"/>
            <a:ext cx="8250977" cy="369332"/>
          </a:xfrm>
          <a:prstGeom prst="rect">
            <a:avLst/>
          </a:prstGeom>
          <a:noFill/>
        </p:spPr>
        <p:txBody>
          <a:bodyPr wrap="none" rtlCol="0">
            <a:spAutoFit/>
          </a:bodyPr>
          <a:lstStyle/>
          <a:p>
            <a:r>
              <a:rPr lang="en-US" dirty="0" smtClean="0">
                <a:solidFill>
                  <a:srgbClr val="FF0000"/>
                </a:solidFill>
              </a:rPr>
              <a:t>An integrating framework that helps us deal with all aspects of a risk or incident</a:t>
            </a:r>
            <a:endParaRPr lang="en-US" dirty="0">
              <a:solidFill>
                <a:srgbClr val="FF0000"/>
              </a:solidFill>
            </a:endParaRPr>
          </a:p>
        </p:txBody>
      </p:sp>
      <p:sp>
        <p:nvSpPr>
          <p:cNvPr id="3" name="TextBox 2"/>
          <p:cNvSpPr txBox="1"/>
          <p:nvPr/>
        </p:nvSpPr>
        <p:spPr>
          <a:xfrm>
            <a:off x="891327" y="5804752"/>
            <a:ext cx="7840673" cy="369332"/>
          </a:xfrm>
          <a:prstGeom prst="rect">
            <a:avLst/>
          </a:prstGeom>
          <a:noFill/>
        </p:spPr>
        <p:txBody>
          <a:bodyPr wrap="none" rtlCol="0">
            <a:spAutoFit/>
          </a:bodyPr>
          <a:lstStyle/>
          <a:p>
            <a:r>
              <a:rPr lang="en-US" dirty="0" smtClean="0">
                <a:solidFill>
                  <a:srgbClr val="FF0000"/>
                </a:solidFill>
              </a:rPr>
              <a:t>A federation of risk and threat information sharing and analytics capabilities</a:t>
            </a:r>
            <a:endParaRPr lang="en-US" dirty="0">
              <a:solidFill>
                <a:srgbClr val="FF0000"/>
              </a:solidFill>
            </a:endParaRPr>
          </a:p>
        </p:txBody>
      </p:sp>
    </p:spTree>
    <p:extLst>
      <p:ext uri="{BB962C8B-B14F-4D97-AF65-F5344CB8AC3E}">
        <p14:creationId xmlns:p14="http://schemas.microsoft.com/office/powerpoint/2010/main" val="3518270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NIEM Representation &amp; Mapping</a:t>
            </a:r>
            <a:endParaRPr lang="en-US" dirty="0"/>
          </a:p>
        </p:txBody>
      </p:sp>
      <p:sp>
        <p:nvSpPr>
          <p:cNvPr id="3" name="Content Placeholder 2"/>
          <p:cNvSpPr>
            <a:spLocks noGrp="1"/>
          </p:cNvSpPr>
          <p:nvPr>
            <p:ph idx="4294967295"/>
          </p:nvPr>
        </p:nvSpPr>
        <p:spPr>
          <a:xfrm>
            <a:off x="457200" y="1600200"/>
            <a:ext cx="8229600" cy="4525963"/>
          </a:xfrm>
          <a:prstGeom prst="rect">
            <a:avLst/>
          </a:prstGeom>
        </p:spPr>
        <p:txBody>
          <a:bodyPr>
            <a:normAutofit/>
          </a:bodyPr>
          <a:lstStyle/>
          <a:p>
            <a:r>
              <a:rPr lang="en-US" dirty="0" smtClean="0"/>
              <a:t>Submissions </a:t>
            </a:r>
            <a:r>
              <a:rPr lang="en-US" dirty="0"/>
              <a:t>shall define a normative NIEM-UML PIM representation sufficient to capture the concepts as defined in the conceptual models as defined above. </a:t>
            </a:r>
          </a:p>
          <a:p>
            <a:r>
              <a:rPr lang="en-US" dirty="0" smtClean="0"/>
              <a:t>This </a:t>
            </a:r>
            <a:r>
              <a:rPr lang="en-US" dirty="0"/>
              <a:t>NIEM-UML representation shall be mapped to the conceptual models such that the meaning of each threat/risk relevant NIEM element is described in the conceptual model. </a:t>
            </a:r>
          </a:p>
          <a:p>
            <a:r>
              <a:rPr lang="en-US" dirty="0" smtClean="0"/>
              <a:t>The </a:t>
            </a:r>
            <a:r>
              <a:rPr lang="en-US" dirty="0"/>
              <a:t>mapping shall be sufficiently expressive such that any set of instances represented in or logically mapped to the conceptual model shall be able to be represented in NIEM (understanding that choices and rules will have to be made). </a:t>
            </a:r>
          </a:p>
          <a:p>
            <a:r>
              <a:rPr lang="en-US" dirty="0" smtClean="0"/>
              <a:t>Any </a:t>
            </a:r>
            <a:r>
              <a:rPr lang="en-US" dirty="0"/>
              <a:t>instance of the NIEM specification shall be able to be logically mapped to the conceptual model.</a:t>
            </a:r>
          </a:p>
          <a:p>
            <a:endParaRPr lang="en-US" dirty="0"/>
          </a:p>
        </p:txBody>
      </p:sp>
    </p:spTree>
    <p:extLst>
      <p:ext uri="{BB962C8B-B14F-4D97-AF65-F5344CB8AC3E}">
        <p14:creationId xmlns:p14="http://schemas.microsoft.com/office/powerpoint/2010/main" val="416935471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STIX Mapping</a:t>
            </a:r>
            <a:endParaRPr lang="en-US" dirty="0"/>
          </a:p>
        </p:txBody>
      </p:sp>
      <p:sp>
        <p:nvSpPr>
          <p:cNvPr id="3" name="Content Placeholder 2"/>
          <p:cNvSpPr>
            <a:spLocks noGrp="1"/>
          </p:cNvSpPr>
          <p:nvPr>
            <p:ph idx="4294967295"/>
          </p:nvPr>
        </p:nvSpPr>
        <p:spPr>
          <a:xfrm>
            <a:off x="457200" y="1600200"/>
            <a:ext cx="8229600" cy="4525963"/>
          </a:xfrm>
          <a:prstGeom prst="rect">
            <a:avLst/>
          </a:prstGeom>
        </p:spPr>
        <p:txBody>
          <a:bodyPr>
            <a:normAutofit/>
          </a:bodyPr>
          <a:lstStyle/>
          <a:p>
            <a:r>
              <a:rPr lang="en-US" sz="2400" dirty="0" smtClean="0"/>
              <a:t>Submissions </a:t>
            </a:r>
            <a:r>
              <a:rPr lang="en-US" sz="2400" dirty="0"/>
              <a:t>shall define a mapping to the subset of STIX that corresponds with the conceptual model.  This mapping shall demonstrate that the conceptual model is sufficient to represent high-level STIX concepts. </a:t>
            </a:r>
          </a:p>
        </p:txBody>
      </p:sp>
    </p:spTree>
    <p:extLst>
      <p:ext uri="{BB962C8B-B14F-4D97-AF65-F5344CB8AC3E}">
        <p14:creationId xmlns:p14="http://schemas.microsoft.com/office/powerpoint/2010/main" val="189540789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Requirements</a:t>
            </a:r>
            <a:endParaRPr lang="en-US" dirty="0"/>
          </a:p>
        </p:txBody>
      </p:sp>
      <p:sp>
        <p:nvSpPr>
          <p:cNvPr id="3" name="Content Placeholder 2"/>
          <p:cNvSpPr>
            <a:spLocks noGrp="1"/>
          </p:cNvSpPr>
          <p:nvPr>
            <p:ph idx="4294967295"/>
          </p:nvPr>
        </p:nvSpPr>
        <p:spPr>
          <a:xfrm>
            <a:off x="457200" y="1600200"/>
            <a:ext cx="8229600" cy="4525963"/>
          </a:xfrm>
          <a:prstGeom prst="rect">
            <a:avLst/>
          </a:prstGeom>
        </p:spPr>
        <p:txBody>
          <a:bodyPr>
            <a:normAutofit/>
          </a:bodyPr>
          <a:lstStyle/>
          <a:p>
            <a:r>
              <a:rPr lang="en-US" sz="2400" dirty="0" smtClean="0"/>
              <a:t>All </a:t>
            </a:r>
            <a:r>
              <a:rPr lang="en-US" sz="2400" dirty="0"/>
              <a:t>models shall utilize UML and UML profiles as a foundation.</a:t>
            </a:r>
          </a:p>
          <a:p>
            <a:r>
              <a:rPr lang="en-US" sz="2400" dirty="0" smtClean="0"/>
              <a:t>Concepts </a:t>
            </a:r>
            <a:r>
              <a:rPr lang="en-US" sz="2400" dirty="0"/>
              <a:t>that are required for understanding threats or risks should, as much as possible,  be defined in a modular fashion such that these concepts may be reused for related threat/risk concepts  NIEM and other reference models shall be used as a reference for such cross-domain concepts.</a:t>
            </a:r>
          </a:p>
          <a:p>
            <a:endParaRPr lang="en-US" sz="2400" dirty="0"/>
          </a:p>
        </p:txBody>
      </p:sp>
    </p:spTree>
    <p:extLst>
      <p:ext uri="{BB962C8B-B14F-4D97-AF65-F5344CB8AC3E}">
        <p14:creationId xmlns:p14="http://schemas.microsoft.com/office/powerpoint/2010/main" val="316542459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Optional Mappings</a:t>
            </a:r>
            <a:endParaRPr lang="en-US" dirty="0"/>
          </a:p>
        </p:txBody>
      </p:sp>
      <p:sp>
        <p:nvSpPr>
          <p:cNvPr id="3" name="Content Placeholder 2"/>
          <p:cNvSpPr>
            <a:spLocks noGrp="1"/>
          </p:cNvSpPr>
          <p:nvPr>
            <p:ph idx="4294967295"/>
          </p:nvPr>
        </p:nvSpPr>
        <p:spPr>
          <a:xfrm>
            <a:off x="457200" y="1600200"/>
            <a:ext cx="8229600" cy="4525963"/>
          </a:xfrm>
          <a:prstGeom prst="rect">
            <a:avLst/>
          </a:prstGeom>
        </p:spPr>
        <p:txBody>
          <a:bodyPr>
            <a:normAutofit/>
          </a:bodyPr>
          <a:lstStyle/>
          <a:p>
            <a:r>
              <a:rPr lang="en-GB" sz="2400" dirty="0"/>
              <a:t>Submissions may provide normative or non-normative mappings to support the following Platform Specific Models, or logical models for the following protocols or communities: </a:t>
            </a:r>
            <a:endParaRPr lang="en-US" sz="2400" dirty="0"/>
          </a:p>
          <a:p>
            <a:pPr lvl="1"/>
            <a:r>
              <a:rPr lang="en-US" sz="2400" dirty="0" smtClean="0"/>
              <a:t>OASIS </a:t>
            </a:r>
            <a:r>
              <a:rPr lang="en-US" sz="2400" dirty="0"/>
              <a:t>Common Alerting Program &amp; EDXL </a:t>
            </a:r>
          </a:p>
          <a:p>
            <a:pPr lvl="1"/>
            <a:r>
              <a:rPr lang="en-US" sz="2400" dirty="0"/>
              <a:t>Others as deemed important by submitters</a:t>
            </a:r>
          </a:p>
          <a:p>
            <a:endParaRPr lang="en-US" sz="2400" dirty="0"/>
          </a:p>
        </p:txBody>
      </p:sp>
    </p:spTree>
    <p:extLst>
      <p:ext uri="{BB962C8B-B14F-4D97-AF65-F5344CB8AC3E}">
        <p14:creationId xmlns:p14="http://schemas.microsoft.com/office/powerpoint/2010/main" val="363853958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2" algn="ctr" defTabSz="457200" rtl="0">
              <a:spcBef>
                <a:spcPct val="0"/>
              </a:spcBef>
            </a:pPr>
            <a:r>
              <a:rPr lang="en-GB" sz="2400" dirty="0">
                <a:solidFill>
                  <a:schemeClr val="tx1"/>
                </a:solidFill>
              </a:rPr>
              <a:t>Optional support for conceptual modeling and mapping</a:t>
            </a:r>
            <a:r>
              <a:rPr lang="en-US" sz="2400" dirty="0">
                <a:solidFill>
                  <a:schemeClr val="tx1"/>
                </a:solidFill>
              </a:rPr>
              <a:t/>
            </a:r>
            <a:br>
              <a:rPr lang="en-US" sz="2400" dirty="0">
                <a:solidFill>
                  <a:schemeClr val="tx1"/>
                </a:solidFill>
              </a:rPr>
            </a:br>
            <a:endParaRPr lang="en-US" sz="2400" dirty="0">
              <a:solidFill>
                <a:schemeClr val="tx1"/>
              </a:solidFill>
            </a:endParaRPr>
          </a:p>
        </p:txBody>
      </p:sp>
      <p:sp>
        <p:nvSpPr>
          <p:cNvPr id="3" name="Content Placeholder 2"/>
          <p:cNvSpPr>
            <a:spLocks noGrp="1"/>
          </p:cNvSpPr>
          <p:nvPr>
            <p:ph idx="4294967295"/>
          </p:nvPr>
        </p:nvSpPr>
        <p:spPr>
          <a:xfrm>
            <a:off x="457200" y="1600200"/>
            <a:ext cx="8229600" cy="4525963"/>
          </a:xfrm>
          <a:prstGeom prst="rect">
            <a:avLst/>
          </a:prstGeom>
        </p:spPr>
        <p:txBody>
          <a:bodyPr>
            <a:normAutofit/>
          </a:bodyPr>
          <a:lstStyle/>
          <a:p>
            <a:r>
              <a:rPr lang="en-GB" sz="2400" dirty="0"/>
              <a:t>Submissions may reference and/or define non-normative UML profiles and associated QVT (or other ways to express mapping logic) for conceptual modeling  and the mapping. </a:t>
            </a:r>
            <a:endParaRPr lang="en-US" sz="2400" dirty="0"/>
          </a:p>
          <a:p>
            <a:r>
              <a:rPr lang="en-GB" sz="2400" dirty="0"/>
              <a:t>Submitters are encouraged to follow the progress of and use as appropriate SIMF, ODM, MDMI, semantic web and other efforts to help define conceptual models and mappings.</a:t>
            </a:r>
            <a:endParaRPr lang="en-US" sz="2400" dirty="0"/>
          </a:p>
          <a:p>
            <a:endParaRPr lang="en-US" sz="2400" dirty="0"/>
          </a:p>
        </p:txBody>
      </p:sp>
    </p:spTree>
    <p:extLst>
      <p:ext uri="{BB962C8B-B14F-4D97-AF65-F5344CB8AC3E}">
        <p14:creationId xmlns:p14="http://schemas.microsoft.com/office/powerpoint/2010/main" val="177637250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MOF Representation</a:t>
            </a:r>
            <a:endParaRPr lang="en-US" dirty="0"/>
          </a:p>
        </p:txBody>
      </p:sp>
      <p:sp>
        <p:nvSpPr>
          <p:cNvPr id="3" name="Content Placeholder 2"/>
          <p:cNvSpPr>
            <a:spLocks noGrp="1"/>
          </p:cNvSpPr>
          <p:nvPr>
            <p:ph idx="4294967295"/>
          </p:nvPr>
        </p:nvSpPr>
        <p:spPr>
          <a:xfrm>
            <a:off x="457200" y="1600200"/>
            <a:ext cx="8229600" cy="4525963"/>
          </a:xfrm>
          <a:prstGeom prst="rect">
            <a:avLst/>
          </a:prstGeom>
        </p:spPr>
        <p:txBody>
          <a:bodyPr>
            <a:normAutofit/>
          </a:bodyPr>
          <a:lstStyle/>
          <a:p>
            <a:r>
              <a:rPr lang="en-GB" sz="2400" dirty="0"/>
              <a:t>Submissions may define A MOF metamodel  that utilizes the conceptual model and provides an XMI representation of Operational Threats and Risks.</a:t>
            </a:r>
            <a:endParaRPr lang="en-US" sz="2400" dirty="0"/>
          </a:p>
          <a:p>
            <a:endParaRPr lang="en-US" sz="2400" dirty="0"/>
          </a:p>
        </p:txBody>
      </p:sp>
    </p:spTree>
    <p:extLst>
      <p:ext uri="{BB962C8B-B14F-4D97-AF65-F5344CB8AC3E}">
        <p14:creationId xmlns:p14="http://schemas.microsoft.com/office/powerpoint/2010/main" val="363190901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2" algn="ctr" defTabSz="457200" rtl="0">
              <a:spcBef>
                <a:spcPct val="0"/>
              </a:spcBef>
            </a:pPr>
            <a:r>
              <a:rPr lang="en-GB" sz="3200" b="1" dirty="0">
                <a:solidFill>
                  <a:schemeClr val="tx1"/>
                </a:solidFill>
              </a:rPr>
              <a:t>Optional Integration with UPDM </a:t>
            </a:r>
            <a:r>
              <a:rPr lang="en-US" sz="3200" b="1" dirty="0">
                <a:solidFill>
                  <a:schemeClr val="tx1"/>
                </a:solidFill>
              </a:rPr>
              <a:t/>
            </a:r>
            <a:br>
              <a:rPr lang="en-US" sz="3200" b="1" dirty="0">
                <a:solidFill>
                  <a:schemeClr val="tx1"/>
                </a:solidFill>
              </a:rPr>
            </a:br>
            <a:endParaRPr lang="en-US" sz="3200" dirty="0">
              <a:solidFill>
                <a:schemeClr val="tx1"/>
              </a:solidFill>
            </a:endParaRPr>
          </a:p>
        </p:txBody>
      </p:sp>
      <p:sp>
        <p:nvSpPr>
          <p:cNvPr id="3" name="Content Placeholder 2"/>
          <p:cNvSpPr>
            <a:spLocks noGrp="1"/>
          </p:cNvSpPr>
          <p:nvPr>
            <p:ph idx="4294967295"/>
          </p:nvPr>
        </p:nvSpPr>
        <p:spPr>
          <a:xfrm>
            <a:off x="457200" y="1600200"/>
            <a:ext cx="8229600" cy="4525963"/>
          </a:xfrm>
          <a:prstGeom prst="rect">
            <a:avLst/>
          </a:prstGeom>
        </p:spPr>
        <p:txBody>
          <a:bodyPr/>
          <a:lstStyle/>
          <a:p>
            <a:r>
              <a:rPr lang="en-GB" dirty="0"/>
              <a:t>Submissions may define conceptual integration points with UPDM.</a:t>
            </a:r>
            <a:endParaRPr lang="en-US" dirty="0"/>
          </a:p>
          <a:p>
            <a:endParaRPr lang="en-US" dirty="0"/>
          </a:p>
        </p:txBody>
      </p:sp>
    </p:spTree>
    <p:extLst>
      <p:ext uri="{BB962C8B-B14F-4D97-AF65-F5344CB8AC3E}">
        <p14:creationId xmlns:p14="http://schemas.microsoft.com/office/powerpoint/2010/main" val="51814592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To Discuss</a:t>
            </a:r>
            <a:endParaRPr lang="en-US" dirty="0"/>
          </a:p>
        </p:txBody>
      </p:sp>
      <p:sp>
        <p:nvSpPr>
          <p:cNvPr id="3" name="Content Placeholder 2"/>
          <p:cNvSpPr>
            <a:spLocks noGrp="1"/>
          </p:cNvSpPr>
          <p:nvPr>
            <p:ph idx="4294967295"/>
          </p:nvPr>
        </p:nvSpPr>
        <p:spPr>
          <a:xfrm>
            <a:off x="457200" y="1600200"/>
            <a:ext cx="8229600" cy="4525963"/>
          </a:xfrm>
          <a:prstGeom prst="rect">
            <a:avLst/>
          </a:prstGeom>
        </p:spPr>
        <p:txBody>
          <a:bodyPr>
            <a:normAutofit/>
          </a:bodyPr>
          <a:lstStyle/>
          <a:p>
            <a:pPr lvl="2"/>
            <a:r>
              <a:rPr lang="en-GB" b="1" dirty="0"/>
              <a:t>Simulation</a:t>
            </a:r>
            <a:endParaRPr lang="en-US" b="1" dirty="0"/>
          </a:p>
          <a:p>
            <a:pPr lvl="2"/>
            <a:r>
              <a:rPr lang="en-GB" b="1" dirty="0" smtClean="0"/>
              <a:t>Applicability</a:t>
            </a:r>
            <a:endParaRPr lang="en-US" b="1" dirty="0"/>
          </a:p>
          <a:p>
            <a:pPr lvl="2"/>
            <a:r>
              <a:rPr lang="en-GB" b="1" dirty="0" smtClean="0"/>
              <a:t>Design </a:t>
            </a:r>
            <a:r>
              <a:rPr lang="en-GB" b="1" dirty="0"/>
              <a:t>choices</a:t>
            </a:r>
            <a:endParaRPr lang="en-US" b="1" dirty="0"/>
          </a:p>
          <a:p>
            <a:endParaRPr lang="en-US" dirty="0"/>
          </a:p>
        </p:txBody>
      </p:sp>
    </p:spTree>
    <p:extLst>
      <p:ext uri="{BB962C8B-B14F-4D97-AF65-F5344CB8AC3E}">
        <p14:creationId xmlns:p14="http://schemas.microsoft.com/office/powerpoint/2010/main" val="341352748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Criteria</a:t>
            </a:r>
            <a:endParaRPr lang="en-US" dirty="0"/>
          </a:p>
        </p:txBody>
      </p:sp>
      <p:sp>
        <p:nvSpPr>
          <p:cNvPr id="3" name="Content Placeholder 2"/>
          <p:cNvSpPr>
            <a:spLocks noGrp="1"/>
          </p:cNvSpPr>
          <p:nvPr>
            <p:ph idx="4294967295"/>
          </p:nvPr>
        </p:nvSpPr>
        <p:spPr>
          <a:xfrm>
            <a:off x="457200" y="1417638"/>
            <a:ext cx="8229600" cy="4525963"/>
          </a:xfrm>
          <a:prstGeom prst="rect">
            <a:avLst/>
          </a:prstGeom>
        </p:spPr>
        <p:txBody>
          <a:bodyPr>
            <a:noAutofit/>
          </a:bodyPr>
          <a:lstStyle/>
          <a:p>
            <a:r>
              <a:rPr lang="en-US" sz="1400" b="1" dirty="0"/>
              <a:t>6.8.1	Situational Awareness</a:t>
            </a:r>
          </a:p>
          <a:p>
            <a:r>
              <a:rPr lang="en-US" sz="1400" dirty="0"/>
              <a:t>Submissions shall be evaluated based on their ability to support broad-based situational awareness about operational threats and risks and represent appropriate courses of action.</a:t>
            </a:r>
          </a:p>
          <a:p>
            <a:r>
              <a:rPr lang="en-US" sz="1400" b="1" dirty="0"/>
              <a:t>6.8.2	Enterprise planning, assessment and architecture</a:t>
            </a:r>
          </a:p>
          <a:p>
            <a:r>
              <a:rPr lang="en-US" sz="1400" dirty="0"/>
              <a:t>Submissions shall be evaluated based on their applicability to support the planning and assessment for operational risks, threats and mitigations.</a:t>
            </a:r>
          </a:p>
          <a:p>
            <a:r>
              <a:rPr lang="en-US" sz="1400" b="1" dirty="0"/>
              <a:t>6.8.3	Completeness</a:t>
            </a:r>
          </a:p>
          <a:p>
            <a:r>
              <a:rPr lang="en-US" sz="1400" dirty="0"/>
              <a:t>Submissions shall be evaluated based on the completeness of the representation of operational threat and risk concepts</a:t>
            </a:r>
          </a:p>
          <a:p>
            <a:r>
              <a:rPr lang="en-US" sz="1400" b="1" dirty="0"/>
              <a:t>6.8.4	Fidelity</a:t>
            </a:r>
          </a:p>
          <a:p>
            <a:r>
              <a:rPr lang="en-US" sz="1400" dirty="0"/>
              <a:t>Submissions shall be evaluated based on their proof of fidelity with existing operational threat and risk specifications and best practices.</a:t>
            </a:r>
          </a:p>
          <a:p>
            <a:r>
              <a:rPr lang="en-US" sz="1400" b="1" dirty="0"/>
              <a:t>6.8.5	Extensibility</a:t>
            </a:r>
          </a:p>
          <a:p>
            <a:r>
              <a:rPr lang="en-US" sz="1400" dirty="0"/>
              <a:t>Submissions shall be evaluated based on the ability of their approach to be extended to other domains and more detailed levels of granularity in future efforts.</a:t>
            </a:r>
          </a:p>
          <a:p>
            <a:r>
              <a:rPr lang="en-US" sz="1400" b="1" dirty="0"/>
              <a:t>6.8.6	Fit for purpose as defined by use cases</a:t>
            </a:r>
          </a:p>
          <a:p>
            <a:r>
              <a:rPr lang="en-US" sz="1400" dirty="0"/>
              <a:t>Submissions shall be evaluated based on their ability to support the use cases referenced in section6.1.4.</a:t>
            </a:r>
          </a:p>
          <a:p>
            <a:r>
              <a:rPr lang="en-US" sz="1400" b="1" dirty="0"/>
              <a:t>6.8.7	Understandability</a:t>
            </a:r>
          </a:p>
          <a:p>
            <a:r>
              <a:rPr lang="en-US" sz="1400" dirty="0"/>
              <a:t>Submissions shall be evaluated based on the ability of non-technical stakeholders to understand the conceptual models and for technologists to understand the relationship of those models to their technology frameworks and representations.</a:t>
            </a:r>
          </a:p>
          <a:p>
            <a:endParaRPr lang="en-US" sz="1400" dirty="0"/>
          </a:p>
        </p:txBody>
      </p:sp>
    </p:spTree>
    <p:extLst>
      <p:ext uri="{BB962C8B-B14F-4D97-AF65-F5344CB8AC3E}">
        <p14:creationId xmlns:p14="http://schemas.microsoft.com/office/powerpoint/2010/main" val="374305123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p:txBody>
          <a:bodyPr>
            <a:normAutofit fontScale="85000" lnSpcReduction="10000"/>
          </a:bodyPr>
          <a:lstStyle/>
          <a:p>
            <a:r>
              <a:rPr lang="en-US" dirty="0" smtClean="0"/>
              <a:t>Prototype is intended to validate models and mappings, it is not efficient or production code (yet). It is implemented in Python and all data is in-memory</a:t>
            </a:r>
            <a:endParaRPr lang="en-US" dirty="0"/>
          </a:p>
        </p:txBody>
      </p:sp>
      <p:sp>
        <p:nvSpPr>
          <p:cNvPr id="3" name="Date Placeholder 2"/>
          <p:cNvSpPr>
            <a:spLocks noGrp="1"/>
          </p:cNvSpPr>
          <p:nvPr>
            <p:ph type="dt" sz="half" idx="10"/>
          </p:nvPr>
        </p:nvSpPr>
        <p:spPr/>
        <p:txBody>
          <a:bodyPr/>
          <a:lstStyle/>
          <a:p>
            <a:fld id="{1F9A5793-53E3-4EFA-8FEB-3135A2F5C16E}" type="datetime1">
              <a:rPr lang="en-US" smtClean="0"/>
              <a:t>7/13/2015</a:t>
            </a:fld>
            <a:endParaRPr lang="en-US" dirty="0"/>
          </a:p>
        </p:txBody>
      </p:sp>
      <p:sp>
        <p:nvSpPr>
          <p:cNvPr id="4" name="Slide Number Placeholder 3"/>
          <p:cNvSpPr>
            <a:spLocks noGrp="1"/>
          </p:cNvSpPr>
          <p:nvPr>
            <p:ph type="sldNum" sz="quarter" idx="11"/>
          </p:nvPr>
        </p:nvSpPr>
        <p:spPr/>
        <p:txBody>
          <a:bodyPr/>
          <a:lstStyle/>
          <a:p>
            <a:fld id="{C5349D12-3EF0-44B0-8484-0F10BE0E01DA}" type="slidenum">
              <a:rPr lang="en-US" smtClean="0"/>
              <a:t>89</a:t>
            </a:fld>
            <a:endParaRPr lang="en-US"/>
          </a:p>
        </p:txBody>
      </p:sp>
      <p:sp>
        <p:nvSpPr>
          <p:cNvPr id="5" name="Footer Placeholder 4"/>
          <p:cNvSpPr>
            <a:spLocks noGrp="1"/>
          </p:cNvSpPr>
          <p:nvPr>
            <p:ph type="ftr" sz="quarter" idx="12"/>
          </p:nvPr>
        </p:nvSpPr>
        <p:spPr/>
        <p:txBody>
          <a:bodyPr/>
          <a:lstStyle/>
          <a:p>
            <a:r>
              <a:rPr lang="en-US" smtClean="0"/>
              <a:t>Threat &amp; Risk</a:t>
            </a:r>
            <a:endParaRPr lang="en-US"/>
          </a:p>
        </p:txBody>
      </p:sp>
      <p:sp>
        <p:nvSpPr>
          <p:cNvPr id="7" name="Title 6"/>
          <p:cNvSpPr>
            <a:spLocks noGrp="1"/>
          </p:cNvSpPr>
          <p:nvPr>
            <p:ph type="title"/>
          </p:nvPr>
        </p:nvSpPr>
        <p:spPr/>
        <p:txBody>
          <a:bodyPr/>
          <a:lstStyle/>
          <a:p>
            <a:r>
              <a:rPr lang="en-US" dirty="0" smtClean="0"/>
              <a:t>Prototyping</a:t>
            </a:r>
            <a:endParaRPr lang="en-US" dirty="0"/>
          </a:p>
        </p:txBody>
      </p:sp>
    </p:spTree>
    <p:extLst>
      <p:ext uri="{BB962C8B-B14F-4D97-AF65-F5344CB8AC3E}">
        <p14:creationId xmlns:p14="http://schemas.microsoft.com/office/powerpoint/2010/main" val="41369826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4185" y="766116"/>
            <a:ext cx="8594768" cy="41054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Wide &amp; shallow conceptual model generically covering threats and risks</a:t>
            </a:r>
            <a:endParaRPr lang="en-US" dirty="0"/>
          </a:p>
        </p:txBody>
      </p:sp>
      <p:sp>
        <p:nvSpPr>
          <p:cNvPr id="6" name="Rectangle 5"/>
          <p:cNvSpPr/>
          <p:nvPr/>
        </p:nvSpPr>
        <p:spPr>
          <a:xfrm>
            <a:off x="3004940" y="1589855"/>
            <a:ext cx="2156971" cy="83658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High level Cyber-threat/risk concepts</a:t>
            </a:r>
            <a:endParaRPr lang="en-US" dirty="0"/>
          </a:p>
        </p:txBody>
      </p:sp>
      <p:sp>
        <p:nvSpPr>
          <p:cNvPr id="10" name="Rectangle 9"/>
          <p:cNvSpPr/>
          <p:nvPr/>
        </p:nvSpPr>
        <p:spPr>
          <a:xfrm>
            <a:off x="6295247" y="1589856"/>
            <a:ext cx="1291853" cy="1371600"/>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smtClean="0">
              <a:solidFill>
                <a:schemeClr val="bg2">
                  <a:lumMod val="25000"/>
                </a:schemeClr>
              </a:solidFill>
            </a:endParaRPr>
          </a:p>
          <a:p>
            <a:pPr algn="ctr"/>
            <a:r>
              <a:rPr lang="en-US" sz="1400" dirty="0" smtClean="0">
                <a:solidFill>
                  <a:schemeClr val="bg2">
                    <a:lumMod val="25000"/>
                  </a:schemeClr>
                </a:solidFill>
              </a:rPr>
              <a:t>Law Enforcement / Emergency Management Concepts</a:t>
            </a:r>
          </a:p>
          <a:p>
            <a:pPr algn="ctr"/>
            <a:endParaRPr lang="en-US" sz="1400" dirty="0">
              <a:solidFill>
                <a:schemeClr val="bg2">
                  <a:lumMod val="25000"/>
                </a:schemeClr>
              </a:solidFill>
            </a:endParaRPr>
          </a:p>
        </p:txBody>
      </p:sp>
      <p:sp>
        <p:nvSpPr>
          <p:cNvPr id="14" name="Rounded Rectangle 13"/>
          <p:cNvSpPr/>
          <p:nvPr/>
        </p:nvSpPr>
        <p:spPr>
          <a:xfrm>
            <a:off x="4589981" y="2960137"/>
            <a:ext cx="1705265" cy="86774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NIEM Threat/Risk Representation</a:t>
            </a:r>
            <a:endParaRPr lang="en-US" sz="1600" dirty="0"/>
          </a:p>
        </p:txBody>
      </p:sp>
      <p:sp>
        <p:nvSpPr>
          <p:cNvPr id="15" name="Left-Right-Up Arrow 14"/>
          <p:cNvSpPr/>
          <p:nvPr/>
        </p:nvSpPr>
        <p:spPr>
          <a:xfrm rot="16200000">
            <a:off x="4883720" y="1866724"/>
            <a:ext cx="1371604" cy="815222"/>
          </a:xfrm>
          <a:prstGeom prst="leftRightUpArrow">
            <a:avLst>
              <a:gd name="adj1" fmla="val 14677"/>
              <a:gd name="adj2" fmla="val 14776"/>
              <a:gd name="adj3" fmla="val 25000"/>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ounded Rectangle 18"/>
          <p:cNvSpPr/>
          <p:nvPr/>
        </p:nvSpPr>
        <p:spPr>
          <a:xfrm>
            <a:off x="6296717" y="4944964"/>
            <a:ext cx="1195171" cy="867747"/>
          </a:xfrm>
          <a:prstGeom prst="roundRect">
            <a:avLst/>
          </a:prstGeom>
          <a:solidFill>
            <a:schemeClr val="accent4">
              <a:lumMod val="75000"/>
              <a:alpha val="49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FFFF00"/>
                </a:solidFill>
              </a:rPr>
              <a:t>NIEM Exchanges</a:t>
            </a:r>
          </a:p>
          <a:p>
            <a:pPr algn="ctr"/>
            <a:r>
              <a:rPr lang="en-US" sz="1200" dirty="0" smtClean="0">
                <a:solidFill>
                  <a:srgbClr val="FFFF00"/>
                </a:solidFill>
              </a:rPr>
              <a:t>EDXL / CAP</a:t>
            </a:r>
          </a:p>
          <a:p>
            <a:pPr algn="ctr"/>
            <a:r>
              <a:rPr lang="en-US" sz="1200" dirty="0" smtClean="0">
                <a:solidFill>
                  <a:srgbClr val="FFFF00"/>
                </a:solidFill>
              </a:rPr>
              <a:t>Others…</a:t>
            </a:r>
            <a:endParaRPr lang="en-US" sz="1200" dirty="0">
              <a:solidFill>
                <a:srgbClr val="FFFF00"/>
              </a:solidFill>
            </a:endParaRPr>
          </a:p>
        </p:txBody>
      </p:sp>
      <p:sp>
        <p:nvSpPr>
          <p:cNvPr id="27" name="Rounded Rectangle 26"/>
          <p:cNvSpPr/>
          <p:nvPr/>
        </p:nvSpPr>
        <p:spPr>
          <a:xfrm>
            <a:off x="2819491" y="2768161"/>
            <a:ext cx="1582563" cy="1646584"/>
          </a:xfrm>
          <a:prstGeom prst="roundRect">
            <a:avLst/>
          </a:prstGeom>
          <a:solidFill>
            <a:schemeClr val="accent4">
              <a:lumMod val="75000"/>
              <a:alpha val="49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FFFF00"/>
                </a:solidFill>
              </a:rPr>
              <a:t>STIX/TAXII/Cybox</a:t>
            </a:r>
          </a:p>
          <a:p>
            <a:pPr algn="ctr"/>
            <a:r>
              <a:rPr lang="en-US" sz="1400" dirty="0" smtClean="0">
                <a:solidFill>
                  <a:srgbClr val="FFFF00"/>
                </a:solidFill>
              </a:rPr>
              <a:t>IODEF</a:t>
            </a:r>
          </a:p>
          <a:p>
            <a:pPr algn="ctr"/>
            <a:r>
              <a:rPr lang="en-US" sz="1400" dirty="0" smtClean="0">
                <a:solidFill>
                  <a:srgbClr val="FFFF00"/>
                </a:solidFill>
              </a:rPr>
              <a:t>SACM</a:t>
            </a:r>
          </a:p>
          <a:p>
            <a:pPr algn="ctr"/>
            <a:r>
              <a:rPr lang="en-US" sz="1400" dirty="0" smtClean="0">
                <a:solidFill>
                  <a:srgbClr val="FFFF00"/>
                </a:solidFill>
              </a:rPr>
              <a:t>ISO</a:t>
            </a:r>
          </a:p>
          <a:p>
            <a:pPr algn="ctr"/>
            <a:r>
              <a:rPr lang="en-US" sz="1400" dirty="0" smtClean="0">
                <a:solidFill>
                  <a:srgbClr val="FFFF00"/>
                </a:solidFill>
              </a:rPr>
              <a:t>NIST</a:t>
            </a:r>
          </a:p>
          <a:p>
            <a:pPr algn="ctr"/>
            <a:r>
              <a:rPr lang="en-US" sz="1400" dirty="0" smtClean="0">
                <a:solidFill>
                  <a:srgbClr val="FFFF00"/>
                </a:solidFill>
              </a:rPr>
              <a:t>Others…</a:t>
            </a:r>
            <a:endParaRPr lang="en-US" sz="1400" dirty="0">
              <a:solidFill>
                <a:srgbClr val="FFFF00"/>
              </a:solidFill>
            </a:endParaRPr>
          </a:p>
        </p:txBody>
      </p:sp>
      <p:sp>
        <p:nvSpPr>
          <p:cNvPr id="29" name="Up Arrow 28"/>
          <p:cNvSpPr/>
          <p:nvPr/>
        </p:nvSpPr>
        <p:spPr>
          <a:xfrm>
            <a:off x="6761342" y="2961455"/>
            <a:ext cx="265922" cy="1983509"/>
          </a:xfrm>
          <a:prstGeom prst="upArrow">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3004939" y="1177986"/>
            <a:ext cx="5874013" cy="41054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Operational  Threat &amp; Risk Concepts</a:t>
            </a:r>
            <a:endParaRPr lang="en-US" dirty="0"/>
          </a:p>
        </p:txBody>
      </p:sp>
      <p:sp>
        <p:nvSpPr>
          <p:cNvPr id="21" name="Rectangle 20"/>
          <p:cNvSpPr/>
          <p:nvPr/>
        </p:nvSpPr>
        <p:spPr>
          <a:xfrm>
            <a:off x="434526" y="1176978"/>
            <a:ext cx="1283463" cy="831171"/>
          </a:xfrm>
          <a:prstGeom prst="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Other risks (Out of scope)</a:t>
            </a:r>
            <a:endParaRPr lang="en-US" sz="1600" dirty="0">
              <a:solidFill>
                <a:schemeClr val="tx1"/>
              </a:solidFill>
            </a:endParaRPr>
          </a:p>
        </p:txBody>
      </p:sp>
      <p:sp>
        <p:nvSpPr>
          <p:cNvPr id="22" name="Up Arrow 21"/>
          <p:cNvSpPr/>
          <p:nvPr/>
        </p:nvSpPr>
        <p:spPr>
          <a:xfrm>
            <a:off x="3567283" y="2426444"/>
            <a:ext cx="265922" cy="363200"/>
          </a:xfrm>
          <a:prstGeom prst="upArrow">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00"/>
              </a:solidFill>
            </a:endParaRPr>
          </a:p>
        </p:txBody>
      </p:sp>
      <p:sp>
        <p:nvSpPr>
          <p:cNvPr id="16" name="Rounded Rectangle 15"/>
          <p:cNvSpPr/>
          <p:nvPr/>
        </p:nvSpPr>
        <p:spPr>
          <a:xfrm>
            <a:off x="284185" y="3394010"/>
            <a:ext cx="1695419" cy="2418701"/>
          </a:xfrm>
          <a:prstGeom prst="roundRect">
            <a:avLst/>
          </a:prstGeom>
          <a:solidFill>
            <a:schemeClr val="bg2">
              <a:lumMod val="90000"/>
              <a:alpha val="49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u="sng" dirty="0" smtClean="0">
                <a:solidFill>
                  <a:srgbClr val="FFFF00"/>
                </a:solidFill>
              </a:rPr>
              <a:t>Other Risks</a:t>
            </a:r>
          </a:p>
          <a:p>
            <a:pPr algn="ctr"/>
            <a:r>
              <a:rPr lang="en-US" sz="1400" dirty="0" smtClean="0">
                <a:solidFill>
                  <a:srgbClr val="FFFF00"/>
                </a:solidFill>
              </a:rPr>
              <a:t>Systemic Risk</a:t>
            </a:r>
          </a:p>
          <a:p>
            <a:pPr algn="ctr"/>
            <a:r>
              <a:rPr lang="en-US" sz="1400" dirty="0" smtClean="0">
                <a:solidFill>
                  <a:srgbClr val="FFFF00"/>
                </a:solidFill>
              </a:rPr>
              <a:t>Credit Risk</a:t>
            </a:r>
          </a:p>
          <a:p>
            <a:pPr algn="ctr"/>
            <a:r>
              <a:rPr lang="en-US" sz="1400" dirty="0" smtClean="0">
                <a:solidFill>
                  <a:srgbClr val="FFFF00"/>
                </a:solidFill>
              </a:rPr>
              <a:t>Market Risk</a:t>
            </a:r>
          </a:p>
          <a:p>
            <a:pPr algn="ctr"/>
            <a:r>
              <a:rPr lang="en-US" sz="1400" dirty="0" smtClean="0">
                <a:solidFill>
                  <a:srgbClr val="FFFF00"/>
                </a:solidFill>
              </a:rPr>
              <a:t>Pension Risk</a:t>
            </a:r>
          </a:p>
          <a:p>
            <a:pPr algn="ctr"/>
            <a:r>
              <a:rPr lang="en-US" sz="1400" dirty="0" smtClean="0">
                <a:solidFill>
                  <a:srgbClr val="FFFF00"/>
                </a:solidFill>
              </a:rPr>
              <a:t>Reputation Risk</a:t>
            </a:r>
          </a:p>
          <a:p>
            <a:pPr algn="ctr"/>
            <a:r>
              <a:rPr lang="en-US" sz="1400" dirty="0" smtClean="0">
                <a:solidFill>
                  <a:srgbClr val="FFFF00"/>
                </a:solidFill>
              </a:rPr>
              <a:t>Liquidity Risk</a:t>
            </a:r>
          </a:p>
          <a:p>
            <a:pPr algn="ctr"/>
            <a:r>
              <a:rPr lang="en-US" sz="1400" dirty="0" smtClean="0">
                <a:solidFill>
                  <a:srgbClr val="FFFF00"/>
                </a:solidFill>
              </a:rPr>
              <a:t>Legal Risk</a:t>
            </a:r>
          </a:p>
          <a:p>
            <a:pPr algn="ctr"/>
            <a:r>
              <a:rPr lang="en-US" sz="1400" dirty="0" smtClean="0">
                <a:solidFill>
                  <a:srgbClr val="FFFF00"/>
                </a:solidFill>
              </a:rPr>
              <a:t>Project Management  Risk</a:t>
            </a:r>
          </a:p>
        </p:txBody>
      </p:sp>
      <p:sp>
        <p:nvSpPr>
          <p:cNvPr id="17" name="Up Arrow 16"/>
          <p:cNvSpPr/>
          <p:nvPr/>
        </p:nvSpPr>
        <p:spPr>
          <a:xfrm>
            <a:off x="981806" y="2008149"/>
            <a:ext cx="265922" cy="1385861"/>
          </a:xfrm>
          <a:prstGeom prst="upArrow">
            <a:avLst/>
          </a:prstGeom>
          <a:solidFill>
            <a:schemeClr val="accent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00"/>
              </a:solidFill>
            </a:endParaRPr>
          </a:p>
        </p:txBody>
      </p:sp>
      <p:sp>
        <p:nvSpPr>
          <p:cNvPr id="23" name="Rectangle 22"/>
          <p:cNvSpPr/>
          <p:nvPr/>
        </p:nvSpPr>
        <p:spPr>
          <a:xfrm>
            <a:off x="7587100" y="1593776"/>
            <a:ext cx="1291853" cy="2786962"/>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smtClean="0">
              <a:solidFill>
                <a:schemeClr val="bg2">
                  <a:lumMod val="25000"/>
                </a:schemeClr>
              </a:solidFill>
            </a:endParaRPr>
          </a:p>
          <a:p>
            <a:pPr algn="ctr"/>
            <a:r>
              <a:rPr lang="en-US" sz="1400" dirty="0" smtClean="0">
                <a:solidFill>
                  <a:schemeClr val="bg2">
                    <a:lumMod val="25000"/>
                  </a:schemeClr>
                </a:solidFill>
              </a:rPr>
              <a:t>Physical. Spectrum, facilities,</a:t>
            </a:r>
          </a:p>
          <a:p>
            <a:pPr algn="ctr"/>
            <a:r>
              <a:rPr lang="en-US" sz="1400" dirty="0" smtClean="0">
                <a:solidFill>
                  <a:schemeClr val="bg2">
                    <a:lumMod val="25000"/>
                  </a:schemeClr>
                </a:solidFill>
              </a:rPr>
              <a:t>Probabilities, Forensic, Chemical, Biological,  Medical, Nuclear, Military and Intelligence threats concepts</a:t>
            </a:r>
          </a:p>
          <a:p>
            <a:pPr algn="ctr"/>
            <a:endParaRPr lang="en-US" sz="1400" dirty="0">
              <a:solidFill>
                <a:schemeClr val="bg2">
                  <a:lumMod val="25000"/>
                </a:schemeClr>
              </a:solidFill>
            </a:endParaRPr>
          </a:p>
        </p:txBody>
      </p:sp>
      <p:sp>
        <p:nvSpPr>
          <p:cNvPr id="24" name="Rounded Rectangle 23"/>
          <p:cNvSpPr/>
          <p:nvPr/>
        </p:nvSpPr>
        <p:spPr>
          <a:xfrm>
            <a:off x="7587099" y="4954664"/>
            <a:ext cx="1291853" cy="867747"/>
          </a:xfrm>
          <a:prstGeom prst="roundRect">
            <a:avLst/>
          </a:prstGeom>
          <a:solidFill>
            <a:schemeClr val="accent4">
              <a:lumMod val="75000"/>
              <a:alpha val="49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FFFF00"/>
                </a:solidFill>
              </a:rPr>
              <a:t>Other Inputs</a:t>
            </a:r>
            <a:endParaRPr lang="en-US" sz="1400" dirty="0">
              <a:solidFill>
                <a:srgbClr val="FFFF00"/>
              </a:solidFill>
            </a:endParaRPr>
          </a:p>
        </p:txBody>
      </p:sp>
      <p:sp>
        <p:nvSpPr>
          <p:cNvPr id="25" name="Up Arrow 24"/>
          <p:cNvSpPr/>
          <p:nvPr/>
        </p:nvSpPr>
        <p:spPr>
          <a:xfrm>
            <a:off x="8100064" y="4380738"/>
            <a:ext cx="265922" cy="573926"/>
          </a:xfrm>
          <a:prstGeom prst="upArrow">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3287028" y="5264808"/>
            <a:ext cx="2318395" cy="508518"/>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bg2">
                    <a:lumMod val="25000"/>
                  </a:schemeClr>
                </a:solidFill>
              </a:rPr>
              <a:t>In Scope with Limited Detail</a:t>
            </a:r>
            <a:endParaRPr lang="en-US" sz="1600" dirty="0">
              <a:solidFill>
                <a:schemeClr val="bg2">
                  <a:lumMod val="25000"/>
                </a:schemeClr>
              </a:solidFill>
            </a:endParaRPr>
          </a:p>
        </p:txBody>
      </p:sp>
      <p:sp>
        <p:nvSpPr>
          <p:cNvPr id="28" name="Rectangle 27"/>
          <p:cNvSpPr/>
          <p:nvPr/>
        </p:nvSpPr>
        <p:spPr>
          <a:xfrm>
            <a:off x="3287029" y="4750070"/>
            <a:ext cx="2318394" cy="5147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Normative</a:t>
            </a:r>
          </a:p>
          <a:p>
            <a:pPr algn="ctr"/>
            <a:r>
              <a:rPr lang="en-US" sz="1600" dirty="0" smtClean="0"/>
              <a:t>(Formal Specification)</a:t>
            </a:r>
            <a:endParaRPr lang="en-US" sz="1600" dirty="0"/>
          </a:p>
        </p:txBody>
      </p:sp>
      <p:sp>
        <p:nvSpPr>
          <p:cNvPr id="30" name="Rounded Rectangle 29"/>
          <p:cNvSpPr/>
          <p:nvPr/>
        </p:nvSpPr>
        <p:spPr>
          <a:xfrm>
            <a:off x="3287029" y="5788033"/>
            <a:ext cx="2318394" cy="457319"/>
          </a:xfrm>
          <a:prstGeom prst="roundRect">
            <a:avLst/>
          </a:prstGeom>
          <a:solidFill>
            <a:schemeClr val="accent4">
              <a:lumMod val="75000"/>
              <a:alpha val="49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FFFF00"/>
                </a:solidFill>
              </a:rPr>
              <a:t>Informative</a:t>
            </a:r>
            <a:endParaRPr lang="en-US" dirty="0">
              <a:solidFill>
                <a:srgbClr val="FFFF00"/>
              </a:solidFill>
            </a:endParaRPr>
          </a:p>
        </p:txBody>
      </p:sp>
      <p:sp>
        <p:nvSpPr>
          <p:cNvPr id="31" name="TextBox 30"/>
          <p:cNvSpPr txBox="1"/>
          <p:nvPr/>
        </p:nvSpPr>
        <p:spPr>
          <a:xfrm>
            <a:off x="4119327" y="4380738"/>
            <a:ext cx="864019" cy="369332"/>
          </a:xfrm>
          <a:prstGeom prst="rect">
            <a:avLst/>
          </a:prstGeom>
          <a:noFill/>
        </p:spPr>
        <p:txBody>
          <a:bodyPr wrap="none" rtlCol="0">
            <a:spAutoFit/>
          </a:bodyPr>
          <a:lstStyle/>
          <a:p>
            <a:r>
              <a:rPr lang="en-US" dirty="0" smtClean="0"/>
              <a:t>Legend</a:t>
            </a:r>
            <a:endParaRPr lang="en-US" dirty="0"/>
          </a:p>
        </p:txBody>
      </p:sp>
      <p:sp>
        <p:nvSpPr>
          <p:cNvPr id="2" name="Title 1"/>
          <p:cNvSpPr>
            <a:spLocks noGrp="1"/>
          </p:cNvSpPr>
          <p:nvPr>
            <p:ph type="title"/>
          </p:nvPr>
        </p:nvSpPr>
        <p:spPr>
          <a:xfrm>
            <a:off x="464848" y="143253"/>
            <a:ext cx="8016240" cy="637569"/>
          </a:xfrm>
        </p:spPr>
        <p:txBody>
          <a:bodyPr>
            <a:normAutofit fontScale="90000"/>
          </a:bodyPr>
          <a:lstStyle/>
          <a:p>
            <a:r>
              <a:rPr lang="en-US" dirty="0" smtClean="0">
                <a:solidFill>
                  <a:srgbClr val="FFFF00"/>
                </a:solidFill>
              </a:rPr>
              <a:t>Scope Diagram</a:t>
            </a:r>
            <a:endParaRPr lang="en-US" dirty="0">
              <a:solidFill>
                <a:srgbClr val="FFFF00"/>
              </a:solidFill>
            </a:endParaRPr>
          </a:p>
        </p:txBody>
      </p:sp>
    </p:spTree>
    <p:extLst>
      <p:ext uri="{BB962C8B-B14F-4D97-AF65-F5344CB8AC3E}">
        <p14:creationId xmlns:p14="http://schemas.microsoft.com/office/powerpoint/2010/main" val="91223946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Down Arrow 19"/>
          <p:cNvSpPr/>
          <p:nvPr/>
        </p:nvSpPr>
        <p:spPr>
          <a:xfrm rot="20318135">
            <a:off x="5055458" y="1522129"/>
            <a:ext cx="681445" cy="23733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Down Arrow 20"/>
          <p:cNvSpPr/>
          <p:nvPr/>
        </p:nvSpPr>
        <p:spPr>
          <a:xfrm rot="14018230">
            <a:off x="2854024" y="2799806"/>
            <a:ext cx="681445" cy="14180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177245" y="3778296"/>
            <a:ext cx="3866606" cy="1570243"/>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smtClean="0"/>
              <a:t>Output</a:t>
            </a:r>
            <a:endParaRPr lang="en-US" dirty="0"/>
          </a:p>
        </p:txBody>
      </p:sp>
      <p:sp>
        <p:nvSpPr>
          <p:cNvPr id="16" name="Rectangle 15"/>
          <p:cNvSpPr/>
          <p:nvPr/>
        </p:nvSpPr>
        <p:spPr>
          <a:xfrm>
            <a:off x="3259182" y="3778296"/>
            <a:ext cx="1765663" cy="1570243"/>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smtClean="0"/>
              <a:t>Rules</a:t>
            </a:r>
            <a:endParaRPr lang="en-US" dirty="0"/>
          </a:p>
        </p:txBody>
      </p:sp>
      <p:sp>
        <p:nvSpPr>
          <p:cNvPr id="2" name="Title 1"/>
          <p:cNvSpPr>
            <a:spLocks noGrp="1"/>
          </p:cNvSpPr>
          <p:nvPr>
            <p:ph type="title"/>
          </p:nvPr>
        </p:nvSpPr>
        <p:spPr/>
        <p:txBody>
          <a:bodyPr/>
          <a:lstStyle/>
          <a:p>
            <a:r>
              <a:rPr lang="en-US" dirty="0" smtClean="0">
                <a:solidFill>
                  <a:schemeClr val="tx1"/>
                </a:solidFill>
              </a:rPr>
              <a:t>Prototype Design</a:t>
            </a:r>
            <a:endParaRPr lang="en-US" dirty="0">
              <a:solidFill>
                <a:schemeClr val="tx1"/>
              </a:solidFill>
            </a:endParaRPr>
          </a:p>
        </p:txBody>
      </p:sp>
      <p:sp>
        <p:nvSpPr>
          <p:cNvPr id="3" name="Rounded Rectangle 2"/>
          <p:cNvSpPr/>
          <p:nvPr/>
        </p:nvSpPr>
        <p:spPr>
          <a:xfrm>
            <a:off x="533400" y="857660"/>
            <a:ext cx="2514600" cy="1956406"/>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err="1" smtClean="0">
                <a:solidFill>
                  <a:schemeClr val="bg1"/>
                </a:solidFill>
              </a:rPr>
              <a:t>Magicdraw</a:t>
            </a:r>
            <a:endParaRPr lang="en-US" dirty="0">
              <a:solidFill>
                <a:schemeClr val="bg1"/>
              </a:solidFill>
            </a:endParaRPr>
          </a:p>
        </p:txBody>
      </p:sp>
      <p:sp>
        <p:nvSpPr>
          <p:cNvPr id="4" name="Flowchart: Document 3"/>
          <p:cNvSpPr/>
          <p:nvPr/>
        </p:nvSpPr>
        <p:spPr>
          <a:xfrm>
            <a:off x="1066800" y="1312683"/>
            <a:ext cx="1447800" cy="83820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Conceptual</a:t>
            </a:r>
          </a:p>
          <a:p>
            <a:pPr algn="ctr"/>
            <a:r>
              <a:rPr lang="en-US" dirty="0" smtClean="0"/>
              <a:t>Model</a:t>
            </a:r>
            <a:endParaRPr lang="en-US" dirty="0"/>
          </a:p>
        </p:txBody>
      </p:sp>
      <p:sp>
        <p:nvSpPr>
          <p:cNvPr id="5" name="Flowchart: Process 4"/>
          <p:cNvSpPr/>
          <p:nvPr/>
        </p:nvSpPr>
        <p:spPr>
          <a:xfrm>
            <a:off x="1104900" y="2166366"/>
            <a:ext cx="1371600" cy="647700"/>
          </a:xfrm>
          <a:prstGeom prst="flowChartProcess">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SIMF-Python Interpret / Export</a:t>
            </a:r>
            <a:endParaRPr lang="en-US" sz="1400" dirty="0">
              <a:solidFill>
                <a:schemeClr val="bg1"/>
              </a:solidFill>
            </a:endParaRPr>
          </a:p>
        </p:txBody>
      </p:sp>
      <p:sp>
        <p:nvSpPr>
          <p:cNvPr id="6" name="Rectangle 5"/>
          <p:cNvSpPr/>
          <p:nvPr/>
        </p:nvSpPr>
        <p:spPr>
          <a:xfrm>
            <a:off x="280851" y="3778296"/>
            <a:ext cx="2743200" cy="1559447"/>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smtClean="0"/>
              <a:t>Files From Model</a:t>
            </a:r>
            <a:endParaRPr lang="en-US" dirty="0"/>
          </a:p>
        </p:txBody>
      </p:sp>
      <p:sp>
        <p:nvSpPr>
          <p:cNvPr id="7" name="Flowchart: Document 6"/>
          <p:cNvSpPr/>
          <p:nvPr/>
        </p:nvSpPr>
        <p:spPr>
          <a:xfrm>
            <a:off x="1790700" y="3851330"/>
            <a:ext cx="1066800" cy="1036697"/>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SIMF/ Python Objects</a:t>
            </a:r>
            <a:endParaRPr lang="en-US" sz="1400" dirty="0"/>
          </a:p>
        </p:txBody>
      </p:sp>
      <p:sp>
        <p:nvSpPr>
          <p:cNvPr id="8" name="Flowchart: Document 7"/>
          <p:cNvSpPr/>
          <p:nvPr/>
        </p:nvSpPr>
        <p:spPr>
          <a:xfrm>
            <a:off x="508362" y="3866160"/>
            <a:ext cx="1181100" cy="1036697"/>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Dictionary Spreadsheet</a:t>
            </a:r>
          </a:p>
          <a:p>
            <a:pPr algn="ctr"/>
            <a:r>
              <a:rPr lang="en-US" sz="1400" dirty="0" smtClean="0"/>
              <a:t>(Concept Labels)</a:t>
            </a:r>
            <a:endParaRPr lang="en-US" sz="1400" dirty="0"/>
          </a:p>
        </p:txBody>
      </p:sp>
      <p:sp>
        <p:nvSpPr>
          <p:cNvPr id="9" name="Flowchart: Process 8"/>
          <p:cNvSpPr/>
          <p:nvPr/>
        </p:nvSpPr>
        <p:spPr>
          <a:xfrm>
            <a:off x="3733800" y="2343560"/>
            <a:ext cx="1981200" cy="800100"/>
          </a:xfrm>
          <a:prstGeom prst="flowChartProcess">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Python Mapping Code</a:t>
            </a:r>
            <a:endParaRPr lang="en-US" dirty="0">
              <a:solidFill>
                <a:schemeClr val="bg1"/>
              </a:solidFill>
            </a:endParaRPr>
          </a:p>
        </p:txBody>
      </p:sp>
      <p:sp>
        <p:nvSpPr>
          <p:cNvPr id="10" name="Flowchart: Document 9"/>
          <p:cNvSpPr/>
          <p:nvPr/>
        </p:nvSpPr>
        <p:spPr>
          <a:xfrm>
            <a:off x="3608613" y="3828371"/>
            <a:ext cx="1066800" cy="99060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Map rules</a:t>
            </a:r>
            <a:endParaRPr lang="en-US" sz="1400" dirty="0"/>
          </a:p>
        </p:txBody>
      </p:sp>
      <p:sp>
        <p:nvSpPr>
          <p:cNvPr id="11" name="Flowchart: Multidocument 10"/>
          <p:cNvSpPr/>
          <p:nvPr/>
        </p:nvSpPr>
        <p:spPr>
          <a:xfrm>
            <a:off x="3962671" y="1179743"/>
            <a:ext cx="1486172" cy="91440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STIX</a:t>
            </a:r>
          </a:p>
          <a:p>
            <a:pPr algn="ctr"/>
            <a:r>
              <a:rPr lang="en-US" dirty="0" smtClean="0"/>
              <a:t>XML</a:t>
            </a:r>
            <a:endParaRPr lang="en-US" dirty="0"/>
          </a:p>
        </p:txBody>
      </p:sp>
      <p:sp>
        <p:nvSpPr>
          <p:cNvPr id="12" name="Flowchart: Document 11"/>
          <p:cNvSpPr/>
          <p:nvPr/>
        </p:nvSpPr>
        <p:spPr>
          <a:xfrm>
            <a:off x="7824651" y="3866470"/>
            <a:ext cx="1066800" cy="1315129"/>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Map  log</a:t>
            </a:r>
          </a:p>
          <a:p>
            <a:pPr algn="ctr"/>
            <a:r>
              <a:rPr lang="en-US" sz="1400" dirty="0" smtClean="0"/>
              <a:t>(Data seen and mapped or not)</a:t>
            </a:r>
            <a:endParaRPr lang="en-US" sz="1400" dirty="0"/>
          </a:p>
        </p:txBody>
      </p:sp>
      <p:sp>
        <p:nvSpPr>
          <p:cNvPr id="13" name="Flowchart: Document 12"/>
          <p:cNvSpPr/>
          <p:nvPr/>
        </p:nvSpPr>
        <p:spPr>
          <a:xfrm>
            <a:off x="5386251" y="3855586"/>
            <a:ext cx="1066800" cy="99060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SIMF-XML</a:t>
            </a:r>
          </a:p>
          <a:p>
            <a:pPr algn="ctr"/>
            <a:r>
              <a:rPr lang="en-US" sz="1400" dirty="0" smtClean="0"/>
              <a:t>Objects</a:t>
            </a:r>
            <a:endParaRPr lang="en-US" sz="1400" dirty="0"/>
          </a:p>
        </p:txBody>
      </p:sp>
      <p:grpSp>
        <p:nvGrpSpPr>
          <p:cNvPr id="18" name="Group 17"/>
          <p:cNvGrpSpPr/>
          <p:nvPr/>
        </p:nvGrpSpPr>
        <p:grpSpPr>
          <a:xfrm>
            <a:off x="6605451" y="3855586"/>
            <a:ext cx="1066800" cy="914400"/>
            <a:chOff x="6629400" y="4649289"/>
            <a:chExt cx="1066800" cy="914400"/>
          </a:xfrm>
        </p:grpSpPr>
        <p:sp>
          <p:nvSpPr>
            <p:cNvPr id="17" name="Rectangle 16"/>
            <p:cNvSpPr/>
            <p:nvPr/>
          </p:nvSpPr>
          <p:spPr>
            <a:xfrm>
              <a:off x="6629400" y="4781550"/>
              <a:ext cx="1066800" cy="6477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ame 14"/>
            <p:cNvSpPr/>
            <p:nvPr/>
          </p:nvSpPr>
          <p:spPr>
            <a:xfrm>
              <a:off x="6629400" y="4649289"/>
              <a:ext cx="1066800" cy="91440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Object</a:t>
              </a:r>
            </a:p>
            <a:p>
              <a:pPr algn="ctr"/>
              <a:r>
                <a:rPr lang="en-US" dirty="0" smtClean="0">
                  <a:solidFill>
                    <a:schemeClr val="tx1"/>
                  </a:solidFill>
                </a:rPr>
                <a:t>Graph</a:t>
              </a:r>
              <a:endParaRPr lang="en-US" dirty="0">
                <a:solidFill>
                  <a:schemeClr val="tx1"/>
                </a:solidFill>
              </a:endParaRPr>
            </a:p>
          </p:txBody>
        </p:sp>
      </p:grpSp>
      <p:sp>
        <p:nvSpPr>
          <p:cNvPr id="22" name="Down Arrow 21"/>
          <p:cNvSpPr/>
          <p:nvPr/>
        </p:nvSpPr>
        <p:spPr>
          <a:xfrm>
            <a:off x="1385751" y="2814066"/>
            <a:ext cx="762000" cy="9562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Up Arrow 22"/>
          <p:cNvSpPr/>
          <p:nvPr/>
        </p:nvSpPr>
        <p:spPr>
          <a:xfrm>
            <a:off x="3825238" y="3135663"/>
            <a:ext cx="701041" cy="63463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loud Callout 24"/>
          <p:cNvSpPr/>
          <p:nvPr/>
        </p:nvSpPr>
        <p:spPr>
          <a:xfrm>
            <a:off x="3608613" y="5486400"/>
            <a:ext cx="1416232" cy="838200"/>
          </a:xfrm>
          <a:prstGeom prst="cloudCallout">
            <a:avLst>
              <a:gd name="adj1" fmla="val -69719"/>
              <a:gd name="adj2" fmla="val -6685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Extend</a:t>
            </a:r>
          </a:p>
          <a:p>
            <a:pPr algn="ctr"/>
            <a:r>
              <a:rPr lang="en-US" dirty="0" smtClean="0"/>
              <a:t>Rules</a:t>
            </a:r>
            <a:endParaRPr lang="en-US" dirty="0"/>
          </a:p>
        </p:txBody>
      </p:sp>
      <p:cxnSp>
        <p:nvCxnSpPr>
          <p:cNvPr id="27" name="Curved Connector 26"/>
          <p:cNvCxnSpPr>
            <a:stCxn id="12" idx="2"/>
            <a:endCxn id="25" idx="2"/>
          </p:cNvCxnSpPr>
          <p:nvPr/>
        </p:nvCxnSpPr>
        <p:spPr>
          <a:xfrm rot="5400000">
            <a:off x="6285435" y="3832884"/>
            <a:ext cx="810846" cy="3334386"/>
          </a:xfrm>
          <a:prstGeom prst="curvedConnector2">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Curved Connector 27"/>
          <p:cNvCxnSpPr>
            <a:stCxn id="15" idx="2"/>
            <a:endCxn id="25" idx="2"/>
          </p:cNvCxnSpPr>
          <p:nvPr/>
        </p:nvCxnSpPr>
        <p:spPr>
          <a:xfrm rot="5400000">
            <a:off x="5513501" y="4280150"/>
            <a:ext cx="1135514" cy="2115186"/>
          </a:xfrm>
          <a:prstGeom prst="curvedConnector2">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Curved Connector 31"/>
          <p:cNvCxnSpPr>
            <a:stCxn id="8" idx="2"/>
            <a:endCxn id="25" idx="0"/>
          </p:cNvCxnSpPr>
          <p:nvPr/>
        </p:nvCxnSpPr>
        <p:spPr>
          <a:xfrm rot="16200000" flipH="1">
            <a:off x="1820369" y="4112863"/>
            <a:ext cx="1071180" cy="2514094"/>
          </a:xfrm>
          <a:prstGeom prst="curvedConnector2">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Curved Connector 34"/>
          <p:cNvCxnSpPr>
            <a:stCxn id="25" idx="3"/>
            <a:endCxn id="10" idx="1"/>
          </p:cNvCxnSpPr>
          <p:nvPr/>
        </p:nvCxnSpPr>
        <p:spPr>
          <a:xfrm rot="16200000" flipV="1">
            <a:off x="3357344" y="4574940"/>
            <a:ext cx="1210654" cy="708116"/>
          </a:xfrm>
          <a:prstGeom prst="curvedConnector4">
            <a:avLst>
              <a:gd name="adj1" fmla="val 27565"/>
              <a:gd name="adj2" fmla="val 132283"/>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1" name="Line Callout 2 30"/>
          <p:cNvSpPr/>
          <p:nvPr/>
        </p:nvSpPr>
        <p:spPr>
          <a:xfrm>
            <a:off x="6098176" y="911954"/>
            <a:ext cx="2081349" cy="801457"/>
          </a:xfrm>
          <a:prstGeom prst="borderCallout2">
            <a:avLst>
              <a:gd name="adj1" fmla="val 18750"/>
              <a:gd name="adj2" fmla="val -8333"/>
              <a:gd name="adj3" fmla="val 18750"/>
              <a:gd name="adj4" fmla="val -16667"/>
              <a:gd name="adj5" fmla="val 73383"/>
              <a:gd name="adj6" fmla="val -31604"/>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Currently just does STIX</a:t>
            </a:r>
            <a:endParaRPr lang="en-US" dirty="0"/>
          </a:p>
        </p:txBody>
      </p:sp>
    </p:spTree>
    <p:extLst>
      <p:ext uri="{BB962C8B-B14F-4D97-AF65-F5344CB8AC3E}">
        <p14:creationId xmlns:p14="http://schemas.microsoft.com/office/powerpoint/2010/main" val="108990112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0" y="1981200"/>
            <a:ext cx="7848600" cy="3309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Dictionary</a:t>
            </a:r>
          </a:p>
          <a:p>
            <a:r>
              <a:rPr lang="en-US" dirty="0" smtClean="0"/>
              <a:t>Example</a:t>
            </a:r>
          </a:p>
          <a:p>
            <a:r>
              <a:rPr lang="en-US" dirty="0"/>
              <a:t/>
            </a:r>
            <a:br>
              <a:rPr lang="en-US" dirty="0"/>
            </a:br>
            <a:r>
              <a:rPr lang="en-US" dirty="0" smtClean="0"/>
              <a:t>From Model</a:t>
            </a:r>
            <a:endParaRPr lang="en-US" dirty="0"/>
          </a:p>
        </p:txBody>
      </p:sp>
      <p:sp>
        <p:nvSpPr>
          <p:cNvPr id="2" name="Title 1"/>
          <p:cNvSpPr>
            <a:spLocks noGrp="1"/>
          </p:cNvSpPr>
          <p:nvPr>
            <p:ph type="title"/>
          </p:nvPr>
        </p:nvSpPr>
        <p:spPr/>
        <p:txBody>
          <a:bodyPr/>
          <a:lstStyle/>
          <a:p>
            <a:r>
              <a:rPr lang="en-US" dirty="0" smtClean="0">
                <a:solidFill>
                  <a:schemeClr val="tx1"/>
                </a:solidFill>
              </a:rPr>
              <a:t>Example Dictionary</a:t>
            </a:r>
            <a:endParaRPr lang="en-US" dirty="0">
              <a:solidFill>
                <a:schemeClr val="tx1"/>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2727669185"/>
              </p:ext>
            </p:extLst>
          </p:nvPr>
        </p:nvGraphicFramePr>
        <p:xfrm>
          <a:off x="3048000" y="2547257"/>
          <a:ext cx="5295900" cy="2200275"/>
        </p:xfrm>
        <a:graphic>
          <a:graphicData uri="http://schemas.openxmlformats.org/drawingml/2006/table">
            <a:tbl>
              <a:tblPr>
                <a:tableStyleId>{8799B23B-EC83-4686-B30A-512413B5E67A}</a:tableStyleId>
              </a:tblPr>
              <a:tblGrid>
                <a:gridCol w="3416300"/>
                <a:gridCol w="1879600"/>
              </a:tblGrid>
              <a:tr h="571500">
                <a:tc>
                  <a:txBody>
                    <a:bodyPr/>
                    <a:lstStyle/>
                    <a:p>
                      <a:pPr algn="l" fontAlgn="b"/>
                      <a:r>
                        <a:rPr lang="en-US" sz="1400" u="none" strike="noStrike" dirty="0">
                          <a:effectLst/>
                        </a:rPr>
                        <a:t>Entity kinds/Physical Entity</a:t>
                      </a:r>
                      <a:endParaRPr lang="en-US" sz="1400" b="0" i="0" u="none" strike="noStrike" dirty="0">
                        <a:solidFill>
                          <a:schemeClr val="tx1"/>
                        </a:solidFill>
                        <a:effectLst/>
                        <a:latin typeface="Calibri"/>
                      </a:endParaRPr>
                    </a:p>
                  </a:txBody>
                  <a:tcPr marL="9525" marR="9525" marT="9525" marB="0" anchor="b"/>
                </a:tc>
                <a:tc>
                  <a:txBody>
                    <a:bodyPr/>
                    <a:lstStyle/>
                    <a:p>
                      <a:pPr algn="l" fontAlgn="b"/>
                      <a:r>
                        <a:rPr lang="en-US" sz="1400" u="none" strike="noStrike">
                          <a:effectLst/>
                        </a:rPr>
                        <a:t>A thing that has mass and takes up space including people, places and things.</a:t>
                      </a:r>
                      <a:endParaRPr lang="en-US" sz="1400" b="0" i="0" u="none" strike="noStrike">
                        <a:solidFill>
                          <a:schemeClr val="tx1"/>
                        </a:solidFill>
                        <a:effectLst/>
                        <a:latin typeface="Calibri"/>
                      </a:endParaRPr>
                    </a:p>
                  </a:txBody>
                  <a:tcPr marL="9525" marR="9525" marT="9525" marB="0" anchor="b"/>
                </a:tc>
              </a:tr>
              <a:tr h="190500">
                <a:tc>
                  <a:txBody>
                    <a:bodyPr/>
                    <a:lstStyle/>
                    <a:p>
                      <a:pPr algn="l" fontAlgn="b"/>
                      <a:r>
                        <a:rPr lang="en-US" sz="1400" u="none" strike="noStrike">
                          <a:effectLst/>
                        </a:rPr>
                        <a:t>UML2 Metamodel/Generalization</a:t>
                      </a:r>
                      <a:endParaRPr lang="en-US" sz="1400" b="0" i="0" u="none" strike="noStrike">
                        <a:solidFill>
                          <a:schemeClr val="tx1"/>
                        </a:solidFill>
                        <a:effectLst/>
                        <a:latin typeface="Calibri"/>
                      </a:endParaRPr>
                    </a:p>
                  </a:txBody>
                  <a:tcPr marL="9525" marR="9525" marT="9525" marB="0" anchor="b"/>
                </a:tc>
                <a:tc>
                  <a:txBody>
                    <a:bodyPr/>
                    <a:lstStyle/>
                    <a:p>
                      <a:pPr algn="l" fontAlgn="b"/>
                      <a:endParaRPr lang="en-US" sz="1400" b="0" i="0" u="none" strike="noStrike">
                        <a:solidFill>
                          <a:schemeClr val="tx1"/>
                        </a:solidFill>
                        <a:effectLst/>
                        <a:latin typeface="Calibri"/>
                      </a:endParaRPr>
                    </a:p>
                  </a:txBody>
                  <a:tcPr marL="9525" marR="9525" marT="9525" marB="0" anchor="b"/>
                </a:tc>
              </a:tr>
              <a:tr h="190500">
                <a:tc>
                  <a:txBody>
                    <a:bodyPr/>
                    <a:lstStyle/>
                    <a:p>
                      <a:pPr algn="l" fontAlgn="b"/>
                      <a:r>
                        <a:rPr lang="en-US" sz="1400" u="none" strike="noStrike" dirty="0">
                          <a:effectLst/>
                        </a:rPr>
                        <a:t>Intent/has intent</a:t>
                      </a:r>
                      <a:endParaRPr lang="en-US" sz="1400" b="0" i="0" u="none" strike="noStrike" dirty="0">
                        <a:solidFill>
                          <a:schemeClr val="tx1"/>
                        </a:solidFill>
                        <a:effectLst/>
                        <a:latin typeface="Calibri"/>
                      </a:endParaRPr>
                    </a:p>
                  </a:txBody>
                  <a:tcPr marL="9525" marR="9525" marT="9525" marB="0" anchor="b"/>
                </a:tc>
                <a:tc>
                  <a:txBody>
                    <a:bodyPr/>
                    <a:lstStyle/>
                    <a:p>
                      <a:pPr algn="l" fontAlgn="b"/>
                      <a:endParaRPr lang="en-US" sz="1400" b="0" i="0" u="none" strike="noStrike">
                        <a:solidFill>
                          <a:schemeClr val="tx1"/>
                        </a:solidFill>
                        <a:effectLst/>
                        <a:latin typeface="Calibri"/>
                      </a:endParaRPr>
                    </a:p>
                  </a:txBody>
                  <a:tcPr marL="9525" marR="9525" marT="9525" marB="0" anchor="b"/>
                </a:tc>
              </a:tr>
              <a:tr h="190500">
                <a:tc>
                  <a:txBody>
                    <a:bodyPr/>
                    <a:lstStyle/>
                    <a:p>
                      <a:pPr algn="l" fontAlgn="b"/>
                      <a:r>
                        <a:rPr lang="en-US" sz="1400" u="none" strike="noStrike">
                          <a:effectLst/>
                        </a:rPr>
                        <a:t>Context/Type</a:t>
                      </a:r>
                      <a:endParaRPr lang="en-US" sz="1400" b="0" i="0" u="none" strike="noStrike">
                        <a:solidFill>
                          <a:schemeClr val="tx1"/>
                        </a:solidFill>
                        <a:effectLst/>
                        <a:latin typeface="Calibri"/>
                      </a:endParaRPr>
                    </a:p>
                  </a:txBody>
                  <a:tcPr marL="9525" marR="9525" marT="9525" marB="0" anchor="b"/>
                </a:tc>
                <a:tc>
                  <a:txBody>
                    <a:bodyPr/>
                    <a:lstStyle/>
                    <a:p>
                      <a:pPr algn="l" fontAlgn="b"/>
                      <a:endParaRPr lang="en-US" sz="1400" b="0" i="0" u="none" strike="noStrike">
                        <a:solidFill>
                          <a:schemeClr val="tx1"/>
                        </a:solidFill>
                        <a:effectLst/>
                        <a:latin typeface="Calibri"/>
                      </a:endParaRPr>
                    </a:p>
                  </a:txBody>
                  <a:tcPr marL="9525" marR="9525" marT="9525" marB="0" anchor="b"/>
                </a:tc>
              </a:tr>
              <a:tr h="190500">
                <a:tc>
                  <a:txBody>
                    <a:bodyPr/>
                    <a:lstStyle/>
                    <a:p>
                      <a:pPr algn="l" fontAlgn="b"/>
                      <a:r>
                        <a:rPr lang="en-US" sz="1400" u="none" strike="noStrike">
                          <a:effectLst/>
                        </a:rPr>
                        <a:t>RiskThreat/has sighting</a:t>
                      </a:r>
                      <a:endParaRPr lang="en-US" sz="1400" b="0" i="0" u="none" strike="noStrike">
                        <a:solidFill>
                          <a:schemeClr val="tx1"/>
                        </a:solidFill>
                        <a:effectLst/>
                        <a:latin typeface="Calibri"/>
                      </a:endParaRPr>
                    </a:p>
                  </a:txBody>
                  <a:tcPr marL="9525" marR="9525" marT="9525" marB="0" anchor="b"/>
                </a:tc>
                <a:tc>
                  <a:txBody>
                    <a:bodyPr/>
                    <a:lstStyle/>
                    <a:p>
                      <a:pPr algn="l" fontAlgn="b"/>
                      <a:endParaRPr lang="en-US" sz="1400" b="0" i="0" u="none" strike="noStrike">
                        <a:solidFill>
                          <a:schemeClr val="tx1"/>
                        </a:solidFill>
                        <a:effectLst/>
                        <a:latin typeface="Calibri"/>
                      </a:endParaRPr>
                    </a:p>
                  </a:txBody>
                  <a:tcPr marL="9525" marR="9525" marT="9525" marB="0" anchor="b"/>
                </a:tc>
              </a:tr>
              <a:tr h="190500">
                <a:tc>
                  <a:txBody>
                    <a:bodyPr/>
                    <a:lstStyle/>
                    <a:p>
                      <a:pPr algn="l" fontAlgn="b"/>
                      <a:r>
                        <a:rPr lang="en-US" sz="1400" u="none" strike="noStrike">
                          <a:effectLst/>
                        </a:rPr>
                        <a:t>Possession/possesses</a:t>
                      </a:r>
                      <a:endParaRPr lang="en-US" sz="1400" b="0" i="0" u="none" strike="noStrike">
                        <a:solidFill>
                          <a:schemeClr val="tx1"/>
                        </a:solidFill>
                        <a:effectLst/>
                        <a:latin typeface="Calibri"/>
                      </a:endParaRPr>
                    </a:p>
                  </a:txBody>
                  <a:tcPr marL="9525" marR="9525" marT="9525" marB="0" anchor="b"/>
                </a:tc>
                <a:tc>
                  <a:txBody>
                    <a:bodyPr/>
                    <a:lstStyle/>
                    <a:p>
                      <a:pPr algn="l" fontAlgn="b"/>
                      <a:endParaRPr lang="en-US" sz="1400" b="0" i="0" u="none" strike="noStrike">
                        <a:solidFill>
                          <a:schemeClr val="tx1"/>
                        </a:solidFill>
                        <a:effectLst/>
                        <a:latin typeface="Calibri"/>
                      </a:endParaRPr>
                    </a:p>
                  </a:txBody>
                  <a:tcPr marL="9525" marR="9525" marT="9525" marB="0" anchor="b"/>
                </a:tc>
              </a:tr>
              <a:tr h="190500">
                <a:tc>
                  <a:txBody>
                    <a:bodyPr/>
                    <a:lstStyle/>
                    <a:p>
                      <a:pPr algn="l" fontAlgn="b"/>
                      <a:r>
                        <a:rPr lang="en-US" sz="1400" u="none" strike="noStrike" dirty="0" err="1">
                          <a:effectLst/>
                        </a:rPr>
                        <a:t>RiskThreat</a:t>
                      </a:r>
                      <a:r>
                        <a:rPr lang="en-US" sz="1400" u="none" strike="noStrike" dirty="0">
                          <a:effectLst/>
                        </a:rPr>
                        <a:t>/damages</a:t>
                      </a:r>
                      <a:endParaRPr lang="en-US" sz="1400" b="0" i="0" u="none" strike="noStrike" dirty="0">
                        <a:solidFill>
                          <a:schemeClr val="tx1"/>
                        </a:solidFill>
                        <a:effectLst/>
                        <a:latin typeface="Calibri"/>
                      </a:endParaRPr>
                    </a:p>
                  </a:txBody>
                  <a:tcPr marL="9525" marR="9525" marT="9525" marB="0" anchor="b"/>
                </a:tc>
                <a:tc>
                  <a:txBody>
                    <a:bodyPr/>
                    <a:lstStyle/>
                    <a:p>
                      <a:pPr algn="l" fontAlgn="b"/>
                      <a:endParaRPr lang="en-US" sz="1400" b="0" i="0" u="none" strike="noStrike" dirty="0">
                        <a:solidFill>
                          <a:schemeClr val="tx1"/>
                        </a:solidFill>
                        <a:effectLst/>
                        <a:latin typeface="Calibri"/>
                      </a:endParaRPr>
                    </a:p>
                  </a:txBody>
                  <a:tcPr marL="9525" marR="9525" marT="9525" marB="0" anchor="b"/>
                </a:tc>
              </a:tr>
            </a:tbl>
          </a:graphicData>
        </a:graphic>
      </p:graphicFrame>
    </p:spTree>
    <p:extLst>
      <p:ext uri="{BB962C8B-B14F-4D97-AF65-F5344CB8AC3E}">
        <p14:creationId xmlns:p14="http://schemas.microsoft.com/office/powerpoint/2010/main" val="119149027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Map log example</a:t>
            </a:r>
            <a:endParaRPr lang="en-US" dirty="0">
              <a:solidFill>
                <a:schemeClr val="tx1"/>
              </a:solidFill>
            </a:endParaRPr>
          </a:p>
        </p:txBody>
      </p:sp>
      <p:sp>
        <p:nvSpPr>
          <p:cNvPr id="3" name="Rectangle 2"/>
          <p:cNvSpPr/>
          <p:nvPr/>
        </p:nvSpPr>
        <p:spPr>
          <a:xfrm>
            <a:off x="461554" y="1853148"/>
            <a:ext cx="8305800" cy="3539430"/>
          </a:xfrm>
          <a:prstGeom prst="rect">
            <a:avLst/>
          </a:prstGeom>
        </p:spPr>
        <p:txBody>
          <a:bodyPr wrap="square">
            <a:spAutoFit/>
          </a:bodyPr>
          <a:lstStyle/>
          <a:p>
            <a:r>
              <a:rPr lang="en-US" sz="1600" dirty="0"/>
              <a:t> MAP:/</a:t>
            </a:r>
            <a:r>
              <a:rPr lang="en-US" sz="1600" dirty="0" err="1"/>
              <a:t>stix</a:t>
            </a:r>
            <a:r>
              <a:rPr lang="en-US" sz="1600" dirty="0"/>
              <a:t>/core/</a:t>
            </a:r>
            <a:r>
              <a:rPr lang="en-US" sz="1600" dirty="0" err="1"/>
              <a:t>stix_package</a:t>
            </a:r>
            <a:r>
              <a:rPr lang="en-US" sz="1600" dirty="0"/>
              <a:t>/</a:t>
            </a:r>
            <a:r>
              <a:rPr lang="en-US" sz="1600" dirty="0" err="1"/>
              <a:t>STIXPackage.indicators</a:t>
            </a:r>
            <a:r>
              <a:rPr lang="en-US" sz="1600" dirty="0"/>
              <a:t>---MAPPED TO---&gt;&lt;Indicator "opensource:indicator-45c112fa-805f-4cc0-b17b-2d98b519ca60" as "defines"&gt;</a:t>
            </a:r>
          </a:p>
          <a:p>
            <a:r>
              <a:rPr lang="en-US" sz="1600" dirty="0"/>
              <a:t>    NO VALUE FOR RULE:/</a:t>
            </a:r>
            <a:r>
              <a:rPr lang="en-US" sz="1600" dirty="0" err="1"/>
              <a:t>stix</a:t>
            </a:r>
            <a:r>
              <a:rPr lang="en-US" sz="1600" dirty="0"/>
              <a:t>/core/</a:t>
            </a:r>
            <a:r>
              <a:rPr lang="en-US" sz="1600" dirty="0" err="1"/>
              <a:t>stix_package</a:t>
            </a:r>
            <a:r>
              <a:rPr lang="en-US" sz="1600" dirty="0"/>
              <a:t>/</a:t>
            </a:r>
            <a:r>
              <a:rPr lang="en-US" sz="1600" dirty="0" err="1"/>
              <a:t>STIXPackage.incidents</a:t>
            </a:r>
            <a:endParaRPr lang="en-US" sz="1600" dirty="0"/>
          </a:p>
          <a:p>
            <a:r>
              <a:rPr lang="en-US" sz="1600" dirty="0"/>
              <a:t>    NO VALUE FOR RULE:/</a:t>
            </a:r>
            <a:r>
              <a:rPr lang="en-US" sz="1600" dirty="0" err="1"/>
              <a:t>stix</a:t>
            </a:r>
            <a:r>
              <a:rPr lang="en-US" sz="1600" dirty="0"/>
              <a:t>/core/</a:t>
            </a:r>
            <a:r>
              <a:rPr lang="en-US" sz="1600" dirty="0" err="1"/>
              <a:t>stix_package</a:t>
            </a:r>
            <a:r>
              <a:rPr lang="en-US" sz="1600" dirty="0"/>
              <a:t>/</a:t>
            </a:r>
            <a:r>
              <a:rPr lang="en-US" sz="1600" dirty="0" err="1"/>
              <a:t>STIXPackage.ttps</a:t>
            </a:r>
            <a:endParaRPr lang="en-US" sz="1600" dirty="0"/>
          </a:p>
          <a:p>
            <a:r>
              <a:rPr lang="en-US" sz="1600" dirty="0"/>
              <a:t>    MAP:/</a:t>
            </a:r>
            <a:r>
              <a:rPr lang="en-US" sz="1600" dirty="0" err="1"/>
              <a:t>stix</a:t>
            </a:r>
            <a:r>
              <a:rPr lang="en-US" sz="1600" dirty="0"/>
              <a:t>/base/Entity.id_---MAPPED TO---&gt;&lt;"edge:Package-3ffdccc7-bd56-4491-88d1-be3d966e42f8" as "identified by"&gt;</a:t>
            </a:r>
          </a:p>
          <a:p>
            <a:r>
              <a:rPr lang="en-US" sz="1600" dirty="0"/>
              <a:t>    NO VALUE FOR RULE:/</a:t>
            </a:r>
            <a:r>
              <a:rPr lang="en-US" sz="1600" dirty="0" err="1"/>
              <a:t>stix</a:t>
            </a:r>
            <a:r>
              <a:rPr lang="en-US" sz="1600" dirty="0"/>
              <a:t>/base/</a:t>
            </a:r>
            <a:r>
              <a:rPr lang="en-US" sz="1600" dirty="0" err="1"/>
              <a:t>Entity.idref</a:t>
            </a:r>
            <a:endParaRPr lang="en-US" sz="1600" dirty="0"/>
          </a:p>
          <a:p>
            <a:r>
              <a:rPr lang="en-US" sz="1600" dirty="0"/>
              <a:t>    NO VALUE FOR RULE:/</a:t>
            </a:r>
            <a:r>
              <a:rPr lang="en-US" sz="1600" dirty="0" err="1"/>
              <a:t>stix</a:t>
            </a:r>
            <a:r>
              <a:rPr lang="en-US" sz="1600" dirty="0"/>
              <a:t>/base/</a:t>
            </a:r>
            <a:r>
              <a:rPr lang="en-US" sz="1600" dirty="0" err="1"/>
              <a:t>Entity.title</a:t>
            </a:r>
            <a:endParaRPr lang="en-US" sz="1600" dirty="0"/>
          </a:p>
          <a:p>
            <a:r>
              <a:rPr lang="en-US" sz="1600" dirty="0"/>
              <a:t>    NO VALUE FOR RULE:/</a:t>
            </a:r>
            <a:r>
              <a:rPr lang="en-US" sz="1600" dirty="0" err="1"/>
              <a:t>stix</a:t>
            </a:r>
            <a:r>
              <a:rPr lang="en-US" sz="1600" dirty="0"/>
              <a:t>/base/</a:t>
            </a:r>
            <a:r>
              <a:rPr lang="en-US" sz="1600" dirty="0" err="1"/>
              <a:t>Entity.description.value</a:t>
            </a:r>
            <a:endParaRPr lang="en-US" sz="1600" dirty="0"/>
          </a:p>
          <a:p>
            <a:r>
              <a:rPr lang="en-US" sz="1600" dirty="0">
                <a:solidFill>
                  <a:srgbClr val="FF0000"/>
                </a:solidFill>
              </a:rPr>
              <a:t>    ------UNMAPPED properties and get methods-------</a:t>
            </a:r>
          </a:p>
          <a:p>
            <a:r>
              <a:rPr lang="en-US" sz="1600" dirty="0"/>
              <a:t>    IN:/</a:t>
            </a:r>
            <a:r>
              <a:rPr lang="en-US" sz="1600" dirty="0" err="1"/>
              <a:t>stix</a:t>
            </a:r>
            <a:r>
              <a:rPr lang="en-US" sz="1600" dirty="0"/>
              <a:t>/core/</a:t>
            </a:r>
            <a:r>
              <a:rPr lang="en-US" sz="1600" dirty="0" err="1"/>
              <a:t>stix_package</a:t>
            </a:r>
            <a:r>
              <a:rPr lang="en-US" sz="1600" dirty="0"/>
              <a:t>/</a:t>
            </a:r>
            <a:r>
              <a:rPr lang="en-US" sz="1600" dirty="0" err="1"/>
              <a:t>STIXPackage.version</a:t>
            </a:r>
            <a:r>
              <a:rPr lang="en-US" sz="1600" dirty="0"/>
              <a:t> = 1.1.1</a:t>
            </a:r>
          </a:p>
          <a:p>
            <a:r>
              <a:rPr lang="en-US" sz="1600" dirty="0"/>
              <a:t>    IN:/</a:t>
            </a:r>
            <a:r>
              <a:rPr lang="en-US" sz="1600" dirty="0" err="1"/>
              <a:t>stix</a:t>
            </a:r>
            <a:r>
              <a:rPr lang="en-US" sz="1600" dirty="0"/>
              <a:t>/core/</a:t>
            </a:r>
            <a:r>
              <a:rPr lang="en-US" sz="1600" dirty="0" err="1"/>
              <a:t>stix_package</a:t>
            </a:r>
            <a:r>
              <a:rPr lang="en-US" sz="1600" dirty="0"/>
              <a:t>/</a:t>
            </a:r>
            <a:r>
              <a:rPr lang="en-US" sz="1600" dirty="0" err="1"/>
              <a:t>STIXPackage.related_packages</a:t>
            </a:r>
            <a:r>
              <a:rPr lang="en-US" sz="1600" dirty="0"/>
              <a:t> = None</a:t>
            </a:r>
          </a:p>
          <a:p>
            <a:r>
              <a:rPr lang="en-US" sz="1600" dirty="0"/>
              <a:t>    IN:/</a:t>
            </a:r>
            <a:r>
              <a:rPr lang="en-US" sz="1600" dirty="0" err="1"/>
              <a:t>stix</a:t>
            </a:r>
            <a:r>
              <a:rPr lang="en-US" sz="1600" dirty="0"/>
              <a:t>/core/</a:t>
            </a:r>
            <a:r>
              <a:rPr lang="en-US" sz="1600" dirty="0" err="1"/>
              <a:t>stix_package</a:t>
            </a:r>
            <a:r>
              <a:rPr lang="en-US" sz="1600" dirty="0"/>
              <a:t>/</a:t>
            </a:r>
            <a:r>
              <a:rPr lang="en-US" sz="1600" dirty="0" err="1"/>
              <a:t>STIXPackage.timestamp</a:t>
            </a:r>
            <a:r>
              <a:rPr lang="en-US" sz="1600" dirty="0"/>
              <a:t> = 2014-11-23 00:12:45.650946+00:00</a:t>
            </a:r>
          </a:p>
          <a:p>
            <a:r>
              <a:rPr lang="en-US" sz="1600" dirty="0"/>
              <a:t>    IN:/</a:t>
            </a:r>
            <a:r>
              <a:rPr lang="en-US" sz="1600" dirty="0" err="1"/>
              <a:t>stix</a:t>
            </a:r>
            <a:r>
              <a:rPr lang="en-US" sz="1600" dirty="0"/>
              <a:t>/core/</a:t>
            </a:r>
            <a:r>
              <a:rPr lang="en-US" sz="1600" dirty="0" err="1"/>
              <a:t>stix_package</a:t>
            </a:r>
            <a:r>
              <a:rPr lang="en-US" sz="1600" dirty="0"/>
              <a:t>/</a:t>
            </a:r>
            <a:r>
              <a:rPr lang="en-US" sz="1600" dirty="0" err="1"/>
              <a:t>STIXPackage.campaigns</a:t>
            </a:r>
            <a:r>
              <a:rPr lang="en-US" sz="1600" dirty="0"/>
              <a:t> = </a:t>
            </a:r>
            <a:r>
              <a:rPr lang="en-US" sz="1600" dirty="0" smtClean="0"/>
              <a:t>[]</a:t>
            </a:r>
            <a:endParaRPr lang="en-US" sz="1600" dirty="0"/>
          </a:p>
        </p:txBody>
      </p:sp>
      <p:sp>
        <p:nvSpPr>
          <p:cNvPr id="4" name="Cloud Callout 3"/>
          <p:cNvSpPr/>
          <p:nvPr/>
        </p:nvSpPr>
        <p:spPr>
          <a:xfrm>
            <a:off x="5105400" y="5638800"/>
            <a:ext cx="3124200" cy="862548"/>
          </a:xfrm>
          <a:prstGeom prst="cloudCallout">
            <a:avLst>
              <a:gd name="adj1" fmla="val -66324"/>
              <a:gd name="adj2" fmla="val -1235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Input data to consider</a:t>
            </a:r>
            <a:endParaRPr lang="en-US" dirty="0"/>
          </a:p>
        </p:txBody>
      </p:sp>
      <p:sp>
        <p:nvSpPr>
          <p:cNvPr id="5" name="Cloud Callout 4"/>
          <p:cNvSpPr/>
          <p:nvPr/>
        </p:nvSpPr>
        <p:spPr>
          <a:xfrm>
            <a:off x="5257800" y="685800"/>
            <a:ext cx="3124200" cy="862548"/>
          </a:xfrm>
          <a:prstGeom prst="cloudCallout">
            <a:avLst>
              <a:gd name="adj1" fmla="val -46254"/>
              <a:gd name="adj2" fmla="val 915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What was mapped to what</a:t>
            </a:r>
            <a:endParaRPr lang="en-US" dirty="0"/>
          </a:p>
        </p:txBody>
      </p:sp>
    </p:spTree>
    <p:extLst>
      <p:ext uri="{BB962C8B-B14F-4D97-AF65-F5344CB8AC3E}">
        <p14:creationId xmlns:p14="http://schemas.microsoft.com/office/powerpoint/2010/main" val="107408871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Example rules*</a:t>
            </a:r>
            <a:endParaRPr lang="en-US" dirty="0">
              <a:solidFill>
                <a:schemeClr val="tx1"/>
              </a:solidFill>
            </a:endParaRPr>
          </a:p>
        </p:txBody>
      </p:sp>
      <p:sp>
        <p:nvSpPr>
          <p:cNvPr id="3" name="Rectangle 2"/>
          <p:cNvSpPr/>
          <p:nvPr/>
        </p:nvSpPr>
        <p:spPr>
          <a:xfrm>
            <a:off x="26126" y="1219200"/>
            <a:ext cx="9126583" cy="4524315"/>
          </a:xfrm>
          <a:prstGeom prst="rect">
            <a:avLst/>
          </a:prstGeom>
          <a:solidFill>
            <a:schemeClr val="bg1"/>
          </a:solidFill>
        </p:spPr>
        <p:txBody>
          <a:bodyPr wrap="square">
            <a:spAutoFit/>
          </a:bodyPr>
          <a:lstStyle/>
          <a:p>
            <a:r>
              <a:rPr lang="en-US" dirty="0"/>
              <a:t>Represents("/</a:t>
            </a:r>
            <a:r>
              <a:rPr lang="en-US" dirty="0" err="1"/>
              <a:t>stix</a:t>
            </a:r>
            <a:r>
              <a:rPr lang="en-US" dirty="0"/>
              <a:t>/</a:t>
            </a:r>
            <a:r>
              <a:rPr lang="en-US" dirty="0" err="1"/>
              <a:t>ttp</a:t>
            </a:r>
            <a:r>
              <a:rPr lang="en-US" dirty="0"/>
              <a:t>/TTP",                                                 </a:t>
            </a:r>
            <a:r>
              <a:rPr lang="en-US" dirty="0" smtClean="0"/>
              <a:t>           "</a:t>
            </a:r>
            <a:r>
              <a:rPr lang="en-US" dirty="0"/>
              <a:t>Behavior/Modus Operandi")</a:t>
            </a:r>
          </a:p>
          <a:p>
            <a:r>
              <a:rPr lang="en-US" dirty="0"/>
              <a:t>Represents("/</a:t>
            </a:r>
            <a:r>
              <a:rPr lang="en-US" dirty="0" err="1"/>
              <a:t>stix</a:t>
            </a:r>
            <a:r>
              <a:rPr lang="en-US" dirty="0"/>
              <a:t>/</a:t>
            </a:r>
            <a:r>
              <a:rPr lang="en-US" dirty="0" err="1"/>
              <a:t>ttp</a:t>
            </a:r>
            <a:r>
              <a:rPr lang="en-US" dirty="0"/>
              <a:t>/</a:t>
            </a:r>
            <a:r>
              <a:rPr lang="en-US" dirty="0" err="1"/>
              <a:t>TTP.behavior</a:t>
            </a:r>
            <a:r>
              <a:rPr lang="en-US" dirty="0"/>
              <a:t>",                                        </a:t>
            </a:r>
            <a:r>
              <a:rPr lang="en-US" dirty="0" smtClean="0"/>
              <a:t> "</a:t>
            </a:r>
            <a:r>
              <a:rPr lang="en-US" dirty="0"/>
              <a:t>Core Concepts/step")</a:t>
            </a:r>
          </a:p>
          <a:p>
            <a:endParaRPr lang="en-US" dirty="0"/>
          </a:p>
          <a:p>
            <a:r>
              <a:rPr lang="en-US" dirty="0"/>
              <a:t>Represents("/</a:t>
            </a:r>
            <a:r>
              <a:rPr lang="en-US" dirty="0" err="1"/>
              <a:t>stix</a:t>
            </a:r>
            <a:r>
              <a:rPr lang="en-US" dirty="0"/>
              <a:t>/</a:t>
            </a:r>
            <a:r>
              <a:rPr lang="en-US" dirty="0" err="1"/>
              <a:t>ttp</a:t>
            </a:r>
            <a:r>
              <a:rPr lang="en-US" dirty="0"/>
              <a:t>/behavior/Behavior",                                </a:t>
            </a:r>
            <a:r>
              <a:rPr lang="en-US" dirty="0" smtClean="0"/>
              <a:t>"</a:t>
            </a:r>
            <a:r>
              <a:rPr lang="en-US" dirty="0"/>
              <a:t>Process/Plan")</a:t>
            </a:r>
          </a:p>
          <a:p>
            <a:r>
              <a:rPr lang="en-US" dirty="0"/>
              <a:t>Represents("/</a:t>
            </a:r>
            <a:r>
              <a:rPr lang="en-US" dirty="0" err="1"/>
              <a:t>stix</a:t>
            </a:r>
            <a:r>
              <a:rPr lang="en-US" dirty="0"/>
              <a:t>/</a:t>
            </a:r>
            <a:r>
              <a:rPr lang="en-US" dirty="0" err="1"/>
              <a:t>ttp</a:t>
            </a:r>
            <a:r>
              <a:rPr lang="en-US" dirty="0"/>
              <a:t>/behavior/</a:t>
            </a:r>
            <a:r>
              <a:rPr lang="en-US" dirty="0" err="1"/>
              <a:t>Behavior.malware</a:t>
            </a:r>
            <a:r>
              <a:rPr lang="en-US" dirty="0"/>
              <a:t>",  </a:t>
            </a:r>
            <a:r>
              <a:rPr lang="en-US" dirty="0" smtClean="0"/>
              <a:t>           "</a:t>
            </a:r>
            <a:r>
              <a:rPr lang="en-US" dirty="0"/>
              <a:t>Process/requires")</a:t>
            </a:r>
          </a:p>
          <a:p>
            <a:endParaRPr lang="en-US" dirty="0"/>
          </a:p>
          <a:p>
            <a:r>
              <a:rPr lang="en-US" dirty="0"/>
              <a:t>Represents("/</a:t>
            </a:r>
            <a:r>
              <a:rPr lang="en-US" dirty="0" err="1"/>
              <a:t>cybox</a:t>
            </a:r>
            <a:r>
              <a:rPr lang="en-US" dirty="0"/>
              <a:t>/common/</a:t>
            </a:r>
            <a:r>
              <a:rPr lang="en-US" dirty="0" err="1"/>
              <a:t>datetimewithprecision</a:t>
            </a:r>
            <a:r>
              <a:rPr lang="en-US" dirty="0"/>
              <a:t>/</a:t>
            </a:r>
            <a:r>
              <a:rPr lang="en-US" dirty="0" err="1"/>
              <a:t>DateTimeWithPrecision</a:t>
            </a:r>
            <a:r>
              <a:rPr lang="en-US" dirty="0"/>
              <a:t>",      </a:t>
            </a:r>
            <a:endParaRPr lang="en-US" dirty="0" smtClean="0"/>
          </a:p>
          <a:p>
            <a:r>
              <a:rPr lang="en-US" dirty="0"/>
              <a:t>	</a:t>
            </a:r>
            <a:r>
              <a:rPr lang="en-US" dirty="0" smtClean="0"/>
              <a:t>				"</a:t>
            </a:r>
            <a:r>
              <a:rPr lang="en-US" dirty="0"/>
              <a:t>Quantities and units/Time point")</a:t>
            </a:r>
          </a:p>
          <a:p>
            <a:r>
              <a:rPr lang="en-US" dirty="0"/>
              <a:t>Represents("/</a:t>
            </a:r>
            <a:r>
              <a:rPr lang="en-US" dirty="0" err="1"/>
              <a:t>cybox</a:t>
            </a:r>
            <a:r>
              <a:rPr lang="en-US" dirty="0"/>
              <a:t>/common/</a:t>
            </a:r>
            <a:r>
              <a:rPr lang="en-US" dirty="0" err="1"/>
              <a:t>datetimewithprecision</a:t>
            </a:r>
            <a:r>
              <a:rPr lang="en-US" dirty="0"/>
              <a:t>/</a:t>
            </a:r>
            <a:r>
              <a:rPr lang="en-US" dirty="0" err="1"/>
              <a:t>DateTimeWithPrecision.value</a:t>
            </a:r>
            <a:r>
              <a:rPr lang="en-US" dirty="0"/>
              <a:t>", </a:t>
            </a:r>
            <a:r>
              <a:rPr lang="en-US" dirty="0" smtClean="0"/>
              <a:t>						"</a:t>
            </a:r>
            <a:r>
              <a:rPr lang="en-US" dirty="0"/>
              <a:t>Quantity/value")</a:t>
            </a:r>
          </a:p>
          <a:p>
            <a:endParaRPr lang="en-US" dirty="0"/>
          </a:p>
          <a:p>
            <a:r>
              <a:rPr lang="en-US" dirty="0"/>
              <a:t>#Entity properties used for all subtypes</a:t>
            </a:r>
          </a:p>
          <a:p>
            <a:r>
              <a:rPr lang="en-US" dirty="0" err="1"/>
              <a:t>RepresentsID</a:t>
            </a:r>
            <a:r>
              <a:rPr lang="en-US" dirty="0"/>
              <a:t>("/</a:t>
            </a:r>
            <a:r>
              <a:rPr lang="en-US" dirty="0" err="1"/>
              <a:t>stix</a:t>
            </a:r>
            <a:r>
              <a:rPr lang="en-US" dirty="0"/>
              <a:t>/base/Entity.id_",                                        "Core Concepts/identified by") </a:t>
            </a:r>
          </a:p>
          <a:p>
            <a:r>
              <a:rPr lang="en-US" dirty="0" err="1"/>
              <a:t>RepresentsID</a:t>
            </a:r>
            <a:r>
              <a:rPr lang="en-US" dirty="0"/>
              <a:t>("/</a:t>
            </a:r>
            <a:r>
              <a:rPr lang="en-US" dirty="0" err="1"/>
              <a:t>stix</a:t>
            </a:r>
            <a:r>
              <a:rPr lang="en-US" dirty="0"/>
              <a:t>/base/</a:t>
            </a:r>
            <a:r>
              <a:rPr lang="en-US" dirty="0" err="1"/>
              <a:t>Entity.idref</a:t>
            </a:r>
            <a:r>
              <a:rPr lang="en-US" dirty="0"/>
              <a:t>",                                     "Core Concepts/identified by") </a:t>
            </a:r>
          </a:p>
          <a:p>
            <a:r>
              <a:rPr lang="en-US" dirty="0"/>
              <a:t>Represents("</a:t>
            </a:r>
            <a:r>
              <a:rPr lang="en-US" dirty="0">
                <a:solidFill>
                  <a:srgbClr val="FF0000"/>
                </a:solidFill>
              </a:rPr>
              <a:t>/</a:t>
            </a:r>
            <a:r>
              <a:rPr lang="en-US" dirty="0" err="1">
                <a:solidFill>
                  <a:srgbClr val="FF0000"/>
                </a:solidFill>
              </a:rPr>
              <a:t>stix</a:t>
            </a:r>
            <a:r>
              <a:rPr lang="en-US" dirty="0">
                <a:solidFill>
                  <a:srgbClr val="FF0000"/>
                </a:solidFill>
              </a:rPr>
              <a:t>/base/</a:t>
            </a:r>
            <a:r>
              <a:rPr lang="en-US" dirty="0" err="1">
                <a:solidFill>
                  <a:srgbClr val="FF0000"/>
                </a:solidFill>
              </a:rPr>
              <a:t>Entity.title</a:t>
            </a:r>
            <a:r>
              <a:rPr lang="en-US" dirty="0"/>
              <a:t>",                                       </a:t>
            </a:r>
            <a:r>
              <a:rPr lang="en-US" dirty="0" smtClean="0"/>
              <a:t>    "</a:t>
            </a:r>
            <a:r>
              <a:rPr lang="en-US" dirty="0">
                <a:solidFill>
                  <a:srgbClr val="FF0000"/>
                </a:solidFill>
              </a:rPr>
              <a:t>Information/has name")</a:t>
            </a:r>
          </a:p>
          <a:p>
            <a:r>
              <a:rPr lang="en-US" dirty="0"/>
              <a:t>Represents("/</a:t>
            </a:r>
            <a:r>
              <a:rPr lang="en-US" dirty="0" err="1"/>
              <a:t>stix</a:t>
            </a:r>
            <a:r>
              <a:rPr lang="en-US" dirty="0"/>
              <a:t>/base/</a:t>
            </a:r>
            <a:r>
              <a:rPr lang="en-US" dirty="0" err="1"/>
              <a:t>Entity.description.value</a:t>
            </a:r>
            <a:r>
              <a:rPr lang="en-US" dirty="0"/>
              <a:t>",                 </a:t>
            </a:r>
            <a:r>
              <a:rPr lang="en-US" dirty="0" smtClean="0"/>
              <a:t>"</a:t>
            </a:r>
            <a:r>
              <a:rPr lang="en-US" dirty="0"/>
              <a:t>Information/described by")</a:t>
            </a:r>
          </a:p>
        </p:txBody>
      </p:sp>
      <p:sp>
        <p:nvSpPr>
          <p:cNvPr id="4" name="TextBox 3"/>
          <p:cNvSpPr txBox="1"/>
          <p:nvPr/>
        </p:nvSpPr>
        <p:spPr>
          <a:xfrm>
            <a:off x="304800" y="5852382"/>
            <a:ext cx="2591350" cy="369332"/>
          </a:xfrm>
          <a:prstGeom prst="rect">
            <a:avLst/>
          </a:prstGeom>
          <a:noFill/>
        </p:spPr>
        <p:txBody>
          <a:bodyPr wrap="none" rtlCol="0">
            <a:spAutoFit/>
          </a:bodyPr>
          <a:lstStyle/>
          <a:p>
            <a:r>
              <a:rPr lang="en-US" dirty="0" smtClean="0"/>
              <a:t>* Currently in text format</a:t>
            </a:r>
            <a:endParaRPr lang="en-US" dirty="0"/>
          </a:p>
        </p:txBody>
      </p:sp>
      <p:sp>
        <p:nvSpPr>
          <p:cNvPr id="5" name="Rounded Rectangular Callout 4"/>
          <p:cNvSpPr/>
          <p:nvPr/>
        </p:nvSpPr>
        <p:spPr>
          <a:xfrm>
            <a:off x="6553200" y="3581400"/>
            <a:ext cx="2057400" cy="785843"/>
          </a:xfrm>
          <a:prstGeom prst="wedgeRoundRectCallout">
            <a:avLst>
              <a:gd name="adj1" fmla="val -48135"/>
              <a:gd name="adj2" fmla="val 15527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From conceptual dictionary</a:t>
            </a:r>
            <a:endParaRPr lang="en-US" dirty="0"/>
          </a:p>
        </p:txBody>
      </p:sp>
      <p:sp>
        <p:nvSpPr>
          <p:cNvPr id="6" name="Rounded Rectangular Callout 5"/>
          <p:cNvSpPr/>
          <p:nvPr/>
        </p:nvSpPr>
        <p:spPr>
          <a:xfrm>
            <a:off x="228600" y="3481357"/>
            <a:ext cx="2057400" cy="785843"/>
          </a:xfrm>
          <a:prstGeom prst="wedgeRoundRectCallout">
            <a:avLst>
              <a:gd name="adj1" fmla="val 52818"/>
              <a:gd name="adj2" fmla="val 16192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From schema and map log</a:t>
            </a:r>
            <a:endParaRPr lang="en-US" dirty="0"/>
          </a:p>
        </p:txBody>
      </p:sp>
    </p:spTree>
    <p:extLst>
      <p:ext uri="{BB962C8B-B14F-4D97-AF65-F5344CB8AC3E}">
        <p14:creationId xmlns:p14="http://schemas.microsoft.com/office/powerpoint/2010/main" val="230709485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Resulting data graph</a:t>
            </a:r>
            <a:endParaRPr lang="en-US" dirty="0">
              <a:solidFill>
                <a:schemeClr val="tx1"/>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887" y="990600"/>
            <a:ext cx="8658225" cy="5467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7692965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p:txBody>
          <a:bodyPr/>
          <a:lstStyle/>
          <a:p>
            <a:endParaRPr lang="en-US"/>
          </a:p>
        </p:txBody>
      </p:sp>
      <p:sp>
        <p:nvSpPr>
          <p:cNvPr id="3" name="Date Placeholder 2"/>
          <p:cNvSpPr>
            <a:spLocks noGrp="1"/>
          </p:cNvSpPr>
          <p:nvPr>
            <p:ph type="dt" sz="half" idx="10"/>
          </p:nvPr>
        </p:nvSpPr>
        <p:spPr/>
        <p:txBody>
          <a:bodyPr/>
          <a:lstStyle/>
          <a:p>
            <a:fld id="{1F9A5793-53E3-4EFA-8FEB-3135A2F5C16E}" type="datetime1">
              <a:rPr lang="en-US" smtClean="0"/>
              <a:t>7/13/2015</a:t>
            </a:fld>
            <a:endParaRPr lang="en-US" dirty="0"/>
          </a:p>
        </p:txBody>
      </p:sp>
      <p:sp>
        <p:nvSpPr>
          <p:cNvPr id="4" name="Slide Number Placeholder 3"/>
          <p:cNvSpPr>
            <a:spLocks noGrp="1"/>
          </p:cNvSpPr>
          <p:nvPr>
            <p:ph type="sldNum" sz="quarter" idx="11"/>
          </p:nvPr>
        </p:nvSpPr>
        <p:spPr/>
        <p:txBody>
          <a:bodyPr/>
          <a:lstStyle/>
          <a:p>
            <a:fld id="{C5349D12-3EF0-44B0-8484-0F10BE0E01DA}" type="slidenum">
              <a:rPr lang="en-US" smtClean="0"/>
              <a:t>95</a:t>
            </a:fld>
            <a:endParaRPr lang="en-US"/>
          </a:p>
        </p:txBody>
      </p:sp>
      <p:sp>
        <p:nvSpPr>
          <p:cNvPr id="5" name="Footer Placeholder 4"/>
          <p:cNvSpPr>
            <a:spLocks noGrp="1"/>
          </p:cNvSpPr>
          <p:nvPr>
            <p:ph type="ftr" sz="quarter" idx="12"/>
          </p:nvPr>
        </p:nvSpPr>
        <p:spPr/>
        <p:txBody>
          <a:bodyPr/>
          <a:lstStyle/>
          <a:p>
            <a:r>
              <a:rPr lang="en-US" smtClean="0"/>
              <a:t>Threat &amp; Risk</a:t>
            </a:r>
            <a:endParaRPr lang="en-US"/>
          </a:p>
        </p:txBody>
      </p:sp>
      <p:sp>
        <p:nvSpPr>
          <p:cNvPr id="7" name="Title 6"/>
          <p:cNvSpPr>
            <a:spLocks noGrp="1"/>
          </p:cNvSpPr>
          <p:nvPr>
            <p:ph type="title"/>
          </p:nvPr>
        </p:nvSpPr>
        <p:spPr/>
        <p:txBody>
          <a:bodyPr/>
          <a:lstStyle/>
          <a:p>
            <a:r>
              <a:rPr lang="en-US" dirty="0" smtClean="0"/>
              <a:t>Team Discussions</a:t>
            </a:r>
            <a:endParaRPr lang="en-US" dirty="0"/>
          </a:p>
        </p:txBody>
      </p:sp>
    </p:spTree>
    <p:extLst>
      <p:ext uri="{BB962C8B-B14F-4D97-AF65-F5344CB8AC3E}">
        <p14:creationId xmlns:p14="http://schemas.microsoft.com/office/powerpoint/2010/main" val="2425010984"/>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13"/>
          </p:nvPr>
        </p:nvSpPr>
        <p:spPr/>
        <p:txBody>
          <a:bodyPr/>
          <a:lstStyle/>
          <a:p>
            <a:r>
              <a:rPr lang="en-US" dirty="0" smtClean="0"/>
              <a:t>Scope of conceptual model</a:t>
            </a:r>
          </a:p>
          <a:p>
            <a:r>
              <a:rPr lang="en-US" dirty="0" smtClean="0"/>
              <a:t>What to  include and/or map</a:t>
            </a:r>
          </a:p>
          <a:p>
            <a:r>
              <a:rPr lang="en-US" dirty="0" smtClean="0"/>
              <a:t>Including more submitters</a:t>
            </a:r>
          </a:p>
          <a:p>
            <a:r>
              <a:rPr lang="en-US" dirty="0" smtClean="0"/>
              <a:t>Who is going to do what, level of effort, doing the real work</a:t>
            </a:r>
          </a:p>
          <a:p>
            <a:r>
              <a:rPr lang="en-US" dirty="0" smtClean="0"/>
              <a:t>Process timeline</a:t>
            </a:r>
          </a:p>
          <a:p>
            <a:endParaRPr lang="en-US" dirty="0"/>
          </a:p>
          <a:p>
            <a:r>
              <a:rPr lang="en-US" dirty="0" smtClean="0"/>
              <a:t>Get started…</a:t>
            </a:r>
            <a:endParaRPr lang="en-US" dirty="0"/>
          </a:p>
        </p:txBody>
      </p:sp>
      <p:sp>
        <p:nvSpPr>
          <p:cNvPr id="3" name="Date Placeholder 2"/>
          <p:cNvSpPr>
            <a:spLocks noGrp="1"/>
          </p:cNvSpPr>
          <p:nvPr>
            <p:ph type="dt" sz="half" idx="14"/>
          </p:nvPr>
        </p:nvSpPr>
        <p:spPr/>
        <p:txBody>
          <a:bodyPr/>
          <a:lstStyle/>
          <a:p>
            <a:fld id="{7FFC8E0D-FE22-42CA-9D02-05162CCF70A3}" type="datetime1">
              <a:rPr lang="en-US" smtClean="0"/>
              <a:t>7/13/2015</a:t>
            </a:fld>
            <a:endParaRPr lang="en-US"/>
          </a:p>
        </p:txBody>
      </p:sp>
      <p:sp>
        <p:nvSpPr>
          <p:cNvPr id="4" name="Slide Number Placeholder 3"/>
          <p:cNvSpPr>
            <a:spLocks noGrp="1"/>
          </p:cNvSpPr>
          <p:nvPr>
            <p:ph type="sldNum" sz="quarter" idx="15"/>
          </p:nvPr>
        </p:nvSpPr>
        <p:spPr/>
        <p:txBody>
          <a:bodyPr/>
          <a:lstStyle/>
          <a:p>
            <a:fld id="{C5349D12-3EF0-44B0-8484-0F10BE0E01DA}" type="slidenum">
              <a:rPr lang="en-US" smtClean="0"/>
              <a:t>96</a:t>
            </a:fld>
            <a:endParaRPr lang="en-US"/>
          </a:p>
        </p:txBody>
      </p:sp>
      <p:sp>
        <p:nvSpPr>
          <p:cNvPr id="5" name="Footer Placeholder 4"/>
          <p:cNvSpPr>
            <a:spLocks noGrp="1"/>
          </p:cNvSpPr>
          <p:nvPr>
            <p:ph type="ftr" sz="quarter" idx="16"/>
          </p:nvPr>
        </p:nvSpPr>
        <p:spPr/>
        <p:txBody>
          <a:bodyPr/>
          <a:lstStyle/>
          <a:p>
            <a:r>
              <a:rPr lang="en-US" smtClean="0"/>
              <a:t>Threat &amp; Risk</a:t>
            </a:r>
            <a:endParaRPr lang="en-US"/>
          </a:p>
        </p:txBody>
      </p:sp>
      <p:sp>
        <p:nvSpPr>
          <p:cNvPr id="7" name="Title 6"/>
          <p:cNvSpPr>
            <a:spLocks noGrp="1"/>
          </p:cNvSpPr>
          <p:nvPr>
            <p:ph type="title"/>
          </p:nvPr>
        </p:nvSpPr>
        <p:spPr/>
        <p:txBody>
          <a:bodyPr/>
          <a:lstStyle/>
          <a:p>
            <a:r>
              <a:rPr lang="en-US" dirty="0" smtClean="0"/>
              <a:t>Items to discuss</a:t>
            </a:r>
            <a:endParaRPr lang="en-US" dirty="0"/>
          </a:p>
        </p:txBody>
      </p:sp>
    </p:spTree>
    <p:extLst>
      <p:ext uri="{BB962C8B-B14F-4D97-AF65-F5344CB8AC3E}">
        <p14:creationId xmlns:p14="http://schemas.microsoft.com/office/powerpoint/2010/main" val="41871079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ylar">
  <a:themeElements>
    <a:clrScheme name="Mylar">
      <a:dk1>
        <a:srgbClr val="000000"/>
      </a:dk1>
      <a:lt1>
        <a:srgbClr val="FFFFFF"/>
      </a:lt1>
      <a:dk2>
        <a:srgbClr val="656162"/>
      </a:dk2>
      <a:lt2>
        <a:srgbClr val="E0DACC"/>
      </a:lt2>
      <a:accent1>
        <a:srgbClr val="4A5A7A"/>
      </a:accent1>
      <a:accent2>
        <a:srgbClr val="F7BD40"/>
      </a:accent2>
      <a:accent3>
        <a:srgbClr val="975C00"/>
      </a:accent3>
      <a:accent4>
        <a:srgbClr val="754D41"/>
      </a:accent4>
      <a:accent5>
        <a:srgbClr val="838995"/>
      </a:accent5>
      <a:accent6>
        <a:srgbClr val="687B66"/>
      </a:accent6>
      <a:hlink>
        <a:srgbClr val="B5740B"/>
      </a:hlink>
      <a:folHlink>
        <a:srgbClr val="7483A0"/>
      </a:folHlink>
    </a:clrScheme>
    <a:fontScheme name="Mylar">
      <a:majorFont>
        <a:latin typeface="Corbel"/>
        <a:ea typeface=""/>
        <a:cs typeface=""/>
        <a:font script="Jpan" typeface="HGｺﾞｼｯｸM"/>
        <a:font script="Hang" typeface="맑은 고딕"/>
        <a:font script="Hans" typeface="华文楷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맑은 고딕"/>
        <a:font script="Hans" typeface="华文楷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ylar">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effectStyle>
        <a:effectStyle>
          <a:effectLst>
            <a:innerShdw blurRad="50800" dist="25400" dir="13500000">
              <a:srgbClr val="000000">
                <a:alpha val="75000"/>
              </a:srgbClr>
            </a:innerShdw>
            <a:outerShdw blurRad="50800" dist="25400" dir="5400000" rotWithShape="0">
              <a:srgbClr val="000000">
                <a:alpha val="50000"/>
              </a:srgbClr>
            </a:outerShdw>
          </a:effectLst>
          <a:scene3d>
            <a:camera prst="orthographicFront">
              <a:rot lat="0" lon="0" rev="0"/>
            </a:camera>
            <a:lightRig rig="threePt" dir="tl"/>
          </a:scene3d>
          <a:sp3d prstMaterial="dkEdge">
            <a:bevelT w="25400" h="508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tint val="100000"/>
                <a:shade val="30000"/>
                <a:alpha val="100000"/>
                <a:satMod val="255000"/>
                <a:lumMod val="100000"/>
              </a:schemeClr>
            </a:gs>
          </a:gsLst>
          <a:path path="circle">
            <a:fillToRect l="50000" t="-80000" r="50000" b="180000"/>
          </a:path>
        </a:gradFill>
        <a:blipFill rotWithShape="1">
          <a:blip xmlns:r="http://schemas.openxmlformats.org/officeDocument/2006/relationships" r:embed="rId1">
            <a:duotone>
              <a:schemeClr val="phClr">
                <a:lumMod val="80000"/>
              </a:schemeClr>
              <a:schemeClr val="phClr">
                <a:tint val="50000"/>
                <a:lumMod val="15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TM01790491[[fn=Mylar]]</Template>
  <TotalTime>2737</TotalTime>
  <Words>5146</Words>
  <Application>Microsoft Office PowerPoint</Application>
  <PresentationFormat>On-screen Show (4:3)</PresentationFormat>
  <Paragraphs>1001</Paragraphs>
  <Slides>96</Slides>
  <Notes>2</Notes>
  <HiddenSlides>1</HiddenSlides>
  <MMClips>0</MMClips>
  <ScaleCrop>false</ScaleCrop>
  <HeadingPairs>
    <vt:vector size="4" baseType="variant">
      <vt:variant>
        <vt:lpstr>Theme</vt:lpstr>
      </vt:variant>
      <vt:variant>
        <vt:i4>1</vt:i4>
      </vt:variant>
      <vt:variant>
        <vt:lpstr>Slide Titles</vt:lpstr>
      </vt:variant>
      <vt:variant>
        <vt:i4>96</vt:i4>
      </vt:variant>
    </vt:vector>
  </HeadingPairs>
  <TitlesOfParts>
    <vt:vector size="97" baseType="lpstr">
      <vt:lpstr>Mylar</vt:lpstr>
      <vt:lpstr>Operational Threat &amp; Risk Information Sharing and Analytics</vt:lpstr>
      <vt:lpstr>Agenda</vt:lpstr>
      <vt:lpstr>Planning required (no particular order)</vt:lpstr>
      <vt:lpstr>Submission tasks</vt:lpstr>
      <vt:lpstr>Submission Tasks (Cont)</vt:lpstr>
      <vt:lpstr>Overview of OMG RFP Process &amp; Revised Time Line</vt:lpstr>
      <vt:lpstr>What we all should already know</vt:lpstr>
      <vt:lpstr>What we need is an integrating framework</vt:lpstr>
      <vt:lpstr>Scope Diagram</vt:lpstr>
      <vt:lpstr>Critical Components – conceptual models and mappings</vt:lpstr>
      <vt:lpstr>Conceptual Model Inputs (Initial)</vt:lpstr>
      <vt:lpstr>What it means to create a standard</vt:lpstr>
      <vt:lpstr>Submission Team</vt:lpstr>
      <vt:lpstr>Contributors &amp; Submitters</vt:lpstr>
      <vt:lpstr>Submitters</vt:lpstr>
      <vt:lpstr>Contributors</vt:lpstr>
      <vt:lpstr>Core Team</vt:lpstr>
      <vt:lpstr>Understanding the standards process</vt:lpstr>
      <vt:lpstr>Some thoughts about creating a standard</vt:lpstr>
      <vt:lpstr>What we need for the specification</vt:lpstr>
      <vt:lpstr>Validation</vt:lpstr>
      <vt:lpstr>Implementations</vt:lpstr>
      <vt:lpstr>Consider the technology readiness level required for any pilots/prototypes</vt:lpstr>
      <vt:lpstr>Potential Roadmap</vt:lpstr>
      <vt:lpstr>Time Investment Required</vt:lpstr>
      <vt:lpstr>Kinds of collaboration</vt:lpstr>
      <vt:lpstr>Stakeholder roles in our community</vt:lpstr>
      <vt:lpstr>Specific artifacts</vt:lpstr>
      <vt:lpstr>For Data Sources…</vt:lpstr>
      <vt:lpstr>For Data fusion and brokering…</vt:lpstr>
      <vt:lpstr>For Analysts…</vt:lpstr>
      <vt:lpstr>For Responders…</vt:lpstr>
      <vt:lpstr>Use case resolution</vt:lpstr>
      <vt:lpstr>Understanding the conceptual models</vt:lpstr>
      <vt:lpstr>Conceptual Model Layering</vt:lpstr>
      <vt:lpstr>Conceptual Model Packages</vt:lpstr>
      <vt:lpstr>Understanding the UML diagrams &amp; Tables</vt:lpstr>
      <vt:lpstr>UML Concepts we use</vt:lpstr>
      <vt:lpstr>Profile extension concepts</vt:lpstr>
      <vt:lpstr>Representing the data and schema</vt:lpstr>
      <vt:lpstr>Modeling Convention – General Relations</vt:lpstr>
      <vt:lpstr>PowerPoint Presentation</vt:lpstr>
      <vt:lpstr>Threats and Risks of What?</vt:lpstr>
      <vt:lpstr>Consequences</vt:lpstr>
      <vt:lpstr>“Danger” as the threat/risk common abstraction (Firesmith)</vt:lpstr>
      <vt:lpstr>Core Risk/Threat Concepts Overview</vt:lpstr>
      <vt:lpstr>Incidents</vt:lpstr>
      <vt:lpstr>Processes and plans</vt:lpstr>
      <vt:lpstr>Abstract types</vt:lpstr>
      <vt:lpstr>Kinds of entities</vt:lpstr>
      <vt:lpstr>Example abstract concepts (types and relations)</vt:lpstr>
      <vt:lpstr>Abstract concepts are then supertypes of Risk/Threat specific concepts</vt:lpstr>
      <vt:lpstr>Each concept has a definition and focus diagram</vt:lpstr>
      <vt:lpstr>Hierarchy of verb and property concepts</vt:lpstr>
      <vt:lpstr>Roles</vt:lpstr>
      <vt:lpstr>Phases</vt:lpstr>
      <vt:lpstr>Quantity Kinds</vt:lpstr>
      <vt:lpstr>Mapping Semantics</vt:lpstr>
      <vt:lpstr>Representing the STIX physical model</vt:lpstr>
      <vt:lpstr>XML Representation represents concept</vt:lpstr>
      <vt:lpstr>“Facades” provide mapped views of the conceptual model</vt:lpstr>
      <vt:lpstr>Physical/logical elements represent concepts (may be in facades)</vt:lpstr>
      <vt:lpstr>Facades utilize representations and property paths</vt:lpstr>
      <vt:lpstr>Facades utilize representations and property paths</vt:lpstr>
      <vt:lpstr>Mapping patterns for complex relations</vt:lpstr>
      <vt:lpstr>Example STIX source data</vt:lpstr>
      <vt:lpstr>Example of mapped data graph</vt:lpstr>
      <vt:lpstr>Prototyping</vt:lpstr>
      <vt:lpstr>Prototype Design</vt:lpstr>
      <vt:lpstr>Example Dictionary</vt:lpstr>
      <vt:lpstr>Map log example</vt:lpstr>
      <vt:lpstr>Example rules*</vt:lpstr>
      <vt:lpstr>Resulting data graph</vt:lpstr>
      <vt:lpstr>Process checklist</vt:lpstr>
      <vt:lpstr>Threat/Risk RFP Requirements</vt:lpstr>
      <vt:lpstr>Conceptual Models</vt:lpstr>
      <vt:lpstr>Threat/Risk Concepts To Define</vt:lpstr>
      <vt:lpstr>Classes of Threat/Risks in scope</vt:lpstr>
      <vt:lpstr>Constraints</vt:lpstr>
      <vt:lpstr>NIEM Representation &amp; Mapping</vt:lpstr>
      <vt:lpstr>STIX Mapping</vt:lpstr>
      <vt:lpstr>Common Requirements</vt:lpstr>
      <vt:lpstr>Optional Mappings</vt:lpstr>
      <vt:lpstr>Optional support for conceptual modeling and mapping </vt:lpstr>
      <vt:lpstr>MOF Representation</vt:lpstr>
      <vt:lpstr>Optional Integration with UPDM  </vt:lpstr>
      <vt:lpstr>Issues To Discuss</vt:lpstr>
      <vt:lpstr>Evaluation Criteria</vt:lpstr>
      <vt:lpstr>Prototyping</vt:lpstr>
      <vt:lpstr>Prototype Design</vt:lpstr>
      <vt:lpstr>Example Dictionary</vt:lpstr>
      <vt:lpstr>Map log example</vt:lpstr>
      <vt:lpstr>Example rules*</vt:lpstr>
      <vt:lpstr>Resulting data graph</vt:lpstr>
      <vt:lpstr>Team Discussions</vt:lpstr>
      <vt:lpstr>Items to discuss</vt:lpstr>
    </vt:vector>
  </TitlesOfParts>
  <Company>Model Driven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Threat/Risk Information Sharing and Analytics</dc:title>
  <dc:creator>Cory Casanave</dc:creator>
  <cp:lastModifiedBy>Cory Casanave</cp:lastModifiedBy>
  <cp:revision>173</cp:revision>
  <dcterms:created xsi:type="dcterms:W3CDTF">2014-12-22T21:21:42Z</dcterms:created>
  <dcterms:modified xsi:type="dcterms:W3CDTF">2015-07-13T21:48:36Z</dcterms:modified>
</cp:coreProperties>
</file>