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2"/>
  </p:notesMasterIdLst>
  <p:sldIdLst>
    <p:sldId id="258" r:id="rId2"/>
    <p:sldId id="322" r:id="rId3"/>
    <p:sldId id="338" r:id="rId4"/>
    <p:sldId id="339" r:id="rId5"/>
    <p:sldId id="340" r:id="rId6"/>
    <p:sldId id="341" r:id="rId7"/>
    <p:sldId id="267" r:id="rId8"/>
    <p:sldId id="320" r:id="rId9"/>
    <p:sldId id="321" r:id="rId10"/>
    <p:sldId id="336" r:id="rId11"/>
    <p:sldId id="337" r:id="rId12"/>
    <p:sldId id="313" r:id="rId13"/>
    <p:sldId id="335" r:id="rId14"/>
    <p:sldId id="302" r:id="rId15"/>
    <p:sldId id="311" r:id="rId16"/>
    <p:sldId id="269" r:id="rId17"/>
    <p:sldId id="304" r:id="rId18"/>
    <p:sldId id="289" r:id="rId19"/>
    <p:sldId id="291" r:id="rId20"/>
    <p:sldId id="307" r:id="rId21"/>
    <p:sldId id="308" r:id="rId22"/>
    <p:sldId id="325" r:id="rId23"/>
    <p:sldId id="326" r:id="rId24"/>
    <p:sldId id="333" r:id="rId25"/>
    <p:sldId id="330" r:id="rId26"/>
    <p:sldId id="332" r:id="rId27"/>
    <p:sldId id="328" r:id="rId28"/>
    <p:sldId id="329" r:id="rId29"/>
    <p:sldId id="334" r:id="rId30"/>
    <p:sldId id="327"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048" autoAdjust="0"/>
  </p:normalViewPr>
  <p:slideViewPr>
    <p:cSldViewPr snapToGrid="0" snapToObjects="1">
      <p:cViewPr varScale="1">
        <p:scale>
          <a:sx n="101" d="100"/>
          <a:sy n="101" d="100"/>
        </p:scale>
        <p:origin x="-55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4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81C273-1EF1-0D43-8C7B-E4E51B1DD902}"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24FC4B7B-0304-B442-8D70-451D2E1B8E73}">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smtClean="0"/>
            <a:t>Meta Model/Ontology</a:t>
          </a:r>
          <a:endParaRPr lang="en-US" dirty="0"/>
        </a:p>
      </dgm:t>
    </dgm:pt>
    <dgm:pt modelId="{36D87A19-0213-B84A-B024-CD04CB532DDC}" type="parTrans" cxnId="{C2EA3A2F-6DE7-EC4A-B06E-C89C6C62AC56}">
      <dgm:prSet/>
      <dgm:spPr/>
      <dgm:t>
        <a:bodyPr/>
        <a:lstStyle/>
        <a:p>
          <a:endParaRPr lang="en-US"/>
        </a:p>
      </dgm:t>
    </dgm:pt>
    <dgm:pt modelId="{60812A6C-64C5-854D-B608-C6506F297E1C}" type="sibTrans" cxnId="{C2EA3A2F-6DE7-EC4A-B06E-C89C6C62AC56}">
      <dgm:prSet/>
      <dgm:spPr/>
      <dgm:t>
        <a:bodyPr/>
        <a:lstStyle/>
        <a:p>
          <a:endParaRPr lang="en-US"/>
        </a:p>
      </dgm:t>
    </dgm:pt>
    <dgm:pt modelId="{8BCD8603-B6B5-A247-A01F-7FA97AF262D7}">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STIX RIM</a:t>
          </a:r>
          <a:endParaRPr lang="en-US" dirty="0"/>
        </a:p>
      </dgm:t>
    </dgm:pt>
    <dgm:pt modelId="{42A887FA-7195-6943-A867-9FC674470843}" type="parTrans" cxnId="{26DD6863-35D1-DC4E-A48E-B13828617B44}">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D183B4D4-9282-564A-A05F-6672E4B63679}" type="sibTrans" cxnId="{26DD6863-35D1-DC4E-A48E-B13828617B44}">
      <dgm:prSet/>
      <dgm:spPr/>
      <dgm:t>
        <a:bodyPr/>
        <a:lstStyle/>
        <a:p>
          <a:endParaRPr lang="en-US"/>
        </a:p>
      </dgm:t>
    </dgm:pt>
    <dgm:pt modelId="{605B3D90-CD4C-FE46-A788-086A46EEE1EF}">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err="1" smtClean="0"/>
            <a:t>IODef</a:t>
          </a:r>
          <a:r>
            <a:rPr lang="en-US" dirty="0" smtClean="0"/>
            <a:t> (model, implicit)</a:t>
          </a:r>
          <a:endParaRPr lang="en-US" dirty="0"/>
        </a:p>
      </dgm:t>
    </dgm:pt>
    <dgm:pt modelId="{DCBC67D8-FA1C-514C-AC55-5490675193BC}" type="parTrans" cxnId="{59AA1461-C489-B448-A956-7244D1C8E592}">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2B571011-E176-174F-B687-29A2FDA7132B}" type="sibTrans" cxnId="{59AA1461-C489-B448-A956-7244D1C8E592}">
      <dgm:prSet/>
      <dgm:spPr/>
      <dgm:t>
        <a:bodyPr/>
        <a:lstStyle/>
        <a:p>
          <a:endParaRPr lang="en-US"/>
        </a:p>
      </dgm:t>
    </dgm:pt>
    <dgm:pt modelId="{1767A8FE-7DA6-7E4C-887E-346CB8179756}">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CAP (Model, implicit)</a:t>
          </a:r>
          <a:endParaRPr lang="en-US" dirty="0"/>
        </a:p>
      </dgm:t>
    </dgm:pt>
    <dgm:pt modelId="{2DDC1B06-FAEB-6A43-992D-DAD87D34308F}" type="parTrans" cxnId="{4B4AAD8F-E5A0-DA48-B301-472AEBDBC7FB}">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DFB1E95F-91DF-774E-9B05-080225A4EB9C}" type="sibTrans" cxnId="{4B4AAD8F-E5A0-DA48-B301-472AEBDBC7FB}">
      <dgm:prSet/>
      <dgm:spPr/>
      <dgm:t>
        <a:bodyPr/>
        <a:lstStyle/>
        <a:p>
          <a:endParaRPr lang="en-US"/>
        </a:p>
      </dgm:t>
    </dgm:pt>
    <dgm:pt modelId="{F3CC7960-1B33-8A42-856B-8E6105617BC9}">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STIX XML</a:t>
          </a:r>
          <a:endParaRPr lang="en-US" dirty="0"/>
        </a:p>
      </dgm:t>
    </dgm:pt>
    <dgm:pt modelId="{37ADC307-162F-764A-B8AA-A2016AEC33E3}" type="parTrans" cxnId="{E9D0ACCA-D973-994E-87C3-93CDCFC42C9E}">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16586342-8DEE-5A4F-8B38-5DC8217DC429}" type="sibTrans" cxnId="{E9D0ACCA-D973-994E-87C3-93CDCFC42C9E}">
      <dgm:prSet/>
      <dgm:spPr/>
      <dgm:t>
        <a:bodyPr/>
        <a:lstStyle/>
        <a:p>
          <a:endParaRPr lang="en-US"/>
        </a:p>
      </dgm:t>
    </dgm:pt>
    <dgm:pt modelId="{BA912062-20F7-704B-ACFE-C7F4611D2B80}">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STIX JSON</a:t>
          </a:r>
          <a:endParaRPr lang="en-US" dirty="0"/>
        </a:p>
      </dgm:t>
    </dgm:pt>
    <dgm:pt modelId="{CB9B9F47-FA5C-864A-A1CF-8B0C649B2339}" type="parTrans" cxnId="{C8AEEC13-B3E4-6B45-B80E-D53F8C44FD10}">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0BF99377-AFE4-7046-8A44-E28521C1FBED}" type="sibTrans" cxnId="{C8AEEC13-B3E4-6B45-B80E-D53F8C44FD10}">
      <dgm:prSet/>
      <dgm:spPr/>
      <dgm:t>
        <a:bodyPr/>
        <a:lstStyle/>
        <a:p>
          <a:endParaRPr lang="en-US"/>
        </a:p>
      </dgm:t>
    </dgm:pt>
    <dgm:pt modelId="{BFDBBE1B-6667-4F48-9D61-32D4398669D2}">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err="1" smtClean="0"/>
            <a:t>IODef</a:t>
          </a:r>
          <a:r>
            <a:rPr lang="en-US" dirty="0" smtClean="0"/>
            <a:t> (protocol)</a:t>
          </a:r>
          <a:endParaRPr lang="en-US" dirty="0"/>
        </a:p>
      </dgm:t>
    </dgm:pt>
    <dgm:pt modelId="{8F036DD7-DFCB-3749-8E5A-7BA46F00C9A9}" type="parTrans" cxnId="{18A8A8CE-E933-F04A-AB6B-1F88456BFF66}">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A39B834D-301B-D941-89B1-D0551DE493AA}" type="sibTrans" cxnId="{18A8A8CE-E933-F04A-AB6B-1F88456BFF66}">
      <dgm:prSet/>
      <dgm:spPr/>
      <dgm:t>
        <a:bodyPr/>
        <a:lstStyle/>
        <a:p>
          <a:endParaRPr lang="en-US"/>
        </a:p>
      </dgm:t>
    </dgm:pt>
    <dgm:pt modelId="{2EE9FA59-1494-BA43-AF80-705EA5EFAB8A}">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Cap XML</a:t>
          </a:r>
          <a:endParaRPr lang="en-US" dirty="0"/>
        </a:p>
      </dgm:t>
    </dgm:pt>
    <dgm:pt modelId="{A9A11C6A-3CB2-B746-987C-714C47A8C4E1}" type="parTrans" cxnId="{4E612BE7-73FD-764E-9A96-E1DCA5E3C2A2}">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F6454B45-8447-7D47-A32B-92306A5ACE4C}" type="sibTrans" cxnId="{4E612BE7-73FD-764E-9A96-E1DCA5E3C2A2}">
      <dgm:prSet/>
      <dgm:spPr/>
      <dgm:t>
        <a:bodyPr/>
        <a:lstStyle/>
        <a:p>
          <a:endParaRPr lang="en-US"/>
        </a:p>
      </dgm:t>
    </dgm:pt>
    <dgm:pt modelId="{FD54C9EA-011A-534D-AE4D-31375457A9F1}">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Snort (model, implicit)</a:t>
          </a:r>
          <a:endParaRPr lang="en-US" dirty="0"/>
        </a:p>
      </dgm:t>
    </dgm:pt>
    <dgm:pt modelId="{D8D5134D-F215-2C45-9BF5-44F6774A8889}" type="parTrans" cxnId="{E7284897-FC49-AD4E-815A-0B7E2C22690F}">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EE18BE6E-7A82-E748-8160-F68D70A55AAB}" type="sibTrans" cxnId="{E7284897-FC49-AD4E-815A-0B7E2C22690F}">
      <dgm:prSet/>
      <dgm:spPr/>
      <dgm:t>
        <a:bodyPr/>
        <a:lstStyle/>
        <a:p>
          <a:endParaRPr lang="en-US"/>
        </a:p>
      </dgm:t>
    </dgm:pt>
    <dgm:pt modelId="{CB49E2A9-8328-1A43-94E9-DC1CD1DFEFAC}">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Snort rules</a:t>
          </a:r>
          <a:endParaRPr lang="en-US" dirty="0"/>
        </a:p>
      </dgm:t>
    </dgm:pt>
    <dgm:pt modelId="{7637A26C-AD3D-9D45-9081-4C2F551F306B}" type="parTrans" cxnId="{0C805E6B-4678-2848-9452-6C5580320F6C}">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1C990685-9C26-1142-9AC9-85E68A93D715}" type="sibTrans" cxnId="{0C805E6B-4678-2848-9452-6C5580320F6C}">
      <dgm:prSet/>
      <dgm:spPr/>
      <dgm:t>
        <a:bodyPr/>
        <a:lstStyle/>
        <a:p>
          <a:endParaRPr lang="en-US"/>
        </a:p>
      </dgm:t>
    </dgm:pt>
    <dgm:pt modelId="{0DE64586-681C-D445-B932-2B051D6DB8CE}">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Physical Threat Model</a:t>
          </a:r>
          <a:endParaRPr lang="en-US" dirty="0"/>
        </a:p>
      </dgm:t>
    </dgm:pt>
    <dgm:pt modelId="{E1F9CB79-250C-3D49-BA33-3896053D7BCA}" type="parTrans" cxnId="{E9EA50AE-A6B7-604D-BFFA-CB2FA371B4A9}">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98FF4FF8-CEB8-F147-BDA1-A732020E65BF}" type="sibTrans" cxnId="{E9EA50AE-A6B7-604D-BFFA-CB2FA371B4A9}">
      <dgm:prSet/>
      <dgm:spPr/>
      <dgm:t>
        <a:bodyPr/>
        <a:lstStyle/>
        <a:p>
          <a:endParaRPr lang="en-US"/>
        </a:p>
      </dgm:t>
    </dgm:pt>
    <dgm:pt modelId="{E86B5BDD-6540-834C-BAAD-37B0F3BDCD0F}">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PT XML </a:t>
          </a:r>
          <a:r>
            <a:rPr lang="en-US" smtClean="0"/>
            <a:t>(notional)</a:t>
          </a:r>
          <a:endParaRPr lang="en-US" dirty="0"/>
        </a:p>
      </dgm:t>
    </dgm:pt>
    <dgm:pt modelId="{6D4129E8-158C-864A-9D5F-18713517342C}" type="parTrans" cxnId="{59F69D93-0DD5-E24E-B9EC-3DEC67E53BDF}">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3ABADBE4-5B12-7843-950A-DBB23D832903}" type="sibTrans" cxnId="{59F69D93-0DD5-E24E-B9EC-3DEC67E53BDF}">
      <dgm:prSet/>
      <dgm:spPr/>
      <dgm:t>
        <a:bodyPr/>
        <a:lstStyle/>
        <a:p>
          <a:endParaRPr lang="en-US"/>
        </a:p>
      </dgm:t>
    </dgm:pt>
    <dgm:pt modelId="{C8EEE93A-6EFD-C14D-9188-0D2E82613DEB}" type="pres">
      <dgm:prSet presAssocID="{4381C273-1EF1-0D43-8C7B-E4E51B1DD902}" presName="hierChild1" presStyleCnt="0">
        <dgm:presLayoutVars>
          <dgm:orgChart val="1"/>
          <dgm:chPref val="1"/>
          <dgm:dir/>
          <dgm:animOne val="branch"/>
          <dgm:animLvl val="lvl"/>
          <dgm:resizeHandles/>
        </dgm:presLayoutVars>
      </dgm:prSet>
      <dgm:spPr/>
      <dgm:t>
        <a:bodyPr/>
        <a:lstStyle/>
        <a:p>
          <a:endParaRPr lang="en-US"/>
        </a:p>
      </dgm:t>
    </dgm:pt>
    <dgm:pt modelId="{5FC30987-B60B-7644-A79F-5E84F050918F}" type="pres">
      <dgm:prSet presAssocID="{24FC4B7B-0304-B442-8D70-451D2E1B8E73}" presName="hierRoot1" presStyleCnt="0">
        <dgm:presLayoutVars>
          <dgm:hierBranch val="init"/>
        </dgm:presLayoutVars>
      </dgm:prSet>
      <dgm:spPr/>
    </dgm:pt>
    <dgm:pt modelId="{040A6CE4-967E-F544-A604-408C7957679D}" type="pres">
      <dgm:prSet presAssocID="{24FC4B7B-0304-B442-8D70-451D2E1B8E73}" presName="rootComposite1" presStyleCnt="0"/>
      <dgm:spPr/>
    </dgm:pt>
    <dgm:pt modelId="{9A12DE5A-70C1-804B-9A4B-22524871D7B4}" type="pres">
      <dgm:prSet presAssocID="{24FC4B7B-0304-B442-8D70-451D2E1B8E73}" presName="rootText1" presStyleLbl="node0" presStyleIdx="0" presStyleCnt="1">
        <dgm:presLayoutVars>
          <dgm:chPref val="3"/>
        </dgm:presLayoutVars>
      </dgm:prSet>
      <dgm:spPr/>
      <dgm:t>
        <a:bodyPr/>
        <a:lstStyle/>
        <a:p>
          <a:endParaRPr lang="en-US"/>
        </a:p>
      </dgm:t>
    </dgm:pt>
    <dgm:pt modelId="{87B6E815-DF3A-B945-8518-1F7A40A33D5D}" type="pres">
      <dgm:prSet presAssocID="{24FC4B7B-0304-B442-8D70-451D2E1B8E73}" presName="rootConnector1" presStyleLbl="node1" presStyleIdx="0" presStyleCnt="0"/>
      <dgm:spPr/>
      <dgm:t>
        <a:bodyPr/>
        <a:lstStyle/>
        <a:p>
          <a:endParaRPr lang="en-US"/>
        </a:p>
      </dgm:t>
    </dgm:pt>
    <dgm:pt modelId="{7CDEB0F5-E76C-7D45-AFE0-03EF9880E23B}" type="pres">
      <dgm:prSet presAssocID="{24FC4B7B-0304-B442-8D70-451D2E1B8E73}" presName="hierChild2" presStyleCnt="0"/>
      <dgm:spPr/>
    </dgm:pt>
    <dgm:pt modelId="{44C1D0F1-3B88-DC4E-97C1-00B658DC6FE1}" type="pres">
      <dgm:prSet presAssocID="{42A887FA-7195-6943-A867-9FC674470843}" presName="Name37" presStyleLbl="parChTrans1D2" presStyleIdx="0" presStyleCnt="5"/>
      <dgm:spPr/>
      <dgm:t>
        <a:bodyPr/>
        <a:lstStyle/>
        <a:p>
          <a:endParaRPr lang="en-US"/>
        </a:p>
      </dgm:t>
    </dgm:pt>
    <dgm:pt modelId="{FB1D52A0-00EC-B848-A10C-90B9A252B745}" type="pres">
      <dgm:prSet presAssocID="{8BCD8603-B6B5-A247-A01F-7FA97AF262D7}" presName="hierRoot2" presStyleCnt="0">
        <dgm:presLayoutVars>
          <dgm:hierBranch val="init"/>
        </dgm:presLayoutVars>
      </dgm:prSet>
      <dgm:spPr/>
    </dgm:pt>
    <dgm:pt modelId="{C30DFB72-8A61-7F40-BEA1-8C957DCF255E}" type="pres">
      <dgm:prSet presAssocID="{8BCD8603-B6B5-A247-A01F-7FA97AF262D7}" presName="rootComposite" presStyleCnt="0"/>
      <dgm:spPr/>
    </dgm:pt>
    <dgm:pt modelId="{BF32D8EB-9D41-6C42-A5DA-166765D5458D}" type="pres">
      <dgm:prSet presAssocID="{8BCD8603-B6B5-A247-A01F-7FA97AF262D7}" presName="rootText" presStyleLbl="node2" presStyleIdx="0" presStyleCnt="5">
        <dgm:presLayoutVars>
          <dgm:chPref val="3"/>
        </dgm:presLayoutVars>
      </dgm:prSet>
      <dgm:spPr/>
      <dgm:t>
        <a:bodyPr/>
        <a:lstStyle/>
        <a:p>
          <a:endParaRPr lang="en-US"/>
        </a:p>
      </dgm:t>
    </dgm:pt>
    <dgm:pt modelId="{314E274F-E38A-3541-9F26-CD95B045C4D8}" type="pres">
      <dgm:prSet presAssocID="{8BCD8603-B6B5-A247-A01F-7FA97AF262D7}" presName="rootConnector" presStyleLbl="node2" presStyleIdx="0" presStyleCnt="5"/>
      <dgm:spPr/>
      <dgm:t>
        <a:bodyPr/>
        <a:lstStyle/>
        <a:p>
          <a:endParaRPr lang="en-US"/>
        </a:p>
      </dgm:t>
    </dgm:pt>
    <dgm:pt modelId="{9EC72F74-0FF6-DB4E-98D4-2B67940B2A20}" type="pres">
      <dgm:prSet presAssocID="{8BCD8603-B6B5-A247-A01F-7FA97AF262D7}" presName="hierChild4" presStyleCnt="0"/>
      <dgm:spPr/>
    </dgm:pt>
    <dgm:pt modelId="{302EFB1A-FCDE-1849-8D22-6BFC10F1C7F1}" type="pres">
      <dgm:prSet presAssocID="{37ADC307-162F-764A-B8AA-A2016AEC33E3}" presName="Name37" presStyleLbl="parChTrans1D3" presStyleIdx="0" presStyleCnt="6"/>
      <dgm:spPr/>
      <dgm:t>
        <a:bodyPr/>
        <a:lstStyle/>
        <a:p>
          <a:endParaRPr lang="en-US"/>
        </a:p>
      </dgm:t>
    </dgm:pt>
    <dgm:pt modelId="{1F17F5BD-D269-7845-94C6-2AD72D06B772}" type="pres">
      <dgm:prSet presAssocID="{F3CC7960-1B33-8A42-856B-8E6105617BC9}" presName="hierRoot2" presStyleCnt="0">
        <dgm:presLayoutVars>
          <dgm:hierBranch val="init"/>
        </dgm:presLayoutVars>
      </dgm:prSet>
      <dgm:spPr/>
    </dgm:pt>
    <dgm:pt modelId="{3940FA06-CBEB-9542-9C9D-CDBD6EC81BE3}" type="pres">
      <dgm:prSet presAssocID="{F3CC7960-1B33-8A42-856B-8E6105617BC9}" presName="rootComposite" presStyleCnt="0"/>
      <dgm:spPr/>
    </dgm:pt>
    <dgm:pt modelId="{CD9E414E-FA12-3B4E-A293-4BB4EF210DF3}" type="pres">
      <dgm:prSet presAssocID="{F3CC7960-1B33-8A42-856B-8E6105617BC9}" presName="rootText" presStyleLbl="node3" presStyleIdx="0" presStyleCnt="6">
        <dgm:presLayoutVars>
          <dgm:chPref val="3"/>
        </dgm:presLayoutVars>
      </dgm:prSet>
      <dgm:spPr/>
      <dgm:t>
        <a:bodyPr/>
        <a:lstStyle/>
        <a:p>
          <a:endParaRPr lang="en-US"/>
        </a:p>
      </dgm:t>
    </dgm:pt>
    <dgm:pt modelId="{4A1D3649-314F-E145-A178-C679B577D9A2}" type="pres">
      <dgm:prSet presAssocID="{F3CC7960-1B33-8A42-856B-8E6105617BC9}" presName="rootConnector" presStyleLbl="node3" presStyleIdx="0" presStyleCnt="6"/>
      <dgm:spPr/>
      <dgm:t>
        <a:bodyPr/>
        <a:lstStyle/>
        <a:p>
          <a:endParaRPr lang="en-US"/>
        </a:p>
      </dgm:t>
    </dgm:pt>
    <dgm:pt modelId="{34C56222-085F-304C-8733-E9E5FD3F9F75}" type="pres">
      <dgm:prSet presAssocID="{F3CC7960-1B33-8A42-856B-8E6105617BC9}" presName="hierChild4" presStyleCnt="0"/>
      <dgm:spPr/>
    </dgm:pt>
    <dgm:pt modelId="{17A29E81-F51C-EF41-ABE8-6210C6EE44DF}" type="pres">
      <dgm:prSet presAssocID="{F3CC7960-1B33-8A42-856B-8E6105617BC9}" presName="hierChild5" presStyleCnt="0"/>
      <dgm:spPr/>
    </dgm:pt>
    <dgm:pt modelId="{65463B22-A900-174D-82E7-A80575B7ED99}" type="pres">
      <dgm:prSet presAssocID="{CB9B9F47-FA5C-864A-A1CF-8B0C649B2339}" presName="Name37" presStyleLbl="parChTrans1D3" presStyleIdx="1" presStyleCnt="6"/>
      <dgm:spPr/>
      <dgm:t>
        <a:bodyPr/>
        <a:lstStyle/>
        <a:p>
          <a:endParaRPr lang="en-US"/>
        </a:p>
      </dgm:t>
    </dgm:pt>
    <dgm:pt modelId="{B7A507A9-9743-1E42-B351-1734246BD3B5}" type="pres">
      <dgm:prSet presAssocID="{BA912062-20F7-704B-ACFE-C7F4611D2B80}" presName="hierRoot2" presStyleCnt="0">
        <dgm:presLayoutVars>
          <dgm:hierBranch val="init"/>
        </dgm:presLayoutVars>
      </dgm:prSet>
      <dgm:spPr/>
    </dgm:pt>
    <dgm:pt modelId="{9AAA5350-62A2-2841-8C00-6ECD0A0649FD}" type="pres">
      <dgm:prSet presAssocID="{BA912062-20F7-704B-ACFE-C7F4611D2B80}" presName="rootComposite" presStyleCnt="0"/>
      <dgm:spPr/>
    </dgm:pt>
    <dgm:pt modelId="{E7BC0599-A551-9145-BAAF-3D63AC07E5B0}" type="pres">
      <dgm:prSet presAssocID="{BA912062-20F7-704B-ACFE-C7F4611D2B80}" presName="rootText" presStyleLbl="node3" presStyleIdx="1" presStyleCnt="6">
        <dgm:presLayoutVars>
          <dgm:chPref val="3"/>
        </dgm:presLayoutVars>
      </dgm:prSet>
      <dgm:spPr/>
      <dgm:t>
        <a:bodyPr/>
        <a:lstStyle/>
        <a:p>
          <a:endParaRPr lang="en-US"/>
        </a:p>
      </dgm:t>
    </dgm:pt>
    <dgm:pt modelId="{CF29B20B-B0EE-B04A-B295-D4D8CD5D0B9A}" type="pres">
      <dgm:prSet presAssocID="{BA912062-20F7-704B-ACFE-C7F4611D2B80}" presName="rootConnector" presStyleLbl="node3" presStyleIdx="1" presStyleCnt="6"/>
      <dgm:spPr/>
      <dgm:t>
        <a:bodyPr/>
        <a:lstStyle/>
        <a:p>
          <a:endParaRPr lang="en-US"/>
        </a:p>
      </dgm:t>
    </dgm:pt>
    <dgm:pt modelId="{D095CB5C-B4D4-DA47-942B-0304FB046675}" type="pres">
      <dgm:prSet presAssocID="{BA912062-20F7-704B-ACFE-C7F4611D2B80}" presName="hierChild4" presStyleCnt="0"/>
      <dgm:spPr/>
    </dgm:pt>
    <dgm:pt modelId="{92F94358-887F-AC42-B7F7-40F9EA8BA076}" type="pres">
      <dgm:prSet presAssocID="{BA912062-20F7-704B-ACFE-C7F4611D2B80}" presName="hierChild5" presStyleCnt="0"/>
      <dgm:spPr/>
    </dgm:pt>
    <dgm:pt modelId="{D006036E-16F5-094E-9D0A-0168605DE0A1}" type="pres">
      <dgm:prSet presAssocID="{8BCD8603-B6B5-A247-A01F-7FA97AF262D7}" presName="hierChild5" presStyleCnt="0"/>
      <dgm:spPr/>
    </dgm:pt>
    <dgm:pt modelId="{E18ACB8B-FAA4-354F-B518-FD6F3D0C0B5D}" type="pres">
      <dgm:prSet presAssocID="{DCBC67D8-FA1C-514C-AC55-5490675193BC}" presName="Name37" presStyleLbl="parChTrans1D2" presStyleIdx="1" presStyleCnt="5"/>
      <dgm:spPr/>
      <dgm:t>
        <a:bodyPr/>
        <a:lstStyle/>
        <a:p>
          <a:endParaRPr lang="en-US"/>
        </a:p>
      </dgm:t>
    </dgm:pt>
    <dgm:pt modelId="{D0FCFA56-AA9E-D448-BDDB-6B4FF3EB3809}" type="pres">
      <dgm:prSet presAssocID="{605B3D90-CD4C-FE46-A788-086A46EEE1EF}" presName="hierRoot2" presStyleCnt="0">
        <dgm:presLayoutVars>
          <dgm:hierBranch val="init"/>
        </dgm:presLayoutVars>
      </dgm:prSet>
      <dgm:spPr/>
    </dgm:pt>
    <dgm:pt modelId="{67323278-755A-4143-AA6B-E7CA1AD88F4B}" type="pres">
      <dgm:prSet presAssocID="{605B3D90-CD4C-FE46-A788-086A46EEE1EF}" presName="rootComposite" presStyleCnt="0"/>
      <dgm:spPr/>
    </dgm:pt>
    <dgm:pt modelId="{DDAE6EA9-32C1-4A49-8282-526E58DB176B}" type="pres">
      <dgm:prSet presAssocID="{605B3D90-CD4C-FE46-A788-086A46EEE1EF}" presName="rootText" presStyleLbl="node2" presStyleIdx="1" presStyleCnt="5">
        <dgm:presLayoutVars>
          <dgm:chPref val="3"/>
        </dgm:presLayoutVars>
      </dgm:prSet>
      <dgm:spPr/>
      <dgm:t>
        <a:bodyPr/>
        <a:lstStyle/>
        <a:p>
          <a:endParaRPr lang="en-US"/>
        </a:p>
      </dgm:t>
    </dgm:pt>
    <dgm:pt modelId="{42FF1899-8708-BA44-9E74-2CEFAC954577}" type="pres">
      <dgm:prSet presAssocID="{605B3D90-CD4C-FE46-A788-086A46EEE1EF}" presName="rootConnector" presStyleLbl="node2" presStyleIdx="1" presStyleCnt="5"/>
      <dgm:spPr/>
      <dgm:t>
        <a:bodyPr/>
        <a:lstStyle/>
        <a:p>
          <a:endParaRPr lang="en-US"/>
        </a:p>
      </dgm:t>
    </dgm:pt>
    <dgm:pt modelId="{ABA93092-D986-6349-950E-D0ADEDAC0EDE}" type="pres">
      <dgm:prSet presAssocID="{605B3D90-CD4C-FE46-A788-086A46EEE1EF}" presName="hierChild4" presStyleCnt="0"/>
      <dgm:spPr/>
    </dgm:pt>
    <dgm:pt modelId="{53EA0784-B3E2-4D42-90F5-D44F5C3657F3}" type="pres">
      <dgm:prSet presAssocID="{8F036DD7-DFCB-3749-8E5A-7BA46F00C9A9}" presName="Name37" presStyleLbl="parChTrans1D3" presStyleIdx="2" presStyleCnt="6"/>
      <dgm:spPr/>
      <dgm:t>
        <a:bodyPr/>
        <a:lstStyle/>
        <a:p>
          <a:endParaRPr lang="en-US"/>
        </a:p>
      </dgm:t>
    </dgm:pt>
    <dgm:pt modelId="{3F9DE737-36A9-654E-8C95-A2784F778D93}" type="pres">
      <dgm:prSet presAssocID="{BFDBBE1B-6667-4F48-9D61-32D4398669D2}" presName="hierRoot2" presStyleCnt="0">
        <dgm:presLayoutVars>
          <dgm:hierBranch val="init"/>
        </dgm:presLayoutVars>
      </dgm:prSet>
      <dgm:spPr/>
    </dgm:pt>
    <dgm:pt modelId="{78443BDF-A1C3-1C4D-A5A4-1C6103F5CEF5}" type="pres">
      <dgm:prSet presAssocID="{BFDBBE1B-6667-4F48-9D61-32D4398669D2}" presName="rootComposite" presStyleCnt="0"/>
      <dgm:spPr/>
    </dgm:pt>
    <dgm:pt modelId="{D88FD843-58C0-DF40-84F2-9507C6DAC07A}" type="pres">
      <dgm:prSet presAssocID="{BFDBBE1B-6667-4F48-9D61-32D4398669D2}" presName="rootText" presStyleLbl="node3" presStyleIdx="2" presStyleCnt="6">
        <dgm:presLayoutVars>
          <dgm:chPref val="3"/>
        </dgm:presLayoutVars>
      </dgm:prSet>
      <dgm:spPr/>
      <dgm:t>
        <a:bodyPr/>
        <a:lstStyle/>
        <a:p>
          <a:endParaRPr lang="en-US"/>
        </a:p>
      </dgm:t>
    </dgm:pt>
    <dgm:pt modelId="{38E6712A-E3D0-A544-B83A-311A227ECA72}" type="pres">
      <dgm:prSet presAssocID="{BFDBBE1B-6667-4F48-9D61-32D4398669D2}" presName="rootConnector" presStyleLbl="node3" presStyleIdx="2" presStyleCnt="6"/>
      <dgm:spPr/>
      <dgm:t>
        <a:bodyPr/>
        <a:lstStyle/>
        <a:p>
          <a:endParaRPr lang="en-US"/>
        </a:p>
      </dgm:t>
    </dgm:pt>
    <dgm:pt modelId="{66E99E86-E942-5F41-A9BA-7604B0F9EFDA}" type="pres">
      <dgm:prSet presAssocID="{BFDBBE1B-6667-4F48-9D61-32D4398669D2}" presName="hierChild4" presStyleCnt="0"/>
      <dgm:spPr/>
    </dgm:pt>
    <dgm:pt modelId="{EBDFF0D6-DA8C-054E-89A3-B999DEA9201C}" type="pres">
      <dgm:prSet presAssocID="{BFDBBE1B-6667-4F48-9D61-32D4398669D2}" presName="hierChild5" presStyleCnt="0"/>
      <dgm:spPr/>
    </dgm:pt>
    <dgm:pt modelId="{1B78FBED-ED1D-C440-B5AC-5DB17C6304E9}" type="pres">
      <dgm:prSet presAssocID="{605B3D90-CD4C-FE46-A788-086A46EEE1EF}" presName="hierChild5" presStyleCnt="0"/>
      <dgm:spPr/>
    </dgm:pt>
    <dgm:pt modelId="{BA88FDD8-154F-074F-8264-E4BB7179B08F}" type="pres">
      <dgm:prSet presAssocID="{2DDC1B06-FAEB-6A43-992D-DAD87D34308F}" presName="Name37" presStyleLbl="parChTrans1D2" presStyleIdx="2" presStyleCnt="5"/>
      <dgm:spPr/>
      <dgm:t>
        <a:bodyPr/>
        <a:lstStyle/>
        <a:p>
          <a:endParaRPr lang="en-US"/>
        </a:p>
      </dgm:t>
    </dgm:pt>
    <dgm:pt modelId="{06FD9D08-51AB-EF43-9A49-ACA2F59EF188}" type="pres">
      <dgm:prSet presAssocID="{1767A8FE-7DA6-7E4C-887E-346CB8179756}" presName="hierRoot2" presStyleCnt="0">
        <dgm:presLayoutVars>
          <dgm:hierBranch val="init"/>
        </dgm:presLayoutVars>
      </dgm:prSet>
      <dgm:spPr/>
    </dgm:pt>
    <dgm:pt modelId="{981ABBF7-632D-3146-AFF2-ECE512D65BC7}" type="pres">
      <dgm:prSet presAssocID="{1767A8FE-7DA6-7E4C-887E-346CB8179756}" presName="rootComposite" presStyleCnt="0"/>
      <dgm:spPr/>
    </dgm:pt>
    <dgm:pt modelId="{516267D5-8BC8-6B43-941A-85AC1C9C19A6}" type="pres">
      <dgm:prSet presAssocID="{1767A8FE-7DA6-7E4C-887E-346CB8179756}" presName="rootText" presStyleLbl="node2" presStyleIdx="2" presStyleCnt="5">
        <dgm:presLayoutVars>
          <dgm:chPref val="3"/>
        </dgm:presLayoutVars>
      </dgm:prSet>
      <dgm:spPr/>
      <dgm:t>
        <a:bodyPr/>
        <a:lstStyle/>
        <a:p>
          <a:endParaRPr lang="en-US"/>
        </a:p>
      </dgm:t>
    </dgm:pt>
    <dgm:pt modelId="{4AA15F4B-8DC5-CC44-8FB8-A0FA95AA20B0}" type="pres">
      <dgm:prSet presAssocID="{1767A8FE-7DA6-7E4C-887E-346CB8179756}" presName="rootConnector" presStyleLbl="node2" presStyleIdx="2" presStyleCnt="5"/>
      <dgm:spPr/>
      <dgm:t>
        <a:bodyPr/>
        <a:lstStyle/>
        <a:p>
          <a:endParaRPr lang="en-US"/>
        </a:p>
      </dgm:t>
    </dgm:pt>
    <dgm:pt modelId="{383E514E-E584-BB4F-A7FD-5B8F55135579}" type="pres">
      <dgm:prSet presAssocID="{1767A8FE-7DA6-7E4C-887E-346CB8179756}" presName="hierChild4" presStyleCnt="0"/>
      <dgm:spPr/>
    </dgm:pt>
    <dgm:pt modelId="{9B355131-116F-0447-A834-D86B05A650FB}" type="pres">
      <dgm:prSet presAssocID="{A9A11C6A-3CB2-B746-987C-714C47A8C4E1}" presName="Name37" presStyleLbl="parChTrans1D3" presStyleIdx="3" presStyleCnt="6"/>
      <dgm:spPr/>
      <dgm:t>
        <a:bodyPr/>
        <a:lstStyle/>
        <a:p>
          <a:endParaRPr lang="en-US"/>
        </a:p>
      </dgm:t>
    </dgm:pt>
    <dgm:pt modelId="{BFD4ED10-99A6-A045-8715-5E0D96B1AD6F}" type="pres">
      <dgm:prSet presAssocID="{2EE9FA59-1494-BA43-AF80-705EA5EFAB8A}" presName="hierRoot2" presStyleCnt="0">
        <dgm:presLayoutVars>
          <dgm:hierBranch val="init"/>
        </dgm:presLayoutVars>
      </dgm:prSet>
      <dgm:spPr/>
    </dgm:pt>
    <dgm:pt modelId="{6753E3D3-6FB7-1A46-8CAB-7CF132EE95EB}" type="pres">
      <dgm:prSet presAssocID="{2EE9FA59-1494-BA43-AF80-705EA5EFAB8A}" presName="rootComposite" presStyleCnt="0"/>
      <dgm:spPr/>
    </dgm:pt>
    <dgm:pt modelId="{82336156-4F11-C24F-AF24-E64E6B66EC9A}" type="pres">
      <dgm:prSet presAssocID="{2EE9FA59-1494-BA43-AF80-705EA5EFAB8A}" presName="rootText" presStyleLbl="node3" presStyleIdx="3" presStyleCnt="6">
        <dgm:presLayoutVars>
          <dgm:chPref val="3"/>
        </dgm:presLayoutVars>
      </dgm:prSet>
      <dgm:spPr/>
      <dgm:t>
        <a:bodyPr/>
        <a:lstStyle/>
        <a:p>
          <a:endParaRPr lang="en-US"/>
        </a:p>
      </dgm:t>
    </dgm:pt>
    <dgm:pt modelId="{BA486349-E536-5540-AB6E-2424986D4063}" type="pres">
      <dgm:prSet presAssocID="{2EE9FA59-1494-BA43-AF80-705EA5EFAB8A}" presName="rootConnector" presStyleLbl="node3" presStyleIdx="3" presStyleCnt="6"/>
      <dgm:spPr/>
      <dgm:t>
        <a:bodyPr/>
        <a:lstStyle/>
        <a:p>
          <a:endParaRPr lang="en-US"/>
        </a:p>
      </dgm:t>
    </dgm:pt>
    <dgm:pt modelId="{955E1884-CE3C-FA45-9B2D-D537725C377D}" type="pres">
      <dgm:prSet presAssocID="{2EE9FA59-1494-BA43-AF80-705EA5EFAB8A}" presName="hierChild4" presStyleCnt="0"/>
      <dgm:spPr/>
    </dgm:pt>
    <dgm:pt modelId="{98721950-5421-124A-893D-4960F8724AEE}" type="pres">
      <dgm:prSet presAssocID="{2EE9FA59-1494-BA43-AF80-705EA5EFAB8A}" presName="hierChild5" presStyleCnt="0"/>
      <dgm:spPr/>
    </dgm:pt>
    <dgm:pt modelId="{28450785-0930-6C49-8F5F-5DFE10D32CE8}" type="pres">
      <dgm:prSet presAssocID="{1767A8FE-7DA6-7E4C-887E-346CB8179756}" presName="hierChild5" presStyleCnt="0"/>
      <dgm:spPr/>
    </dgm:pt>
    <dgm:pt modelId="{43613241-23BD-C843-9C48-A6B6A18AC693}" type="pres">
      <dgm:prSet presAssocID="{D8D5134D-F215-2C45-9BF5-44F6774A8889}" presName="Name37" presStyleLbl="parChTrans1D2" presStyleIdx="3" presStyleCnt="5"/>
      <dgm:spPr/>
      <dgm:t>
        <a:bodyPr/>
        <a:lstStyle/>
        <a:p>
          <a:endParaRPr lang="en-US"/>
        </a:p>
      </dgm:t>
    </dgm:pt>
    <dgm:pt modelId="{35FB8D20-2BE8-EC40-B2B9-1BA447E88E26}" type="pres">
      <dgm:prSet presAssocID="{FD54C9EA-011A-534D-AE4D-31375457A9F1}" presName="hierRoot2" presStyleCnt="0">
        <dgm:presLayoutVars>
          <dgm:hierBranch val="init"/>
        </dgm:presLayoutVars>
      </dgm:prSet>
      <dgm:spPr/>
    </dgm:pt>
    <dgm:pt modelId="{6DBBC3A5-D9C3-CA41-9C64-A957707AD86D}" type="pres">
      <dgm:prSet presAssocID="{FD54C9EA-011A-534D-AE4D-31375457A9F1}" presName="rootComposite" presStyleCnt="0"/>
      <dgm:spPr/>
    </dgm:pt>
    <dgm:pt modelId="{D97149CB-9BBA-BE41-8E74-F1C2F88D859C}" type="pres">
      <dgm:prSet presAssocID="{FD54C9EA-011A-534D-AE4D-31375457A9F1}" presName="rootText" presStyleLbl="node2" presStyleIdx="3" presStyleCnt="5">
        <dgm:presLayoutVars>
          <dgm:chPref val="3"/>
        </dgm:presLayoutVars>
      </dgm:prSet>
      <dgm:spPr/>
      <dgm:t>
        <a:bodyPr/>
        <a:lstStyle/>
        <a:p>
          <a:endParaRPr lang="en-US"/>
        </a:p>
      </dgm:t>
    </dgm:pt>
    <dgm:pt modelId="{ECCBBBF4-F9C9-BE47-ABAF-C182918AA8F9}" type="pres">
      <dgm:prSet presAssocID="{FD54C9EA-011A-534D-AE4D-31375457A9F1}" presName="rootConnector" presStyleLbl="node2" presStyleIdx="3" presStyleCnt="5"/>
      <dgm:spPr/>
      <dgm:t>
        <a:bodyPr/>
        <a:lstStyle/>
        <a:p>
          <a:endParaRPr lang="en-US"/>
        </a:p>
      </dgm:t>
    </dgm:pt>
    <dgm:pt modelId="{9D1D3032-B32B-F244-978E-16330EFF09F3}" type="pres">
      <dgm:prSet presAssocID="{FD54C9EA-011A-534D-AE4D-31375457A9F1}" presName="hierChild4" presStyleCnt="0"/>
      <dgm:spPr/>
    </dgm:pt>
    <dgm:pt modelId="{7DD26E81-1196-1145-B8C9-A25DFDAFF039}" type="pres">
      <dgm:prSet presAssocID="{7637A26C-AD3D-9D45-9081-4C2F551F306B}" presName="Name37" presStyleLbl="parChTrans1D3" presStyleIdx="4" presStyleCnt="6"/>
      <dgm:spPr/>
      <dgm:t>
        <a:bodyPr/>
        <a:lstStyle/>
        <a:p>
          <a:endParaRPr lang="en-US"/>
        </a:p>
      </dgm:t>
    </dgm:pt>
    <dgm:pt modelId="{9C7D95E9-E275-A34C-BED4-4423E2299CCE}" type="pres">
      <dgm:prSet presAssocID="{CB49E2A9-8328-1A43-94E9-DC1CD1DFEFAC}" presName="hierRoot2" presStyleCnt="0">
        <dgm:presLayoutVars>
          <dgm:hierBranch val="init"/>
        </dgm:presLayoutVars>
      </dgm:prSet>
      <dgm:spPr/>
    </dgm:pt>
    <dgm:pt modelId="{7A7EFB22-D1F3-7E4A-8FF3-056AFF4A54F9}" type="pres">
      <dgm:prSet presAssocID="{CB49E2A9-8328-1A43-94E9-DC1CD1DFEFAC}" presName="rootComposite" presStyleCnt="0"/>
      <dgm:spPr/>
    </dgm:pt>
    <dgm:pt modelId="{DD7EBEE8-6900-FC49-B5A4-B89746C84069}" type="pres">
      <dgm:prSet presAssocID="{CB49E2A9-8328-1A43-94E9-DC1CD1DFEFAC}" presName="rootText" presStyleLbl="node3" presStyleIdx="4" presStyleCnt="6">
        <dgm:presLayoutVars>
          <dgm:chPref val="3"/>
        </dgm:presLayoutVars>
      </dgm:prSet>
      <dgm:spPr/>
      <dgm:t>
        <a:bodyPr/>
        <a:lstStyle/>
        <a:p>
          <a:endParaRPr lang="en-US"/>
        </a:p>
      </dgm:t>
    </dgm:pt>
    <dgm:pt modelId="{BCBC61BF-CA7D-6C4F-90C5-360BA6FFDBEB}" type="pres">
      <dgm:prSet presAssocID="{CB49E2A9-8328-1A43-94E9-DC1CD1DFEFAC}" presName="rootConnector" presStyleLbl="node3" presStyleIdx="4" presStyleCnt="6"/>
      <dgm:spPr/>
      <dgm:t>
        <a:bodyPr/>
        <a:lstStyle/>
        <a:p>
          <a:endParaRPr lang="en-US"/>
        </a:p>
      </dgm:t>
    </dgm:pt>
    <dgm:pt modelId="{0E314E16-0669-D244-BA22-AABF0DF1583C}" type="pres">
      <dgm:prSet presAssocID="{CB49E2A9-8328-1A43-94E9-DC1CD1DFEFAC}" presName="hierChild4" presStyleCnt="0"/>
      <dgm:spPr/>
    </dgm:pt>
    <dgm:pt modelId="{D9B82317-AE20-1945-830A-AAA8A8DB1C18}" type="pres">
      <dgm:prSet presAssocID="{CB49E2A9-8328-1A43-94E9-DC1CD1DFEFAC}" presName="hierChild5" presStyleCnt="0"/>
      <dgm:spPr/>
    </dgm:pt>
    <dgm:pt modelId="{02FA7BCA-AA04-0E48-A6B0-E651755840C2}" type="pres">
      <dgm:prSet presAssocID="{FD54C9EA-011A-534D-AE4D-31375457A9F1}" presName="hierChild5" presStyleCnt="0"/>
      <dgm:spPr/>
    </dgm:pt>
    <dgm:pt modelId="{C900DA6C-DF7E-D74B-B469-BE27E9142B5A}" type="pres">
      <dgm:prSet presAssocID="{E1F9CB79-250C-3D49-BA33-3896053D7BCA}" presName="Name37" presStyleLbl="parChTrans1D2" presStyleIdx="4" presStyleCnt="5"/>
      <dgm:spPr/>
      <dgm:t>
        <a:bodyPr/>
        <a:lstStyle/>
        <a:p>
          <a:endParaRPr lang="en-US"/>
        </a:p>
      </dgm:t>
    </dgm:pt>
    <dgm:pt modelId="{5FDAF8A1-9592-3949-88B3-DC68ACC4E2BF}" type="pres">
      <dgm:prSet presAssocID="{0DE64586-681C-D445-B932-2B051D6DB8CE}" presName="hierRoot2" presStyleCnt="0">
        <dgm:presLayoutVars>
          <dgm:hierBranch val="init"/>
        </dgm:presLayoutVars>
      </dgm:prSet>
      <dgm:spPr/>
    </dgm:pt>
    <dgm:pt modelId="{43A64A74-1EFF-6441-AF03-5965F13E81A5}" type="pres">
      <dgm:prSet presAssocID="{0DE64586-681C-D445-B932-2B051D6DB8CE}" presName="rootComposite" presStyleCnt="0"/>
      <dgm:spPr/>
    </dgm:pt>
    <dgm:pt modelId="{05D87038-C661-0D4A-B04F-9EE6A0A8FD86}" type="pres">
      <dgm:prSet presAssocID="{0DE64586-681C-D445-B932-2B051D6DB8CE}" presName="rootText" presStyleLbl="node2" presStyleIdx="4" presStyleCnt="5">
        <dgm:presLayoutVars>
          <dgm:chPref val="3"/>
        </dgm:presLayoutVars>
      </dgm:prSet>
      <dgm:spPr/>
      <dgm:t>
        <a:bodyPr/>
        <a:lstStyle/>
        <a:p>
          <a:endParaRPr lang="en-US"/>
        </a:p>
      </dgm:t>
    </dgm:pt>
    <dgm:pt modelId="{AD45F30E-9BF2-3448-BA0A-2C35EE6C5BCB}" type="pres">
      <dgm:prSet presAssocID="{0DE64586-681C-D445-B932-2B051D6DB8CE}" presName="rootConnector" presStyleLbl="node2" presStyleIdx="4" presStyleCnt="5"/>
      <dgm:spPr/>
      <dgm:t>
        <a:bodyPr/>
        <a:lstStyle/>
        <a:p>
          <a:endParaRPr lang="en-US"/>
        </a:p>
      </dgm:t>
    </dgm:pt>
    <dgm:pt modelId="{9EA00D72-62FC-E64E-BED1-11C672F336E6}" type="pres">
      <dgm:prSet presAssocID="{0DE64586-681C-D445-B932-2B051D6DB8CE}" presName="hierChild4" presStyleCnt="0"/>
      <dgm:spPr/>
    </dgm:pt>
    <dgm:pt modelId="{CA6EC814-6AA0-EC44-93A9-FB9AB2556A53}" type="pres">
      <dgm:prSet presAssocID="{6D4129E8-158C-864A-9D5F-18713517342C}" presName="Name37" presStyleLbl="parChTrans1D3" presStyleIdx="5" presStyleCnt="6"/>
      <dgm:spPr/>
      <dgm:t>
        <a:bodyPr/>
        <a:lstStyle/>
        <a:p>
          <a:endParaRPr lang="en-US"/>
        </a:p>
      </dgm:t>
    </dgm:pt>
    <dgm:pt modelId="{209C0DFE-FDA3-DC42-8BBD-D1F54D304D69}" type="pres">
      <dgm:prSet presAssocID="{E86B5BDD-6540-834C-BAAD-37B0F3BDCD0F}" presName="hierRoot2" presStyleCnt="0">
        <dgm:presLayoutVars>
          <dgm:hierBranch val="init"/>
        </dgm:presLayoutVars>
      </dgm:prSet>
      <dgm:spPr/>
    </dgm:pt>
    <dgm:pt modelId="{C57AE920-645F-B540-8EFB-C4D7E1987330}" type="pres">
      <dgm:prSet presAssocID="{E86B5BDD-6540-834C-BAAD-37B0F3BDCD0F}" presName="rootComposite" presStyleCnt="0"/>
      <dgm:spPr/>
    </dgm:pt>
    <dgm:pt modelId="{8ED3A631-A845-3A4E-8A2D-ED0098E5CE49}" type="pres">
      <dgm:prSet presAssocID="{E86B5BDD-6540-834C-BAAD-37B0F3BDCD0F}" presName="rootText" presStyleLbl="node3" presStyleIdx="5" presStyleCnt="6">
        <dgm:presLayoutVars>
          <dgm:chPref val="3"/>
        </dgm:presLayoutVars>
      </dgm:prSet>
      <dgm:spPr/>
      <dgm:t>
        <a:bodyPr/>
        <a:lstStyle/>
        <a:p>
          <a:endParaRPr lang="en-US"/>
        </a:p>
      </dgm:t>
    </dgm:pt>
    <dgm:pt modelId="{E8E90852-2BB9-C040-A342-F9FA3AA2C233}" type="pres">
      <dgm:prSet presAssocID="{E86B5BDD-6540-834C-BAAD-37B0F3BDCD0F}" presName="rootConnector" presStyleLbl="node3" presStyleIdx="5" presStyleCnt="6"/>
      <dgm:spPr/>
      <dgm:t>
        <a:bodyPr/>
        <a:lstStyle/>
        <a:p>
          <a:endParaRPr lang="en-US"/>
        </a:p>
      </dgm:t>
    </dgm:pt>
    <dgm:pt modelId="{197623EE-EB76-264F-B8BC-AD89AEAEA137}" type="pres">
      <dgm:prSet presAssocID="{E86B5BDD-6540-834C-BAAD-37B0F3BDCD0F}" presName="hierChild4" presStyleCnt="0"/>
      <dgm:spPr/>
    </dgm:pt>
    <dgm:pt modelId="{AE37186F-ECBB-E940-9570-BBE90C944F8D}" type="pres">
      <dgm:prSet presAssocID="{E86B5BDD-6540-834C-BAAD-37B0F3BDCD0F}" presName="hierChild5" presStyleCnt="0"/>
      <dgm:spPr/>
    </dgm:pt>
    <dgm:pt modelId="{FAD7A820-BDF9-AE45-BB8E-CD3CBBE4E2D7}" type="pres">
      <dgm:prSet presAssocID="{0DE64586-681C-D445-B932-2B051D6DB8CE}" presName="hierChild5" presStyleCnt="0"/>
      <dgm:spPr/>
    </dgm:pt>
    <dgm:pt modelId="{DC7A0A48-A588-8440-BDAE-3B55D6539033}" type="pres">
      <dgm:prSet presAssocID="{24FC4B7B-0304-B442-8D70-451D2E1B8E73}" presName="hierChild3" presStyleCnt="0"/>
      <dgm:spPr/>
    </dgm:pt>
  </dgm:ptLst>
  <dgm:cxnLst>
    <dgm:cxn modelId="{F9FC7F0F-C89C-4FF8-B023-E18B429ACA2C}" type="presOf" srcId="{BFDBBE1B-6667-4F48-9D61-32D4398669D2}" destId="{D88FD843-58C0-DF40-84F2-9507C6DAC07A}" srcOrd="0" destOrd="0" presId="urn:microsoft.com/office/officeart/2005/8/layout/orgChart1"/>
    <dgm:cxn modelId="{52283A18-AEE0-4974-B7B3-1B28E9498D92}" type="presOf" srcId="{605B3D90-CD4C-FE46-A788-086A46EEE1EF}" destId="{42FF1899-8708-BA44-9E74-2CEFAC954577}" srcOrd="1" destOrd="0" presId="urn:microsoft.com/office/officeart/2005/8/layout/orgChart1"/>
    <dgm:cxn modelId="{DC3D56E1-45BF-4F7E-AC51-67117CFF1E3A}" type="presOf" srcId="{8BCD8603-B6B5-A247-A01F-7FA97AF262D7}" destId="{314E274F-E38A-3541-9F26-CD95B045C4D8}" srcOrd="1" destOrd="0" presId="urn:microsoft.com/office/officeart/2005/8/layout/orgChart1"/>
    <dgm:cxn modelId="{244AB224-443D-4727-84DA-2DA5C318013F}" type="presOf" srcId="{BA912062-20F7-704B-ACFE-C7F4611D2B80}" destId="{CF29B20B-B0EE-B04A-B295-D4D8CD5D0B9A}" srcOrd="1" destOrd="0" presId="urn:microsoft.com/office/officeart/2005/8/layout/orgChart1"/>
    <dgm:cxn modelId="{B56014B2-12C7-4D5C-AE8C-F150DD6601D6}" type="presOf" srcId="{24FC4B7B-0304-B442-8D70-451D2E1B8E73}" destId="{87B6E815-DF3A-B945-8518-1F7A40A33D5D}" srcOrd="1" destOrd="0" presId="urn:microsoft.com/office/officeart/2005/8/layout/orgChart1"/>
    <dgm:cxn modelId="{494F9D34-4DD5-4F2E-86D5-9FE11945AB9B}" type="presOf" srcId="{0DE64586-681C-D445-B932-2B051D6DB8CE}" destId="{05D87038-C661-0D4A-B04F-9EE6A0A8FD86}" srcOrd="0" destOrd="0" presId="urn:microsoft.com/office/officeart/2005/8/layout/orgChart1"/>
    <dgm:cxn modelId="{7D7CAC01-BEE9-4301-9489-0C9AB638F5F3}" type="presOf" srcId="{24FC4B7B-0304-B442-8D70-451D2E1B8E73}" destId="{9A12DE5A-70C1-804B-9A4B-22524871D7B4}" srcOrd="0" destOrd="0" presId="urn:microsoft.com/office/officeart/2005/8/layout/orgChart1"/>
    <dgm:cxn modelId="{271BDE14-4ECC-4555-B38E-6418439B6C45}" type="presOf" srcId="{D8D5134D-F215-2C45-9BF5-44F6774A8889}" destId="{43613241-23BD-C843-9C48-A6B6A18AC693}" srcOrd="0" destOrd="0" presId="urn:microsoft.com/office/officeart/2005/8/layout/orgChart1"/>
    <dgm:cxn modelId="{ED1DCA6C-F0DA-41B6-BDEB-A19493555F4C}" type="presOf" srcId="{7637A26C-AD3D-9D45-9081-4C2F551F306B}" destId="{7DD26E81-1196-1145-B8C9-A25DFDAFF039}" srcOrd="0" destOrd="0" presId="urn:microsoft.com/office/officeart/2005/8/layout/orgChart1"/>
    <dgm:cxn modelId="{77C0F7D0-AFE8-47E1-A4A6-FED9C95B5BC3}" type="presOf" srcId="{6D4129E8-158C-864A-9D5F-18713517342C}" destId="{CA6EC814-6AA0-EC44-93A9-FB9AB2556A53}" srcOrd="0" destOrd="0" presId="urn:microsoft.com/office/officeart/2005/8/layout/orgChart1"/>
    <dgm:cxn modelId="{59F69D93-0DD5-E24E-B9EC-3DEC67E53BDF}" srcId="{0DE64586-681C-D445-B932-2B051D6DB8CE}" destId="{E86B5BDD-6540-834C-BAAD-37B0F3BDCD0F}" srcOrd="0" destOrd="0" parTransId="{6D4129E8-158C-864A-9D5F-18713517342C}" sibTransId="{3ABADBE4-5B12-7843-950A-DBB23D832903}"/>
    <dgm:cxn modelId="{ED7CCDD3-BB10-4242-81A0-1BF33709DE9D}" type="presOf" srcId="{DCBC67D8-FA1C-514C-AC55-5490675193BC}" destId="{E18ACB8B-FAA4-354F-B518-FD6F3D0C0B5D}" srcOrd="0" destOrd="0" presId="urn:microsoft.com/office/officeart/2005/8/layout/orgChart1"/>
    <dgm:cxn modelId="{4E612BE7-73FD-764E-9A96-E1DCA5E3C2A2}" srcId="{1767A8FE-7DA6-7E4C-887E-346CB8179756}" destId="{2EE9FA59-1494-BA43-AF80-705EA5EFAB8A}" srcOrd="0" destOrd="0" parTransId="{A9A11C6A-3CB2-B746-987C-714C47A8C4E1}" sibTransId="{F6454B45-8447-7D47-A32B-92306A5ACE4C}"/>
    <dgm:cxn modelId="{1CCE7E8C-A5EA-4635-90F6-842CF5DB43B3}" type="presOf" srcId="{1767A8FE-7DA6-7E4C-887E-346CB8179756}" destId="{4AA15F4B-8DC5-CC44-8FB8-A0FA95AA20B0}" srcOrd="1" destOrd="0" presId="urn:microsoft.com/office/officeart/2005/8/layout/orgChart1"/>
    <dgm:cxn modelId="{65264BA7-8674-4BA2-9C3B-A78750D078E0}" type="presOf" srcId="{F3CC7960-1B33-8A42-856B-8E6105617BC9}" destId="{CD9E414E-FA12-3B4E-A293-4BB4EF210DF3}" srcOrd="0" destOrd="0" presId="urn:microsoft.com/office/officeart/2005/8/layout/orgChart1"/>
    <dgm:cxn modelId="{B5C9FD8B-7A66-4503-ACBD-67A9B2AF551C}" type="presOf" srcId="{CB49E2A9-8328-1A43-94E9-DC1CD1DFEFAC}" destId="{BCBC61BF-CA7D-6C4F-90C5-360BA6FFDBEB}" srcOrd="1" destOrd="0" presId="urn:microsoft.com/office/officeart/2005/8/layout/orgChart1"/>
    <dgm:cxn modelId="{8052138F-12B6-4E7A-837D-BC19BBDA0D1A}" type="presOf" srcId="{4381C273-1EF1-0D43-8C7B-E4E51B1DD902}" destId="{C8EEE93A-6EFD-C14D-9188-0D2E82613DEB}" srcOrd="0" destOrd="0" presId="urn:microsoft.com/office/officeart/2005/8/layout/orgChart1"/>
    <dgm:cxn modelId="{46B142FE-EB96-4AA8-9FF9-723285E4F845}" type="presOf" srcId="{2DDC1B06-FAEB-6A43-992D-DAD87D34308F}" destId="{BA88FDD8-154F-074F-8264-E4BB7179B08F}" srcOrd="0" destOrd="0" presId="urn:microsoft.com/office/officeart/2005/8/layout/orgChart1"/>
    <dgm:cxn modelId="{82DEB01B-0EFB-4577-8D6C-AECBD7068D30}" type="presOf" srcId="{FD54C9EA-011A-534D-AE4D-31375457A9F1}" destId="{ECCBBBF4-F9C9-BE47-ABAF-C182918AA8F9}" srcOrd="1" destOrd="0" presId="urn:microsoft.com/office/officeart/2005/8/layout/orgChart1"/>
    <dgm:cxn modelId="{815B4F82-3BEE-48F4-B246-6D29016EEB63}" type="presOf" srcId="{F3CC7960-1B33-8A42-856B-8E6105617BC9}" destId="{4A1D3649-314F-E145-A178-C679B577D9A2}" srcOrd="1" destOrd="0" presId="urn:microsoft.com/office/officeart/2005/8/layout/orgChart1"/>
    <dgm:cxn modelId="{2B6D1428-9108-46A0-AC86-82CD87AE9789}" type="presOf" srcId="{CB49E2A9-8328-1A43-94E9-DC1CD1DFEFAC}" destId="{DD7EBEE8-6900-FC49-B5A4-B89746C84069}" srcOrd="0" destOrd="0" presId="urn:microsoft.com/office/officeart/2005/8/layout/orgChart1"/>
    <dgm:cxn modelId="{0C805E6B-4678-2848-9452-6C5580320F6C}" srcId="{FD54C9EA-011A-534D-AE4D-31375457A9F1}" destId="{CB49E2A9-8328-1A43-94E9-DC1CD1DFEFAC}" srcOrd="0" destOrd="0" parTransId="{7637A26C-AD3D-9D45-9081-4C2F551F306B}" sibTransId="{1C990685-9C26-1142-9AC9-85E68A93D715}"/>
    <dgm:cxn modelId="{8ACDDE4F-0085-44C0-B26B-F2927D151AD9}" type="presOf" srcId="{CB9B9F47-FA5C-864A-A1CF-8B0C649B2339}" destId="{65463B22-A900-174D-82E7-A80575B7ED99}" srcOrd="0" destOrd="0" presId="urn:microsoft.com/office/officeart/2005/8/layout/orgChart1"/>
    <dgm:cxn modelId="{4B4AAD8F-E5A0-DA48-B301-472AEBDBC7FB}" srcId="{24FC4B7B-0304-B442-8D70-451D2E1B8E73}" destId="{1767A8FE-7DA6-7E4C-887E-346CB8179756}" srcOrd="2" destOrd="0" parTransId="{2DDC1B06-FAEB-6A43-992D-DAD87D34308F}" sibTransId="{DFB1E95F-91DF-774E-9B05-080225A4EB9C}"/>
    <dgm:cxn modelId="{C2EA3A2F-6DE7-EC4A-B06E-C89C6C62AC56}" srcId="{4381C273-1EF1-0D43-8C7B-E4E51B1DD902}" destId="{24FC4B7B-0304-B442-8D70-451D2E1B8E73}" srcOrd="0" destOrd="0" parTransId="{36D87A19-0213-B84A-B024-CD04CB532DDC}" sibTransId="{60812A6C-64C5-854D-B608-C6506F297E1C}"/>
    <dgm:cxn modelId="{8C53E8DB-B874-47A2-BA8B-79D562125CF9}" type="presOf" srcId="{1767A8FE-7DA6-7E4C-887E-346CB8179756}" destId="{516267D5-8BC8-6B43-941A-85AC1C9C19A6}" srcOrd="0" destOrd="0" presId="urn:microsoft.com/office/officeart/2005/8/layout/orgChart1"/>
    <dgm:cxn modelId="{59AA1461-C489-B448-A956-7244D1C8E592}" srcId="{24FC4B7B-0304-B442-8D70-451D2E1B8E73}" destId="{605B3D90-CD4C-FE46-A788-086A46EEE1EF}" srcOrd="1" destOrd="0" parTransId="{DCBC67D8-FA1C-514C-AC55-5490675193BC}" sibTransId="{2B571011-E176-174F-B687-29A2FDA7132B}"/>
    <dgm:cxn modelId="{00C530F7-D982-48FA-BAF6-7D95832F5B9C}" type="presOf" srcId="{BFDBBE1B-6667-4F48-9D61-32D4398669D2}" destId="{38E6712A-E3D0-A544-B83A-311A227ECA72}" srcOrd="1" destOrd="0" presId="urn:microsoft.com/office/officeart/2005/8/layout/orgChart1"/>
    <dgm:cxn modelId="{49590EB4-0CB7-4407-B9B5-069DE1B57805}" type="presOf" srcId="{E1F9CB79-250C-3D49-BA33-3896053D7BCA}" destId="{C900DA6C-DF7E-D74B-B469-BE27E9142B5A}" srcOrd="0" destOrd="0" presId="urn:microsoft.com/office/officeart/2005/8/layout/orgChart1"/>
    <dgm:cxn modelId="{2C393BFE-12A4-4A22-AF55-F4F1B11CB26A}" type="presOf" srcId="{37ADC307-162F-764A-B8AA-A2016AEC33E3}" destId="{302EFB1A-FCDE-1849-8D22-6BFC10F1C7F1}" srcOrd="0" destOrd="0" presId="urn:microsoft.com/office/officeart/2005/8/layout/orgChart1"/>
    <dgm:cxn modelId="{C8AEEC13-B3E4-6B45-B80E-D53F8C44FD10}" srcId="{8BCD8603-B6B5-A247-A01F-7FA97AF262D7}" destId="{BA912062-20F7-704B-ACFE-C7F4611D2B80}" srcOrd="1" destOrd="0" parTransId="{CB9B9F47-FA5C-864A-A1CF-8B0C649B2339}" sibTransId="{0BF99377-AFE4-7046-8A44-E28521C1FBED}"/>
    <dgm:cxn modelId="{123515CE-CA09-4399-A3A7-74DB953B07E5}" type="presOf" srcId="{E86B5BDD-6540-834C-BAAD-37B0F3BDCD0F}" destId="{E8E90852-2BB9-C040-A342-F9FA3AA2C233}" srcOrd="1" destOrd="0" presId="urn:microsoft.com/office/officeart/2005/8/layout/orgChart1"/>
    <dgm:cxn modelId="{86CC7E06-048C-4212-B298-97C186B84B8F}" type="presOf" srcId="{BA912062-20F7-704B-ACFE-C7F4611D2B80}" destId="{E7BC0599-A551-9145-BAAF-3D63AC07E5B0}" srcOrd="0" destOrd="0" presId="urn:microsoft.com/office/officeart/2005/8/layout/orgChart1"/>
    <dgm:cxn modelId="{E9D0ACCA-D973-994E-87C3-93CDCFC42C9E}" srcId="{8BCD8603-B6B5-A247-A01F-7FA97AF262D7}" destId="{F3CC7960-1B33-8A42-856B-8E6105617BC9}" srcOrd="0" destOrd="0" parTransId="{37ADC307-162F-764A-B8AA-A2016AEC33E3}" sibTransId="{16586342-8DEE-5A4F-8B38-5DC8217DC429}"/>
    <dgm:cxn modelId="{95EFFB7D-3CC1-47D9-8242-B1C23B1E1098}" type="presOf" srcId="{2EE9FA59-1494-BA43-AF80-705EA5EFAB8A}" destId="{BA486349-E536-5540-AB6E-2424986D4063}" srcOrd="1" destOrd="0" presId="urn:microsoft.com/office/officeart/2005/8/layout/orgChart1"/>
    <dgm:cxn modelId="{26DD6863-35D1-DC4E-A48E-B13828617B44}" srcId="{24FC4B7B-0304-B442-8D70-451D2E1B8E73}" destId="{8BCD8603-B6B5-A247-A01F-7FA97AF262D7}" srcOrd="0" destOrd="0" parTransId="{42A887FA-7195-6943-A867-9FC674470843}" sibTransId="{D183B4D4-9282-564A-A05F-6672E4B63679}"/>
    <dgm:cxn modelId="{88D47546-2BE5-425D-B173-B1C1DE826280}" type="presOf" srcId="{8BCD8603-B6B5-A247-A01F-7FA97AF262D7}" destId="{BF32D8EB-9D41-6C42-A5DA-166765D5458D}" srcOrd="0" destOrd="0" presId="urn:microsoft.com/office/officeart/2005/8/layout/orgChart1"/>
    <dgm:cxn modelId="{18A8A8CE-E933-F04A-AB6B-1F88456BFF66}" srcId="{605B3D90-CD4C-FE46-A788-086A46EEE1EF}" destId="{BFDBBE1B-6667-4F48-9D61-32D4398669D2}" srcOrd="0" destOrd="0" parTransId="{8F036DD7-DFCB-3749-8E5A-7BA46F00C9A9}" sibTransId="{A39B834D-301B-D941-89B1-D0551DE493AA}"/>
    <dgm:cxn modelId="{E7284897-FC49-AD4E-815A-0B7E2C22690F}" srcId="{24FC4B7B-0304-B442-8D70-451D2E1B8E73}" destId="{FD54C9EA-011A-534D-AE4D-31375457A9F1}" srcOrd="3" destOrd="0" parTransId="{D8D5134D-F215-2C45-9BF5-44F6774A8889}" sibTransId="{EE18BE6E-7A82-E748-8160-F68D70A55AAB}"/>
    <dgm:cxn modelId="{0B93DBC8-EFBB-4AA5-B4F2-2604032F065D}" type="presOf" srcId="{2EE9FA59-1494-BA43-AF80-705EA5EFAB8A}" destId="{82336156-4F11-C24F-AF24-E64E6B66EC9A}" srcOrd="0" destOrd="0" presId="urn:microsoft.com/office/officeart/2005/8/layout/orgChart1"/>
    <dgm:cxn modelId="{6EDBE4D8-56BB-40A8-8DFF-423F918156E9}" type="presOf" srcId="{0DE64586-681C-D445-B932-2B051D6DB8CE}" destId="{AD45F30E-9BF2-3448-BA0A-2C35EE6C5BCB}" srcOrd="1" destOrd="0" presId="urn:microsoft.com/office/officeart/2005/8/layout/orgChart1"/>
    <dgm:cxn modelId="{0EF29E31-C812-409F-97C4-B2A99BAB1BD4}" type="presOf" srcId="{FD54C9EA-011A-534D-AE4D-31375457A9F1}" destId="{D97149CB-9BBA-BE41-8E74-F1C2F88D859C}" srcOrd="0" destOrd="0" presId="urn:microsoft.com/office/officeart/2005/8/layout/orgChart1"/>
    <dgm:cxn modelId="{B2552EBB-777D-4670-91AB-C500921EA057}" type="presOf" srcId="{605B3D90-CD4C-FE46-A788-086A46EEE1EF}" destId="{DDAE6EA9-32C1-4A49-8282-526E58DB176B}" srcOrd="0" destOrd="0" presId="urn:microsoft.com/office/officeart/2005/8/layout/orgChart1"/>
    <dgm:cxn modelId="{DEE22671-6B5A-44E8-A608-810238835800}" type="presOf" srcId="{8F036DD7-DFCB-3749-8E5A-7BA46F00C9A9}" destId="{53EA0784-B3E2-4D42-90F5-D44F5C3657F3}" srcOrd="0" destOrd="0" presId="urn:microsoft.com/office/officeart/2005/8/layout/orgChart1"/>
    <dgm:cxn modelId="{FBDE6E3D-CE7B-4BD5-B5A5-1A26C02DB04A}" type="presOf" srcId="{42A887FA-7195-6943-A867-9FC674470843}" destId="{44C1D0F1-3B88-DC4E-97C1-00B658DC6FE1}" srcOrd="0" destOrd="0" presId="urn:microsoft.com/office/officeart/2005/8/layout/orgChart1"/>
    <dgm:cxn modelId="{D0B0FC0D-09B7-486C-BC6E-D0D089CCCF84}" type="presOf" srcId="{E86B5BDD-6540-834C-BAAD-37B0F3BDCD0F}" destId="{8ED3A631-A845-3A4E-8A2D-ED0098E5CE49}" srcOrd="0" destOrd="0" presId="urn:microsoft.com/office/officeart/2005/8/layout/orgChart1"/>
    <dgm:cxn modelId="{E9EA50AE-A6B7-604D-BFFA-CB2FA371B4A9}" srcId="{24FC4B7B-0304-B442-8D70-451D2E1B8E73}" destId="{0DE64586-681C-D445-B932-2B051D6DB8CE}" srcOrd="4" destOrd="0" parTransId="{E1F9CB79-250C-3D49-BA33-3896053D7BCA}" sibTransId="{98FF4FF8-CEB8-F147-BDA1-A732020E65BF}"/>
    <dgm:cxn modelId="{A7BB3663-730C-4CA6-84FB-5570DECB34DC}" type="presOf" srcId="{A9A11C6A-3CB2-B746-987C-714C47A8C4E1}" destId="{9B355131-116F-0447-A834-D86B05A650FB}" srcOrd="0" destOrd="0" presId="urn:microsoft.com/office/officeart/2005/8/layout/orgChart1"/>
    <dgm:cxn modelId="{D2DAB5EA-4889-4C1D-888D-9DF806FA2587}" type="presParOf" srcId="{C8EEE93A-6EFD-C14D-9188-0D2E82613DEB}" destId="{5FC30987-B60B-7644-A79F-5E84F050918F}" srcOrd="0" destOrd="0" presId="urn:microsoft.com/office/officeart/2005/8/layout/orgChart1"/>
    <dgm:cxn modelId="{E567B490-A022-4BE3-89D2-3952C5E43D86}" type="presParOf" srcId="{5FC30987-B60B-7644-A79F-5E84F050918F}" destId="{040A6CE4-967E-F544-A604-408C7957679D}" srcOrd="0" destOrd="0" presId="urn:microsoft.com/office/officeart/2005/8/layout/orgChart1"/>
    <dgm:cxn modelId="{EE1F8509-1DA2-45ED-BEA1-4711CED79EC8}" type="presParOf" srcId="{040A6CE4-967E-F544-A604-408C7957679D}" destId="{9A12DE5A-70C1-804B-9A4B-22524871D7B4}" srcOrd="0" destOrd="0" presId="urn:microsoft.com/office/officeart/2005/8/layout/orgChart1"/>
    <dgm:cxn modelId="{9D51D54C-2608-4876-9ED2-CC424A3ED2DA}" type="presParOf" srcId="{040A6CE4-967E-F544-A604-408C7957679D}" destId="{87B6E815-DF3A-B945-8518-1F7A40A33D5D}" srcOrd="1" destOrd="0" presId="urn:microsoft.com/office/officeart/2005/8/layout/orgChart1"/>
    <dgm:cxn modelId="{24CF8DA1-0A90-4EC4-A4AA-5C922170160C}" type="presParOf" srcId="{5FC30987-B60B-7644-A79F-5E84F050918F}" destId="{7CDEB0F5-E76C-7D45-AFE0-03EF9880E23B}" srcOrd="1" destOrd="0" presId="urn:microsoft.com/office/officeart/2005/8/layout/orgChart1"/>
    <dgm:cxn modelId="{F20CE3EA-C5E6-4CAB-A447-51C186CAE3AF}" type="presParOf" srcId="{7CDEB0F5-E76C-7D45-AFE0-03EF9880E23B}" destId="{44C1D0F1-3B88-DC4E-97C1-00B658DC6FE1}" srcOrd="0" destOrd="0" presId="urn:microsoft.com/office/officeart/2005/8/layout/orgChart1"/>
    <dgm:cxn modelId="{07AD9087-2E73-4E85-A2AB-FAC7DABB9DD2}" type="presParOf" srcId="{7CDEB0F5-E76C-7D45-AFE0-03EF9880E23B}" destId="{FB1D52A0-00EC-B848-A10C-90B9A252B745}" srcOrd="1" destOrd="0" presId="urn:microsoft.com/office/officeart/2005/8/layout/orgChart1"/>
    <dgm:cxn modelId="{71417540-B69E-474D-A67E-8D8CF0F9E478}" type="presParOf" srcId="{FB1D52A0-00EC-B848-A10C-90B9A252B745}" destId="{C30DFB72-8A61-7F40-BEA1-8C957DCF255E}" srcOrd="0" destOrd="0" presId="urn:microsoft.com/office/officeart/2005/8/layout/orgChart1"/>
    <dgm:cxn modelId="{BA8216B2-E93D-42D2-8D4E-23259D16B68C}" type="presParOf" srcId="{C30DFB72-8A61-7F40-BEA1-8C957DCF255E}" destId="{BF32D8EB-9D41-6C42-A5DA-166765D5458D}" srcOrd="0" destOrd="0" presId="urn:microsoft.com/office/officeart/2005/8/layout/orgChart1"/>
    <dgm:cxn modelId="{B8886C41-6C66-41BB-AB95-EFE033996FAB}" type="presParOf" srcId="{C30DFB72-8A61-7F40-BEA1-8C957DCF255E}" destId="{314E274F-E38A-3541-9F26-CD95B045C4D8}" srcOrd="1" destOrd="0" presId="urn:microsoft.com/office/officeart/2005/8/layout/orgChart1"/>
    <dgm:cxn modelId="{16F8B769-B217-4CB8-8D3B-0C431DC3166B}" type="presParOf" srcId="{FB1D52A0-00EC-B848-A10C-90B9A252B745}" destId="{9EC72F74-0FF6-DB4E-98D4-2B67940B2A20}" srcOrd="1" destOrd="0" presId="urn:microsoft.com/office/officeart/2005/8/layout/orgChart1"/>
    <dgm:cxn modelId="{D3AB39C8-C89F-4718-BFDA-ACF4659C549A}" type="presParOf" srcId="{9EC72F74-0FF6-DB4E-98D4-2B67940B2A20}" destId="{302EFB1A-FCDE-1849-8D22-6BFC10F1C7F1}" srcOrd="0" destOrd="0" presId="urn:microsoft.com/office/officeart/2005/8/layout/orgChart1"/>
    <dgm:cxn modelId="{18E803B6-0402-450A-B6FA-198FC3078D22}" type="presParOf" srcId="{9EC72F74-0FF6-DB4E-98D4-2B67940B2A20}" destId="{1F17F5BD-D269-7845-94C6-2AD72D06B772}" srcOrd="1" destOrd="0" presId="urn:microsoft.com/office/officeart/2005/8/layout/orgChart1"/>
    <dgm:cxn modelId="{7434C82C-FD1C-4A5B-A82B-17E9BEE4EF9A}" type="presParOf" srcId="{1F17F5BD-D269-7845-94C6-2AD72D06B772}" destId="{3940FA06-CBEB-9542-9C9D-CDBD6EC81BE3}" srcOrd="0" destOrd="0" presId="urn:microsoft.com/office/officeart/2005/8/layout/orgChart1"/>
    <dgm:cxn modelId="{A15B66ED-70EA-4C9D-9C75-87FECE741447}" type="presParOf" srcId="{3940FA06-CBEB-9542-9C9D-CDBD6EC81BE3}" destId="{CD9E414E-FA12-3B4E-A293-4BB4EF210DF3}" srcOrd="0" destOrd="0" presId="urn:microsoft.com/office/officeart/2005/8/layout/orgChart1"/>
    <dgm:cxn modelId="{182E4CB2-1B0D-4EF1-BCE0-02BCC78D8EC6}" type="presParOf" srcId="{3940FA06-CBEB-9542-9C9D-CDBD6EC81BE3}" destId="{4A1D3649-314F-E145-A178-C679B577D9A2}" srcOrd="1" destOrd="0" presId="urn:microsoft.com/office/officeart/2005/8/layout/orgChart1"/>
    <dgm:cxn modelId="{BE1199BD-65BB-4E58-BF89-7BCBA2338C38}" type="presParOf" srcId="{1F17F5BD-D269-7845-94C6-2AD72D06B772}" destId="{34C56222-085F-304C-8733-E9E5FD3F9F75}" srcOrd="1" destOrd="0" presId="urn:microsoft.com/office/officeart/2005/8/layout/orgChart1"/>
    <dgm:cxn modelId="{C8339BA8-8BF3-4F99-8378-C4D17311C487}" type="presParOf" srcId="{1F17F5BD-D269-7845-94C6-2AD72D06B772}" destId="{17A29E81-F51C-EF41-ABE8-6210C6EE44DF}" srcOrd="2" destOrd="0" presId="urn:microsoft.com/office/officeart/2005/8/layout/orgChart1"/>
    <dgm:cxn modelId="{542BF258-841C-427E-8EA8-BBAFB9CDBBCC}" type="presParOf" srcId="{9EC72F74-0FF6-DB4E-98D4-2B67940B2A20}" destId="{65463B22-A900-174D-82E7-A80575B7ED99}" srcOrd="2" destOrd="0" presId="urn:microsoft.com/office/officeart/2005/8/layout/orgChart1"/>
    <dgm:cxn modelId="{35F84B6C-7600-495C-80DA-371F3617A538}" type="presParOf" srcId="{9EC72F74-0FF6-DB4E-98D4-2B67940B2A20}" destId="{B7A507A9-9743-1E42-B351-1734246BD3B5}" srcOrd="3" destOrd="0" presId="urn:microsoft.com/office/officeart/2005/8/layout/orgChart1"/>
    <dgm:cxn modelId="{1B7687CB-163E-4BC5-AD8E-5C05A0366A73}" type="presParOf" srcId="{B7A507A9-9743-1E42-B351-1734246BD3B5}" destId="{9AAA5350-62A2-2841-8C00-6ECD0A0649FD}" srcOrd="0" destOrd="0" presId="urn:microsoft.com/office/officeart/2005/8/layout/orgChart1"/>
    <dgm:cxn modelId="{27C34881-5E0F-4309-8FCD-85AE2365D8D5}" type="presParOf" srcId="{9AAA5350-62A2-2841-8C00-6ECD0A0649FD}" destId="{E7BC0599-A551-9145-BAAF-3D63AC07E5B0}" srcOrd="0" destOrd="0" presId="urn:microsoft.com/office/officeart/2005/8/layout/orgChart1"/>
    <dgm:cxn modelId="{D71BBF35-8A43-4493-B580-CAF58AF825FE}" type="presParOf" srcId="{9AAA5350-62A2-2841-8C00-6ECD0A0649FD}" destId="{CF29B20B-B0EE-B04A-B295-D4D8CD5D0B9A}" srcOrd="1" destOrd="0" presId="urn:microsoft.com/office/officeart/2005/8/layout/orgChart1"/>
    <dgm:cxn modelId="{B68F17EC-BCAC-4CAC-9DFC-1682C5EEED4A}" type="presParOf" srcId="{B7A507A9-9743-1E42-B351-1734246BD3B5}" destId="{D095CB5C-B4D4-DA47-942B-0304FB046675}" srcOrd="1" destOrd="0" presId="urn:microsoft.com/office/officeart/2005/8/layout/orgChart1"/>
    <dgm:cxn modelId="{9D585FFB-CFFF-4CF0-93FB-2786B149E3C4}" type="presParOf" srcId="{B7A507A9-9743-1E42-B351-1734246BD3B5}" destId="{92F94358-887F-AC42-B7F7-40F9EA8BA076}" srcOrd="2" destOrd="0" presId="urn:microsoft.com/office/officeart/2005/8/layout/orgChart1"/>
    <dgm:cxn modelId="{6500C0F6-50B3-4005-AE7E-E82539975FB4}" type="presParOf" srcId="{FB1D52A0-00EC-B848-A10C-90B9A252B745}" destId="{D006036E-16F5-094E-9D0A-0168605DE0A1}" srcOrd="2" destOrd="0" presId="urn:microsoft.com/office/officeart/2005/8/layout/orgChart1"/>
    <dgm:cxn modelId="{176EFAAC-4CE2-4E13-8523-09911A5AE633}" type="presParOf" srcId="{7CDEB0F5-E76C-7D45-AFE0-03EF9880E23B}" destId="{E18ACB8B-FAA4-354F-B518-FD6F3D0C0B5D}" srcOrd="2" destOrd="0" presId="urn:microsoft.com/office/officeart/2005/8/layout/orgChart1"/>
    <dgm:cxn modelId="{6EA5A057-D4CC-41FF-95C0-15E801A1E221}" type="presParOf" srcId="{7CDEB0F5-E76C-7D45-AFE0-03EF9880E23B}" destId="{D0FCFA56-AA9E-D448-BDDB-6B4FF3EB3809}" srcOrd="3" destOrd="0" presId="urn:microsoft.com/office/officeart/2005/8/layout/orgChart1"/>
    <dgm:cxn modelId="{ACFFC832-1BD1-481D-8E32-73EC00A83A61}" type="presParOf" srcId="{D0FCFA56-AA9E-D448-BDDB-6B4FF3EB3809}" destId="{67323278-755A-4143-AA6B-E7CA1AD88F4B}" srcOrd="0" destOrd="0" presId="urn:microsoft.com/office/officeart/2005/8/layout/orgChart1"/>
    <dgm:cxn modelId="{F226937F-DB3D-4DD9-BF43-149114EDC9F2}" type="presParOf" srcId="{67323278-755A-4143-AA6B-E7CA1AD88F4B}" destId="{DDAE6EA9-32C1-4A49-8282-526E58DB176B}" srcOrd="0" destOrd="0" presId="urn:microsoft.com/office/officeart/2005/8/layout/orgChart1"/>
    <dgm:cxn modelId="{E402A2E7-A4E0-42A8-B71A-2D216607336D}" type="presParOf" srcId="{67323278-755A-4143-AA6B-E7CA1AD88F4B}" destId="{42FF1899-8708-BA44-9E74-2CEFAC954577}" srcOrd="1" destOrd="0" presId="urn:microsoft.com/office/officeart/2005/8/layout/orgChart1"/>
    <dgm:cxn modelId="{DDDC71C1-E485-45DE-9609-49B73903315C}" type="presParOf" srcId="{D0FCFA56-AA9E-D448-BDDB-6B4FF3EB3809}" destId="{ABA93092-D986-6349-950E-D0ADEDAC0EDE}" srcOrd="1" destOrd="0" presId="urn:microsoft.com/office/officeart/2005/8/layout/orgChart1"/>
    <dgm:cxn modelId="{D525C998-793D-4C8D-8730-F982048FD9EE}" type="presParOf" srcId="{ABA93092-D986-6349-950E-D0ADEDAC0EDE}" destId="{53EA0784-B3E2-4D42-90F5-D44F5C3657F3}" srcOrd="0" destOrd="0" presId="urn:microsoft.com/office/officeart/2005/8/layout/orgChart1"/>
    <dgm:cxn modelId="{CD7DE607-FA0E-4510-9B49-AC55ED393C86}" type="presParOf" srcId="{ABA93092-D986-6349-950E-D0ADEDAC0EDE}" destId="{3F9DE737-36A9-654E-8C95-A2784F778D93}" srcOrd="1" destOrd="0" presId="urn:microsoft.com/office/officeart/2005/8/layout/orgChart1"/>
    <dgm:cxn modelId="{F3F630FF-DBEB-4886-B4D8-FE059B8FB0D1}" type="presParOf" srcId="{3F9DE737-36A9-654E-8C95-A2784F778D93}" destId="{78443BDF-A1C3-1C4D-A5A4-1C6103F5CEF5}" srcOrd="0" destOrd="0" presId="urn:microsoft.com/office/officeart/2005/8/layout/orgChart1"/>
    <dgm:cxn modelId="{02D54ED1-89A7-45C1-838C-6271E24AB3EE}" type="presParOf" srcId="{78443BDF-A1C3-1C4D-A5A4-1C6103F5CEF5}" destId="{D88FD843-58C0-DF40-84F2-9507C6DAC07A}" srcOrd="0" destOrd="0" presId="urn:microsoft.com/office/officeart/2005/8/layout/orgChart1"/>
    <dgm:cxn modelId="{17C61B77-9426-4F00-B964-C8FD3900C142}" type="presParOf" srcId="{78443BDF-A1C3-1C4D-A5A4-1C6103F5CEF5}" destId="{38E6712A-E3D0-A544-B83A-311A227ECA72}" srcOrd="1" destOrd="0" presId="urn:microsoft.com/office/officeart/2005/8/layout/orgChart1"/>
    <dgm:cxn modelId="{A1DF6FC5-6A73-451C-ABB8-64E5F6E08DF9}" type="presParOf" srcId="{3F9DE737-36A9-654E-8C95-A2784F778D93}" destId="{66E99E86-E942-5F41-A9BA-7604B0F9EFDA}" srcOrd="1" destOrd="0" presId="urn:microsoft.com/office/officeart/2005/8/layout/orgChart1"/>
    <dgm:cxn modelId="{6CAB636A-920D-4515-A3FF-ED95A488A67F}" type="presParOf" srcId="{3F9DE737-36A9-654E-8C95-A2784F778D93}" destId="{EBDFF0D6-DA8C-054E-89A3-B999DEA9201C}" srcOrd="2" destOrd="0" presId="urn:microsoft.com/office/officeart/2005/8/layout/orgChart1"/>
    <dgm:cxn modelId="{712A3274-4C11-4F06-A234-E31C9FBAFBE0}" type="presParOf" srcId="{D0FCFA56-AA9E-D448-BDDB-6B4FF3EB3809}" destId="{1B78FBED-ED1D-C440-B5AC-5DB17C6304E9}" srcOrd="2" destOrd="0" presId="urn:microsoft.com/office/officeart/2005/8/layout/orgChart1"/>
    <dgm:cxn modelId="{222AA0CD-5A71-427D-B3E5-486E22A04D26}" type="presParOf" srcId="{7CDEB0F5-E76C-7D45-AFE0-03EF9880E23B}" destId="{BA88FDD8-154F-074F-8264-E4BB7179B08F}" srcOrd="4" destOrd="0" presId="urn:microsoft.com/office/officeart/2005/8/layout/orgChart1"/>
    <dgm:cxn modelId="{A6780BC0-3A9F-4037-931F-5C3A78061966}" type="presParOf" srcId="{7CDEB0F5-E76C-7D45-AFE0-03EF9880E23B}" destId="{06FD9D08-51AB-EF43-9A49-ACA2F59EF188}" srcOrd="5" destOrd="0" presId="urn:microsoft.com/office/officeart/2005/8/layout/orgChart1"/>
    <dgm:cxn modelId="{0E93626C-B2C5-4F72-B275-B57EA4C714D9}" type="presParOf" srcId="{06FD9D08-51AB-EF43-9A49-ACA2F59EF188}" destId="{981ABBF7-632D-3146-AFF2-ECE512D65BC7}" srcOrd="0" destOrd="0" presId="urn:microsoft.com/office/officeart/2005/8/layout/orgChart1"/>
    <dgm:cxn modelId="{EF788DC2-9D75-484F-8FB5-3E8F94B5B8EA}" type="presParOf" srcId="{981ABBF7-632D-3146-AFF2-ECE512D65BC7}" destId="{516267D5-8BC8-6B43-941A-85AC1C9C19A6}" srcOrd="0" destOrd="0" presId="urn:microsoft.com/office/officeart/2005/8/layout/orgChart1"/>
    <dgm:cxn modelId="{6DD039B0-8465-48F7-980A-6A4E239D983B}" type="presParOf" srcId="{981ABBF7-632D-3146-AFF2-ECE512D65BC7}" destId="{4AA15F4B-8DC5-CC44-8FB8-A0FA95AA20B0}" srcOrd="1" destOrd="0" presId="urn:microsoft.com/office/officeart/2005/8/layout/orgChart1"/>
    <dgm:cxn modelId="{AA62A452-6C25-4EDE-B416-89F63B799D40}" type="presParOf" srcId="{06FD9D08-51AB-EF43-9A49-ACA2F59EF188}" destId="{383E514E-E584-BB4F-A7FD-5B8F55135579}" srcOrd="1" destOrd="0" presId="urn:microsoft.com/office/officeart/2005/8/layout/orgChart1"/>
    <dgm:cxn modelId="{292ACC24-40C1-41D3-AADB-BBBC6E6881FB}" type="presParOf" srcId="{383E514E-E584-BB4F-A7FD-5B8F55135579}" destId="{9B355131-116F-0447-A834-D86B05A650FB}" srcOrd="0" destOrd="0" presId="urn:microsoft.com/office/officeart/2005/8/layout/orgChart1"/>
    <dgm:cxn modelId="{9C275655-652F-41A4-A8F2-B5F1591C8C77}" type="presParOf" srcId="{383E514E-E584-BB4F-A7FD-5B8F55135579}" destId="{BFD4ED10-99A6-A045-8715-5E0D96B1AD6F}" srcOrd="1" destOrd="0" presId="urn:microsoft.com/office/officeart/2005/8/layout/orgChart1"/>
    <dgm:cxn modelId="{9BBA432E-5D71-4E96-B858-A61C112E3B0E}" type="presParOf" srcId="{BFD4ED10-99A6-A045-8715-5E0D96B1AD6F}" destId="{6753E3D3-6FB7-1A46-8CAB-7CF132EE95EB}" srcOrd="0" destOrd="0" presId="urn:microsoft.com/office/officeart/2005/8/layout/orgChart1"/>
    <dgm:cxn modelId="{FDA64B03-351F-41FF-8BE9-C639E0A488FF}" type="presParOf" srcId="{6753E3D3-6FB7-1A46-8CAB-7CF132EE95EB}" destId="{82336156-4F11-C24F-AF24-E64E6B66EC9A}" srcOrd="0" destOrd="0" presId="urn:microsoft.com/office/officeart/2005/8/layout/orgChart1"/>
    <dgm:cxn modelId="{2E808CBF-3BA7-4525-9E67-879C25B3247F}" type="presParOf" srcId="{6753E3D3-6FB7-1A46-8CAB-7CF132EE95EB}" destId="{BA486349-E536-5540-AB6E-2424986D4063}" srcOrd="1" destOrd="0" presId="urn:microsoft.com/office/officeart/2005/8/layout/orgChart1"/>
    <dgm:cxn modelId="{03147870-A6A9-4AC0-8B99-03D0A9F52604}" type="presParOf" srcId="{BFD4ED10-99A6-A045-8715-5E0D96B1AD6F}" destId="{955E1884-CE3C-FA45-9B2D-D537725C377D}" srcOrd="1" destOrd="0" presId="urn:microsoft.com/office/officeart/2005/8/layout/orgChart1"/>
    <dgm:cxn modelId="{B22037A7-F23B-495D-94FE-BD27679B90C1}" type="presParOf" srcId="{BFD4ED10-99A6-A045-8715-5E0D96B1AD6F}" destId="{98721950-5421-124A-893D-4960F8724AEE}" srcOrd="2" destOrd="0" presId="urn:microsoft.com/office/officeart/2005/8/layout/orgChart1"/>
    <dgm:cxn modelId="{BBAA6182-803B-4F46-B6B1-21FEC3388424}" type="presParOf" srcId="{06FD9D08-51AB-EF43-9A49-ACA2F59EF188}" destId="{28450785-0930-6C49-8F5F-5DFE10D32CE8}" srcOrd="2" destOrd="0" presId="urn:microsoft.com/office/officeart/2005/8/layout/orgChart1"/>
    <dgm:cxn modelId="{A75901C2-1BBA-467F-8481-902D2774014A}" type="presParOf" srcId="{7CDEB0F5-E76C-7D45-AFE0-03EF9880E23B}" destId="{43613241-23BD-C843-9C48-A6B6A18AC693}" srcOrd="6" destOrd="0" presId="urn:microsoft.com/office/officeart/2005/8/layout/orgChart1"/>
    <dgm:cxn modelId="{54421B38-F570-4A73-8D61-EB282BA80CD4}" type="presParOf" srcId="{7CDEB0F5-E76C-7D45-AFE0-03EF9880E23B}" destId="{35FB8D20-2BE8-EC40-B2B9-1BA447E88E26}" srcOrd="7" destOrd="0" presId="urn:microsoft.com/office/officeart/2005/8/layout/orgChart1"/>
    <dgm:cxn modelId="{28B0887D-458A-49E9-B83A-FBC1700B4C37}" type="presParOf" srcId="{35FB8D20-2BE8-EC40-B2B9-1BA447E88E26}" destId="{6DBBC3A5-D9C3-CA41-9C64-A957707AD86D}" srcOrd="0" destOrd="0" presId="urn:microsoft.com/office/officeart/2005/8/layout/orgChart1"/>
    <dgm:cxn modelId="{F7F79AFC-05F3-402A-B7C8-391906096A8F}" type="presParOf" srcId="{6DBBC3A5-D9C3-CA41-9C64-A957707AD86D}" destId="{D97149CB-9BBA-BE41-8E74-F1C2F88D859C}" srcOrd="0" destOrd="0" presId="urn:microsoft.com/office/officeart/2005/8/layout/orgChart1"/>
    <dgm:cxn modelId="{75856A5D-A9A7-431E-AF20-0D647EDB0226}" type="presParOf" srcId="{6DBBC3A5-D9C3-CA41-9C64-A957707AD86D}" destId="{ECCBBBF4-F9C9-BE47-ABAF-C182918AA8F9}" srcOrd="1" destOrd="0" presId="urn:microsoft.com/office/officeart/2005/8/layout/orgChart1"/>
    <dgm:cxn modelId="{49E1107E-481E-4B1E-BE77-BFB8DE863F57}" type="presParOf" srcId="{35FB8D20-2BE8-EC40-B2B9-1BA447E88E26}" destId="{9D1D3032-B32B-F244-978E-16330EFF09F3}" srcOrd="1" destOrd="0" presId="urn:microsoft.com/office/officeart/2005/8/layout/orgChart1"/>
    <dgm:cxn modelId="{50A019D0-9251-4E68-8603-AE228513FF90}" type="presParOf" srcId="{9D1D3032-B32B-F244-978E-16330EFF09F3}" destId="{7DD26E81-1196-1145-B8C9-A25DFDAFF039}" srcOrd="0" destOrd="0" presId="urn:microsoft.com/office/officeart/2005/8/layout/orgChart1"/>
    <dgm:cxn modelId="{B8A49C91-F855-4027-93AE-5DFC44C83CA0}" type="presParOf" srcId="{9D1D3032-B32B-F244-978E-16330EFF09F3}" destId="{9C7D95E9-E275-A34C-BED4-4423E2299CCE}" srcOrd="1" destOrd="0" presId="urn:microsoft.com/office/officeart/2005/8/layout/orgChart1"/>
    <dgm:cxn modelId="{C7351694-D2F2-4560-A77F-F8F991ACC50C}" type="presParOf" srcId="{9C7D95E9-E275-A34C-BED4-4423E2299CCE}" destId="{7A7EFB22-D1F3-7E4A-8FF3-056AFF4A54F9}" srcOrd="0" destOrd="0" presId="urn:microsoft.com/office/officeart/2005/8/layout/orgChart1"/>
    <dgm:cxn modelId="{23841447-CC17-440F-835A-7444618BA639}" type="presParOf" srcId="{7A7EFB22-D1F3-7E4A-8FF3-056AFF4A54F9}" destId="{DD7EBEE8-6900-FC49-B5A4-B89746C84069}" srcOrd="0" destOrd="0" presId="urn:microsoft.com/office/officeart/2005/8/layout/orgChart1"/>
    <dgm:cxn modelId="{6111A07D-C791-4365-B72E-0489C95851DD}" type="presParOf" srcId="{7A7EFB22-D1F3-7E4A-8FF3-056AFF4A54F9}" destId="{BCBC61BF-CA7D-6C4F-90C5-360BA6FFDBEB}" srcOrd="1" destOrd="0" presId="urn:microsoft.com/office/officeart/2005/8/layout/orgChart1"/>
    <dgm:cxn modelId="{9C3A2248-AB43-4616-B8C4-C5B8F62F3920}" type="presParOf" srcId="{9C7D95E9-E275-A34C-BED4-4423E2299CCE}" destId="{0E314E16-0669-D244-BA22-AABF0DF1583C}" srcOrd="1" destOrd="0" presId="urn:microsoft.com/office/officeart/2005/8/layout/orgChart1"/>
    <dgm:cxn modelId="{78BD9ADE-5BFC-4F34-9593-A9ED443C66C4}" type="presParOf" srcId="{9C7D95E9-E275-A34C-BED4-4423E2299CCE}" destId="{D9B82317-AE20-1945-830A-AAA8A8DB1C18}" srcOrd="2" destOrd="0" presId="urn:microsoft.com/office/officeart/2005/8/layout/orgChart1"/>
    <dgm:cxn modelId="{1D4981AA-4403-4BB7-ADBB-2D6CF1CE4816}" type="presParOf" srcId="{35FB8D20-2BE8-EC40-B2B9-1BA447E88E26}" destId="{02FA7BCA-AA04-0E48-A6B0-E651755840C2}" srcOrd="2" destOrd="0" presId="urn:microsoft.com/office/officeart/2005/8/layout/orgChart1"/>
    <dgm:cxn modelId="{3DB11DD6-44F1-4177-AD17-2886A4A1076B}" type="presParOf" srcId="{7CDEB0F5-E76C-7D45-AFE0-03EF9880E23B}" destId="{C900DA6C-DF7E-D74B-B469-BE27E9142B5A}" srcOrd="8" destOrd="0" presId="urn:microsoft.com/office/officeart/2005/8/layout/orgChart1"/>
    <dgm:cxn modelId="{3ECD2198-441F-4342-9487-441AD4278E84}" type="presParOf" srcId="{7CDEB0F5-E76C-7D45-AFE0-03EF9880E23B}" destId="{5FDAF8A1-9592-3949-88B3-DC68ACC4E2BF}" srcOrd="9" destOrd="0" presId="urn:microsoft.com/office/officeart/2005/8/layout/orgChart1"/>
    <dgm:cxn modelId="{47A6A5C0-A4E2-40CD-99ED-F971D1AD3356}" type="presParOf" srcId="{5FDAF8A1-9592-3949-88B3-DC68ACC4E2BF}" destId="{43A64A74-1EFF-6441-AF03-5965F13E81A5}" srcOrd="0" destOrd="0" presId="urn:microsoft.com/office/officeart/2005/8/layout/orgChart1"/>
    <dgm:cxn modelId="{735D7DBD-6F39-43AF-A97F-E57D59964F58}" type="presParOf" srcId="{43A64A74-1EFF-6441-AF03-5965F13E81A5}" destId="{05D87038-C661-0D4A-B04F-9EE6A0A8FD86}" srcOrd="0" destOrd="0" presId="urn:microsoft.com/office/officeart/2005/8/layout/orgChart1"/>
    <dgm:cxn modelId="{25CC4069-5656-440E-8FDF-FB1E43D9453C}" type="presParOf" srcId="{43A64A74-1EFF-6441-AF03-5965F13E81A5}" destId="{AD45F30E-9BF2-3448-BA0A-2C35EE6C5BCB}" srcOrd="1" destOrd="0" presId="urn:microsoft.com/office/officeart/2005/8/layout/orgChart1"/>
    <dgm:cxn modelId="{63AB0737-F25A-4AB9-B443-F0B6A30B5B63}" type="presParOf" srcId="{5FDAF8A1-9592-3949-88B3-DC68ACC4E2BF}" destId="{9EA00D72-62FC-E64E-BED1-11C672F336E6}" srcOrd="1" destOrd="0" presId="urn:microsoft.com/office/officeart/2005/8/layout/orgChart1"/>
    <dgm:cxn modelId="{28C8B89F-A731-4CC7-84FD-3DE2DDA74136}" type="presParOf" srcId="{9EA00D72-62FC-E64E-BED1-11C672F336E6}" destId="{CA6EC814-6AA0-EC44-93A9-FB9AB2556A53}" srcOrd="0" destOrd="0" presId="urn:microsoft.com/office/officeart/2005/8/layout/orgChart1"/>
    <dgm:cxn modelId="{8084EA80-491E-41F2-B177-04EEDEAE3D21}" type="presParOf" srcId="{9EA00D72-62FC-E64E-BED1-11C672F336E6}" destId="{209C0DFE-FDA3-DC42-8BBD-D1F54D304D69}" srcOrd="1" destOrd="0" presId="urn:microsoft.com/office/officeart/2005/8/layout/orgChart1"/>
    <dgm:cxn modelId="{7D22A509-389B-4BB3-B1BC-D75C559E4739}" type="presParOf" srcId="{209C0DFE-FDA3-DC42-8BBD-D1F54D304D69}" destId="{C57AE920-645F-B540-8EFB-C4D7E1987330}" srcOrd="0" destOrd="0" presId="urn:microsoft.com/office/officeart/2005/8/layout/orgChart1"/>
    <dgm:cxn modelId="{783FDB80-802A-45D1-B70A-0BE9981BCBC8}" type="presParOf" srcId="{C57AE920-645F-B540-8EFB-C4D7E1987330}" destId="{8ED3A631-A845-3A4E-8A2D-ED0098E5CE49}" srcOrd="0" destOrd="0" presId="urn:microsoft.com/office/officeart/2005/8/layout/orgChart1"/>
    <dgm:cxn modelId="{FC6571B4-B535-4183-A591-E5DEEDDD7A6D}" type="presParOf" srcId="{C57AE920-645F-B540-8EFB-C4D7E1987330}" destId="{E8E90852-2BB9-C040-A342-F9FA3AA2C233}" srcOrd="1" destOrd="0" presId="urn:microsoft.com/office/officeart/2005/8/layout/orgChart1"/>
    <dgm:cxn modelId="{362F05A4-038D-43F2-9CC3-515091FF72DF}" type="presParOf" srcId="{209C0DFE-FDA3-DC42-8BBD-D1F54D304D69}" destId="{197623EE-EB76-264F-B8BC-AD89AEAEA137}" srcOrd="1" destOrd="0" presId="urn:microsoft.com/office/officeart/2005/8/layout/orgChart1"/>
    <dgm:cxn modelId="{365C2CFF-FCFE-4C24-8783-BF8872AA4CCF}" type="presParOf" srcId="{209C0DFE-FDA3-DC42-8BBD-D1F54D304D69}" destId="{AE37186F-ECBB-E940-9570-BBE90C944F8D}" srcOrd="2" destOrd="0" presId="urn:microsoft.com/office/officeart/2005/8/layout/orgChart1"/>
    <dgm:cxn modelId="{EEF476CA-0818-4E89-8E0A-0187BEDBB1EE}" type="presParOf" srcId="{5FDAF8A1-9592-3949-88B3-DC68ACC4E2BF}" destId="{FAD7A820-BDF9-AE45-BB8E-CD3CBBE4E2D7}" srcOrd="2" destOrd="0" presId="urn:microsoft.com/office/officeart/2005/8/layout/orgChart1"/>
    <dgm:cxn modelId="{7273C63B-6E9B-4A26-9324-F94F80CA40CC}" type="presParOf" srcId="{5FC30987-B60B-7644-A79F-5E84F050918F}" destId="{DC7A0A48-A588-8440-BDAE-3B55D653903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EC814-6AA0-EC44-93A9-FB9AB2556A53}">
      <dsp:nvSpPr>
        <dsp:cNvPr id="0" name=""/>
        <dsp:cNvSpPr/>
      </dsp:nvSpPr>
      <dsp:spPr>
        <a:xfrm>
          <a:off x="6753122" y="2343568"/>
          <a:ext cx="205039" cy="628788"/>
        </a:xfrm>
        <a:custGeom>
          <a:avLst/>
          <a:gdLst/>
          <a:ahLst/>
          <a:cxnLst/>
          <a:rect l="0" t="0" r="0" b="0"/>
          <a:pathLst>
            <a:path>
              <a:moveTo>
                <a:pt x="0" y="0"/>
              </a:moveTo>
              <a:lnTo>
                <a:pt x="0" y="628788"/>
              </a:lnTo>
              <a:lnTo>
                <a:pt x="205039" y="628788"/>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C900DA6C-DF7E-D74B-B469-BE27E9142B5A}">
      <dsp:nvSpPr>
        <dsp:cNvPr id="0" name=""/>
        <dsp:cNvSpPr/>
      </dsp:nvSpPr>
      <dsp:spPr>
        <a:xfrm>
          <a:off x="3991921" y="1373047"/>
          <a:ext cx="3307973" cy="287055"/>
        </a:xfrm>
        <a:custGeom>
          <a:avLst/>
          <a:gdLst/>
          <a:ahLst/>
          <a:cxnLst/>
          <a:rect l="0" t="0" r="0" b="0"/>
          <a:pathLst>
            <a:path>
              <a:moveTo>
                <a:pt x="0" y="0"/>
              </a:moveTo>
              <a:lnTo>
                <a:pt x="0" y="143527"/>
              </a:lnTo>
              <a:lnTo>
                <a:pt x="3307973" y="143527"/>
              </a:lnTo>
              <a:lnTo>
                <a:pt x="3307973" y="287055"/>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7DD26E81-1196-1145-B8C9-A25DFDAFF039}">
      <dsp:nvSpPr>
        <dsp:cNvPr id="0" name=""/>
        <dsp:cNvSpPr/>
      </dsp:nvSpPr>
      <dsp:spPr>
        <a:xfrm>
          <a:off x="5099135" y="2343568"/>
          <a:ext cx="205039" cy="628788"/>
        </a:xfrm>
        <a:custGeom>
          <a:avLst/>
          <a:gdLst/>
          <a:ahLst/>
          <a:cxnLst/>
          <a:rect l="0" t="0" r="0" b="0"/>
          <a:pathLst>
            <a:path>
              <a:moveTo>
                <a:pt x="0" y="0"/>
              </a:moveTo>
              <a:lnTo>
                <a:pt x="0" y="628788"/>
              </a:lnTo>
              <a:lnTo>
                <a:pt x="205039" y="628788"/>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43613241-23BD-C843-9C48-A6B6A18AC693}">
      <dsp:nvSpPr>
        <dsp:cNvPr id="0" name=""/>
        <dsp:cNvSpPr/>
      </dsp:nvSpPr>
      <dsp:spPr>
        <a:xfrm>
          <a:off x="3991921" y="1373047"/>
          <a:ext cx="1653986" cy="287055"/>
        </a:xfrm>
        <a:custGeom>
          <a:avLst/>
          <a:gdLst/>
          <a:ahLst/>
          <a:cxnLst/>
          <a:rect l="0" t="0" r="0" b="0"/>
          <a:pathLst>
            <a:path>
              <a:moveTo>
                <a:pt x="0" y="0"/>
              </a:moveTo>
              <a:lnTo>
                <a:pt x="0" y="143527"/>
              </a:lnTo>
              <a:lnTo>
                <a:pt x="1653986" y="143527"/>
              </a:lnTo>
              <a:lnTo>
                <a:pt x="1653986" y="287055"/>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9B355131-116F-0447-A834-D86B05A650FB}">
      <dsp:nvSpPr>
        <dsp:cNvPr id="0" name=""/>
        <dsp:cNvSpPr/>
      </dsp:nvSpPr>
      <dsp:spPr>
        <a:xfrm>
          <a:off x="3445149" y="2343568"/>
          <a:ext cx="205039" cy="628788"/>
        </a:xfrm>
        <a:custGeom>
          <a:avLst/>
          <a:gdLst/>
          <a:ahLst/>
          <a:cxnLst/>
          <a:rect l="0" t="0" r="0" b="0"/>
          <a:pathLst>
            <a:path>
              <a:moveTo>
                <a:pt x="0" y="0"/>
              </a:moveTo>
              <a:lnTo>
                <a:pt x="0" y="628788"/>
              </a:lnTo>
              <a:lnTo>
                <a:pt x="205039" y="628788"/>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BA88FDD8-154F-074F-8264-E4BB7179B08F}">
      <dsp:nvSpPr>
        <dsp:cNvPr id="0" name=""/>
        <dsp:cNvSpPr/>
      </dsp:nvSpPr>
      <dsp:spPr>
        <a:xfrm>
          <a:off x="3946201" y="1373047"/>
          <a:ext cx="91440" cy="287055"/>
        </a:xfrm>
        <a:custGeom>
          <a:avLst/>
          <a:gdLst/>
          <a:ahLst/>
          <a:cxnLst/>
          <a:rect l="0" t="0" r="0" b="0"/>
          <a:pathLst>
            <a:path>
              <a:moveTo>
                <a:pt x="45720" y="0"/>
              </a:moveTo>
              <a:lnTo>
                <a:pt x="45720" y="287055"/>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53EA0784-B3E2-4D42-90F5-D44F5C3657F3}">
      <dsp:nvSpPr>
        <dsp:cNvPr id="0" name=""/>
        <dsp:cNvSpPr/>
      </dsp:nvSpPr>
      <dsp:spPr>
        <a:xfrm>
          <a:off x="1791162" y="2343568"/>
          <a:ext cx="205039" cy="628788"/>
        </a:xfrm>
        <a:custGeom>
          <a:avLst/>
          <a:gdLst/>
          <a:ahLst/>
          <a:cxnLst/>
          <a:rect l="0" t="0" r="0" b="0"/>
          <a:pathLst>
            <a:path>
              <a:moveTo>
                <a:pt x="0" y="0"/>
              </a:moveTo>
              <a:lnTo>
                <a:pt x="0" y="628788"/>
              </a:lnTo>
              <a:lnTo>
                <a:pt x="205039" y="628788"/>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E18ACB8B-FAA4-354F-B518-FD6F3D0C0B5D}">
      <dsp:nvSpPr>
        <dsp:cNvPr id="0" name=""/>
        <dsp:cNvSpPr/>
      </dsp:nvSpPr>
      <dsp:spPr>
        <a:xfrm>
          <a:off x="2337934" y="1373047"/>
          <a:ext cx="1653986" cy="287055"/>
        </a:xfrm>
        <a:custGeom>
          <a:avLst/>
          <a:gdLst/>
          <a:ahLst/>
          <a:cxnLst/>
          <a:rect l="0" t="0" r="0" b="0"/>
          <a:pathLst>
            <a:path>
              <a:moveTo>
                <a:pt x="1653986" y="0"/>
              </a:moveTo>
              <a:lnTo>
                <a:pt x="1653986" y="143527"/>
              </a:lnTo>
              <a:lnTo>
                <a:pt x="0" y="143527"/>
              </a:lnTo>
              <a:lnTo>
                <a:pt x="0" y="287055"/>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65463B22-A900-174D-82E7-A80575B7ED99}">
      <dsp:nvSpPr>
        <dsp:cNvPr id="0" name=""/>
        <dsp:cNvSpPr/>
      </dsp:nvSpPr>
      <dsp:spPr>
        <a:xfrm>
          <a:off x="137175" y="2343568"/>
          <a:ext cx="205039" cy="1599309"/>
        </a:xfrm>
        <a:custGeom>
          <a:avLst/>
          <a:gdLst/>
          <a:ahLst/>
          <a:cxnLst/>
          <a:rect l="0" t="0" r="0" b="0"/>
          <a:pathLst>
            <a:path>
              <a:moveTo>
                <a:pt x="0" y="0"/>
              </a:moveTo>
              <a:lnTo>
                <a:pt x="0" y="1599309"/>
              </a:lnTo>
              <a:lnTo>
                <a:pt x="205039" y="1599309"/>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302EFB1A-FCDE-1849-8D22-6BFC10F1C7F1}">
      <dsp:nvSpPr>
        <dsp:cNvPr id="0" name=""/>
        <dsp:cNvSpPr/>
      </dsp:nvSpPr>
      <dsp:spPr>
        <a:xfrm>
          <a:off x="137175" y="2343568"/>
          <a:ext cx="205039" cy="628788"/>
        </a:xfrm>
        <a:custGeom>
          <a:avLst/>
          <a:gdLst/>
          <a:ahLst/>
          <a:cxnLst/>
          <a:rect l="0" t="0" r="0" b="0"/>
          <a:pathLst>
            <a:path>
              <a:moveTo>
                <a:pt x="0" y="0"/>
              </a:moveTo>
              <a:lnTo>
                <a:pt x="0" y="628788"/>
              </a:lnTo>
              <a:lnTo>
                <a:pt x="205039" y="628788"/>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44C1D0F1-3B88-DC4E-97C1-00B658DC6FE1}">
      <dsp:nvSpPr>
        <dsp:cNvPr id="0" name=""/>
        <dsp:cNvSpPr/>
      </dsp:nvSpPr>
      <dsp:spPr>
        <a:xfrm>
          <a:off x="683948" y="1373047"/>
          <a:ext cx="3307973" cy="287055"/>
        </a:xfrm>
        <a:custGeom>
          <a:avLst/>
          <a:gdLst/>
          <a:ahLst/>
          <a:cxnLst/>
          <a:rect l="0" t="0" r="0" b="0"/>
          <a:pathLst>
            <a:path>
              <a:moveTo>
                <a:pt x="3307973" y="0"/>
              </a:moveTo>
              <a:lnTo>
                <a:pt x="3307973" y="143527"/>
              </a:lnTo>
              <a:lnTo>
                <a:pt x="0" y="143527"/>
              </a:lnTo>
              <a:lnTo>
                <a:pt x="0" y="287055"/>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9A12DE5A-70C1-804B-9A4B-22524871D7B4}">
      <dsp:nvSpPr>
        <dsp:cNvPr id="0" name=""/>
        <dsp:cNvSpPr/>
      </dsp:nvSpPr>
      <dsp:spPr>
        <a:xfrm>
          <a:off x="3308456" y="689581"/>
          <a:ext cx="1366931" cy="683465"/>
        </a:xfrm>
        <a:prstGeom prst="rect">
          <a:avLst/>
        </a:prstGeom>
        <a:gradFill rotWithShape="1">
          <a:gsLst>
            <a:gs pos="0">
              <a:schemeClr val="accent1">
                <a:shade val="70000"/>
                <a:satMod val="150000"/>
              </a:schemeClr>
            </a:gs>
            <a:gs pos="34000">
              <a:schemeClr val="accent1">
                <a:shade val="70000"/>
                <a:satMod val="140000"/>
              </a:schemeClr>
            </a:gs>
            <a:gs pos="70000">
              <a:schemeClr val="accent1">
                <a:tint val="100000"/>
                <a:shade val="90000"/>
                <a:satMod val="140000"/>
              </a:schemeClr>
            </a:gs>
            <a:gs pos="100000">
              <a:schemeClr val="accent1">
                <a:tint val="100000"/>
                <a:shade val="100000"/>
                <a:satMod val="100000"/>
              </a:schemeClr>
            </a:gs>
          </a:gsLst>
          <a:path path="circle">
            <a:fillToRect l="100000" t="100000" r="100000" b="100000"/>
          </a:path>
        </a:gradFill>
        <a:ln w="9525" cap="flat" cmpd="sng" algn="ctr">
          <a:solidFill>
            <a:schemeClr val="accent1"/>
          </a:solidFill>
          <a:prstDash val="solid"/>
        </a:ln>
        <a:effectLst>
          <a:outerShdw blurRad="38100" dist="25400" dir="2700000" algn="br" rotWithShape="0">
            <a:srgbClr val="000000">
              <a:alpha val="6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Meta Model/Ontology</a:t>
          </a:r>
          <a:endParaRPr lang="en-US" sz="1500" kern="1200" dirty="0"/>
        </a:p>
      </dsp:txBody>
      <dsp:txXfrm>
        <a:off x="3308456" y="689581"/>
        <a:ext cx="1366931" cy="683465"/>
      </dsp:txXfrm>
    </dsp:sp>
    <dsp:sp modelId="{BF32D8EB-9D41-6C42-A5DA-166765D5458D}">
      <dsp:nvSpPr>
        <dsp:cNvPr id="0" name=""/>
        <dsp:cNvSpPr/>
      </dsp:nvSpPr>
      <dsp:spPr>
        <a:xfrm>
          <a:off x="482" y="1660102"/>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STIX RIM</a:t>
          </a:r>
          <a:endParaRPr lang="en-US" sz="1500" kern="1200" dirty="0"/>
        </a:p>
      </dsp:txBody>
      <dsp:txXfrm>
        <a:off x="482" y="1660102"/>
        <a:ext cx="1366931" cy="683465"/>
      </dsp:txXfrm>
    </dsp:sp>
    <dsp:sp modelId="{CD9E414E-FA12-3B4E-A293-4BB4EF210DF3}">
      <dsp:nvSpPr>
        <dsp:cNvPr id="0" name=""/>
        <dsp:cNvSpPr/>
      </dsp:nvSpPr>
      <dsp:spPr>
        <a:xfrm>
          <a:off x="342215" y="2630623"/>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STIX XML</a:t>
          </a:r>
          <a:endParaRPr lang="en-US" sz="1500" kern="1200" dirty="0"/>
        </a:p>
      </dsp:txBody>
      <dsp:txXfrm>
        <a:off x="342215" y="2630623"/>
        <a:ext cx="1366931" cy="683465"/>
      </dsp:txXfrm>
    </dsp:sp>
    <dsp:sp modelId="{E7BC0599-A551-9145-BAAF-3D63AC07E5B0}">
      <dsp:nvSpPr>
        <dsp:cNvPr id="0" name=""/>
        <dsp:cNvSpPr/>
      </dsp:nvSpPr>
      <dsp:spPr>
        <a:xfrm>
          <a:off x="342215" y="3601144"/>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STIX JSON</a:t>
          </a:r>
          <a:endParaRPr lang="en-US" sz="1500" kern="1200" dirty="0"/>
        </a:p>
      </dsp:txBody>
      <dsp:txXfrm>
        <a:off x="342215" y="3601144"/>
        <a:ext cx="1366931" cy="683465"/>
      </dsp:txXfrm>
    </dsp:sp>
    <dsp:sp modelId="{DDAE6EA9-32C1-4A49-8282-526E58DB176B}">
      <dsp:nvSpPr>
        <dsp:cNvPr id="0" name=""/>
        <dsp:cNvSpPr/>
      </dsp:nvSpPr>
      <dsp:spPr>
        <a:xfrm>
          <a:off x="1654469" y="1660102"/>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err="1" smtClean="0"/>
            <a:t>IODef</a:t>
          </a:r>
          <a:r>
            <a:rPr lang="en-US" sz="1500" kern="1200" dirty="0" smtClean="0"/>
            <a:t> (model, implicit)</a:t>
          </a:r>
          <a:endParaRPr lang="en-US" sz="1500" kern="1200" dirty="0"/>
        </a:p>
      </dsp:txBody>
      <dsp:txXfrm>
        <a:off x="1654469" y="1660102"/>
        <a:ext cx="1366931" cy="683465"/>
      </dsp:txXfrm>
    </dsp:sp>
    <dsp:sp modelId="{D88FD843-58C0-DF40-84F2-9507C6DAC07A}">
      <dsp:nvSpPr>
        <dsp:cNvPr id="0" name=""/>
        <dsp:cNvSpPr/>
      </dsp:nvSpPr>
      <dsp:spPr>
        <a:xfrm>
          <a:off x="1996202" y="2630623"/>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err="1" smtClean="0"/>
            <a:t>IODef</a:t>
          </a:r>
          <a:r>
            <a:rPr lang="en-US" sz="1500" kern="1200" dirty="0" smtClean="0"/>
            <a:t> (protocol)</a:t>
          </a:r>
          <a:endParaRPr lang="en-US" sz="1500" kern="1200" dirty="0"/>
        </a:p>
      </dsp:txBody>
      <dsp:txXfrm>
        <a:off x="1996202" y="2630623"/>
        <a:ext cx="1366931" cy="683465"/>
      </dsp:txXfrm>
    </dsp:sp>
    <dsp:sp modelId="{516267D5-8BC8-6B43-941A-85AC1C9C19A6}">
      <dsp:nvSpPr>
        <dsp:cNvPr id="0" name=""/>
        <dsp:cNvSpPr/>
      </dsp:nvSpPr>
      <dsp:spPr>
        <a:xfrm>
          <a:off x="3308456" y="1660102"/>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CAP (Model, implicit)</a:t>
          </a:r>
          <a:endParaRPr lang="en-US" sz="1500" kern="1200" dirty="0"/>
        </a:p>
      </dsp:txBody>
      <dsp:txXfrm>
        <a:off x="3308456" y="1660102"/>
        <a:ext cx="1366931" cy="683465"/>
      </dsp:txXfrm>
    </dsp:sp>
    <dsp:sp modelId="{82336156-4F11-C24F-AF24-E64E6B66EC9A}">
      <dsp:nvSpPr>
        <dsp:cNvPr id="0" name=""/>
        <dsp:cNvSpPr/>
      </dsp:nvSpPr>
      <dsp:spPr>
        <a:xfrm>
          <a:off x="3650188" y="2630623"/>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Cap XML</a:t>
          </a:r>
          <a:endParaRPr lang="en-US" sz="1500" kern="1200" dirty="0"/>
        </a:p>
      </dsp:txBody>
      <dsp:txXfrm>
        <a:off x="3650188" y="2630623"/>
        <a:ext cx="1366931" cy="683465"/>
      </dsp:txXfrm>
    </dsp:sp>
    <dsp:sp modelId="{D97149CB-9BBA-BE41-8E74-F1C2F88D859C}">
      <dsp:nvSpPr>
        <dsp:cNvPr id="0" name=""/>
        <dsp:cNvSpPr/>
      </dsp:nvSpPr>
      <dsp:spPr>
        <a:xfrm>
          <a:off x="4962442" y="1660102"/>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Snort (model, implicit)</a:t>
          </a:r>
          <a:endParaRPr lang="en-US" sz="1500" kern="1200" dirty="0"/>
        </a:p>
      </dsp:txBody>
      <dsp:txXfrm>
        <a:off x="4962442" y="1660102"/>
        <a:ext cx="1366931" cy="683465"/>
      </dsp:txXfrm>
    </dsp:sp>
    <dsp:sp modelId="{DD7EBEE8-6900-FC49-B5A4-B89746C84069}">
      <dsp:nvSpPr>
        <dsp:cNvPr id="0" name=""/>
        <dsp:cNvSpPr/>
      </dsp:nvSpPr>
      <dsp:spPr>
        <a:xfrm>
          <a:off x="5304175" y="2630623"/>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Snort rules</a:t>
          </a:r>
          <a:endParaRPr lang="en-US" sz="1500" kern="1200" dirty="0"/>
        </a:p>
      </dsp:txBody>
      <dsp:txXfrm>
        <a:off x="5304175" y="2630623"/>
        <a:ext cx="1366931" cy="683465"/>
      </dsp:txXfrm>
    </dsp:sp>
    <dsp:sp modelId="{05D87038-C661-0D4A-B04F-9EE6A0A8FD86}">
      <dsp:nvSpPr>
        <dsp:cNvPr id="0" name=""/>
        <dsp:cNvSpPr/>
      </dsp:nvSpPr>
      <dsp:spPr>
        <a:xfrm>
          <a:off x="6616429" y="1660102"/>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Physical Threat Model</a:t>
          </a:r>
          <a:endParaRPr lang="en-US" sz="1500" kern="1200" dirty="0"/>
        </a:p>
      </dsp:txBody>
      <dsp:txXfrm>
        <a:off x="6616429" y="1660102"/>
        <a:ext cx="1366931" cy="683465"/>
      </dsp:txXfrm>
    </dsp:sp>
    <dsp:sp modelId="{8ED3A631-A845-3A4E-8A2D-ED0098E5CE49}">
      <dsp:nvSpPr>
        <dsp:cNvPr id="0" name=""/>
        <dsp:cNvSpPr/>
      </dsp:nvSpPr>
      <dsp:spPr>
        <a:xfrm>
          <a:off x="6958162" y="2630623"/>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PT XML </a:t>
          </a:r>
          <a:r>
            <a:rPr lang="en-US" sz="1500" kern="1200" smtClean="0"/>
            <a:t>(notional)</a:t>
          </a:r>
          <a:endParaRPr lang="en-US" sz="1500" kern="1200" dirty="0"/>
        </a:p>
      </dsp:txBody>
      <dsp:txXfrm>
        <a:off x="6958162" y="2630623"/>
        <a:ext cx="1366931" cy="68346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9D57AB-A217-BA4E-940B-9038E8E64492}" type="datetimeFigureOut">
              <a:rPr lang="en-US" smtClean="0"/>
              <a:t>5/15/2014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A985B-05A6-2640-88EC-2951DAD6B4F7}" type="slidenum">
              <a:rPr lang="en-US" smtClean="0"/>
              <a:t>‹#›</a:t>
            </a:fld>
            <a:endParaRPr lang="en-US"/>
          </a:p>
        </p:txBody>
      </p:sp>
    </p:spTree>
    <p:extLst>
      <p:ext uri="{BB962C8B-B14F-4D97-AF65-F5344CB8AC3E}">
        <p14:creationId xmlns:p14="http://schemas.microsoft.com/office/powerpoint/2010/main" val="6044608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58875" y="696913"/>
            <a:ext cx="4541838" cy="3408362"/>
          </a:xfrm>
          <a:ln/>
        </p:spPr>
      </p:sp>
      <p:sp>
        <p:nvSpPr>
          <p:cNvPr id="27651" name="Rectangle 3"/>
          <p:cNvSpPr>
            <a:spLocks noGrp="1" noChangeArrowheads="1"/>
          </p:cNvSpPr>
          <p:nvPr>
            <p:ph type="body" idx="1"/>
          </p:nvPr>
        </p:nvSpPr>
        <p:spPr>
          <a:xfrm>
            <a:off x="757860" y="4128789"/>
            <a:ext cx="5537959" cy="43268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3" tIns="45183" rIns="90363" bIns="45183"/>
          <a:lstStyle/>
          <a:p>
            <a:r>
              <a:rPr lang="en-US" smtClean="0"/>
              <a:t>Which are membership requests, submits, develops and maintains To help achieve the objectives of Reusability, interoperability and portability</a:t>
            </a:r>
          </a:p>
          <a:p>
            <a:r>
              <a:rPr lang="en-GB" smtClean="0"/>
              <a:t>These standards are requested, submitted, adopted and maintained by the membership.</a:t>
            </a:r>
          </a:p>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
        <p:nvSpPr>
          <p:cNvPr id="29700" name="Slide Number Placeholder 3"/>
          <p:cNvSpPr txBox="1">
            <a:spLocks noGrp="1"/>
          </p:cNvSpPr>
          <p:nvPr/>
        </p:nvSpPr>
        <p:spPr bwMode="auto">
          <a:xfrm>
            <a:off x="3884028" y="8685071"/>
            <a:ext cx="2972421" cy="45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48" tIns="45875" rIns="91748" bIns="45875" anchor="b"/>
          <a:lstStyle>
            <a:lvl1pPr defTabSz="931863" eaLnBrk="0" hangingPunct="0">
              <a:defRPr b="1">
                <a:solidFill>
                  <a:schemeClr val="tx1"/>
                </a:solidFill>
                <a:latin typeface="Verdana" pitchFamily="-111" charset="0"/>
                <a:ea typeface="ＭＳ Ｐゴシック" pitchFamily="-111" charset="-128"/>
              </a:defRPr>
            </a:lvl1pPr>
            <a:lvl2pPr marL="742950" indent="-285750" defTabSz="931863" eaLnBrk="0" hangingPunct="0">
              <a:defRPr b="1">
                <a:solidFill>
                  <a:schemeClr val="tx1"/>
                </a:solidFill>
                <a:latin typeface="Verdana" pitchFamily="-111" charset="0"/>
                <a:ea typeface="ＭＳ Ｐゴシック" pitchFamily="-111" charset="-128"/>
              </a:defRPr>
            </a:lvl2pPr>
            <a:lvl3pPr marL="1143000" indent="-228600" defTabSz="931863" eaLnBrk="0" hangingPunct="0">
              <a:defRPr b="1">
                <a:solidFill>
                  <a:schemeClr val="tx1"/>
                </a:solidFill>
                <a:latin typeface="Verdana" pitchFamily="-111" charset="0"/>
                <a:ea typeface="ＭＳ Ｐゴシック" pitchFamily="-111" charset="-128"/>
              </a:defRPr>
            </a:lvl3pPr>
            <a:lvl4pPr marL="1600200" indent="-228600" defTabSz="931863" eaLnBrk="0" hangingPunct="0">
              <a:defRPr b="1">
                <a:solidFill>
                  <a:schemeClr val="tx1"/>
                </a:solidFill>
                <a:latin typeface="Verdana" pitchFamily="-111" charset="0"/>
                <a:ea typeface="ＭＳ Ｐゴシック" pitchFamily="-111" charset="-128"/>
              </a:defRPr>
            </a:lvl4pPr>
            <a:lvl5pPr marL="2057400" indent="-228600" defTabSz="931863" eaLnBrk="0" hangingPunct="0">
              <a:defRPr b="1">
                <a:solidFill>
                  <a:schemeClr val="tx1"/>
                </a:solidFill>
                <a:latin typeface="Verdana" pitchFamily="-111" charset="0"/>
                <a:ea typeface="ＭＳ Ｐゴシック" pitchFamily="-111" charset="-128"/>
              </a:defRPr>
            </a:lvl5pPr>
            <a:lvl6pPr marL="2514600" indent="-228600" defTabSz="931863" eaLnBrk="0" fontAlgn="base" hangingPunct="0">
              <a:spcBef>
                <a:spcPct val="0"/>
              </a:spcBef>
              <a:spcAft>
                <a:spcPct val="0"/>
              </a:spcAft>
              <a:defRPr b="1">
                <a:solidFill>
                  <a:schemeClr val="tx1"/>
                </a:solidFill>
                <a:latin typeface="Verdana" pitchFamily="-111" charset="0"/>
                <a:ea typeface="ＭＳ Ｐゴシック" pitchFamily="-111" charset="-128"/>
              </a:defRPr>
            </a:lvl6pPr>
            <a:lvl7pPr marL="2971800" indent="-228600" defTabSz="931863" eaLnBrk="0" fontAlgn="base" hangingPunct="0">
              <a:spcBef>
                <a:spcPct val="0"/>
              </a:spcBef>
              <a:spcAft>
                <a:spcPct val="0"/>
              </a:spcAft>
              <a:defRPr b="1">
                <a:solidFill>
                  <a:schemeClr val="tx1"/>
                </a:solidFill>
                <a:latin typeface="Verdana" pitchFamily="-111" charset="0"/>
                <a:ea typeface="ＭＳ Ｐゴシック" pitchFamily="-111" charset="-128"/>
              </a:defRPr>
            </a:lvl7pPr>
            <a:lvl8pPr marL="3429000" indent="-228600" defTabSz="931863" eaLnBrk="0" fontAlgn="base" hangingPunct="0">
              <a:spcBef>
                <a:spcPct val="0"/>
              </a:spcBef>
              <a:spcAft>
                <a:spcPct val="0"/>
              </a:spcAft>
              <a:defRPr b="1">
                <a:solidFill>
                  <a:schemeClr val="tx1"/>
                </a:solidFill>
                <a:latin typeface="Verdana" pitchFamily="-111" charset="0"/>
                <a:ea typeface="ＭＳ Ｐゴシック" pitchFamily="-111" charset="-128"/>
              </a:defRPr>
            </a:lvl8pPr>
            <a:lvl9pPr marL="3886200" indent="-228600" defTabSz="931863" eaLnBrk="0" fontAlgn="base" hangingPunct="0">
              <a:spcBef>
                <a:spcPct val="0"/>
              </a:spcBef>
              <a:spcAft>
                <a:spcPct val="0"/>
              </a:spcAft>
              <a:defRPr b="1">
                <a:solidFill>
                  <a:schemeClr val="tx1"/>
                </a:solidFill>
                <a:latin typeface="Verdana" pitchFamily="-111" charset="0"/>
                <a:ea typeface="ＭＳ Ｐゴシック" pitchFamily="-111" charset="-128"/>
              </a:defRPr>
            </a:lvl9pPr>
          </a:lstStyle>
          <a:p>
            <a:pPr algn="r" eaLnBrk="1" hangingPunct="1"/>
            <a:fld id="{CB4186C9-D5E5-430E-8169-07968159B80F}" type="slidenum">
              <a:rPr lang="en-US" sz="1200" b="0">
                <a:latin typeface="Calibri" pitchFamily="-111" charset="0"/>
                <a:cs typeface="Arial" charset="0"/>
              </a:rPr>
              <a:pPr algn="r" eaLnBrk="1" hangingPunct="1"/>
              <a:t>5</a:t>
            </a:fld>
            <a:endParaRPr lang="en-US" sz="1200" b="0">
              <a:latin typeface="Calibri" pitchFamily="-111"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24391DA-6F4E-4546-BCFE-2ECE40479174}" type="slidenum">
              <a:rPr lang="en-US" smtClean="0"/>
              <a:pPr>
                <a:defRPr/>
              </a:pPr>
              <a:t>10</a:t>
            </a:fld>
            <a:endParaRPr lang="en-US" dirty="0"/>
          </a:p>
        </p:txBody>
      </p:sp>
    </p:spTree>
    <p:extLst>
      <p:ext uri="{BB962C8B-B14F-4D97-AF65-F5344CB8AC3E}">
        <p14:creationId xmlns:p14="http://schemas.microsoft.com/office/powerpoint/2010/main" val="1939072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009C88-5F36-4917-921B-1C69F19CA42E}" type="datetime1">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87FE9D-8D24-4B25-ABA1-73195C94F1B3}" type="datetime1">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0FFC37-7AD8-4687-B3F1-0C897368C2B1}" type="datetime1">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5" descr="ESSA Logo.png"/>
          <p:cNvPicPr>
            <a:picLocks noChangeAspect="1"/>
          </p:cNvPicPr>
          <p:nvPr userDrawn="1"/>
        </p:nvPicPr>
        <p:blipFill>
          <a:blip r:embed="rId2" cstate="print"/>
          <a:srcRect r="66850" b="34871"/>
          <a:stretch>
            <a:fillRect/>
          </a:stretch>
        </p:blipFill>
        <p:spPr bwMode="auto">
          <a:xfrm>
            <a:off x="152400" y="223838"/>
            <a:ext cx="533400" cy="5334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6E9A3B32-E437-4C5D-9F81-4D09A8C16B2D}" type="datetime1">
              <a:rPr lang="en-US" smtClean="0"/>
              <a:t>5/15/2014</a:t>
            </a:fld>
            <a:endParaRPr lang="en-US" dirty="0"/>
          </a:p>
        </p:txBody>
      </p:sp>
      <p:sp>
        <p:nvSpPr>
          <p:cNvPr id="5"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4"/>
          <p:cNvSpPr>
            <a:spLocks noGrp="1"/>
          </p:cNvSpPr>
          <p:nvPr>
            <p:ph type="sldNum" sz="quarter" idx="12"/>
          </p:nvPr>
        </p:nvSpPr>
        <p:spPr/>
        <p:txBody>
          <a:bodyPr/>
          <a:lstStyle>
            <a:lvl1pPr>
              <a:defRPr/>
            </a:lvl1pPr>
          </a:lstStyle>
          <a:p>
            <a:pPr>
              <a:defRPr/>
            </a:pPr>
            <a:fld id="{9310EBDB-2295-412D-8B0A-CE9A6B80F333}" type="slidenum">
              <a:rPr lang="en-US"/>
              <a:pPr>
                <a:defRPr/>
              </a:pPr>
              <a:t>‹#›</a:t>
            </a:fld>
            <a:endParaRPr lang="en-US" dirty="0"/>
          </a:p>
        </p:txBody>
      </p:sp>
    </p:spTree>
    <p:extLst>
      <p:ext uri="{BB962C8B-B14F-4D97-AF65-F5344CB8AC3E}">
        <p14:creationId xmlns:p14="http://schemas.microsoft.com/office/powerpoint/2010/main" val="317930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84808-6AA8-4231-8351-81E7CBE6002D}" type="datetime1">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37DFA1-AA48-4857-A6DB-DD9B27ED3389}" type="datetime1">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049AE8-5AC7-4878-A2A8-26E6E44A3BE6}" type="datetime1">
              <a:rPr lang="en-US" smtClean="0"/>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BC6-BA6A-5E44-8D94-ED51752F2B7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8CD07D-3629-4028-92EC-473E60F9FBD6}" type="datetime1">
              <a:rPr lang="en-US" smtClean="0"/>
              <a:t>5/15/2014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E8BC6-BA6A-5E44-8D94-ED51752F2B79}"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49302A-66C5-498F-A3CC-13AE05001FC6}" type="datetime1">
              <a:rPr lang="en-US" smtClean="0"/>
              <a:t>5/15/2014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E8BC6-BA6A-5E44-8D94-ED51752F2B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E7201-BDF7-4E8A-997D-6DF158CAC9B0}" type="datetime1">
              <a:rPr lang="en-US" smtClean="0"/>
              <a:t>5/15/2014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E8BC6-BA6A-5E44-8D94-ED51752F2B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FACBA6-142C-4D87-8EF9-92CAEE744637}" type="datetime1">
              <a:rPr lang="en-US" smtClean="0"/>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BC6-BA6A-5E44-8D94-ED51752F2B79}"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104391-E4BD-4540-859F-14EE043B77F1}" type="datetime1">
              <a:rPr lang="en-US" smtClean="0"/>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BC6-BA6A-5E44-8D94-ED51752F2B7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15AE261-6B18-4974-9A21-CBD8843ABAA5}" type="datetime1">
              <a:rPr lang="en-US" smtClean="0"/>
              <a:t>5/15/2014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21E8BC6-BA6A-5E44-8D94-ED51752F2B7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jpeg"/><Relationship Id="rId3" Type="http://schemas.openxmlformats.org/officeDocument/2006/relationships/notesSlide" Target="../notesSlides/notesSlide2.xml"/><Relationship Id="rId7" Type="http://schemas.openxmlformats.org/officeDocument/2006/relationships/image" Target="../media/image10.jpeg"/><Relationship Id="rId12" Type="http://schemas.openxmlformats.org/officeDocument/2006/relationships/image" Target="../media/image15.jpeg"/><Relationship Id="rId2" Type="http://schemas.openxmlformats.org/officeDocument/2006/relationships/slideLayout" Target="../slideLayouts/slideLayout7.xml"/><Relationship Id="rId16" Type="http://schemas.openxmlformats.org/officeDocument/2006/relationships/image" Target="../media/image6.jpeg"/><Relationship Id="rId1" Type="http://schemas.openxmlformats.org/officeDocument/2006/relationships/audio" Target="file:///C:\Users\Rach\Documents\Object%20Management%20Group\Audio%20Files%20-%20MP3\MDMI-5-edited.mp3" TargetMode="Externa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5" Type="http://schemas.openxmlformats.org/officeDocument/2006/relationships/image" Target="../media/image18.pn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 Id="rId14" Type="http://schemas.openxmlformats.org/officeDocument/2006/relationships/image" Target="../media/image17.jpe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hyperlink" Target="http://www.omg.org/mda/" TargetMode="External"/><Relationship Id="rId18" Type="http://schemas.openxmlformats.org/officeDocument/2006/relationships/image" Target="../media/image27.jpeg"/><Relationship Id="rId3" Type="http://schemas.openxmlformats.org/officeDocument/2006/relationships/image" Target="../media/image19.jpeg"/><Relationship Id="rId7" Type="http://schemas.openxmlformats.org/officeDocument/2006/relationships/hyperlink" Target="http://www.omgsysml.org/" TargetMode="External"/><Relationship Id="rId12" Type="http://schemas.openxmlformats.org/officeDocument/2006/relationships/image" Target="../media/image24.png"/><Relationship Id="rId17" Type="http://schemas.openxmlformats.org/officeDocument/2006/relationships/hyperlink" Target="http://www.corba.org/" TargetMode="External"/><Relationship Id="rId2" Type="http://schemas.openxmlformats.org/officeDocument/2006/relationships/hyperlink" Target="http://www.soa-consortium.com/index.htm" TargetMode="External"/><Relationship Id="rId16"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21.jpeg"/><Relationship Id="rId11" Type="http://schemas.openxmlformats.org/officeDocument/2006/relationships/hyperlink" Target="http://portals.omg.org/dds" TargetMode="External"/><Relationship Id="rId5" Type="http://schemas.openxmlformats.org/officeDocument/2006/relationships/hyperlink" Target="mailto:wayne@omg.org" TargetMode="External"/><Relationship Id="rId15" Type="http://schemas.openxmlformats.org/officeDocument/2006/relationships/hyperlink" Target="http://www.uml.org/" TargetMode="External"/><Relationship Id="rId10" Type="http://schemas.openxmlformats.org/officeDocument/2006/relationships/image" Target="../media/image23.png"/><Relationship Id="rId19" Type="http://schemas.openxmlformats.org/officeDocument/2006/relationships/image" Target="../media/image28.gif"/><Relationship Id="rId4" Type="http://schemas.openxmlformats.org/officeDocument/2006/relationships/image" Target="../media/image20.jpeg"/><Relationship Id="rId9" Type="http://schemas.openxmlformats.org/officeDocument/2006/relationships/hyperlink" Target="http://www.omg.org/bpmn-logo/" TargetMode="External"/><Relationship Id="rId1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Threat/Risk Modeling and Sharing</a:t>
            </a:r>
            <a:endParaRPr lang="en-US" dirty="0"/>
          </a:p>
        </p:txBody>
      </p:sp>
      <p:sp>
        <p:nvSpPr>
          <p:cNvPr id="5" name="Subtitle 4"/>
          <p:cNvSpPr>
            <a:spLocks noGrp="1"/>
          </p:cNvSpPr>
          <p:nvPr>
            <p:ph type="subTitle" idx="1"/>
          </p:nvPr>
        </p:nvSpPr>
        <p:spPr>
          <a:xfrm>
            <a:off x="824875" y="3886200"/>
            <a:ext cx="7528620" cy="1752600"/>
          </a:xfrm>
        </p:spPr>
        <p:txBody>
          <a:bodyPr/>
          <a:lstStyle/>
          <a:p>
            <a:r>
              <a:rPr lang="en-US" dirty="0" smtClean="0"/>
              <a:t>Overview</a:t>
            </a:r>
          </a:p>
          <a:p>
            <a:r>
              <a:rPr lang="en-US" dirty="0" smtClean="0"/>
              <a:t>May 2014</a:t>
            </a:r>
            <a:endParaRPr lang="en-US" dirty="0"/>
          </a:p>
        </p:txBody>
      </p:sp>
      <p:sp>
        <p:nvSpPr>
          <p:cNvPr id="2" name="Slide Number Placeholder 1"/>
          <p:cNvSpPr>
            <a:spLocks noGrp="1"/>
          </p:cNvSpPr>
          <p:nvPr>
            <p:ph type="sldNum" sz="quarter" idx="12"/>
          </p:nvPr>
        </p:nvSpPr>
        <p:spPr/>
        <p:txBody>
          <a:bodyPr/>
          <a:lstStyle/>
          <a:p>
            <a:fld id="{F21E8BC6-BA6A-5E44-8D94-ED51752F2B79}" type="slidenum">
              <a:rPr lang="en-US" smtClean="0"/>
              <a:t>1</a:t>
            </a:fld>
            <a:endParaRPr lang="en-US"/>
          </a:p>
        </p:txBody>
      </p:sp>
    </p:spTree>
    <p:extLst>
      <p:ext uri="{BB962C8B-B14F-4D97-AF65-F5344CB8AC3E}">
        <p14:creationId xmlns:p14="http://schemas.microsoft.com/office/powerpoint/2010/main" val="2738483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Autofit/>
          </a:bodyPr>
          <a:lstStyle/>
          <a:p>
            <a:r>
              <a:rPr lang="en-US" sz="2800" dirty="0" smtClean="0"/>
              <a:t>Use Case: National Roles and Responsibilities</a:t>
            </a:r>
            <a:endParaRPr lang="en-US" sz="2800" dirty="0"/>
          </a:p>
        </p:txBody>
      </p:sp>
      <p:sp>
        <p:nvSpPr>
          <p:cNvPr id="3" name="Slide Number Placeholder 2"/>
          <p:cNvSpPr>
            <a:spLocks noGrp="1"/>
          </p:cNvSpPr>
          <p:nvPr>
            <p:ph type="sldNum" sz="quarter" idx="12"/>
          </p:nvPr>
        </p:nvSpPr>
        <p:spPr/>
        <p:txBody>
          <a:bodyPr/>
          <a:lstStyle/>
          <a:p>
            <a:pPr>
              <a:defRPr/>
            </a:pPr>
            <a:fld id="{9310EBDB-2295-412D-8B0A-CE9A6B80F333}" type="slidenum">
              <a:rPr lang="en-US" smtClean="0"/>
              <a:pPr>
                <a:defRPr/>
              </a:pPr>
              <a:t>10</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52400" y="1066800"/>
            <a:ext cx="8763000" cy="5649825"/>
          </a:xfrm>
          <a:prstGeom prst="rect">
            <a:avLst/>
          </a:prstGeom>
          <a:noFill/>
          <a:ln w="9525">
            <a:noFill/>
            <a:miter lim="800000"/>
            <a:headEnd/>
            <a:tailEnd/>
          </a:ln>
        </p:spPr>
      </p:pic>
    </p:spTree>
    <p:extLst>
      <p:ext uri="{BB962C8B-B14F-4D97-AF65-F5344CB8AC3E}">
        <p14:creationId xmlns:p14="http://schemas.microsoft.com/office/powerpoint/2010/main" val="3363178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Case: IOA Planning Information Exchanges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0156" y="1676400"/>
            <a:ext cx="7445480" cy="4648200"/>
          </a:xfrm>
        </p:spPr>
      </p:pic>
      <p:sp>
        <p:nvSpPr>
          <p:cNvPr id="3" name="Slide Number Placeholder 2"/>
          <p:cNvSpPr>
            <a:spLocks noGrp="1"/>
          </p:cNvSpPr>
          <p:nvPr>
            <p:ph type="sldNum" sz="quarter" idx="12"/>
          </p:nvPr>
        </p:nvSpPr>
        <p:spPr/>
        <p:txBody>
          <a:bodyPr/>
          <a:lstStyle/>
          <a:p>
            <a:fld id="{F21E8BC6-BA6A-5E44-8D94-ED51752F2B79}" type="slidenum">
              <a:rPr lang="en-US" smtClean="0"/>
              <a:t>11</a:t>
            </a:fld>
            <a:endParaRPr lang="en-US"/>
          </a:p>
        </p:txBody>
      </p:sp>
    </p:spTree>
    <p:extLst>
      <p:ext uri="{BB962C8B-B14F-4D97-AF65-F5344CB8AC3E}">
        <p14:creationId xmlns:p14="http://schemas.microsoft.com/office/powerpoint/2010/main" val="486778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10813" y="4315290"/>
            <a:ext cx="1248295" cy="624147"/>
            <a:chOff x="2158" y="1276780"/>
            <a:chExt cx="1248295" cy="624147"/>
          </a:xfrm>
        </p:grpSpPr>
        <p:sp>
          <p:nvSpPr>
            <p:cNvPr id="27" name="Rectangle 26"/>
            <p:cNvSpPr/>
            <p:nvPr/>
          </p:nvSpPr>
          <p:spPr>
            <a:xfrm>
              <a:off x="2158" y="1276780"/>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8" name="Rectangle 27"/>
            <p:cNvSpPr/>
            <p:nvPr/>
          </p:nvSpPr>
          <p:spPr>
            <a:xfrm>
              <a:off x="2158" y="1276780"/>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STIX PIM</a:t>
              </a:r>
              <a:endParaRPr lang="en-US" sz="1700" kern="1200" dirty="0"/>
            </a:p>
          </p:txBody>
        </p:sp>
      </p:grpSp>
      <p:grpSp>
        <p:nvGrpSpPr>
          <p:cNvPr id="3" name="Group 2"/>
          <p:cNvGrpSpPr/>
          <p:nvPr/>
        </p:nvGrpSpPr>
        <p:grpSpPr>
          <a:xfrm>
            <a:off x="4859108" y="5121000"/>
            <a:ext cx="1248295" cy="624147"/>
            <a:chOff x="314231" y="2163071"/>
            <a:chExt cx="1248295" cy="624147"/>
          </a:xfrm>
        </p:grpSpPr>
        <p:sp>
          <p:nvSpPr>
            <p:cNvPr id="25" name="Rectangle 24"/>
            <p:cNvSpPr/>
            <p:nvPr/>
          </p:nvSpPr>
          <p:spPr>
            <a:xfrm>
              <a:off x="314231" y="2163071"/>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6" name="Rectangle 25"/>
            <p:cNvSpPr/>
            <p:nvPr/>
          </p:nvSpPr>
          <p:spPr>
            <a:xfrm>
              <a:off x="314231" y="2163071"/>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STIX XML</a:t>
              </a:r>
              <a:endParaRPr lang="en-US" sz="1700" kern="1200" dirty="0"/>
            </a:p>
          </p:txBody>
        </p:sp>
      </p:grpSp>
      <p:grpSp>
        <p:nvGrpSpPr>
          <p:cNvPr id="4" name="Group 3"/>
          <p:cNvGrpSpPr/>
          <p:nvPr/>
        </p:nvGrpSpPr>
        <p:grpSpPr>
          <a:xfrm>
            <a:off x="4859108" y="5947764"/>
            <a:ext cx="1248295" cy="624147"/>
            <a:chOff x="314231" y="3049361"/>
            <a:chExt cx="1248295" cy="624147"/>
          </a:xfrm>
        </p:grpSpPr>
        <p:sp>
          <p:nvSpPr>
            <p:cNvPr id="23" name="Rectangle 22"/>
            <p:cNvSpPr/>
            <p:nvPr/>
          </p:nvSpPr>
          <p:spPr>
            <a:xfrm>
              <a:off x="314231" y="3049361"/>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4" name="Rectangle 23"/>
            <p:cNvSpPr/>
            <p:nvPr/>
          </p:nvSpPr>
          <p:spPr>
            <a:xfrm>
              <a:off x="314231" y="3049361"/>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STIX JSON</a:t>
              </a:r>
              <a:endParaRPr lang="en-US" sz="1700" kern="1200" dirty="0"/>
            </a:p>
          </p:txBody>
        </p:sp>
      </p:grpSp>
      <p:grpSp>
        <p:nvGrpSpPr>
          <p:cNvPr id="5" name="Group 4"/>
          <p:cNvGrpSpPr/>
          <p:nvPr/>
        </p:nvGrpSpPr>
        <p:grpSpPr>
          <a:xfrm>
            <a:off x="1476227" y="3524491"/>
            <a:ext cx="1248295" cy="624147"/>
            <a:chOff x="1512596" y="1276780"/>
            <a:chExt cx="1248295" cy="624147"/>
          </a:xfrm>
        </p:grpSpPr>
        <p:sp>
          <p:nvSpPr>
            <p:cNvPr id="21" name="Rectangle 20"/>
            <p:cNvSpPr/>
            <p:nvPr/>
          </p:nvSpPr>
          <p:spPr>
            <a:xfrm>
              <a:off x="1512596" y="1276780"/>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2" name="Rectangle 21"/>
            <p:cNvSpPr/>
            <p:nvPr/>
          </p:nvSpPr>
          <p:spPr>
            <a:xfrm>
              <a:off x="1512596" y="1276780"/>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err="1" smtClean="0"/>
                <a:t>IODef</a:t>
              </a:r>
              <a:r>
                <a:rPr lang="en-US" sz="1700" kern="1200" dirty="0" smtClean="0"/>
                <a:t> (model)</a:t>
              </a:r>
              <a:endParaRPr lang="en-US" sz="1700" kern="1200" dirty="0"/>
            </a:p>
          </p:txBody>
        </p:sp>
      </p:grpSp>
      <p:grpSp>
        <p:nvGrpSpPr>
          <p:cNvPr id="6" name="Group 5"/>
          <p:cNvGrpSpPr/>
          <p:nvPr/>
        </p:nvGrpSpPr>
        <p:grpSpPr>
          <a:xfrm>
            <a:off x="490075" y="4410781"/>
            <a:ext cx="1248295" cy="625831"/>
            <a:chOff x="576375" y="2787218"/>
            <a:chExt cx="1248295" cy="625831"/>
          </a:xfrm>
        </p:grpSpPr>
        <p:sp>
          <p:nvSpPr>
            <p:cNvPr id="19" name="Rectangle 18"/>
            <p:cNvSpPr/>
            <p:nvPr/>
          </p:nvSpPr>
          <p:spPr>
            <a:xfrm>
              <a:off x="576375" y="2787218"/>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0" name="Rectangle 19"/>
            <p:cNvSpPr/>
            <p:nvPr/>
          </p:nvSpPr>
          <p:spPr>
            <a:xfrm>
              <a:off x="576375" y="2788902"/>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err="1" smtClean="0"/>
                <a:t>IODef</a:t>
              </a:r>
              <a:r>
                <a:rPr lang="en-US" sz="1700" kern="1200" dirty="0" smtClean="0"/>
                <a:t> (protocol)</a:t>
              </a:r>
              <a:endParaRPr lang="en-US" sz="1700" kern="1200" dirty="0"/>
            </a:p>
          </p:txBody>
        </p:sp>
      </p:grpSp>
      <p:grpSp>
        <p:nvGrpSpPr>
          <p:cNvPr id="7" name="Group 6"/>
          <p:cNvGrpSpPr/>
          <p:nvPr/>
        </p:nvGrpSpPr>
        <p:grpSpPr>
          <a:xfrm>
            <a:off x="4661612" y="2210609"/>
            <a:ext cx="1248295" cy="624147"/>
            <a:chOff x="3023034" y="1276780"/>
            <a:chExt cx="1248295" cy="624147"/>
          </a:xfrm>
        </p:grpSpPr>
        <p:sp>
          <p:nvSpPr>
            <p:cNvPr id="17" name="Rectangle 16"/>
            <p:cNvSpPr/>
            <p:nvPr/>
          </p:nvSpPr>
          <p:spPr>
            <a:xfrm>
              <a:off x="3023034" y="1276780"/>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18" name="Rectangle 17"/>
            <p:cNvSpPr/>
            <p:nvPr/>
          </p:nvSpPr>
          <p:spPr>
            <a:xfrm>
              <a:off x="3023034" y="1276780"/>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CAP (Model)</a:t>
              </a:r>
              <a:endParaRPr lang="en-US" sz="1700" kern="1200" dirty="0"/>
            </a:p>
          </p:txBody>
        </p:sp>
      </p:grpSp>
      <p:grpSp>
        <p:nvGrpSpPr>
          <p:cNvPr id="8" name="Group 7"/>
          <p:cNvGrpSpPr/>
          <p:nvPr/>
        </p:nvGrpSpPr>
        <p:grpSpPr>
          <a:xfrm>
            <a:off x="7029650" y="1664151"/>
            <a:ext cx="1248295" cy="624147"/>
            <a:chOff x="3335108" y="2163071"/>
            <a:chExt cx="1248295" cy="624147"/>
          </a:xfrm>
        </p:grpSpPr>
        <p:sp>
          <p:nvSpPr>
            <p:cNvPr id="15" name="Rectangle 14"/>
            <p:cNvSpPr/>
            <p:nvPr/>
          </p:nvSpPr>
          <p:spPr>
            <a:xfrm>
              <a:off x="3335108" y="2163071"/>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16" name="Rectangle 15"/>
            <p:cNvSpPr/>
            <p:nvPr/>
          </p:nvSpPr>
          <p:spPr>
            <a:xfrm>
              <a:off x="3335108" y="2163071"/>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Cap XML</a:t>
              </a:r>
              <a:endParaRPr lang="en-US" sz="1700" kern="1200" dirty="0"/>
            </a:p>
          </p:txBody>
        </p:sp>
      </p:grpSp>
      <p:grpSp>
        <p:nvGrpSpPr>
          <p:cNvPr id="9" name="Group 8"/>
          <p:cNvGrpSpPr/>
          <p:nvPr/>
        </p:nvGrpSpPr>
        <p:grpSpPr>
          <a:xfrm>
            <a:off x="5550312" y="3469984"/>
            <a:ext cx="1248295" cy="624147"/>
            <a:chOff x="4533472" y="1276780"/>
            <a:chExt cx="1248295" cy="624147"/>
          </a:xfrm>
        </p:grpSpPr>
        <p:sp>
          <p:nvSpPr>
            <p:cNvPr id="13" name="Rectangle 12"/>
            <p:cNvSpPr/>
            <p:nvPr/>
          </p:nvSpPr>
          <p:spPr>
            <a:xfrm>
              <a:off x="4533472" y="1276780"/>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14" name="Rectangle 13"/>
            <p:cNvSpPr/>
            <p:nvPr/>
          </p:nvSpPr>
          <p:spPr>
            <a:xfrm>
              <a:off x="4533472" y="1276780"/>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Snort (model)</a:t>
              </a:r>
              <a:endParaRPr lang="en-US" sz="1700" kern="1200" dirty="0"/>
            </a:p>
          </p:txBody>
        </p:sp>
      </p:grpSp>
      <p:grpSp>
        <p:nvGrpSpPr>
          <p:cNvPr id="10" name="Group 9"/>
          <p:cNvGrpSpPr/>
          <p:nvPr/>
        </p:nvGrpSpPr>
        <p:grpSpPr>
          <a:xfrm>
            <a:off x="7438505" y="4357958"/>
            <a:ext cx="1248295" cy="624147"/>
            <a:chOff x="4845546" y="2163071"/>
            <a:chExt cx="1248295" cy="624147"/>
          </a:xfrm>
        </p:grpSpPr>
        <p:sp>
          <p:nvSpPr>
            <p:cNvPr id="11" name="Rectangle 10"/>
            <p:cNvSpPr/>
            <p:nvPr/>
          </p:nvSpPr>
          <p:spPr>
            <a:xfrm>
              <a:off x="4845546" y="2163071"/>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12" name="Rectangle 11"/>
            <p:cNvSpPr/>
            <p:nvPr/>
          </p:nvSpPr>
          <p:spPr>
            <a:xfrm>
              <a:off x="4845546" y="2163071"/>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Snort rules</a:t>
              </a:r>
              <a:endParaRPr lang="en-US" sz="1700" kern="1200" dirty="0"/>
            </a:p>
          </p:txBody>
        </p:sp>
      </p:grpSp>
      <p:cxnSp>
        <p:nvCxnSpPr>
          <p:cNvPr id="32" name="Straight Arrow Connector 31"/>
          <p:cNvCxnSpPr>
            <a:stCxn id="17" idx="2"/>
            <a:endCxn id="21" idx="3"/>
          </p:cNvCxnSpPr>
          <p:nvPr/>
        </p:nvCxnSpPr>
        <p:spPr>
          <a:xfrm flipH="1">
            <a:off x="2724522" y="2834756"/>
            <a:ext cx="2561238" cy="1001809"/>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34" name="Straight Arrow Connector 33"/>
          <p:cNvCxnSpPr>
            <a:stCxn id="17" idx="2"/>
            <a:endCxn id="14" idx="1"/>
          </p:cNvCxnSpPr>
          <p:nvPr/>
        </p:nvCxnSpPr>
        <p:spPr>
          <a:xfrm>
            <a:off x="5285760" y="2834756"/>
            <a:ext cx="264552" cy="947302"/>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36" name="Straight Arrow Connector 35"/>
          <p:cNvCxnSpPr>
            <a:stCxn id="21" idx="3"/>
            <a:endCxn id="27" idx="0"/>
          </p:cNvCxnSpPr>
          <p:nvPr/>
        </p:nvCxnSpPr>
        <p:spPr>
          <a:xfrm>
            <a:off x="2724522" y="3836565"/>
            <a:ext cx="1510439" cy="478725"/>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39" name="Straight Arrow Connector 38"/>
          <p:cNvCxnSpPr>
            <a:stCxn id="13" idx="1"/>
            <a:endCxn id="27" idx="0"/>
          </p:cNvCxnSpPr>
          <p:nvPr/>
        </p:nvCxnSpPr>
        <p:spPr>
          <a:xfrm flipH="1">
            <a:off x="4234961" y="3782058"/>
            <a:ext cx="1315351" cy="533232"/>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43" name="Straight Arrow Connector 42"/>
          <p:cNvCxnSpPr>
            <a:stCxn id="17" idx="2"/>
            <a:endCxn id="27" idx="0"/>
          </p:cNvCxnSpPr>
          <p:nvPr/>
        </p:nvCxnSpPr>
        <p:spPr>
          <a:xfrm flipH="1">
            <a:off x="4234961" y="2834756"/>
            <a:ext cx="1050799" cy="1480534"/>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45" name="Straight Arrow Connector 44"/>
          <p:cNvCxnSpPr>
            <a:stCxn id="21" idx="3"/>
            <a:endCxn id="13" idx="1"/>
          </p:cNvCxnSpPr>
          <p:nvPr/>
        </p:nvCxnSpPr>
        <p:spPr>
          <a:xfrm flipV="1">
            <a:off x="2724522" y="3782058"/>
            <a:ext cx="2825790" cy="54507"/>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47" name="Elbow Connector 46"/>
          <p:cNvCxnSpPr>
            <a:stCxn id="21" idx="1"/>
            <a:endCxn id="19" idx="0"/>
          </p:cNvCxnSpPr>
          <p:nvPr/>
        </p:nvCxnSpPr>
        <p:spPr>
          <a:xfrm rot="10800000" flipV="1">
            <a:off x="1114223" y="3836565"/>
            <a:ext cx="362004" cy="574216"/>
          </a:xfrm>
          <a:prstGeom prst="bentConnector2">
            <a:avLst/>
          </a:prstGeom>
        </p:spPr>
        <p:style>
          <a:lnRef idx="1">
            <a:schemeClr val="accent2"/>
          </a:lnRef>
          <a:fillRef idx="3">
            <a:schemeClr val="accent2"/>
          </a:fillRef>
          <a:effectRef idx="2">
            <a:schemeClr val="accent2"/>
          </a:effectRef>
          <a:fontRef idx="minor">
            <a:schemeClr val="lt1"/>
          </a:fontRef>
        </p:style>
      </p:cxnSp>
      <p:cxnSp>
        <p:nvCxnSpPr>
          <p:cNvPr id="49" name="Elbow Connector 48"/>
          <p:cNvCxnSpPr>
            <a:stCxn id="17" idx="3"/>
            <a:endCxn id="15" idx="2"/>
          </p:cNvCxnSpPr>
          <p:nvPr/>
        </p:nvCxnSpPr>
        <p:spPr>
          <a:xfrm flipV="1">
            <a:off x="5909907" y="2288298"/>
            <a:ext cx="1743891" cy="234385"/>
          </a:xfrm>
          <a:prstGeom prst="bentConnector2">
            <a:avLst/>
          </a:prstGeom>
        </p:spPr>
        <p:style>
          <a:lnRef idx="1">
            <a:schemeClr val="accent2"/>
          </a:lnRef>
          <a:fillRef idx="3">
            <a:schemeClr val="accent2"/>
          </a:fillRef>
          <a:effectRef idx="2">
            <a:schemeClr val="accent2"/>
          </a:effectRef>
          <a:fontRef idx="minor">
            <a:schemeClr val="lt1"/>
          </a:fontRef>
        </p:style>
      </p:cxnSp>
      <p:cxnSp>
        <p:nvCxnSpPr>
          <p:cNvPr id="51" name="Elbow Connector 50"/>
          <p:cNvCxnSpPr>
            <a:stCxn id="14" idx="3"/>
            <a:endCxn id="11" idx="0"/>
          </p:cNvCxnSpPr>
          <p:nvPr/>
        </p:nvCxnSpPr>
        <p:spPr>
          <a:xfrm>
            <a:off x="6798607" y="3782058"/>
            <a:ext cx="1264046" cy="575900"/>
          </a:xfrm>
          <a:prstGeom prst="bentConnector2">
            <a:avLst/>
          </a:prstGeom>
        </p:spPr>
        <p:style>
          <a:lnRef idx="1">
            <a:schemeClr val="accent2"/>
          </a:lnRef>
          <a:fillRef idx="3">
            <a:schemeClr val="accent2"/>
          </a:fillRef>
          <a:effectRef idx="2">
            <a:schemeClr val="accent2"/>
          </a:effectRef>
          <a:fontRef idx="minor">
            <a:schemeClr val="lt1"/>
          </a:fontRef>
        </p:style>
      </p:cxnSp>
      <p:cxnSp>
        <p:nvCxnSpPr>
          <p:cNvPr id="54" name="Straight Connector 53"/>
          <p:cNvCxnSpPr>
            <a:stCxn id="27" idx="2"/>
            <a:endCxn id="25" idx="1"/>
          </p:cNvCxnSpPr>
          <p:nvPr/>
        </p:nvCxnSpPr>
        <p:spPr>
          <a:xfrm>
            <a:off x="4234961" y="4939437"/>
            <a:ext cx="624147" cy="493637"/>
          </a:xfrm>
          <a:prstGeom prst="line">
            <a:avLst/>
          </a:prstGeom>
        </p:spPr>
        <p:style>
          <a:lnRef idx="1">
            <a:schemeClr val="accent2"/>
          </a:lnRef>
          <a:fillRef idx="3">
            <a:schemeClr val="accent2"/>
          </a:fillRef>
          <a:effectRef idx="2">
            <a:schemeClr val="accent2"/>
          </a:effectRef>
          <a:fontRef idx="minor">
            <a:schemeClr val="lt1"/>
          </a:fontRef>
        </p:style>
      </p:cxnSp>
      <p:cxnSp>
        <p:nvCxnSpPr>
          <p:cNvPr id="56" name="Elbow Connector 55"/>
          <p:cNvCxnSpPr>
            <a:stCxn id="27" idx="2"/>
            <a:endCxn id="24" idx="1"/>
          </p:cNvCxnSpPr>
          <p:nvPr/>
        </p:nvCxnSpPr>
        <p:spPr>
          <a:xfrm rot="16200000" flipH="1">
            <a:off x="3886834" y="5287563"/>
            <a:ext cx="1320401" cy="624147"/>
          </a:xfrm>
          <a:prstGeom prst="bentConnector2">
            <a:avLst/>
          </a:prstGeom>
        </p:spPr>
        <p:style>
          <a:lnRef idx="1">
            <a:schemeClr val="accent2"/>
          </a:lnRef>
          <a:fillRef idx="3">
            <a:schemeClr val="accent2"/>
          </a:fillRef>
          <a:effectRef idx="2">
            <a:schemeClr val="accent2"/>
          </a:effectRef>
          <a:fontRef idx="minor">
            <a:schemeClr val="lt1"/>
          </a:fontRef>
        </p:style>
      </p:cxnSp>
      <p:grpSp>
        <p:nvGrpSpPr>
          <p:cNvPr id="64" name="Group 63"/>
          <p:cNvGrpSpPr/>
          <p:nvPr/>
        </p:nvGrpSpPr>
        <p:grpSpPr>
          <a:xfrm>
            <a:off x="2506216" y="2125935"/>
            <a:ext cx="1000869" cy="500434"/>
            <a:chOff x="4844560" y="1426474"/>
            <a:chExt cx="1000869" cy="500434"/>
          </a:xfrm>
        </p:grpSpPr>
        <p:sp>
          <p:nvSpPr>
            <p:cNvPr id="68" name="Rectangle 67"/>
            <p:cNvSpPr/>
            <p:nvPr/>
          </p:nvSpPr>
          <p:spPr>
            <a:xfrm>
              <a:off x="4844560" y="1426474"/>
              <a:ext cx="1000869" cy="500434"/>
            </a:xfrm>
            <a:prstGeom prst="rect">
              <a:avLst/>
            </a:prstGeom>
          </p:spPr>
          <p:style>
            <a:lnRef idx="1">
              <a:schemeClr val="accent2"/>
            </a:lnRef>
            <a:fillRef idx="3">
              <a:schemeClr val="accent2"/>
            </a:fillRef>
            <a:effectRef idx="2">
              <a:schemeClr val="accent2"/>
            </a:effectRef>
            <a:fontRef idx="minor">
              <a:schemeClr val="lt1"/>
            </a:fontRef>
          </p:style>
        </p:sp>
        <p:sp>
          <p:nvSpPr>
            <p:cNvPr id="69" name="Rectangle 68"/>
            <p:cNvSpPr/>
            <p:nvPr/>
          </p:nvSpPr>
          <p:spPr>
            <a:xfrm>
              <a:off x="4844560" y="1426474"/>
              <a:ext cx="1000869" cy="500434"/>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Physical Threat Model</a:t>
              </a:r>
              <a:endParaRPr lang="en-US" sz="1400" kern="1200" dirty="0"/>
            </a:p>
          </p:txBody>
        </p:sp>
      </p:grpSp>
      <p:grpSp>
        <p:nvGrpSpPr>
          <p:cNvPr id="65" name="Group 64"/>
          <p:cNvGrpSpPr/>
          <p:nvPr/>
        </p:nvGrpSpPr>
        <p:grpSpPr>
          <a:xfrm>
            <a:off x="659782" y="1475792"/>
            <a:ext cx="1000869" cy="500434"/>
            <a:chOff x="5094777" y="2137091"/>
            <a:chExt cx="1000869" cy="500434"/>
          </a:xfrm>
        </p:grpSpPr>
        <p:sp>
          <p:nvSpPr>
            <p:cNvPr id="66" name="Rectangle 65"/>
            <p:cNvSpPr/>
            <p:nvPr/>
          </p:nvSpPr>
          <p:spPr>
            <a:xfrm>
              <a:off x="5094777" y="2137091"/>
              <a:ext cx="1000869" cy="500434"/>
            </a:xfrm>
            <a:prstGeom prst="rect">
              <a:avLst/>
            </a:prstGeom>
          </p:spPr>
          <p:style>
            <a:lnRef idx="1">
              <a:schemeClr val="accent2"/>
            </a:lnRef>
            <a:fillRef idx="3">
              <a:schemeClr val="accent2"/>
            </a:fillRef>
            <a:effectRef idx="2">
              <a:schemeClr val="accent2"/>
            </a:effectRef>
            <a:fontRef idx="minor">
              <a:schemeClr val="lt1"/>
            </a:fontRef>
          </p:style>
        </p:sp>
        <p:sp>
          <p:nvSpPr>
            <p:cNvPr id="67" name="Rectangle 66"/>
            <p:cNvSpPr/>
            <p:nvPr/>
          </p:nvSpPr>
          <p:spPr>
            <a:xfrm>
              <a:off x="5094777" y="2137091"/>
              <a:ext cx="1000869" cy="500434"/>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PT XML (notional)</a:t>
              </a:r>
              <a:endParaRPr lang="en-US" sz="1400" kern="1200" dirty="0"/>
            </a:p>
          </p:txBody>
        </p:sp>
      </p:grpSp>
      <p:cxnSp>
        <p:nvCxnSpPr>
          <p:cNvPr id="71" name="Elbow Connector 70"/>
          <p:cNvCxnSpPr>
            <a:stCxn id="66" idx="2"/>
            <a:endCxn id="69" idx="1"/>
          </p:cNvCxnSpPr>
          <p:nvPr/>
        </p:nvCxnSpPr>
        <p:spPr>
          <a:xfrm rot="16200000" flipH="1">
            <a:off x="1633253" y="1503189"/>
            <a:ext cx="399926" cy="1345999"/>
          </a:xfrm>
          <a:prstGeom prst="bentConnector2">
            <a:avLst/>
          </a:prstGeom>
        </p:spPr>
        <p:style>
          <a:lnRef idx="1">
            <a:schemeClr val="accent2"/>
          </a:lnRef>
          <a:fillRef idx="3">
            <a:schemeClr val="accent2"/>
          </a:fillRef>
          <a:effectRef idx="2">
            <a:schemeClr val="accent2"/>
          </a:effectRef>
          <a:fontRef idx="minor">
            <a:schemeClr val="lt1"/>
          </a:fontRef>
        </p:style>
      </p:cxnSp>
      <p:cxnSp>
        <p:nvCxnSpPr>
          <p:cNvPr id="74" name="Straight Arrow Connector 73"/>
          <p:cNvCxnSpPr>
            <a:stCxn id="18" idx="2"/>
            <a:endCxn id="68" idx="2"/>
          </p:cNvCxnSpPr>
          <p:nvPr/>
        </p:nvCxnSpPr>
        <p:spPr>
          <a:xfrm flipH="1" flipV="1">
            <a:off x="3006651" y="2626369"/>
            <a:ext cx="2279109" cy="208387"/>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76" name="Straight Arrow Connector 75"/>
          <p:cNvCxnSpPr>
            <a:stCxn id="68" idx="2"/>
            <a:endCxn id="21" idx="3"/>
          </p:cNvCxnSpPr>
          <p:nvPr/>
        </p:nvCxnSpPr>
        <p:spPr>
          <a:xfrm flipH="1">
            <a:off x="2724522" y="2626369"/>
            <a:ext cx="282129" cy="1210196"/>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78" name="Straight Arrow Connector 77"/>
          <p:cNvCxnSpPr>
            <a:stCxn id="69" idx="2"/>
            <a:endCxn id="27" idx="0"/>
          </p:cNvCxnSpPr>
          <p:nvPr/>
        </p:nvCxnSpPr>
        <p:spPr>
          <a:xfrm>
            <a:off x="3006651" y="2626369"/>
            <a:ext cx="1228310" cy="1688921"/>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80" name="Straight Arrow Connector 79"/>
          <p:cNvCxnSpPr>
            <a:stCxn id="69" idx="2"/>
            <a:endCxn id="13" idx="1"/>
          </p:cNvCxnSpPr>
          <p:nvPr/>
        </p:nvCxnSpPr>
        <p:spPr>
          <a:xfrm>
            <a:off x="3006651" y="2626369"/>
            <a:ext cx="2543661" cy="1155689"/>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sp>
        <p:nvSpPr>
          <p:cNvPr id="29" name="Title 28"/>
          <p:cNvSpPr>
            <a:spLocks noGrp="1"/>
          </p:cNvSpPr>
          <p:nvPr>
            <p:ph type="title"/>
          </p:nvPr>
        </p:nvSpPr>
        <p:spPr/>
        <p:txBody>
          <a:bodyPr>
            <a:normAutofit fontScale="90000"/>
          </a:bodyPr>
          <a:lstStyle/>
          <a:p>
            <a:r>
              <a:rPr lang="en-US" dirty="0" smtClean="0"/>
              <a:t>Existing Interoperability</a:t>
            </a:r>
            <a:br>
              <a:rPr lang="en-US" dirty="0" smtClean="0"/>
            </a:br>
            <a:r>
              <a:rPr lang="en-US" dirty="0" smtClean="0"/>
              <a:t>No Common Meta Model</a:t>
            </a:r>
            <a:endParaRPr lang="en-US" dirty="0"/>
          </a:p>
        </p:txBody>
      </p:sp>
      <p:sp>
        <p:nvSpPr>
          <p:cNvPr id="30" name="Slide Number Placeholder 29"/>
          <p:cNvSpPr>
            <a:spLocks noGrp="1"/>
          </p:cNvSpPr>
          <p:nvPr>
            <p:ph type="sldNum" sz="quarter" idx="12"/>
          </p:nvPr>
        </p:nvSpPr>
        <p:spPr/>
        <p:txBody>
          <a:bodyPr/>
          <a:lstStyle/>
          <a:p>
            <a:fld id="{F21E8BC6-BA6A-5E44-8D94-ED51752F2B79}" type="slidenum">
              <a:rPr lang="en-US" smtClean="0"/>
              <a:t>12</a:t>
            </a:fld>
            <a:endParaRPr lang="en-US"/>
          </a:p>
        </p:txBody>
      </p:sp>
    </p:spTree>
    <p:extLst>
      <p:ext uri="{BB962C8B-B14F-4D97-AF65-F5344CB8AC3E}">
        <p14:creationId xmlns:p14="http://schemas.microsoft.com/office/powerpoint/2010/main" val="828354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29922017"/>
              </p:ext>
            </p:extLst>
          </p:nvPr>
        </p:nvGraphicFramePr>
        <p:xfrm>
          <a:off x="361224" y="1734128"/>
          <a:ext cx="8325576" cy="4974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normAutofit fontScale="90000"/>
          </a:bodyPr>
          <a:lstStyle/>
          <a:p>
            <a:r>
              <a:rPr lang="en-US" dirty="0"/>
              <a:t>Model for Semantic Interoperability</a:t>
            </a:r>
            <a:br>
              <a:rPr lang="en-US" dirty="0"/>
            </a:br>
            <a:r>
              <a:rPr lang="en-US" dirty="0" smtClean="0"/>
              <a:t>Common </a:t>
            </a:r>
            <a:r>
              <a:rPr lang="en-US" dirty="0"/>
              <a:t>Meta </a:t>
            </a:r>
            <a:r>
              <a:rPr lang="en-US" dirty="0" smtClean="0"/>
              <a:t>Model (Model 1)</a:t>
            </a:r>
            <a:endParaRPr lang="en-US" dirty="0"/>
          </a:p>
        </p:txBody>
      </p:sp>
      <p:sp>
        <p:nvSpPr>
          <p:cNvPr id="3" name="TextBox 2"/>
          <p:cNvSpPr txBox="1"/>
          <p:nvPr/>
        </p:nvSpPr>
        <p:spPr>
          <a:xfrm>
            <a:off x="4055655" y="5529436"/>
            <a:ext cx="2646878" cy="369332"/>
          </a:xfrm>
          <a:prstGeom prst="rect">
            <a:avLst/>
          </a:prstGeom>
          <a:noFill/>
        </p:spPr>
        <p:txBody>
          <a:bodyPr wrap="none" rtlCol="0">
            <a:spAutoFit/>
          </a:bodyPr>
          <a:lstStyle/>
          <a:p>
            <a:r>
              <a:rPr lang="en-US" dirty="0" smtClean="0"/>
              <a:t>Managed by Communities</a:t>
            </a:r>
            <a:endParaRPr lang="en-US" dirty="0"/>
          </a:p>
        </p:txBody>
      </p:sp>
      <p:sp>
        <p:nvSpPr>
          <p:cNvPr id="5" name="TextBox 4"/>
          <p:cNvSpPr txBox="1"/>
          <p:nvPr/>
        </p:nvSpPr>
        <p:spPr>
          <a:xfrm>
            <a:off x="5393885" y="2307620"/>
            <a:ext cx="1895170" cy="369332"/>
          </a:xfrm>
          <a:prstGeom prst="rect">
            <a:avLst/>
          </a:prstGeom>
          <a:noFill/>
        </p:spPr>
        <p:txBody>
          <a:bodyPr wrap="none" rtlCol="0">
            <a:spAutoFit/>
          </a:bodyPr>
          <a:lstStyle/>
          <a:p>
            <a:r>
              <a:rPr lang="en-US" dirty="0" smtClean="0"/>
              <a:t>Managed by OMG</a:t>
            </a:r>
            <a:endParaRPr lang="en-US" dirty="0"/>
          </a:p>
        </p:txBody>
      </p:sp>
      <p:sp>
        <p:nvSpPr>
          <p:cNvPr id="6" name="Slide Number Placeholder 5"/>
          <p:cNvSpPr>
            <a:spLocks noGrp="1"/>
          </p:cNvSpPr>
          <p:nvPr>
            <p:ph type="sldNum" sz="quarter" idx="12"/>
          </p:nvPr>
        </p:nvSpPr>
        <p:spPr/>
        <p:txBody>
          <a:bodyPr/>
          <a:lstStyle/>
          <a:p>
            <a:fld id="{F21E8BC6-BA6A-5E44-8D94-ED51752F2B79}" type="slidenum">
              <a:rPr lang="en-US" smtClean="0"/>
              <a:t>13</a:t>
            </a:fld>
            <a:endParaRPr lang="en-US"/>
          </a:p>
        </p:txBody>
      </p:sp>
    </p:spTree>
    <p:extLst>
      <p:ext uri="{BB962C8B-B14F-4D97-AF65-F5344CB8AC3E}">
        <p14:creationId xmlns:p14="http://schemas.microsoft.com/office/powerpoint/2010/main" val="498710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Refining the Scope</a:t>
            </a:r>
            <a:endParaRPr lang="en-US" dirty="0"/>
          </a:p>
        </p:txBody>
      </p:sp>
      <p:sp>
        <p:nvSpPr>
          <p:cNvPr id="3" name="Content Placeholder 2"/>
          <p:cNvSpPr>
            <a:spLocks noGrp="1"/>
          </p:cNvSpPr>
          <p:nvPr>
            <p:ph idx="1"/>
          </p:nvPr>
        </p:nvSpPr>
        <p:spPr>
          <a:xfrm>
            <a:off x="457200" y="1600200"/>
            <a:ext cx="7525140" cy="4525963"/>
          </a:xfrm>
        </p:spPr>
        <p:txBody>
          <a:bodyPr/>
          <a:lstStyle/>
          <a:p>
            <a:r>
              <a:rPr lang="en-US" dirty="0" smtClean="0"/>
              <a:t>At one end of the spectrum:</a:t>
            </a:r>
          </a:p>
          <a:p>
            <a:pPr lvl="1"/>
            <a:r>
              <a:rPr lang="en-US" dirty="0"/>
              <a:t>Cyber specific</a:t>
            </a:r>
          </a:p>
          <a:p>
            <a:pPr lvl="1"/>
            <a:r>
              <a:rPr lang="en-US" dirty="0" smtClean="0"/>
              <a:t>STIX/</a:t>
            </a:r>
            <a:r>
              <a:rPr lang="en-US" dirty="0" err="1" smtClean="0"/>
              <a:t>Cybox</a:t>
            </a:r>
            <a:r>
              <a:rPr lang="en-US" dirty="0" smtClean="0"/>
              <a:t>, Full detail </a:t>
            </a:r>
          </a:p>
          <a:p>
            <a:r>
              <a:rPr lang="en-US" dirty="0" smtClean="0"/>
              <a:t>At the other end:</a:t>
            </a:r>
          </a:p>
          <a:p>
            <a:pPr lvl="1"/>
            <a:r>
              <a:rPr lang="en-US" dirty="0" smtClean="0"/>
              <a:t>Situational awareness for operational threats and risks in general, across domains</a:t>
            </a:r>
          </a:p>
          <a:p>
            <a:pPr lvl="1"/>
            <a:r>
              <a:rPr lang="en-US" dirty="0" smtClean="0"/>
              <a:t>Input summary information from cyber, law enforcement, natural disasters, etc.</a:t>
            </a:r>
          </a:p>
          <a:p>
            <a:pPr lvl="1"/>
            <a:endParaRPr lang="en-US" dirty="0"/>
          </a:p>
        </p:txBody>
      </p:sp>
      <p:sp>
        <p:nvSpPr>
          <p:cNvPr id="5" name="Right Arrow 4"/>
          <p:cNvSpPr/>
          <p:nvPr/>
        </p:nvSpPr>
        <p:spPr>
          <a:xfrm rot="5400000">
            <a:off x="6832649" y="3198378"/>
            <a:ext cx="3083154" cy="7837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Team’s trend</a:t>
            </a:r>
            <a:endParaRPr lang="en-US" dirty="0"/>
          </a:p>
        </p:txBody>
      </p:sp>
      <p:sp>
        <p:nvSpPr>
          <p:cNvPr id="4" name="Slide Number Placeholder 3"/>
          <p:cNvSpPr>
            <a:spLocks noGrp="1"/>
          </p:cNvSpPr>
          <p:nvPr>
            <p:ph type="sldNum" sz="quarter" idx="12"/>
          </p:nvPr>
        </p:nvSpPr>
        <p:spPr/>
        <p:txBody>
          <a:bodyPr/>
          <a:lstStyle/>
          <a:p>
            <a:fld id="{F21E8BC6-BA6A-5E44-8D94-ED51752F2B79}" type="slidenum">
              <a:rPr lang="en-US" smtClean="0"/>
              <a:t>14</a:t>
            </a:fld>
            <a:endParaRPr lang="en-US"/>
          </a:p>
        </p:txBody>
      </p:sp>
    </p:spTree>
    <p:extLst>
      <p:ext uri="{BB962C8B-B14F-4D97-AF65-F5344CB8AC3E}">
        <p14:creationId xmlns:p14="http://schemas.microsoft.com/office/powerpoint/2010/main" val="3517467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Cross-domain operational threats and risks</a:t>
            </a:r>
            <a:endParaRPr lang="en-US" sz="3600" dirty="0"/>
          </a:p>
        </p:txBody>
      </p:sp>
      <p:sp>
        <p:nvSpPr>
          <p:cNvPr id="4" name="Oval 3"/>
          <p:cNvSpPr/>
          <p:nvPr/>
        </p:nvSpPr>
        <p:spPr>
          <a:xfrm>
            <a:off x="6809015" y="4325381"/>
            <a:ext cx="2015412" cy="702906"/>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CYBOX</a:t>
            </a:r>
            <a:endParaRPr lang="en-US" sz="1600" dirty="0"/>
          </a:p>
        </p:txBody>
      </p:sp>
      <p:sp>
        <p:nvSpPr>
          <p:cNvPr id="5" name="Oval 4"/>
          <p:cNvSpPr/>
          <p:nvPr/>
        </p:nvSpPr>
        <p:spPr>
          <a:xfrm>
            <a:off x="6534186" y="3317671"/>
            <a:ext cx="2427443" cy="1227285"/>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STIX/TAXII</a:t>
            </a:r>
            <a:endParaRPr lang="en-US" sz="1600" dirty="0"/>
          </a:p>
        </p:txBody>
      </p:sp>
      <p:sp>
        <p:nvSpPr>
          <p:cNvPr id="6" name="Trapezoid 5"/>
          <p:cNvSpPr/>
          <p:nvPr/>
        </p:nvSpPr>
        <p:spPr>
          <a:xfrm>
            <a:off x="362412" y="2733866"/>
            <a:ext cx="1474236" cy="1548882"/>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NIEM</a:t>
            </a:r>
          </a:p>
          <a:p>
            <a:pPr algn="ctr"/>
            <a:r>
              <a:rPr lang="en-US" sz="1600" dirty="0" smtClean="0"/>
              <a:t>Threat/Risk</a:t>
            </a:r>
          </a:p>
          <a:p>
            <a:pPr algn="ctr"/>
            <a:r>
              <a:rPr lang="en-US" sz="1600" dirty="0" smtClean="0"/>
              <a:t>Model</a:t>
            </a:r>
            <a:endParaRPr lang="en-US" sz="1600" dirty="0"/>
          </a:p>
        </p:txBody>
      </p:sp>
      <p:sp>
        <p:nvSpPr>
          <p:cNvPr id="7" name="Left-Right Arrow 6"/>
          <p:cNvSpPr/>
          <p:nvPr/>
        </p:nvSpPr>
        <p:spPr>
          <a:xfrm rot="18866192">
            <a:off x="1198493" y="2448279"/>
            <a:ext cx="2788421" cy="57352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Map (Complete)</a:t>
            </a:r>
            <a:endParaRPr lang="en-US" sz="1400" dirty="0"/>
          </a:p>
        </p:txBody>
      </p:sp>
      <p:sp>
        <p:nvSpPr>
          <p:cNvPr id="9" name="Rectangle 8"/>
          <p:cNvSpPr/>
          <p:nvPr/>
        </p:nvSpPr>
        <p:spPr>
          <a:xfrm>
            <a:off x="679652" y="1333498"/>
            <a:ext cx="7699238"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Conceptual model covering threats &amp; risks in general – Situational Awareness</a:t>
            </a:r>
            <a:endParaRPr lang="en-US" sz="1600" dirty="0"/>
          </a:p>
        </p:txBody>
      </p:sp>
      <p:sp>
        <p:nvSpPr>
          <p:cNvPr id="10" name="Left-Right Arrow 9"/>
          <p:cNvSpPr/>
          <p:nvPr/>
        </p:nvSpPr>
        <p:spPr>
          <a:xfrm rot="3080399">
            <a:off x="4646425" y="2448280"/>
            <a:ext cx="2788421" cy="57352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Map (Summary Concepts)</a:t>
            </a:r>
            <a:endParaRPr lang="en-US" sz="1400" dirty="0"/>
          </a:p>
        </p:txBody>
      </p:sp>
      <p:sp>
        <p:nvSpPr>
          <p:cNvPr id="11" name="Left-Right Arrow 10"/>
          <p:cNvSpPr/>
          <p:nvPr/>
        </p:nvSpPr>
        <p:spPr>
          <a:xfrm rot="17202904">
            <a:off x="2177483" y="2822327"/>
            <a:ext cx="2788421" cy="57352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Map ( Summary Concepts)</a:t>
            </a:r>
            <a:endParaRPr lang="en-US" sz="1400" dirty="0"/>
          </a:p>
        </p:txBody>
      </p:sp>
      <p:sp>
        <p:nvSpPr>
          <p:cNvPr id="12" name="Flowchart: Process 11"/>
          <p:cNvSpPr/>
          <p:nvPr/>
        </p:nvSpPr>
        <p:spPr>
          <a:xfrm>
            <a:off x="4051389" y="4282749"/>
            <a:ext cx="1595535" cy="79813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Other Cyber Related</a:t>
            </a:r>
          </a:p>
          <a:p>
            <a:pPr algn="ctr"/>
            <a:r>
              <a:rPr lang="en-US" sz="1600" dirty="0" smtClean="0"/>
              <a:t>…</a:t>
            </a:r>
            <a:endParaRPr lang="en-US" sz="1600" dirty="0"/>
          </a:p>
        </p:txBody>
      </p:sp>
      <p:sp>
        <p:nvSpPr>
          <p:cNvPr id="13" name="Flowchart: Process 12"/>
          <p:cNvSpPr/>
          <p:nvPr/>
        </p:nvSpPr>
        <p:spPr>
          <a:xfrm>
            <a:off x="4390052" y="4763651"/>
            <a:ext cx="1595535" cy="79813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Physical Related</a:t>
            </a:r>
          </a:p>
          <a:p>
            <a:pPr algn="ctr"/>
            <a:r>
              <a:rPr lang="en-US" sz="1600" dirty="0" smtClean="0"/>
              <a:t>…</a:t>
            </a:r>
            <a:endParaRPr lang="en-US" sz="1600" dirty="0"/>
          </a:p>
        </p:txBody>
      </p:sp>
      <p:sp>
        <p:nvSpPr>
          <p:cNvPr id="14" name="Flowchart: Process 13"/>
          <p:cNvSpPr/>
          <p:nvPr/>
        </p:nvSpPr>
        <p:spPr>
          <a:xfrm>
            <a:off x="4905139" y="5231861"/>
            <a:ext cx="1595535" cy="79813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Criminal</a:t>
            </a:r>
          </a:p>
          <a:p>
            <a:pPr algn="ctr"/>
            <a:r>
              <a:rPr lang="en-US" sz="1600" dirty="0" smtClean="0"/>
              <a:t>Related</a:t>
            </a:r>
          </a:p>
          <a:p>
            <a:pPr algn="ctr"/>
            <a:r>
              <a:rPr lang="en-US" sz="1600" dirty="0" smtClean="0"/>
              <a:t>…</a:t>
            </a:r>
            <a:endParaRPr lang="en-US" sz="1600" dirty="0"/>
          </a:p>
        </p:txBody>
      </p:sp>
      <p:sp>
        <p:nvSpPr>
          <p:cNvPr id="15" name="Flowchart: Process 14"/>
          <p:cNvSpPr/>
          <p:nvPr/>
        </p:nvSpPr>
        <p:spPr>
          <a:xfrm>
            <a:off x="5450981" y="5602669"/>
            <a:ext cx="1595535" cy="79813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Natural</a:t>
            </a:r>
          </a:p>
          <a:p>
            <a:pPr algn="ctr"/>
            <a:r>
              <a:rPr lang="en-US" sz="1600" dirty="0" smtClean="0"/>
              <a:t>Related</a:t>
            </a:r>
          </a:p>
          <a:p>
            <a:pPr algn="ctr"/>
            <a:r>
              <a:rPr lang="en-US" sz="1600" dirty="0" smtClean="0"/>
              <a:t>…</a:t>
            </a:r>
            <a:endParaRPr lang="en-US" sz="1600" dirty="0"/>
          </a:p>
        </p:txBody>
      </p:sp>
      <p:sp>
        <p:nvSpPr>
          <p:cNvPr id="3" name="Cloud Callout 2"/>
          <p:cNvSpPr/>
          <p:nvPr/>
        </p:nvSpPr>
        <p:spPr>
          <a:xfrm>
            <a:off x="6997959" y="1968759"/>
            <a:ext cx="1963670" cy="1118240"/>
          </a:xfrm>
          <a:prstGeom prst="cloudCallout">
            <a:avLst>
              <a:gd name="adj1" fmla="val -101262"/>
              <a:gd name="adj2" fmla="val -79248"/>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2">
                    <a:lumMod val="60000"/>
                    <a:lumOff val="40000"/>
                  </a:schemeClr>
                </a:solidFill>
              </a:rPr>
              <a:t>Wide and shallow conceptual model</a:t>
            </a:r>
            <a:endParaRPr lang="en-US" sz="1200" dirty="0">
              <a:solidFill>
                <a:schemeClr val="tx2">
                  <a:lumMod val="60000"/>
                  <a:lumOff val="40000"/>
                </a:schemeClr>
              </a:solidFill>
            </a:endParaRPr>
          </a:p>
        </p:txBody>
      </p:sp>
      <p:sp>
        <p:nvSpPr>
          <p:cNvPr id="16" name="Flowchart: Process 15"/>
          <p:cNvSpPr/>
          <p:nvPr/>
        </p:nvSpPr>
        <p:spPr>
          <a:xfrm>
            <a:off x="1976158" y="4502180"/>
            <a:ext cx="1595535" cy="92869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EDXL</a:t>
            </a:r>
          </a:p>
          <a:p>
            <a:pPr algn="ctr"/>
            <a:r>
              <a:rPr lang="en-US" sz="1600" dirty="0" smtClean="0"/>
              <a:t>CAP</a:t>
            </a:r>
            <a:endParaRPr lang="en-US" sz="1600" dirty="0"/>
          </a:p>
        </p:txBody>
      </p:sp>
      <p:sp>
        <p:nvSpPr>
          <p:cNvPr id="17" name="Left-Right Arrow 16"/>
          <p:cNvSpPr/>
          <p:nvPr/>
        </p:nvSpPr>
        <p:spPr>
          <a:xfrm rot="15511163">
            <a:off x="3621305" y="2714876"/>
            <a:ext cx="2614216" cy="57352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Map (Replicate Concepts)</a:t>
            </a:r>
            <a:endParaRPr lang="en-US" sz="1400" dirty="0"/>
          </a:p>
        </p:txBody>
      </p:sp>
      <p:sp>
        <p:nvSpPr>
          <p:cNvPr id="18" name="Flowchart: Process 17"/>
          <p:cNvSpPr/>
          <p:nvPr/>
        </p:nvSpPr>
        <p:spPr>
          <a:xfrm>
            <a:off x="5736418" y="5958191"/>
            <a:ext cx="1595535" cy="79813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Spectrum</a:t>
            </a:r>
          </a:p>
          <a:p>
            <a:pPr algn="ctr"/>
            <a:r>
              <a:rPr lang="en-US" sz="1600" dirty="0" smtClean="0"/>
              <a:t>Related</a:t>
            </a:r>
          </a:p>
          <a:p>
            <a:pPr algn="ctr"/>
            <a:r>
              <a:rPr lang="en-US" sz="1600" dirty="0" smtClean="0"/>
              <a:t>…</a:t>
            </a:r>
            <a:endParaRPr lang="en-US" sz="1600" dirty="0"/>
          </a:p>
        </p:txBody>
      </p:sp>
      <p:sp>
        <p:nvSpPr>
          <p:cNvPr id="8" name="Slide Number Placeholder 7"/>
          <p:cNvSpPr>
            <a:spLocks noGrp="1"/>
          </p:cNvSpPr>
          <p:nvPr>
            <p:ph type="sldNum" sz="quarter" idx="12"/>
          </p:nvPr>
        </p:nvSpPr>
        <p:spPr/>
        <p:txBody>
          <a:bodyPr/>
          <a:lstStyle/>
          <a:p>
            <a:fld id="{F21E8BC6-BA6A-5E44-8D94-ED51752F2B79}" type="slidenum">
              <a:rPr lang="en-US" smtClean="0"/>
              <a:t>15</a:t>
            </a:fld>
            <a:endParaRPr lang="en-US"/>
          </a:p>
        </p:txBody>
      </p:sp>
    </p:spTree>
    <p:extLst>
      <p:ext uri="{BB962C8B-B14F-4D97-AF65-F5344CB8AC3E}">
        <p14:creationId xmlns:p14="http://schemas.microsoft.com/office/powerpoint/2010/main" val="379432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Cross-Protocol/Conceptual Model</a:t>
            </a:r>
            <a:endParaRPr lang="en-US" dirty="0"/>
          </a:p>
        </p:txBody>
      </p:sp>
      <p:sp>
        <p:nvSpPr>
          <p:cNvPr id="4" name="Content Placeholder 3"/>
          <p:cNvSpPr>
            <a:spLocks noGrp="1"/>
          </p:cNvSpPr>
          <p:nvPr>
            <p:ph idx="1"/>
          </p:nvPr>
        </p:nvSpPr>
        <p:spPr/>
        <p:txBody>
          <a:bodyPr>
            <a:normAutofit/>
          </a:bodyPr>
          <a:lstStyle/>
          <a:p>
            <a:r>
              <a:rPr lang="en-US" dirty="0" smtClean="0"/>
              <a:t>Benefits</a:t>
            </a:r>
          </a:p>
          <a:p>
            <a:pPr lvl="1"/>
            <a:r>
              <a:rPr lang="en-US" dirty="0" smtClean="0"/>
              <a:t>Reduce number of point-to-point interoperability connections; reduce interoperability from N</a:t>
            </a:r>
            <a:r>
              <a:rPr lang="en-US" baseline="30000" dirty="0" smtClean="0"/>
              <a:t>2</a:t>
            </a:r>
            <a:r>
              <a:rPr lang="en-US" dirty="0" smtClean="0"/>
              <a:t> to linear problem</a:t>
            </a:r>
          </a:p>
          <a:p>
            <a:pPr lvl="1"/>
            <a:r>
              <a:rPr lang="en-US" dirty="0" smtClean="0"/>
              <a:t>Enable uniform semantic interoperability</a:t>
            </a:r>
          </a:p>
          <a:p>
            <a:pPr lvl="1"/>
            <a:r>
              <a:rPr lang="en-US" dirty="0" smtClean="0"/>
              <a:t>Communities continue driving development of specific threat models</a:t>
            </a:r>
          </a:p>
          <a:p>
            <a:pPr lvl="1"/>
            <a:r>
              <a:rPr lang="en-US" dirty="0" smtClean="0"/>
              <a:t>Can support (map between) multiple exchange formats: NIEM, STIX and others</a:t>
            </a:r>
          </a:p>
          <a:p>
            <a:pPr lvl="1"/>
            <a:r>
              <a:rPr lang="en-US" dirty="0" smtClean="0"/>
              <a:t>The conceptual model does not commit to any one physical format</a:t>
            </a:r>
          </a:p>
          <a:p>
            <a:r>
              <a:rPr lang="en-US" dirty="0" smtClean="0"/>
              <a:t>Disadvantages</a:t>
            </a:r>
          </a:p>
          <a:p>
            <a:pPr lvl="1"/>
            <a:r>
              <a:rPr lang="en-US" dirty="0" smtClean="0"/>
              <a:t>Translations will be </a:t>
            </a:r>
            <a:r>
              <a:rPr lang="en-US" dirty="0" err="1" smtClean="0"/>
              <a:t>lossy</a:t>
            </a:r>
            <a:endParaRPr lang="en-US" dirty="0" smtClean="0"/>
          </a:p>
          <a:p>
            <a:pPr lvl="1"/>
            <a:r>
              <a:rPr lang="en-US" dirty="0" smtClean="0"/>
              <a:t>Communities need focus to define mappings from specific model to meta model</a:t>
            </a:r>
            <a:endParaRPr lang="en-US" dirty="0"/>
          </a:p>
        </p:txBody>
      </p:sp>
      <p:sp>
        <p:nvSpPr>
          <p:cNvPr id="2" name="Slide Number Placeholder 1"/>
          <p:cNvSpPr>
            <a:spLocks noGrp="1"/>
          </p:cNvSpPr>
          <p:nvPr>
            <p:ph type="sldNum" sz="quarter" idx="12"/>
          </p:nvPr>
        </p:nvSpPr>
        <p:spPr/>
        <p:txBody>
          <a:bodyPr/>
          <a:lstStyle/>
          <a:p>
            <a:fld id="{F21E8BC6-BA6A-5E44-8D94-ED51752F2B79}" type="slidenum">
              <a:rPr lang="en-US" smtClean="0"/>
              <a:t>16</a:t>
            </a:fld>
            <a:endParaRPr lang="en-US"/>
          </a:p>
        </p:txBody>
      </p:sp>
    </p:spTree>
    <p:extLst>
      <p:ext uri="{BB962C8B-B14F-4D97-AF65-F5344CB8AC3E}">
        <p14:creationId xmlns:p14="http://schemas.microsoft.com/office/powerpoint/2010/main" val="2352241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9288" y="1534577"/>
            <a:ext cx="7063274" cy="43760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935676" y="3447534"/>
            <a:ext cx="1325353" cy="451541"/>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CAP</a:t>
            </a:r>
            <a:endParaRPr lang="en-US" dirty="0"/>
          </a:p>
        </p:txBody>
      </p:sp>
      <p:sp>
        <p:nvSpPr>
          <p:cNvPr id="2" name="Title 1"/>
          <p:cNvSpPr>
            <a:spLocks noGrp="1"/>
          </p:cNvSpPr>
          <p:nvPr>
            <p:ph type="title"/>
          </p:nvPr>
        </p:nvSpPr>
        <p:spPr/>
        <p:txBody>
          <a:bodyPr/>
          <a:lstStyle/>
          <a:p>
            <a:r>
              <a:rPr lang="en-US" dirty="0" smtClean="0"/>
              <a:t>Operational Situational Awareness</a:t>
            </a:r>
            <a:endParaRPr lang="en-US" dirty="0"/>
          </a:p>
        </p:txBody>
      </p:sp>
      <p:sp>
        <p:nvSpPr>
          <p:cNvPr id="5" name="Right Arrow 4"/>
          <p:cNvSpPr/>
          <p:nvPr/>
        </p:nvSpPr>
        <p:spPr>
          <a:xfrm>
            <a:off x="1739734" y="5696030"/>
            <a:ext cx="7343192" cy="42920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Detail</a:t>
            </a:r>
            <a:endParaRPr lang="en-US" dirty="0"/>
          </a:p>
        </p:txBody>
      </p:sp>
      <p:sp>
        <p:nvSpPr>
          <p:cNvPr id="6" name="Up-Down Arrow 5"/>
          <p:cNvSpPr/>
          <p:nvPr/>
        </p:nvSpPr>
        <p:spPr>
          <a:xfrm>
            <a:off x="1543791" y="1375341"/>
            <a:ext cx="391885" cy="477788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92421" y="1574555"/>
            <a:ext cx="539443" cy="369332"/>
          </a:xfrm>
          <a:prstGeom prst="rect">
            <a:avLst/>
          </a:prstGeom>
          <a:noFill/>
        </p:spPr>
        <p:txBody>
          <a:bodyPr wrap="none" rtlCol="0">
            <a:spAutoFit/>
          </a:bodyPr>
          <a:lstStyle/>
          <a:p>
            <a:r>
              <a:rPr lang="en-US" dirty="0" smtClean="0"/>
              <a:t>Any</a:t>
            </a:r>
            <a:endParaRPr lang="en-US" dirty="0"/>
          </a:p>
        </p:txBody>
      </p:sp>
      <p:sp>
        <p:nvSpPr>
          <p:cNvPr id="8" name="TextBox 7"/>
          <p:cNvSpPr txBox="1"/>
          <p:nvPr/>
        </p:nvSpPr>
        <p:spPr>
          <a:xfrm>
            <a:off x="192421" y="5696030"/>
            <a:ext cx="1213794" cy="369332"/>
          </a:xfrm>
          <a:prstGeom prst="rect">
            <a:avLst/>
          </a:prstGeom>
          <a:noFill/>
        </p:spPr>
        <p:txBody>
          <a:bodyPr wrap="none" rtlCol="0">
            <a:spAutoFit/>
          </a:bodyPr>
          <a:lstStyle/>
          <a:p>
            <a:r>
              <a:rPr lang="en-US" dirty="0" smtClean="0"/>
              <a:t>Cyber Only</a:t>
            </a:r>
            <a:endParaRPr lang="en-US" dirty="0"/>
          </a:p>
        </p:txBody>
      </p:sp>
      <p:sp>
        <p:nvSpPr>
          <p:cNvPr id="10" name="Oval 9"/>
          <p:cNvSpPr/>
          <p:nvPr/>
        </p:nvSpPr>
        <p:spPr>
          <a:xfrm>
            <a:off x="6768935" y="5070880"/>
            <a:ext cx="2015412" cy="702906"/>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CYBOX</a:t>
            </a:r>
            <a:endParaRPr lang="en-US" dirty="0"/>
          </a:p>
        </p:txBody>
      </p:sp>
      <p:sp>
        <p:nvSpPr>
          <p:cNvPr id="9" name="Oval 8"/>
          <p:cNvSpPr/>
          <p:nvPr/>
        </p:nvSpPr>
        <p:spPr>
          <a:xfrm>
            <a:off x="2878069" y="4632340"/>
            <a:ext cx="4417194" cy="1017038"/>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STIX/TAXII</a:t>
            </a:r>
            <a:endParaRPr lang="en-US" dirty="0"/>
          </a:p>
        </p:txBody>
      </p:sp>
      <p:sp>
        <p:nvSpPr>
          <p:cNvPr id="11" name="Oval 10"/>
          <p:cNvSpPr/>
          <p:nvPr/>
        </p:nvSpPr>
        <p:spPr>
          <a:xfrm>
            <a:off x="2188010" y="2178837"/>
            <a:ext cx="2015412" cy="702906"/>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Suspicious</a:t>
            </a:r>
          </a:p>
          <a:p>
            <a:pPr algn="ctr"/>
            <a:r>
              <a:rPr lang="en-US" dirty="0" smtClean="0"/>
              <a:t>Activity</a:t>
            </a:r>
            <a:endParaRPr lang="en-US" dirty="0"/>
          </a:p>
        </p:txBody>
      </p:sp>
      <p:sp>
        <p:nvSpPr>
          <p:cNvPr id="3" name="Rectangle 2"/>
          <p:cNvSpPr/>
          <p:nvPr/>
        </p:nvSpPr>
        <p:spPr>
          <a:xfrm>
            <a:off x="4003869" y="3009014"/>
            <a:ext cx="2165593" cy="107721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Threat/Risk</a:t>
            </a:r>
          </a:p>
          <a:p>
            <a:pPr algn="ctr"/>
            <a:r>
              <a:rPr 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Focus</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4" name="TextBox 13"/>
          <p:cNvSpPr txBox="1"/>
          <p:nvPr/>
        </p:nvSpPr>
        <p:spPr>
          <a:xfrm>
            <a:off x="192421" y="4494528"/>
            <a:ext cx="977832" cy="646331"/>
          </a:xfrm>
          <a:prstGeom prst="rect">
            <a:avLst/>
          </a:prstGeom>
          <a:noFill/>
        </p:spPr>
        <p:txBody>
          <a:bodyPr wrap="none" rtlCol="0">
            <a:spAutoFit/>
          </a:bodyPr>
          <a:lstStyle/>
          <a:p>
            <a:r>
              <a:rPr lang="en-US" dirty="0" smtClean="0"/>
              <a:t>Physical </a:t>
            </a:r>
          </a:p>
          <a:p>
            <a:r>
              <a:rPr lang="en-US" dirty="0" smtClean="0"/>
              <a:t>threats</a:t>
            </a:r>
            <a:endParaRPr lang="en-US" dirty="0"/>
          </a:p>
        </p:txBody>
      </p:sp>
      <p:sp>
        <p:nvSpPr>
          <p:cNvPr id="15" name="TextBox 14"/>
          <p:cNvSpPr txBox="1"/>
          <p:nvPr/>
        </p:nvSpPr>
        <p:spPr>
          <a:xfrm>
            <a:off x="192421" y="3224457"/>
            <a:ext cx="932819" cy="646331"/>
          </a:xfrm>
          <a:prstGeom prst="rect">
            <a:avLst/>
          </a:prstGeom>
          <a:noFill/>
        </p:spPr>
        <p:txBody>
          <a:bodyPr wrap="none" rtlCol="0">
            <a:spAutoFit/>
          </a:bodyPr>
          <a:lstStyle/>
          <a:p>
            <a:r>
              <a:rPr lang="en-US" dirty="0" smtClean="0"/>
              <a:t>Natural </a:t>
            </a:r>
          </a:p>
          <a:p>
            <a:r>
              <a:rPr lang="en-US" dirty="0" smtClean="0"/>
              <a:t>threats</a:t>
            </a:r>
            <a:endParaRPr lang="en-US" dirty="0"/>
          </a:p>
        </p:txBody>
      </p:sp>
      <p:sp>
        <p:nvSpPr>
          <p:cNvPr id="16" name="TextBox 15"/>
          <p:cNvSpPr txBox="1"/>
          <p:nvPr/>
        </p:nvSpPr>
        <p:spPr>
          <a:xfrm>
            <a:off x="192421" y="2235412"/>
            <a:ext cx="1016625" cy="646331"/>
          </a:xfrm>
          <a:prstGeom prst="rect">
            <a:avLst/>
          </a:prstGeom>
          <a:noFill/>
        </p:spPr>
        <p:txBody>
          <a:bodyPr wrap="none" rtlCol="0">
            <a:spAutoFit/>
          </a:bodyPr>
          <a:lstStyle/>
          <a:p>
            <a:r>
              <a:rPr lang="en-US" dirty="0" smtClean="0"/>
              <a:t>Criminal </a:t>
            </a:r>
          </a:p>
          <a:p>
            <a:r>
              <a:rPr lang="en-US" dirty="0" smtClean="0"/>
              <a:t>threats</a:t>
            </a:r>
            <a:endParaRPr lang="en-US" dirty="0"/>
          </a:p>
        </p:txBody>
      </p:sp>
      <p:sp>
        <p:nvSpPr>
          <p:cNvPr id="12" name="Rounded Rectangle 11"/>
          <p:cNvSpPr/>
          <p:nvPr/>
        </p:nvSpPr>
        <p:spPr>
          <a:xfrm>
            <a:off x="1954338" y="1574555"/>
            <a:ext cx="1665940" cy="4225183"/>
          </a:xfrm>
          <a:prstGeom prst="roundRect">
            <a:avLst/>
          </a:prstGeom>
          <a:solidFill>
            <a:schemeClr val="accent3">
              <a:lumMod val="60000"/>
              <a:lumOff val="40000"/>
              <a:alpha val="55000"/>
            </a:schemeClr>
          </a:solidFill>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dirty="0" smtClean="0"/>
              <a:t>Threat/Risk</a:t>
            </a:r>
          </a:p>
          <a:p>
            <a:pPr algn="ctr"/>
            <a:r>
              <a:rPr lang="en-US" dirty="0" smtClean="0"/>
              <a:t>Situational</a:t>
            </a:r>
          </a:p>
          <a:p>
            <a:pPr algn="ctr"/>
            <a:r>
              <a:rPr lang="en-US" dirty="0" smtClean="0"/>
              <a:t>Awareness</a:t>
            </a:r>
            <a:endParaRPr lang="en-US" dirty="0"/>
          </a:p>
        </p:txBody>
      </p:sp>
      <p:sp>
        <p:nvSpPr>
          <p:cNvPr id="13" name="TextBox 12"/>
          <p:cNvSpPr txBox="1"/>
          <p:nvPr/>
        </p:nvSpPr>
        <p:spPr>
          <a:xfrm>
            <a:off x="2188010" y="4771527"/>
            <a:ext cx="1234953" cy="646331"/>
          </a:xfrm>
          <a:prstGeom prst="rect">
            <a:avLst/>
          </a:prstGeom>
          <a:noFill/>
        </p:spPr>
        <p:txBody>
          <a:bodyPr wrap="none" rtlCol="0">
            <a:spAutoFit/>
          </a:bodyPr>
          <a:lstStyle/>
          <a:p>
            <a:pPr algn="ctr"/>
            <a:r>
              <a:rPr lang="en-US" dirty="0" smtClean="0">
                <a:solidFill>
                  <a:schemeClr val="bg1"/>
                </a:solidFill>
              </a:rPr>
              <a:t>Leverages </a:t>
            </a:r>
          </a:p>
          <a:p>
            <a:pPr algn="ctr"/>
            <a:r>
              <a:rPr lang="en-US" dirty="0" smtClean="0">
                <a:solidFill>
                  <a:schemeClr val="bg1"/>
                </a:solidFill>
              </a:rPr>
              <a:t>STIX/</a:t>
            </a:r>
            <a:r>
              <a:rPr lang="en-US" dirty="0" err="1" smtClean="0">
                <a:solidFill>
                  <a:schemeClr val="bg1"/>
                </a:solidFill>
              </a:rPr>
              <a:t>Cybox</a:t>
            </a:r>
            <a:endParaRPr lang="en-US" dirty="0">
              <a:solidFill>
                <a:schemeClr val="bg1"/>
              </a:solidFill>
            </a:endParaRPr>
          </a:p>
        </p:txBody>
      </p:sp>
      <p:sp>
        <p:nvSpPr>
          <p:cNvPr id="17" name="Rounded Rectangle 16"/>
          <p:cNvSpPr/>
          <p:nvPr/>
        </p:nvSpPr>
        <p:spPr>
          <a:xfrm>
            <a:off x="3500038" y="4605102"/>
            <a:ext cx="1007661" cy="1134445"/>
          </a:xfrm>
          <a:prstGeom prst="roundRect">
            <a:avLst/>
          </a:prstGeom>
          <a:solidFill>
            <a:schemeClr val="accent3">
              <a:lumMod val="60000"/>
              <a:lumOff val="40000"/>
              <a:alpha val="55000"/>
            </a:schemeClr>
          </a:solidFill>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600" dirty="0" smtClean="0"/>
              <a:t>A little extra for Cyber</a:t>
            </a:r>
            <a:endParaRPr lang="en-US" sz="1600" dirty="0"/>
          </a:p>
        </p:txBody>
      </p:sp>
      <p:sp>
        <p:nvSpPr>
          <p:cNvPr id="19" name="Slide Number Placeholder 18"/>
          <p:cNvSpPr>
            <a:spLocks noGrp="1"/>
          </p:cNvSpPr>
          <p:nvPr>
            <p:ph type="sldNum" sz="quarter" idx="12"/>
          </p:nvPr>
        </p:nvSpPr>
        <p:spPr/>
        <p:txBody>
          <a:bodyPr/>
          <a:lstStyle/>
          <a:p>
            <a:fld id="{F21E8BC6-BA6A-5E44-8D94-ED51752F2B79}" type="slidenum">
              <a:rPr lang="en-US" smtClean="0"/>
              <a:t>17</a:t>
            </a:fld>
            <a:endParaRPr lang="en-US"/>
          </a:p>
        </p:txBody>
      </p:sp>
    </p:spTree>
    <p:extLst>
      <p:ext uri="{BB962C8B-B14F-4D97-AF65-F5344CB8AC3E}">
        <p14:creationId xmlns:p14="http://schemas.microsoft.com/office/powerpoint/2010/main" val="180355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Pivoting Through a Conceptual Model</a:t>
            </a:r>
            <a:endParaRPr lang="en-US" dirty="0"/>
          </a:p>
        </p:txBody>
      </p:sp>
      <p:sp>
        <p:nvSpPr>
          <p:cNvPr id="7" name="Content Placeholder 6"/>
          <p:cNvSpPr>
            <a:spLocks noGrp="1"/>
          </p:cNvSpPr>
          <p:nvPr>
            <p:ph sz="half" idx="1"/>
          </p:nvPr>
        </p:nvSpPr>
        <p:spPr>
          <a:xfrm>
            <a:off x="352426" y="1463040"/>
            <a:ext cx="3886200" cy="4709160"/>
          </a:xfrm>
          <a:prstGeom prst="rect">
            <a:avLst/>
          </a:prstGeom>
        </p:spPr>
        <p:txBody>
          <a:bodyPr>
            <a:normAutofit fontScale="55000" lnSpcReduction="20000"/>
          </a:bodyPr>
          <a:lstStyle/>
          <a:p>
            <a:r>
              <a:rPr lang="en-US" dirty="0" smtClean="0"/>
              <a:t>Data representations (Schema &amp; Instances)</a:t>
            </a:r>
          </a:p>
          <a:p>
            <a:pPr marL="285750" indent="-285750">
              <a:buFont typeface="Arial" panose="020B0604020202020204" pitchFamily="34" charset="0"/>
              <a:buChar char="•"/>
            </a:pPr>
            <a:r>
              <a:rPr lang="en-US" dirty="0" smtClean="0"/>
              <a:t>Model data for a purpose using a technology</a:t>
            </a:r>
          </a:p>
          <a:p>
            <a:pPr marL="285750" indent="-285750">
              <a:buFont typeface="Arial" panose="020B0604020202020204" pitchFamily="34" charset="0"/>
              <a:buChar char="•"/>
            </a:pPr>
            <a:r>
              <a:rPr lang="en-US" dirty="0" smtClean="0"/>
              <a:t>“Instances” are data structures (e.g. SQL tables or XML documents) – “facts” about the things in the world from some perspective</a:t>
            </a:r>
          </a:p>
          <a:p>
            <a:r>
              <a:rPr lang="en-US" dirty="0"/>
              <a:t>C</a:t>
            </a:r>
            <a:r>
              <a:rPr lang="en-US" dirty="0" smtClean="0"/>
              <a:t>onceptual Domain Models (CDM)</a:t>
            </a:r>
          </a:p>
          <a:p>
            <a:pPr marL="285750" indent="-285750">
              <a:buFont typeface="Arial" panose="020B0604020202020204" pitchFamily="34" charset="0"/>
              <a:buChar char="•"/>
            </a:pPr>
            <a:r>
              <a:rPr lang="en-US" dirty="0" smtClean="0"/>
              <a:t>A conception of the world by a group of stakeholders – less purpose specific</a:t>
            </a:r>
          </a:p>
          <a:p>
            <a:pPr marL="285750" indent="-285750">
              <a:buFont typeface="Arial" panose="020B0604020202020204" pitchFamily="34" charset="0"/>
              <a:buChar char="•"/>
            </a:pPr>
            <a:r>
              <a:rPr lang="en-US" dirty="0" smtClean="0"/>
              <a:t>“Instances” are things in the world – so can’t be in models</a:t>
            </a:r>
          </a:p>
          <a:p>
            <a:r>
              <a:rPr lang="en-US" dirty="0" smtClean="0"/>
              <a:t>Using abstraction, we can have multiple </a:t>
            </a:r>
            <a:r>
              <a:rPr lang="en-US" dirty="0" smtClean="0">
                <a:solidFill>
                  <a:srgbClr val="FF0000"/>
                </a:solidFill>
              </a:rPr>
              <a:t>representations</a:t>
            </a:r>
            <a:r>
              <a:rPr lang="en-US" dirty="0" smtClean="0"/>
              <a:t> of facts about the world in different data structures and technologies</a:t>
            </a:r>
          </a:p>
          <a:p>
            <a:r>
              <a:rPr lang="en-US" dirty="0" smtClean="0">
                <a:solidFill>
                  <a:srgbClr val="FF0000"/>
                </a:solidFill>
              </a:rPr>
              <a:t>Rules</a:t>
            </a:r>
            <a:r>
              <a:rPr lang="en-US" dirty="0" smtClean="0"/>
              <a:t> define how domain concepts can be represented in a particular form – rules can be simple and generic or heavyweight and specific, depending on the representation.</a:t>
            </a:r>
          </a:p>
          <a:p>
            <a:endParaRPr lang="en-US" dirty="0"/>
          </a:p>
        </p:txBody>
      </p:sp>
      <p:sp>
        <p:nvSpPr>
          <p:cNvPr id="4" name="Slide Number Placeholder 3"/>
          <p:cNvSpPr>
            <a:spLocks noGrp="1"/>
          </p:cNvSpPr>
          <p:nvPr>
            <p:ph type="sldNum" sz="quarter" idx="12"/>
          </p:nvPr>
        </p:nvSpPr>
        <p:spPr>
          <a:xfrm>
            <a:off x="7886700" y="6543676"/>
            <a:ext cx="876300" cy="247650"/>
          </a:xfrm>
          <a:prstGeom prst="rect">
            <a:avLst/>
          </a:prstGeom>
        </p:spPr>
        <p:txBody>
          <a:bodyPr/>
          <a:lstStyle/>
          <a:p>
            <a:fld id="{987D7693-E132-40A2-A808-4CF056E677D9}" type="slidenum">
              <a:rPr lang="en-US" smtClean="0"/>
              <a:t>18</a:t>
            </a:fld>
            <a:endParaRPr lang="en-US" dirty="0"/>
          </a:p>
        </p:txBody>
      </p:sp>
      <p:sp>
        <p:nvSpPr>
          <p:cNvPr id="9" name="U-Turn Arrow 8"/>
          <p:cNvSpPr/>
          <p:nvPr/>
        </p:nvSpPr>
        <p:spPr>
          <a:xfrm flipV="1">
            <a:off x="5031988" y="2133600"/>
            <a:ext cx="3505200" cy="3124200"/>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lowchart: Document 9"/>
          <p:cNvSpPr/>
          <p:nvPr/>
        </p:nvSpPr>
        <p:spPr>
          <a:xfrm>
            <a:off x="4536688" y="1295400"/>
            <a:ext cx="1752600" cy="1066800"/>
          </a:xfrm>
          <a:prstGeom prst="flowChartDocument">
            <a:avLst/>
          </a:prstGeom>
          <a:solidFill>
            <a:schemeClr val="accent2">
              <a:lumMod val="40000"/>
              <a:lumOff val="6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“Source”</a:t>
            </a:r>
          </a:p>
          <a:p>
            <a:pPr algn="ctr"/>
            <a:r>
              <a:rPr lang="en-US" dirty="0" smtClean="0">
                <a:solidFill>
                  <a:schemeClr val="bg2">
                    <a:lumMod val="25000"/>
                  </a:schemeClr>
                </a:solidFill>
              </a:rPr>
              <a:t>Data</a:t>
            </a:r>
          </a:p>
          <a:p>
            <a:pPr algn="ctr"/>
            <a:r>
              <a:rPr lang="en-US" dirty="0" smtClean="0">
                <a:solidFill>
                  <a:schemeClr val="bg2">
                    <a:lumMod val="25000"/>
                  </a:schemeClr>
                </a:solidFill>
              </a:rPr>
              <a:t>Representation</a:t>
            </a:r>
            <a:endParaRPr lang="en-US" dirty="0">
              <a:solidFill>
                <a:schemeClr val="bg2">
                  <a:lumMod val="25000"/>
                </a:schemeClr>
              </a:solidFill>
            </a:endParaRPr>
          </a:p>
        </p:txBody>
      </p:sp>
      <p:sp>
        <p:nvSpPr>
          <p:cNvPr id="12" name="Flowchart: Alternate Process 11"/>
          <p:cNvSpPr/>
          <p:nvPr/>
        </p:nvSpPr>
        <p:spPr>
          <a:xfrm>
            <a:off x="4691876" y="4456771"/>
            <a:ext cx="3845312" cy="1524000"/>
          </a:xfrm>
          <a:prstGeom prst="flowChartAlternateProcess">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Conceptual Domain Models</a:t>
            </a:r>
          </a:p>
          <a:p>
            <a:pPr algn="ctr"/>
            <a:r>
              <a:rPr lang="en-US" dirty="0" smtClean="0">
                <a:solidFill>
                  <a:schemeClr val="bg2">
                    <a:lumMod val="25000"/>
                  </a:schemeClr>
                </a:solidFill>
              </a:rPr>
              <a:t>(Models of the world)</a:t>
            </a:r>
            <a:endParaRPr lang="en-US" dirty="0">
              <a:solidFill>
                <a:schemeClr val="bg2">
                  <a:lumMod val="25000"/>
                </a:schemeClr>
              </a:solidFill>
            </a:endParaRPr>
          </a:p>
        </p:txBody>
      </p:sp>
      <p:sp>
        <p:nvSpPr>
          <p:cNvPr id="13" name="Right Arrow 12"/>
          <p:cNvSpPr/>
          <p:nvPr/>
        </p:nvSpPr>
        <p:spPr>
          <a:xfrm rot="5400000">
            <a:off x="4498588" y="3237571"/>
            <a:ext cx="1828800" cy="609600"/>
          </a:xfrm>
          <a:prstGeom prst="rightArrow">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Represent</a:t>
            </a:r>
            <a:endParaRPr lang="en-US" dirty="0"/>
          </a:p>
        </p:txBody>
      </p:sp>
      <p:sp>
        <p:nvSpPr>
          <p:cNvPr id="14" name="Right Arrow 13"/>
          <p:cNvSpPr/>
          <p:nvPr/>
        </p:nvSpPr>
        <p:spPr>
          <a:xfrm rot="16200000">
            <a:off x="7070338" y="3409021"/>
            <a:ext cx="1371600" cy="723900"/>
          </a:xfrm>
          <a:prstGeom prst="rightArrow">
            <a:avLst/>
          </a:prstGeom>
          <a:solidFill>
            <a:schemeClr val="accent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Rules</a:t>
            </a:r>
            <a:endParaRPr lang="en-US" dirty="0"/>
          </a:p>
        </p:txBody>
      </p:sp>
      <p:sp>
        <p:nvSpPr>
          <p:cNvPr id="15" name="Flowchart: Document 14"/>
          <p:cNvSpPr/>
          <p:nvPr/>
        </p:nvSpPr>
        <p:spPr>
          <a:xfrm>
            <a:off x="6830122" y="1981200"/>
            <a:ext cx="1752600" cy="1066800"/>
          </a:xfrm>
          <a:prstGeom prst="flowChartDocument">
            <a:avLst/>
          </a:prstGeom>
          <a:solidFill>
            <a:schemeClr val="accent2">
              <a:lumMod val="40000"/>
              <a:lumOff val="6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“Target”</a:t>
            </a:r>
          </a:p>
          <a:p>
            <a:pPr algn="ctr"/>
            <a:r>
              <a:rPr lang="en-US" dirty="0" smtClean="0">
                <a:solidFill>
                  <a:schemeClr val="bg2">
                    <a:lumMod val="25000"/>
                  </a:schemeClr>
                </a:solidFill>
              </a:rPr>
              <a:t>Data</a:t>
            </a:r>
          </a:p>
          <a:p>
            <a:pPr algn="ctr"/>
            <a:r>
              <a:rPr lang="en-US" dirty="0" smtClean="0">
                <a:solidFill>
                  <a:schemeClr val="bg2">
                    <a:lumMod val="25000"/>
                  </a:schemeClr>
                </a:solidFill>
              </a:rPr>
              <a:t>Representation</a:t>
            </a:r>
            <a:endParaRPr lang="en-US" dirty="0">
              <a:solidFill>
                <a:schemeClr val="bg2">
                  <a:lumMod val="25000"/>
                </a:schemeClr>
              </a:solidFill>
            </a:endParaRPr>
          </a:p>
        </p:txBody>
      </p:sp>
    </p:spTree>
    <p:extLst>
      <p:ext uri="{BB962C8B-B14F-4D97-AF65-F5344CB8AC3E}">
        <p14:creationId xmlns:p14="http://schemas.microsoft.com/office/powerpoint/2010/main" val="1554846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Models</a:t>
            </a:r>
            <a:endParaRPr lang="en-US" dirty="0"/>
          </a:p>
        </p:txBody>
      </p:sp>
      <p:sp>
        <p:nvSpPr>
          <p:cNvPr id="4" name="Text Placeholder 3"/>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1E8BC6-BA6A-5E44-8D94-ED51752F2B79}" type="slidenum">
              <a:rPr lang="en-US" smtClean="0"/>
              <a:t>19</a:t>
            </a:fld>
            <a:endParaRPr lang="en-US"/>
          </a:p>
        </p:txBody>
      </p:sp>
    </p:spTree>
    <p:extLst>
      <p:ext uri="{BB962C8B-B14F-4D97-AF65-F5344CB8AC3E}">
        <p14:creationId xmlns:p14="http://schemas.microsoft.com/office/powerpoint/2010/main" val="1090488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Motivation</a:t>
            </a:r>
            <a:endParaRPr lang="en-US" dirty="0"/>
          </a:p>
        </p:txBody>
      </p:sp>
      <p:sp>
        <p:nvSpPr>
          <p:cNvPr id="5" name="Content Placeholder 4"/>
          <p:cNvSpPr>
            <a:spLocks noGrp="1"/>
          </p:cNvSpPr>
          <p:nvPr>
            <p:ph idx="1"/>
          </p:nvPr>
        </p:nvSpPr>
        <p:spPr>
          <a:xfrm>
            <a:off x="457200" y="1600200"/>
            <a:ext cx="8229600" cy="4895634"/>
          </a:xfrm>
        </p:spPr>
        <p:txBody>
          <a:bodyPr>
            <a:normAutofit fontScale="85000" lnSpcReduction="20000"/>
          </a:bodyPr>
          <a:lstStyle/>
          <a:p>
            <a:r>
              <a:rPr lang="en-US" dirty="0" smtClean="0"/>
              <a:t>Threat information sharing critical enabler for ‘wire-speed’ defense of complex systems</a:t>
            </a:r>
          </a:p>
          <a:p>
            <a:r>
              <a:rPr lang="en-US" dirty="0" smtClean="0"/>
              <a:t>Information sharing requires shared concepts for across domains</a:t>
            </a:r>
          </a:p>
          <a:p>
            <a:pPr lvl="1"/>
            <a:r>
              <a:rPr lang="en-US" dirty="0" smtClean="0"/>
              <a:t>NIEM is used by US federal, state, and local government, as well as internationally</a:t>
            </a:r>
          </a:p>
          <a:p>
            <a:pPr lvl="1"/>
            <a:r>
              <a:rPr lang="en-US" dirty="0" smtClean="0"/>
              <a:t>STIX is being adopted by a large number of users for Cyber</a:t>
            </a:r>
          </a:p>
          <a:p>
            <a:pPr lvl="1"/>
            <a:r>
              <a:rPr lang="en-US" dirty="0" smtClean="0"/>
              <a:t>Snort rules are common for IDS</a:t>
            </a:r>
          </a:p>
          <a:p>
            <a:r>
              <a:rPr lang="en-US" dirty="0" smtClean="0"/>
              <a:t>Multiple protocols, languages, and models used throughout industry today, but: </a:t>
            </a:r>
          </a:p>
          <a:p>
            <a:pPr lvl="1"/>
            <a:r>
              <a:rPr lang="en-US" dirty="0" smtClean="0"/>
              <a:t>Re-use of existing protocols for threat exchange (e.g. </a:t>
            </a:r>
            <a:r>
              <a:rPr lang="en-US" dirty="0" err="1" smtClean="0"/>
              <a:t>IODef</a:t>
            </a:r>
            <a:r>
              <a:rPr lang="en-US" dirty="0" smtClean="0"/>
              <a:t>)</a:t>
            </a:r>
          </a:p>
          <a:p>
            <a:pPr lvl="1"/>
            <a:r>
              <a:rPr lang="en-US" dirty="0" smtClean="0"/>
              <a:t>Focus on threat indicators/signature and classification (e.g. STIX, </a:t>
            </a:r>
            <a:r>
              <a:rPr lang="en-US" dirty="0" err="1" smtClean="0"/>
              <a:t>OpenIOC</a:t>
            </a:r>
            <a:r>
              <a:rPr lang="en-US" dirty="0" smtClean="0"/>
              <a:t>)</a:t>
            </a:r>
          </a:p>
          <a:p>
            <a:r>
              <a:rPr lang="en-US" dirty="0" smtClean="0"/>
              <a:t>Desire to have traceability from indicators to threat actors and their motivation/intent across multiple domains</a:t>
            </a:r>
          </a:p>
          <a:p>
            <a:pPr lvl="1"/>
            <a:r>
              <a:rPr lang="en-US" dirty="0" smtClean="0"/>
              <a:t>Leverage existing work performed by social modeling and behavior groups, e.g. SI* </a:t>
            </a:r>
          </a:p>
          <a:p>
            <a:pPr lvl="1"/>
            <a:r>
              <a:rPr lang="en-US" dirty="0" smtClean="0"/>
              <a:t>Integrate Physical, Cyber, Spectrum and other kinds of risks and threats</a:t>
            </a:r>
          </a:p>
          <a:p>
            <a:r>
              <a:rPr lang="en-US" dirty="0" smtClean="0"/>
              <a:t>Some integration with other enterprise systems, but no comprehensive approach</a:t>
            </a:r>
          </a:p>
        </p:txBody>
      </p:sp>
      <p:sp>
        <p:nvSpPr>
          <p:cNvPr id="2" name="Slide Number Placeholder 1"/>
          <p:cNvSpPr>
            <a:spLocks noGrp="1"/>
          </p:cNvSpPr>
          <p:nvPr>
            <p:ph type="sldNum" sz="quarter" idx="12"/>
          </p:nvPr>
        </p:nvSpPr>
        <p:spPr/>
        <p:txBody>
          <a:bodyPr/>
          <a:lstStyle/>
          <a:p>
            <a:fld id="{F21E8BC6-BA6A-5E44-8D94-ED51752F2B79}" type="slidenum">
              <a:rPr lang="en-US" smtClean="0"/>
              <a:t>2</a:t>
            </a:fld>
            <a:endParaRPr lang="en-US"/>
          </a:p>
        </p:txBody>
      </p:sp>
    </p:spTree>
    <p:extLst>
      <p:ext uri="{BB962C8B-B14F-4D97-AF65-F5344CB8AC3E}">
        <p14:creationId xmlns:p14="http://schemas.microsoft.com/office/powerpoint/2010/main" val="970653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Current Conceptual Model Overview</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1190625"/>
            <a:ext cx="7029450" cy="566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F21E8BC6-BA6A-5E44-8D94-ED51752F2B79}" type="slidenum">
              <a:rPr lang="en-US" smtClean="0"/>
              <a:t>20</a:t>
            </a:fld>
            <a:endParaRPr lang="en-US"/>
          </a:p>
        </p:txBody>
      </p:sp>
    </p:spTree>
    <p:extLst>
      <p:ext uri="{BB962C8B-B14F-4D97-AF65-F5344CB8AC3E}">
        <p14:creationId xmlns:p14="http://schemas.microsoft.com/office/powerpoint/2010/main" val="16398096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As-is STIX “Logical Level” in UML</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49" y="1417638"/>
            <a:ext cx="8972551" cy="5251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F21E8BC6-BA6A-5E44-8D94-ED51752F2B79}" type="slidenum">
              <a:rPr lang="en-US" smtClean="0"/>
              <a:t>21</a:t>
            </a:fld>
            <a:endParaRPr lang="en-US"/>
          </a:p>
        </p:txBody>
      </p:sp>
    </p:spTree>
    <p:extLst>
      <p:ext uri="{BB962C8B-B14F-4D97-AF65-F5344CB8AC3E}">
        <p14:creationId xmlns:p14="http://schemas.microsoft.com/office/powerpoint/2010/main" val="13760099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7308"/>
          </a:xfrm>
        </p:spPr>
        <p:txBody>
          <a:bodyPr>
            <a:normAutofit/>
          </a:bodyPr>
          <a:lstStyle/>
          <a:p>
            <a:r>
              <a:rPr lang="en-US" sz="3600" dirty="0" smtClean="0"/>
              <a:t>Mapping STIX and the conceptual Model</a:t>
            </a:r>
            <a:endParaRPr lang="en-US"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931946"/>
            <a:ext cx="8572500" cy="607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F21E8BC6-BA6A-5E44-8D94-ED51752F2B79}" type="slidenum">
              <a:rPr lang="en-US" smtClean="0"/>
              <a:t>22</a:t>
            </a:fld>
            <a:endParaRPr lang="en-US"/>
          </a:p>
        </p:txBody>
      </p:sp>
    </p:spTree>
    <p:extLst>
      <p:ext uri="{BB962C8B-B14F-4D97-AF65-F5344CB8AC3E}">
        <p14:creationId xmlns:p14="http://schemas.microsoft.com/office/powerpoint/2010/main" val="1421061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lower level mapping</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1620002"/>
            <a:ext cx="7810500" cy="467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F21E8BC6-BA6A-5E44-8D94-ED51752F2B79}" type="slidenum">
              <a:rPr lang="en-US" smtClean="0"/>
              <a:t>23</a:t>
            </a:fld>
            <a:endParaRPr lang="en-US"/>
          </a:p>
        </p:txBody>
      </p:sp>
    </p:spTree>
    <p:extLst>
      <p:ext uri="{BB962C8B-B14F-4D97-AF65-F5344CB8AC3E}">
        <p14:creationId xmlns:p14="http://schemas.microsoft.com/office/powerpoint/2010/main" val="14797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OMG RFP</a:t>
            </a:r>
            <a:endParaRPr lang="en-US" dirty="0"/>
          </a:p>
        </p:txBody>
      </p:sp>
      <p:sp>
        <p:nvSpPr>
          <p:cNvPr id="3" name="Subtitle 2"/>
          <p:cNvSpPr>
            <a:spLocks noGrp="1"/>
          </p:cNvSpPr>
          <p:nvPr>
            <p:ph type="subTitle" idx="1"/>
          </p:nvPr>
        </p:nvSpPr>
        <p:spPr/>
        <p:txBody>
          <a:bodyPr/>
          <a:lstStyle/>
          <a:p>
            <a:r>
              <a:rPr lang="en-US" dirty="0" smtClean="0"/>
              <a:t>Expected to be issued June 2014</a:t>
            </a:r>
            <a:endParaRPr lang="en-US" dirty="0"/>
          </a:p>
        </p:txBody>
      </p:sp>
      <p:sp>
        <p:nvSpPr>
          <p:cNvPr id="4" name="Slide Number Placeholder 3"/>
          <p:cNvSpPr>
            <a:spLocks noGrp="1"/>
          </p:cNvSpPr>
          <p:nvPr>
            <p:ph type="sldNum" sz="quarter" idx="12"/>
          </p:nvPr>
        </p:nvSpPr>
        <p:spPr/>
        <p:txBody>
          <a:bodyPr/>
          <a:lstStyle/>
          <a:p>
            <a:fld id="{F21E8BC6-BA6A-5E44-8D94-ED51752F2B79}" type="slidenum">
              <a:rPr lang="en-US" smtClean="0"/>
              <a:t>24</a:t>
            </a:fld>
            <a:endParaRPr lang="en-US"/>
          </a:p>
        </p:txBody>
      </p:sp>
    </p:spTree>
    <p:extLst>
      <p:ext uri="{BB962C8B-B14F-4D97-AF65-F5344CB8AC3E}">
        <p14:creationId xmlns:p14="http://schemas.microsoft.com/office/powerpoint/2010/main" val="1344076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RFP Objective</a:t>
            </a:r>
            <a:endParaRPr lang="en-US" dirty="0"/>
          </a:p>
        </p:txBody>
      </p:sp>
      <p:sp>
        <p:nvSpPr>
          <p:cNvPr id="5" name="TextBox 4"/>
          <p:cNvSpPr txBox="1"/>
          <p:nvPr/>
        </p:nvSpPr>
        <p:spPr>
          <a:xfrm>
            <a:off x="457200" y="1540042"/>
            <a:ext cx="8232199" cy="5078313"/>
          </a:xfrm>
          <a:prstGeom prst="rect">
            <a:avLst/>
          </a:prstGeom>
          <a:noFill/>
        </p:spPr>
        <p:txBody>
          <a:bodyPr wrap="square" rtlCol="0">
            <a:spAutoFit/>
          </a:bodyPr>
          <a:lstStyle/>
          <a:p>
            <a:r>
              <a:rPr lang="en-GB" dirty="0"/>
              <a:t>In the broadest sense, organizations manage </a:t>
            </a:r>
            <a:r>
              <a:rPr lang="en-GB" dirty="0" smtClean="0"/>
              <a:t>operational threats </a:t>
            </a:r>
            <a:r>
              <a:rPr lang="en-GB" dirty="0"/>
              <a:t>and risks in order to provide a systematic response to uncertainties. Multiple communities have developed data and exchange schema and interfaces for sharing information about threats, risks and incidents that impact important government, commercial and personal assets and privacy. While each of these schema and interfaces provides value for a specific community it is difficult to federate these multiple representations to arrive at broad-based, planning, simulation, assessment, situational awareness, forensics and to then enact the appropriate courses of action. Cyber related attacks have added a new dimension that stresses traditional mitigation strategies</a:t>
            </a:r>
            <a:r>
              <a:rPr lang="en-GB" dirty="0" smtClean="0"/>
              <a:t>.</a:t>
            </a:r>
          </a:p>
          <a:p>
            <a:endParaRPr lang="en-US" dirty="0"/>
          </a:p>
          <a:p>
            <a:r>
              <a:rPr lang="en-GB" dirty="0"/>
              <a:t>This RFP calls for a conceptual model for </a:t>
            </a:r>
            <a:r>
              <a:rPr lang="en-GB" dirty="0" smtClean="0"/>
              <a:t>operational threats </a:t>
            </a:r>
            <a:r>
              <a:rPr lang="en-GB" dirty="0"/>
              <a:t>and risks that unifies the semantics of and can provide a bridge across multiple threat and risk schema and interfaces. The conceptual model will be informed by high-level concepts as defined by the Cyber domain, existing NIEM domains and other applicable domains, but is not specific to those domains. This will enable combined Cyber, physical, </a:t>
            </a:r>
            <a:r>
              <a:rPr lang="en-GB" dirty="0" smtClean="0"/>
              <a:t>criminal, spectrum </a:t>
            </a:r>
            <a:r>
              <a:rPr lang="en-GB" dirty="0"/>
              <a:t>and natural threats and risks to be federated, understood and responded to effectively.</a:t>
            </a:r>
            <a:endParaRPr lang="en-US" dirty="0"/>
          </a:p>
          <a:p>
            <a:endParaRPr lang="en-US" dirty="0"/>
          </a:p>
        </p:txBody>
      </p:sp>
      <p:sp>
        <p:nvSpPr>
          <p:cNvPr id="2" name="Slide Number Placeholder 1"/>
          <p:cNvSpPr>
            <a:spLocks noGrp="1"/>
          </p:cNvSpPr>
          <p:nvPr>
            <p:ph type="sldNum" sz="quarter" idx="12"/>
          </p:nvPr>
        </p:nvSpPr>
        <p:spPr/>
        <p:txBody>
          <a:bodyPr/>
          <a:lstStyle/>
          <a:p>
            <a:fld id="{F21E8BC6-BA6A-5E44-8D94-ED51752F2B79}" type="slidenum">
              <a:rPr lang="en-US" smtClean="0"/>
              <a:t>25</a:t>
            </a:fld>
            <a:endParaRPr lang="en-US"/>
          </a:p>
        </p:txBody>
      </p:sp>
    </p:spTree>
    <p:extLst>
      <p:ext uri="{BB962C8B-B14F-4D97-AF65-F5344CB8AC3E}">
        <p14:creationId xmlns:p14="http://schemas.microsoft.com/office/powerpoint/2010/main" val="1207098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OMG RFP Scope</a:t>
            </a:r>
            <a:endParaRPr lang="en-US" dirty="0"/>
          </a:p>
        </p:txBody>
      </p:sp>
      <p:sp>
        <p:nvSpPr>
          <p:cNvPr id="5" name="Rectangle 4"/>
          <p:cNvSpPr/>
          <p:nvPr/>
        </p:nvSpPr>
        <p:spPr>
          <a:xfrm>
            <a:off x="228600" y="1333498"/>
            <a:ext cx="8547981"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Wide &amp; shallow conceptual model covering threats and risks</a:t>
            </a:r>
            <a:endParaRPr lang="en-US" sz="1600" dirty="0"/>
          </a:p>
        </p:txBody>
      </p:sp>
      <p:sp>
        <p:nvSpPr>
          <p:cNvPr id="6" name="Rectangle 5"/>
          <p:cNvSpPr/>
          <p:nvPr/>
        </p:nvSpPr>
        <p:spPr>
          <a:xfrm>
            <a:off x="4063528" y="2155914"/>
            <a:ext cx="2156971" cy="836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High level Cyber-threat/risk concepts</a:t>
            </a:r>
            <a:endParaRPr lang="en-US" sz="1600" dirty="0"/>
          </a:p>
        </p:txBody>
      </p:sp>
      <p:sp>
        <p:nvSpPr>
          <p:cNvPr id="10" name="Rectangle 9"/>
          <p:cNvSpPr/>
          <p:nvPr/>
        </p:nvSpPr>
        <p:spPr>
          <a:xfrm>
            <a:off x="7353835" y="2155915"/>
            <a:ext cx="1291853" cy="13716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Law Enforcement / Emergence Management Concepts</a:t>
            </a:r>
          </a:p>
          <a:p>
            <a:pPr algn="ctr"/>
            <a:endParaRPr lang="en-US" sz="1400" dirty="0">
              <a:solidFill>
                <a:schemeClr val="bg2">
                  <a:lumMod val="25000"/>
                </a:schemeClr>
              </a:solidFill>
            </a:endParaRPr>
          </a:p>
        </p:txBody>
      </p:sp>
      <p:sp>
        <p:nvSpPr>
          <p:cNvPr id="14" name="Rounded Rectangle 13"/>
          <p:cNvSpPr/>
          <p:nvPr/>
        </p:nvSpPr>
        <p:spPr>
          <a:xfrm>
            <a:off x="5648569" y="3526196"/>
            <a:ext cx="1705265" cy="867747"/>
          </a:xfrm>
          <a:prstGeom prst="round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NIEM Threat/Risk Representation</a:t>
            </a:r>
            <a:endParaRPr lang="en-US" sz="1600" dirty="0"/>
          </a:p>
        </p:txBody>
      </p:sp>
      <p:sp>
        <p:nvSpPr>
          <p:cNvPr id="15" name="Left-Right-Up Arrow 14"/>
          <p:cNvSpPr/>
          <p:nvPr/>
        </p:nvSpPr>
        <p:spPr>
          <a:xfrm rot="16200000">
            <a:off x="5942308" y="2432783"/>
            <a:ext cx="1371604" cy="815222"/>
          </a:xfrm>
          <a:prstGeom prst="leftRightUpArrow">
            <a:avLst>
              <a:gd name="adj1" fmla="val 14677"/>
              <a:gd name="adj2" fmla="val 14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996240" y="4693841"/>
            <a:ext cx="1913301"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25000"/>
                  </a:schemeClr>
                </a:solidFill>
              </a:rPr>
              <a:t>NIEM Exchanges</a:t>
            </a:r>
          </a:p>
          <a:p>
            <a:pPr algn="ctr"/>
            <a:r>
              <a:rPr lang="en-US" dirty="0" smtClean="0">
                <a:solidFill>
                  <a:schemeClr val="bg2">
                    <a:lumMod val="25000"/>
                  </a:schemeClr>
                </a:solidFill>
              </a:rPr>
              <a:t>EDXL / CAP</a:t>
            </a:r>
            <a:endParaRPr lang="en-US" dirty="0">
              <a:solidFill>
                <a:schemeClr val="bg2">
                  <a:lumMod val="25000"/>
                </a:schemeClr>
              </a:solidFill>
            </a:endParaRPr>
          </a:p>
        </p:txBody>
      </p:sp>
      <p:sp>
        <p:nvSpPr>
          <p:cNvPr id="27" name="Rounded Rectangle 26"/>
          <p:cNvSpPr/>
          <p:nvPr/>
        </p:nvSpPr>
        <p:spPr>
          <a:xfrm>
            <a:off x="3878079" y="4122219"/>
            <a:ext cx="1582563" cy="1664970"/>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STIX/TAXII/</a:t>
            </a:r>
            <a:r>
              <a:rPr lang="en-US" sz="1400" dirty="0" err="1" smtClean="0">
                <a:solidFill>
                  <a:schemeClr val="bg2">
                    <a:lumMod val="25000"/>
                  </a:schemeClr>
                </a:solidFill>
              </a:rPr>
              <a:t>Cybox</a:t>
            </a:r>
            <a:endParaRPr lang="en-US" sz="1400" dirty="0" smtClean="0">
              <a:solidFill>
                <a:schemeClr val="bg2">
                  <a:lumMod val="25000"/>
                </a:schemeClr>
              </a:solidFill>
            </a:endParaRPr>
          </a:p>
          <a:p>
            <a:pPr algn="ctr"/>
            <a:r>
              <a:rPr lang="en-US" sz="1400" dirty="0" smtClean="0">
                <a:solidFill>
                  <a:schemeClr val="bg2">
                    <a:lumMod val="25000"/>
                  </a:schemeClr>
                </a:solidFill>
              </a:rPr>
              <a:t>IODEF</a:t>
            </a:r>
          </a:p>
          <a:p>
            <a:pPr algn="ctr"/>
            <a:r>
              <a:rPr lang="en-US" sz="1400" dirty="0" smtClean="0">
                <a:solidFill>
                  <a:schemeClr val="bg2">
                    <a:lumMod val="25000"/>
                  </a:schemeClr>
                </a:solidFill>
              </a:rPr>
              <a:t>ISO</a:t>
            </a:r>
          </a:p>
          <a:p>
            <a:pPr algn="ctr"/>
            <a:r>
              <a:rPr lang="en-US" sz="1400" dirty="0" smtClean="0">
                <a:solidFill>
                  <a:schemeClr val="bg2">
                    <a:lumMod val="25000"/>
                  </a:schemeClr>
                </a:solidFill>
              </a:rPr>
              <a:t>NIST</a:t>
            </a:r>
          </a:p>
          <a:p>
            <a:pPr algn="ctr"/>
            <a:r>
              <a:rPr lang="en-US" sz="1400" dirty="0" smtClean="0">
                <a:solidFill>
                  <a:schemeClr val="bg2">
                    <a:lumMod val="25000"/>
                  </a:schemeClr>
                </a:solidFill>
              </a:rPr>
              <a:t>Octave</a:t>
            </a:r>
          </a:p>
          <a:p>
            <a:pPr algn="ctr"/>
            <a:r>
              <a:rPr lang="en-US" sz="1400" dirty="0" smtClean="0">
                <a:solidFill>
                  <a:schemeClr val="bg2">
                    <a:lumMod val="25000"/>
                  </a:schemeClr>
                </a:solidFill>
              </a:rPr>
              <a:t>Others…</a:t>
            </a:r>
            <a:endParaRPr lang="en-US" sz="1400" dirty="0">
              <a:solidFill>
                <a:schemeClr val="bg2">
                  <a:lumMod val="25000"/>
                </a:schemeClr>
              </a:solidFill>
            </a:endParaRPr>
          </a:p>
        </p:txBody>
      </p:sp>
      <p:sp>
        <p:nvSpPr>
          <p:cNvPr id="29" name="Up Arrow 28"/>
          <p:cNvSpPr/>
          <p:nvPr/>
        </p:nvSpPr>
        <p:spPr>
          <a:xfrm>
            <a:off x="7819930" y="3527515"/>
            <a:ext cx="265922" cy="1166326"/>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542070" y="1744045"/>
            <a:ext cx="4172721"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Operational  &amp; Execution Threats &amp; Risk</a:t>
            </a:r>
            <a:endParaRPr lang="en-US" sz="1600" dirty="0"/>
          </a:p>
        </p:txBody>
      </p:sp>
      <p:sp>
        <p:nvSpPr>
          <p:cNvPr id="21" name="Rectangle 20"/>
          <p:cNvSpPr/>
          <p:nvPr/>
        </p:nvSpPr>
        <p:spPr>
          <a:xfrm>
            <a:off x="1431759" y="1744360"/>
            <a:ext cx="2977350" cy="410547"/>
          </a:xfrm>
          <a:prstGeom prst="rect">
            <a:avLst/>
          </a:prstGeom>
          <a:gradFill>
            <a:gsLst>
              <a:gs pos="7000">
                <a:schemeClr val="accent1">
                  <a:shade val="51000"/>
                  <a:satMod val="130000"/>
                  <a:alpha val="5000"/>
                </a:schemeClr>
              </a:gs>
              <a:gs pos="100000">
                <a:schemeClr val="accent1">
                  <a:shade val="93000"/>
                  <a:satMod val="130000"/>
                  <a:alpha val="68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Strategy &amp; Planning</a:t>
            </a:r>
            <a:endParaRPr lang="en-US" sz="1600" dirty="0"/>
          </a:p>
        </p:txBody>
      </p:sp>
      <p:sp>
        <p:nvSpPr>
          <p:cNvPr id="22" name="Up Arrow 21"/>
          <p:cNvSpPr/>
          <p:nvPr/>
        </p:nvSpPr>
        <p:spPr>
          <a:xfrm>
            <a:off x="4409109" y="2971019"/>
            <a:ext cx="265922" cy="1166326"/>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1875952" y="4140165"/>
            <a:ext cx="1355271" cy="1649844"/>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SACM</a:t>
            </a:r>
          </a:p>
          <a:p>
            <a:pPr algn="ctr"/>
            <a:r>
              <a:rPr lang="en-US" sz="1400" dirty="0" smtClean="0">
                <a:solidFill>
                  <a:schemeClr val="bg2">
                    <a:lumMod val="25000"/>
                  </a:schemeClr>
                </a:solidFill>
              </a:rPr>
              <a:t>ISO</a:t>
            </a:r>
          </a:p>
          <a:p>
            <a:pPr algn="ctr"/>
            <a:r>
              <a:rPr lang="en-US" sz="1400" dirty="0" smtClean="0">
                <a:solidFill>
                  <a:schemeClr val="bg2">
                    <a:lumMod val="25000"/>
                  </a:schemeClr>
                </a:solidFill>
              </a:rPr>
              <a:t>BMM</a:t>
            </a:r>
          </a:p>
          <a:p>
            <a:pPr algn="ctr"/>
            <a:r>
              <a:rPr lang="en-US" sz="1400" dirty="0" smtClean="0">
                <a:solidFill>
                  <a:schemeClr val="bg2">
                    <a:lumMod val="25000"/>
                  </a:schemeClr>
                </a:solidFill>
              </a:rPr>
              <a:t>Others…</a:t>
            </a:r>
            <a:endParaRPr lang="en-US" sz="1400" dirty="0">
              <a:solidFill>
                <a:schemeClr val="bg2">
                  <a:lumMod val="25000"/>
                </a:schemeClr>
              </a:solidFill>
            </a:endParaRPr>
          </a:p>
        </p:txBody>
      </p:sp>
      <p:sp>
        <p:nvSpPr>
          <p:cNvPr id="31" name="Up Arrow 30"/>
          <p:cNvSpPr/>
          <p:nvPr/>
        </p:nvSpPr>
        <p:spPr>
          <a:xfrm>
            <a:off x="2420626" y="2184078"/>
            <a:ext cx="265922" cy="1980120"/>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34851" y="1745368"/>
            <a:ext cx="1012534" cy="410547"/>
          </a:xfrm>
          <a:prstGeom prst="rect">
            <a:avLst/>
          </a:prstGeom>
          <a:gradFill>
            <a:gsLst>
              <a:gs pos="7000">
                <a:schemeClr val="accent1">
                  <a:shade val="51000"/>
                  <a:satMod val="130000"/>
                  <a:alpha val="5000"/>
                </a:schemeClr>
              </a:gs>
              <a:gs pos="100000">
                <a:schemeClr val="accent1">
                  <a:shade val="93000"/>
                  <a:satMod val="130000"/>
                  <a:alpha val="68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Policy</a:t>
            </a:r>
            <a:endParaRPr lang="en-US" sz="1600" dirty="0"/>
          </a:p>
        </p:txBody>
      </p:sp>
      <p:sp>
        <p:nvSpPr>
          <p:cNvPr id="17" name="Rounded Rectangle 16"/>
          <p:cNvSpPr/>
          <p:nvPr/>
        </p:nvSpPr>
        <p:spPr>
          <a:xfrm>
            <a:off x="1126283" y="5979692"/>
            <a:ext cx="5869958" cy="464651"/>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Financial – FIBO</a:t>
            </a:r>
          </a:p>
          <a:p>
            <a:pPr algn="ctr"/>
            <a:r>
              <a:rPr lang="en-US" sz="1400" dirty="0" smtClean="0">
                <a:solidFill>
                  <a:schemeClr val="bg2">
                    <a:lumMod val="25000"/>
                  </a:schemeClr>
                </a:solidFill>
              </a:rPr>
              <a:t>Others</a:t>
            </a:r>
          </a:p>
        </p:txBody>
      </p:sp>
      <p:sp>
        <p:nvSpPr>
          <p:cNvPr id="20" name="Rectangle 19"/>
          <p:cNvSpPr/>
          <p:nvPr/>
        </p:nvSpPr>
        <p:spPr>
          <a:xfrm>
            <a:off x="92139" y="3236559"/>
            <a:ext cx="2068286" cy="5085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Informative</a:t>
            </a:r>
            <a:endParaRPr lang="en-US" sz="1400" dirty="0">
              <a:solidFill>
                <a:schemeClr val="bg2">
                  <a:lumMod val="25000"/>
                </a:schemeClr>
              </a:solidFill>
            </a:endParaRPr>
          </a:p>
        </p:txBody>
      </p:sp>
      <p:sp>
        <p:nvSpPr>
          <p:cNvPr id="23" name="Rectangle 22"/>
          <p:cNvSpPr/>
          <p:nvPr/>
        </p:nvSpPr>
        <p:spPr>
          <a:xfrm>
            <a:off x="92139" y="2721821"/>
            <a:ext cx="2068286" cy="514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Normative</a:t>
            </a:r>
          </a:p>
          <a:p>
            <a:pPr algn="ctr"/>
            <a:r>
              <a:rPr lang="en-US" sz="1400" dirty="0" smtClean="0"/>
              <a:t>(Formal Specification)</a:t>
            </a:r>
            <a:endParaRPr lang="en-US" sz="1400" dirty="0"/>
          </a:p>
        </p:txBody>
      </p:sp>
      <p:sp>
        <p:nvSpPr>
          <p:cNvPr id="2" name="Slide Number Placeholder 1"/>
          <p:cNvSpPr>
            <a:spLocks noGrp="1"/>
          </p:cNvSpPr>
          <p:nvPr>
            <p:ph type="sldNum" sz="quarter" idx="12"/>
          </p:nvPr>
        </p:nvSpPr>
        <p:spPr/>
        <p:txBody>
          <a:bodyPr/>
          <a:lstStyle/>
          <a:p>
            <a:fld id="{F21E8BC6-BA6A-5E44-8D94-ED51752F2B79}" type="slidenum">
              <a:rPr lang="en-US" smtClean="0"/>
              <a:t>26</a:t>
            </a:fld>
            <a:endParaRPr lang="en-US"/>
          </a:p>
        </p:txBody>
      </p:sp>
    </p:spTree>
    <p:extLst>
      <p:ext uri="{BB962C8B-B14F-4D97-AF65-F5344CB8AC3E}">
        <p14:creationId xmlns:p14="http://schemas.microsoft.com/office/powerpoint/2010/main" val="815198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RFP Requirements</a:t>
            </a:r>
            <a:endParaRPr lang="en-US" dirty="0"/>
          </a:p>
        </p:txBody>
      </p:sp>
      <p:sp>
        <p:nvSpPr>
          <p:cNvPr id="3" name="Content Placeholder 2"/>
          <p:cNvSpPr>
            <a:spLocks noGrp="1"/>
          </p:cNvSpPr>
          <p:nvPr>
            <p:ph idx="1"/>
          </p:nvPr>
        </p:nvSpPr>
        <p:spPr/>
        <p:txBody>
          <a:bodyPr>
            <a:normAutofit/>
          </a:bodyPr>
          <a:lstStyle/>
          <a:p>
            <a:r>
              <a:rPr lang="en-US" dirty="0" smtClean="0"/>
              <a:t>Conceptual Models</a:t>
            </a:r>
          </a:p>
          <a:p>
            <a:r>
              <a:rPr lang="en-US" dirty="0" smtClean="0"/>
              <a:t>Operational Threat &amp; Risk Concepts</a:t>
            </a:r>
          </a:p>
          <a:p>
            <a:r>
              <a:rPr lang="en-US" dirty="0" smtClean="0"/>
              <a:t>Risk Assessment Concepts</a:t>
            </a:r>
          </a:p>
          <a:p>
            <a:r>
              <a:rPr lang="en-US" dirty="0" smtClean="0"/>
              <a:t>Mitigation &amp; courses of action</a:t>
            </a:r>
          </a:p>
          <a:p>
            <a:r>
              <a:rPr lang="en-US" dirty="0" smtClean="0"/>
              <a:t>Risk &amp; threat planning</a:t>
            </a:r>
          </a:p>
          <a:p>
            <a:r>
              <a:rPr lang="en-US" dirty="0" smtClean="0"/>
              <a:t>NIEM representation &amp; mapping</a:t>
            </a:r>
          </a:p>
          <a:p>
            <a:r>
              <a:rPr lang="en-US" dirty="0" smtClean="0"/>
              <a:t>STIX/</a:t>
            </a:r>
            <a:r>
              <a:rPr lang="en-US" dirty="0" err="1" smtClean="0"/>
              <a:t>Cybox</a:t>
            </a:r>
            <a:r>
              <a:rPr lang="en-US" dirty="0" smtClean="0"/>
              <a:t> mapping</a:t>
            </a:r>
          </a:p>
          <a:p>
            <a:r>
              <a:rPr lang="en-US" dirty="0" smtClean="0"/>
              <a:t>Common Requirements</a:t>
            </a:r>
            <a:endParaRPr lang="en-US" dirty="0"/>
          </a:p>
        </p:txBody>
      </p:sp>
      <p:sp>
        <p:nvSpPr>
          <p:cNvPr id="4" name="Slide Number Placeholder 3"/>
          <p:cNvSpPr>
            <a:spLocks noGrp="1"/>
          </p:cNvSpPr>
          <p:nvPr>
            <p:ph type="sldNum" sz="quarter" idx="12"/>
          </p:nvPr>
        </p:nvSpPr>
        <p:spPr/>
        <p:txBody>
          <a:bodyPr/>
          <a:lstStyle/>
          <a:p>
            <a:fld id="{F21E8BC6-BA6A-5E44-8D94-ED51752F2B79}" type="slidenum">
              <a:rPr lang="en-US" smtClean="0"/>
              <a:t>27</a:t>
            </a:fld>
            <a:endParaRPr lang="en-US"/>
          </a:p>
        </p:txBody>
      </p:sp>
    </p:spTree>
    <p:extLst>
      <p:ext uri="{BB962C8B-B14F-4D97-AF65-F5344CB8AC3E}">
        <p14:creationId xmlns:p14="http://schemas.microsoft.com/office/powerpoint/2010/main" val="1850899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RFP Non-Mandatory</a:t>
            </a:r>
            <a:endParaRPr lang="en-US" dirty="0"/>
          </a:p>
        </p:txBody>
      </p:sp>
      <p:sp>
        <p:nvSpPr>
          <p:cNvPr id="3" name="Content Placeholder 2"/>
          <p:cNvSpPr>
            <a:spLocks noGrp="1"/>
          </p:cNvSpPr>
          <p:nvPr>
            <p:ph idx="1"/>
          </p:nvPr>
        </p:nvSpPr>
        <p:spPr/>
        <p:txBody>
          <a:bodyPr/>
          <a:lstStyle/>
          <a:p>
            <a:r>
              <a:rPr lang="en-US" dirty="0" smtClean="0"/>
              <a:t>Optional mappings</a:t>
            </a:r>
          </a:p>
          <a:p>
            <a:r>
              <a:rPr lang="en-US" dirty="0" smtClean="0"/>
              <a:t>Optional support for conceptual modeling / mapping</a:t>
            </a:r>
          </a:p>
          <a:p>
            <a:r>
              <a:rPr lang="en-US" dirty="0" smtClean="0"/>
              <a:t>Optional MOF representation</a:t>
            </a:r>
            <a:endParaRPr lang="en-US" dirty="0"/>
          </a:p>
        </p:txBody>
      </p:sp>
      <p:sp>
        <p:nvSpPr>
          <p:cNvPr id="4" name="Slide Number Placeholder 3"/>
          <p:cNvSpPr>
            <a:spLocks noGrp="1"/>
          </p:cNvSpPr>
          <p:nvPr>
            <p:ph type="sldNum" sz="quarter" idx="12"/>
          </p:nvPr>
        </p:nvSpPr>
        <p:spPr/>
        <p:txBody>
          <a:bodyPr/>
          <a:lstStyle/>
          <a:p>
            <a:fld id="{F21E8BC6-BA6A-5E44-8D94-ED51752F2B79}" type="slidenum">
              <a:rPr lang="en-US" smtClean="0"/>
              <a:t>28</a:t>
            </a:fld>
            <a:endParaRPr lang="en-US"/>
          </a:p>
        </p:txBody>
      </p:sp>
    </p:spTree>
    <p:extLst>
      <p:ext uri="{BB962C8B-B14F-4D97-AF65-F5344CB8AC3E}">
        <p14:creationId xmlns:p14="http://schemas.microsoft.com/office/powerpoint/2010/main" val="37787950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Backup</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F21E8BC6-BA6A-5E44-8D94-ED51752F2B79}" type="slidenum">
              <a:rPr lang="en-US" smtClean="0"/>
              <a:t>29</a:t>
            </a:fld>
            <a:endParaRPr lang="en-US"/>
          </a:p>
        </p:txBody>
      </p:sp>
    </p:spTree>
    <p:extLst>
      <p:ext uri="{BB962C8B-B14F-4D97-AF65-F5344CB8AC3E}">
        <p14:creationId xmlns:p14="http://schemas.microsoft.com/office/powerpoint/2010/main" val="370705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Sponsorship</a:t>
            </a:r>
            <a:endParaRPr lang="en-US" dirty="0"/>
          </a:p>
        </p:txBody>
      </p:sp>
      <p:sp>
        <p:nvSpPr>
          <p:cNvPr id="3" name="Content Placeholder 2"/>
          <p:cNvSpPr>
            <a:spLocks noGrp="1"/>
          </p:cNvSpPr>
          <p:nvPr>
            <p:ph idx="1"/>
          </p:nvPr>
        </p:nvSpPr>
        <p:spPr/>
        <p:txBody>
          <a:bodyPr>
            <a:normAutofit/>
          </a:bodyPr>
          <a:lstStyle/>
          <a:p>
            <a:r>
              <a:rPr lang="en-US" sz="2400" dirty="0" smtClean="0"/>
              <a:t>Object Management Group (OMG) Government, Systems Assurance, Business Modeling &amp; Integration Task Forces</a:t>
            </a:r>
          </a:p>
          <a:p>
            <a:r>
              <a:rPr lang="en-US" sz="2400" dirty="0" smtClean="0"/>
              <a:t>PM-ISE</a:t>
            </a:r>
          </a:p>
          <a:p>
            <a:r>
              <a:rPr lang="en-US" sz="2400" dirty="0" err="1" smtClean="0"/>
              <a:t>Demandware</a:t>
            </a:r>
            <a:r>
              <a:rPr lang="en-US" sz="2400" dirty="0" smtClean="0"/>
              <a:t> (Gerald Beuchelt)</a:t>
            </a:r>
          </a:p>
        </p:txBody>
      </p:sp>
      <p:sp>
        <p:nvSpPr>
          <p:cNvPr id="4" name="Slide Number Placeholder 3"/>
          <p:cNvSpPr>
            <a:spLocks noGrp="1"/>
          </p:cNvSpPr>
          <p:nvPr>
            <p:ph type="sldNum" sz="quarter" idx="12"/>
          </p:nvPr>
        </p:nvSpPr>
        <p:spPr/>
        <p:txBody>
          <a:bodyPr/>
          <a:lstStyle/>
          <a:p>
            <a:fld id="{F21E8BC6-BA6A-5E44-8D94-ED51752F2B79}" type="slidenum">
              <a:rPr lang="en-US" smtClean="0"/>
              <a:t>3</a:t>
            </a:fld>
            <a:endParaRPr lang="en-US"/>
          </a:p>
        </p:txBody>
      </p:sp>
    </p:spTree>
    <p:extLst>
      <p:ext uri="{BB962C8B-B14F-4D97-AF65-F5344CB8AC3E}">
        <p14:creationId xmlns:p14="http://schemas.microsoft.com/office/powerpoint/2010/main" val="3696660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68" name="Group 2067"/>
          <p:cNvGrpSpPr/>
          <p:nvPr/>
        </p:nvGrpSpPr>
        <p:grpSpPr>
          <a:xfrm>
            <a:off x="2476500" y="4324713"/>
            <a:ext cx="6579219" cy="2319505"/>
            <a:chOff x="2476500" y="4324713"/>
            <a:chExt cx="6579219" cy="2319505"/>
          </a:xfrm>
        </p:grpSpPr>
        <p:sp>
          <p:nvSpPr>
            <p:cNvPr id="12" name="TextBox 11"/>
            <p:cNvSpPr txBox="1"/>
            <p:nvPr/>
          </p:nvSpPr>
          <p:spPr>
            <a:xfrm>
              <a:off x="5689819" y="4324713"/>
              <a:ext cx="3365900" cy="830997"/>
            </a:xfrm>
            <a:prstGeom prst="rect">
              <a:avLst/>
            </a:prstGeom>
            <a:solidFill>
              <a:srgbClr val="002060"/>
            </a:solidFill>
          </p:spPr>
          <p:txBody>
            <a:bodyPr wrap="none" rtlCol="0">
              <a:spAutoFit/>
            </a:bodyPr>
            <a:lstStyle/>
            <a:p>
              <a:r>
                <a:rPr lang="en-US" sz="1200" dirty="0" smtClean="0"/>
                <a:t>&lt;</a:t>
              </a:r>
              <a:r>
                <a:rPr lang="en-US" sz="1200" dirty="0" err="1" smtClean="0">
                  <a:solidFill>
                    <a:schemeClr val="bg1"/>
                  </a:solidFill>
                </a:rPr>
                <a:t>PersonType</a:t>
              </a:r>
              <a:r>
                <a:rPr lang="en-US" sz="1200" dirty="0" smtClean="0">
                  <a:solidFill>
                    <a:schemeClr val="bg1"/>
                  </a:solidFill>
                </a:rPr>
                <a:t>&gt;</a:t>
              </a:r>
            </a:p>
            <a:p>
              <a:r>
                <a:rPr lang="en-US" sz="1200" dirty="0">
                  <a:solidFill>
                    <a:schemeClr val="bg1"/>
                  </a:solidFill>
                </a:rPr>
                <a:t>	</a:t>
              </a:r>
              <a:r>
                <a:rPr lang="en-US" sz="1200" dirty="0" smtClean="0">
                  <a:solidFill>
                    <a:schemeClr val="bg1"/>
                  </a:solidFill>
                </a:rPr>
                <a:t>&lt;</a:t>
              </a:r>
              <a:r>
                <a:rPr lang="en-US" sz="1200" dirty="0" err="1" smtClean="0">
                  <a:solidFill>
                    <a:schemeClr val="bg1"/>
                  </a:solidFill>
                </a:rPr>
                <a:t>NameText</a:t>
              </a:r>
              <a:r>
                <a:rPr lang="en-US" sz="1200" dirty="0" smtClean="0">
                  <a:solidFill>
                    <a:schemeClr val="bg1"/>
                  </a:solidFill>
                </a:rPr>
                <a:t>&gt;Cory B. Casanave&lt;/</a:t>
              </a:r>
              <a:r>
                <a:rPr lang="en-US" sz="1200" dirty="0" err="1" smtClean="0">
                  <a:solidFill>
                    <a:schemeClr val="bg1"/>
                  </a:solidFill>
                </a:rPr>
                <a:t>NameText</a:t>
              </a:r>
              <a:r>
                <a:rPr lang="en-US" sz="1200" dirty="0" smtClean="0">
                  <a:solidFill>
                    <a:schemeClr val="bg1"/>
                  </a:solidFill>
                </a:rPr>
                <a:t>&gt;</a:t>
              </a:r>
            </a:p>
            <a:p>
              <a:r>
                <a:rPr lang="en-US" sz="1200" dirty="0">
                  <a:solidFill>
                    <a:schemeClr val="bg1"/>
                  </a:solidFill>
                </a:rPr>
                <a:t>	</a:t>
              </a:r>
              <a:r>
                <a:rPr lang="en-US" sz="1200" dirty="0" smtClean="0">
                  <a:solidFill>
                    <a:schemeClr val="bg1"/>
                  </a:solidFill>
                </a:rPr>
                <a:t>&lt;Weight-LBS&gt;234&lt;/Weight-LBS&gt;</a:t>
              </a:r>
            </a:p>
            <a:p>
              <a:r>
                <a:rPr lang="en-US" sz="1200" dirty="0" smtClean="0">
                  <a:solidFill>
                    <a:schemeClr val="bg1"/>
                  </a:solidFill>
                </a:rPr>
                <a:t>&lt;/</a:t>
              </a:r>
              <a:r>
                <a:rPr lang="en-US" sz="1200" dirty="0" err="1" smtClean="0">
                  <a:solidFill>
                    <a:schemeClr val="bg1"/>
                  </a:solidFill>
                </a:rPr>
                <a:t>PersonType</a:t>
              </a:r>
              <a:r>
                <a:rPr lang="en-US" sz="1200" dirty="0" smtClean="0">
                  <a:solidFill>
                    <a:schemeClr val="bg1"/>
                  </a:solidFill>
                </a:rPr>
                <a:t>&gt;</a:t>
              </a:r>
              <a:endParaRPr lang="en-US" sz="1200" dirty="0">
                <a:solidFill>
                  <a:schemeClr val="bg1"/>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691" y="5468983"/>
              <a:ext cx="21812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5628218"/>
              <a:ext cx="24765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Box 1"/>
          <p:cNvSpPr txBox="1"/>
          <p:nvPr/>
        </p:nvSpPr>
        <p:spPr>
          <a:xfrm>
            <a:off x="6284018" y="6431008"/>
            <a:ext cx="575799" cy="307777"/>
          </a:xfrm>
          <a:prstGeom prst="rect">
            <a:avLst/>
          </a:prstGeom>
          <a:noFill/>
        </p:spPr>
        <p:txBody>
          <a:bodyPr wrap="none" rtlCol="0">
            <a:spAutoFit/>
          </a:bodyPr>
          <a:lstStyle/>
          <a:p>
            <a:r>
              <a:rPr lang="en-US" sz="1400" dirty="0" smtClean="0"/>
              <a:t>Excel</a:t>
            </a:r>
            <a:endParaRPr lang="en-US" sz="1400" dirty="0"/>
          </a:p>
        </p:txBody>
      </p:sp>
      <p:sp>
        <p:nvSpPr>
          <p:cNvPr id="23" name="TextBox 22"/>
          <p:cNvSpPr txBox="1"/>
          <p:nvPr/>
        </p:nvSpPr>
        <p:spPr>
          <a:xfrm>
            <a:off x="3324230" y="6580821"/>
            <a:ext cx="545342" cy="307777"/>
          </a:xfrm>
          <a:prstGeom prst="rect">
            <a:avLst/>
          </a:prstGeom>
          <a:noFill/>
        </p:spPr>
        <p:txBody>
          <a:bodyPr wrap="none" rtlCol="0">
            <a:spAutoFit/>
          </a:bodyPr>
          <a:lstStyle/>
          <a:p>
            <a:r>
              <a:rPr lang="en-US" sz="1400" dirty="0" smtClean="0"/>
              <a:t>UML</a:t>
            </a:r>
            <a:endParaRPr lang="en-US" sz="1400" dirty="0"/>
          </a:p>
        </p:txBody>
      </p:sp>
      <p:sp>
        <p:nvSpPr>
          <p:cNvPr id="25" name="TextBox 24"/>
          <p:cNvSpPr txBox="1"/>
          <p:nvPr/>
        </p:nvSpPr>
        <p:spPr>
          <a:xfrm>
            <a:off x="7466810" y="5109535"/>
            <a:ext cx="529312" cy="307777"/>
          </a:xfrm>
          <a:prstGeom prst="rect">
            <a:avLst/>
          </a:prstGeom>
          <a:noFill/>
        </p:spPr>
        <p:txBody>
          <a:bodyPr wrap="none" rtlCol="0">
            <a:spAutoFit/>
          </a:bodyPr>
          <a:lstStyle/>
          <a:p>
            <a:r>
              <a:rPr lang="en-US" sz="1400" dirty="0" smtClean="0"/>
              <a:t>XML</a:t>
            </a:r>
            <a:endParaRPr lang="en-US" sz="1400" dirty="0"/>
          </a:p>
        </p:txBody>
      </p:sp>
      <p:sp>
        <p:nvSpPr>
          <p:cNvPr id="6" name="Title 5"/>
          <p:cNvSpPr>
            <a:spLocks noGrp="1"/>
          </p:cNvSpPr>
          <p:nvPr>
            <p:ph type="title"/>
          </p:nvPr>
        </p:nvSpPr>
        <p:spPr>
          <a:xfrm>
            <a:off x="462684" y="472440"/>
            <a:ext cx="8229600" cy="990600"/>
          </a:xfrm>
        </p:spPr>
        <p:txBody>
          <a:bodyPr>
            <a:normAutofit fontScale="90000"/>
          </a:bodyPr>
          <a:lstStyle/>
          <a:p>
            <a:r>
              <a:rPr lang="en-US" dirty="0" smtClean="0"/>
              <a:t>Example of “Pivoting” through a conceptual model</a:t>
            </a:r>
            <a:endParaRPr lang="en-US" dirty="0"/>
          </a:p>
        </p:txBody>
      </p:sp>
      <p:sp>
        <p:nvSpPr>
          <p:cNvPr id="7" name="Content Placeholder 6"/>
          <p:cNvSpPr>
            <a:spLocks noGrp="1"/>
          </p:cNvSpPr>
          <p:nvPr>
            <p:ph sz="half" idx="1"/>
          </p:nvPr>
        </p:nvSpPr>
        <p:spPr>
          <a:xfrm>
            <a:off x="352426" y="1463040"/>
            <a:ext cx="3533774" cy="4165178"/>
          </a:xfrm>
          <a:prstGeom prst="rect">
            <a:avLst/>
          </a:prstGeom>
        </p:spPr>
        <p:txBody>
          <a:bodyPr>
            <a:normAutofit fontScale="55000" lnSpcReduction="20000"/>
          </a:bodyPr>
          <a:lstStyle/>
          <a:p>
            <a:r>
              <a:rPr lang="en-US" dirty="0" smtClean="0"/>
              <a:t>There is an actual “Person”, Cory Casanave</a:t>
            </a:r>
          </a:p>
          <a:p>
            <a:pPr marL="285750" indent="-285750">
              <a:buFont typeface="Arial" pitchFamily="34" charset="0"/>
              <a:buChar char="•"/>
            </a:pPr>
            <a:r>
              <a:rPr lang="en-US" dirty="0" smtClean="0"/>
              <a:t>There is a concept of this person shared in this room, right now</a:t>
            </a:r>
          </a:p>
          <a:p>
            <a:pPr marL="285750" indent="-285750">
              <a:buFont typeface="Arial" pitchFamily="34" charset="0"/>
              <a:buChar char="•"/>
            </a:pPr>
            <a:r>
              <a:rPr lang="en-US" dirty="0" smtClean="0"/>
              <a:t>Here is one representation of him</a:t>
            </a:r>
          </a:p>
          <a:p>
            <a:pPr marL="285750" indent="-285750">
              <a:buFont typeface="Arial" pitchFamily="34" charset="0"/>
              <a:buChar char="•"/>
            </a:pPr>
            <a:r>
              <a:rPr lang="en-US" dirty="0" smtClean="0"/>
              <a:t>“Person” is a shared concept, independent of data structures</a:t>
            </a:r>
          </a:p>
          <a:p>
            <a:pPr marL="285750" indent="-285750">
              <a:buFont typeface="Arial" pitchFamily="34" charset="0"/>
              <a:buChar char="•"/>
            </a:pPr>
            <a:r>
              <a:rPr lang="en-US" dirty="0" smtClean="0"/>
              <a:t>There may also be shared agreement that Cory is a person and some other “facts”</a:t>
            </a:r>
          </a:p>
          <a:p>
            <a:pPr marL="457200" lvl="1" indent="-285750"/>
            <a:r>
              <a:rPr lang="en-US" dirty="0" smtClean="0"/>
              <a:t>“Cory Casanave” is a name for this person</a:t>
            </a:r>
          </a:p>
          <a:p>
            <a:pPr marL="457200" lvl="1" indent="-285750"/>
            <a:r>
              <a:rPr lang="en-US" dirty="0" smtClean="0"/>
              <a:t>He weighs 240 LBS</a:t>
            </a:r>
          </a:p>
          <a:p>
            <a:pPr marL="285750" indent="-285750">
              <a:buFont typeface="Arial" pitchFamily="34" charset="0"/>
              <a:buChar char="•"/>
            </a:pPr>
            <a:r>
              <a:rPr lang="en-US" dirty="0" smtClean="0"/>
              <a:t>There are multiple data representations about Cory Casanave which may or may not agree</a:t>
            </a:r>
          </a:p>
          <a:p>
            <a:pPr marL="285750" indent="-285750">
              <a:buFont typeface="Arial" pitchFamily="34" charset="0"/>
              <a:buChar char="•"/>
            </a:pPr>
            <a:r>
              <a:rPr lang="en-US" dirty="0" smtClean="0"/>
              <a:t>Those representations can be grounded in concepts (semantics), assisting federation</a:t>
            </a:r>
            <a:endParaRPr lang="en-US" dirty="0"/>
          </a:p>
        </p:txBody>
      </p:sp>
      <p:sp>
        <p:nvSpPr>
          <p:cNvPr id="15" name="Slide Number Placeholder 14"/>
          <p:cNvSpPr>
            <a:spLocks noGrp="1"/>
          </p:cNvSpPr>
          <p:nvPr>
            <p:ph type="sldNum" sz="quarter" idx="12"/>
          </p:nvPr>
        </p:nvSpPr>
        <p:spPr>
          <a:xfrm>
            <a:off x="7886700" y="6543676"/>
            <a:ext cx="876300" cy="247650"/>
          </a:xfrm>
          <a:prstGeom prst="rect">
            <a:avLst/>
          </a:prstGeom>
        </p:spPr>
        <p:txBody>
          <a:bodyPr/>
          <a:lstStyle/>
          <a:p>
            <a:fld id="{987D7693-E132-40A2-A808-4CF056E677D9}" type="slidenum">
              <a:rPr lang="en-US" smtClean="0"/>
              <a:t>30</a:t>
            </a:fld>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960" y="1709389"/>
            <a:ext cx="1392324" cy="1908460"/>
          </a:xfrm>
          <a:prstGeom prst="rect">
            <a:avLst/>
          </a:prstGeom>
        </p:spPr>
      </p:pic>
      <p:sp>
        <p:nvSpPr>
          <p:cNvPr id="9" name="Right Arrow 8"/>
          <p:cNvSpPr/>
          <p:nvPr/>
        </p:nvSpPr>
        <p:spPr>
          <a:xfrm>
            <a:off x="3429000" y="2309307"/>
            <a:ext cx="3886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4665558" y="1253840"/>
            <a:ext cx="1828800" cy="990600"/>
          </a:xfrm>
          <a:prstGeom prst="cloudCallout">
            <a:avLst>
              <a:gd name="adj1" fmla="val -83690"/>
              <a:gd name="adj2" fmla="val 1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Concept of</a:t>
            </a:r>
          </a:p>
          <a:p>
            <a:pPr algn="ctr"/>
            <a:r>
              <a:rPr lang="en-US" sz="1400" dirty="0" smtClean="0"/>
              <a:t>“Cory Casanave”</a:t>
            </a:r>
            <a:endParaRPr lang="en-US" sz="1400" dirty="0"/>
          </a:p>
        </p:txBody>
      </p:sp>
      <p:sp>
        <p:nvSpPr>
          <p:cNvPr id="11" name="Cloud Callout 10"/>
          <p:cNvSpPr/>
          <p:nvPr/>
        </p:nvSpPr>
        <p:spPr>
          <a:xfrm>
            <a:off x="4800600" y="2703370"/>
            <a:ext cx="1828800" cy="990600"/>
          </a:xfrm>
          <a:prstGeom prst="cloudCallout">
            <a:avLst>
              <a:gd name="adj1" fmla="val -138087"/>
              <a:gd name="adj2" fmla="val -24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Concept of a</a:t>
            </a:r>
          </a:p>
          <a:p>
            <a:pPr algn="ctr"/>
            <a:r>
              <a:rPr lang="en-US" sz="1400" dirty="0" smtClean="0"/>
              <a:t>“Person”</a:t>
            </a:r>
            <a:endParaRPr lang="en-US" sz="1400" dirty="0"/>
          </a:p>
        </p:txBody>
      </p:sp>
      <p:grpSp>
        <p:nvGrpSpPr>
          <p:cNvPr id="2067" name="Group 2066"/>
          <p:cNvGrpSpPr/>
          <p:nvPr/>
        </p:nvGrpSpPr>
        <p:grpSpPr>
          <a:xfrm>
            <a:off x="3886200" y="1310478"/>
            <a:ext cx="3772716" cy="5214363"/>
            <a:chOff x="3886200" y="1310478"/>
            <a:chExt cx="3772716" cy="5214363"/>
          </a:xfrm>
        </p:grpSpPr>
        <p:cxnSp>
          <p:nvCxnSpPr>
            <p:cNvPr id="14" name="Straight Arrow Connector 13"/>
            <p:cNvCxnSpPr>
              <a:endCxn id="11" idx="1"/>
            </p:cNvCxnSpPr>
            <p:nvPr/>
          </p:nvCxnSpPr>
          <p:spPr>
            <a:xfrm flipH="1" flipV="1">
              <a:off x="5715000" y="3692915"/>
              <a:ext cx="457200" cy="72668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2200" y="2136466"/>
              <a:ext cx="609600" cy="235933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509181" y="3617849"/>
              <a:ext cx="399703" cy="2173351"/>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545580" y="1811225"/>
              <a:ext cx="769620" cy="43321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886200" y="2136466"/>
              <a:ext cx="914400" cy="371899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576353" y="3600042"/>
              <a:ext cx="814253" cy="226412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060" idx="3"/>
              <a:endCxn id="10" idx="3"/>
            </p:cNvCxnSpPr>
            <p:nvPr/>
          </p:nvCxnSpPr>
          <p:spPr>
            <a:xfrm flipH="1" flipV="1">
              <a:off x="5579958" y="1310478"/>
              <a:ext cx="2078958" cy="5029697"/>
            </a:xfrm>
            <a:prstGeom prst="curvedConnector4">
              <a:avLst>
                <a:gd name="adj1" fmla="val -64614"/>
                <a:gd name="adj2" fmla="val 10567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60" name="TextBox 2059"/>
            <p:cNvSpPr txBox="1"/>
            <p:nvPr/>
          </p:nvSpPr>
          <p:spPr>
            <a:xfrm>
              <a:off x="7413336" y="6155509"/>
              <a:ext cx="245580" cy="369332"/>
            </a:xfrm>
            <a:prstGeom prst="rect">
              <a:avLst/>
            </a:prstGeom>
            <a:noFill/>
          </p:spPr>
          <p:txBody>
            <a:bodyPr wrap="none" rtlCol="0">
              <a:spAutoFit/>
            </a:bodyPr>
            <a:lstStyle/>
            <a:p>
              <a:r>
                <a:rPr lang="en-US" dirty="0" smtClean="0"/>
                <a:t>.</a:t>
              </a:r>
              <a:endParaRPr lang="en-US" dirty="0"/>
            </a:p>
          </p:txBody>
        </p:sp>
      </p:grpSp>
      <p:sp>
        <p:nvSpPr>
          <p:cNvPr id="4" name="Right Arrow 3"/>
          <p:cNvSpPr/>
          <p:nvPr/>
        </p:nvSpPr>
        <p:spPr>
          <a:xfrm>
            <a:off x="12032" y="5867733"/>
            <a:ext cx="1905000" cy="575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Representations</a:t>
            </a:r>
            <a:endParaRPr lang="en-US" sz="1400" dirty="0"/>
          </a:p>
        </p:txBody>
      </p:sp>
    </p:spTree>
    <p:extLst>
      <p:ext uri="{BB962C8B-B14F-4D97-AF65-F5344CB8AC3E}">
        <p14:creationId xmlns:p14="http://schemas.microsoft.com/office/powerpoint/2010/main" val="188623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2067"/>
                                        </p:tgtEl>
                                        <p:attrNameLst>
                                          <p:attrName>style.visibility</p:attrName>
                                        </p:attrNameLst>
                                      </p:cBhvr>
                                      <p:to>
                                        <p:strVal val="visible"/>
                                      </p:to>
                                    </p:set>
                                    <p:anim calcmode="lin" valueType="num">
                                      <p:cBhvr additive="base">
                                        <p:cTn id="13" dur="500" fill="hold"/>
                                        <p:tgtEl>
                                          <p:spTgt spid="2067"/>
                                        </p:tgtEl>
                                        <p:attrNameLst>
                                          <p:attrName>ppt_x</p:attrName>
                                        </p:attrNameLst>
                                      </p:cBhvr>
                                      <p:tavLst>
                                        <p:tav tm="0">
                                          <p:val>
                                            <p:strVal val="1+#ppt_w/2"/>
                                          </p:val>
                                        </p:tav>
                                        <p:tav tm="100000">
                                          <p:val>
                                            <p:strVal val="#ppt_x"/>
                                          </p:val>
                                        </p:tav>
                                      </p:tavLst>
                                    </p:anim>
                                    <p:anim calcmode="lin" valueType="num">
                                      <p:cBhvr additive="base">
                                        <p:cTn id="14" dur="500" fill="hold"/>
                                        <p:tgtEl>
                                          <p:spTgt spid="2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05000" y="189322"/>
            <a:ext cx="5562600" cy="914400"/>
          </a:xfrm>
        </p:spPr>
        <p:txBody>
          <a:bodyPr/>
          <a:lstStyle/>
          <a:p>
            <a:pPr algn="ctr"/>
            <a:r>
              <a:rPr lang="en-US" sz="3600" dirty="0" smtClean="0">
                <a:solidFill>
                  <a:schemeClr val="tx1"/>
                </a:solidFill>
                <a:latin typeface="Arial" charset="0"/>
              </a:rPr>
              <a:t>Who Is OMG?</a:t>
            </a:r>
          </a:p>
        </p:txBody>
      </p:sp>
      <p:sp>
        <p:nvSpPr>
          <p:cNvPr id="3075" name="Rectangle 3"/>
          <p:cNvSpPr>
            <a:spLocks noGrp="1" noChangeArrowheads="1"/>
          </p:cNvSpPr>
          <p:nvPr>
            <p:ph idx="4294967295"/>
          </p:nvPr>
        </p:nvSpPr>
        <p:spPr bwMode="auto">
          <a:xfrm>
            <a:off x="228600" y="1447800"/>
            <a:ext cx="8626475" cy="3429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69863">
              <a:lnSpc>
                <a:spcPct val="80000"/>
              </a:lnSpc>
              <a:buFont typeface="Wingdings" pitchFamily="-111" charset="2"/>
              <a:buNone/>
            </a:pPr>
            <a:r>
              <a:rPr lang="en-US" sz="2000" b="1" smtClean="0">
                <a:latin typeface="Arial" charset="0"/>
              </a:rPr>
              <a:t>Object Management Group (OMG):</a:t>
            </a:r>
            <a:br>
              <a:rPr lang="en-US" sz="2000" b="1" smtClean="0">
                <a:latin typeface="Arial" charset="0"/>
              </a:rPr>
            </a:br>
            <a:endParaRPr lang="en-US" sz="2000" b="1" smtClean="0">
              <a:latin typeface="Arial" charset="0"/>
            </a:endParaRPr>
          </a:p>
          <a:p>
            <a:pPr lvl="1">
              <a:lnSpc>
                <a:spcPct val="90000"/>
              </a:lnSpc>
            </a:pPr>
            <a:r>
              <a:rPr lang="en-US" sz="1800" smtClean="0">
                <a:latin typeface="Arial" charset="0"/>
              </a:rPr>
              <a:t>Founded in 1989 </a:t>
            </a:r>
            <a:br>
              <a:rPr lang="en-US" sz="1800" smtClean="0">
                <a:latin typeface="Arial" charset="0"/>
              </a:rPr>
            </a:br>
            <a:endParaRPr lang="en-US" sz="1800" smtClean="0">
              <a:latin typeface="Arial" charset="0"/>
            </a:endParaRPr>
          </a:p>
          <a:p>
            <a:pPr lvl="1">
              <a:lnSpc>
                <a:spcPct val="90000"/>
              </a:lnSpc>
            </a:pPr>
            <a:r>
              <a:rPr lang="en-US" sz="1800" smtClean="0">
                <a:latin typeface="Arial" charset="0"/>
              </a:rPr>
              <a:t>More than 470 member companies</a:t>
            </a:r>
            <a:br>
              <a:rPr lang="en-US" sz="1800" smtClean="0">
                <a:latin typeface="Arial" charset="0"/>
              </a:rPr>
            </a:br>
            <a:endParaRPr lang="en-US" sz="1800" smtClean="0">
              <a:latin typeface="Arial" charset="0"/>
            </a:endParaRPr>
          </a:p>
          <a:p>
            <a:pPr lvl="1">
              <a:lnSpc>
                <a:spcPct val="90000"/>
              </a:lnSpc>
            </a:pPr>
            <a:r>
              <a:rPr lang="en-US" sz="1800" smtClean="0">
                <a:latin typeface="Arial" charset="0"/>
              </a:rPr>
              <a:t>The largest and longest standing not-for-profit, open-membership consortium which develops and maintains computer industry specifications.</a:t>
            </a:r>
            <a:br>
              <a:rPr lang="en-US" sz="1800" smtClean="0">
                <a:latin typeface="Arial" charset="0"/>
              </a:rPr>
            </a:br>
            <a:endParaRPr lang="en-US" sz="1800" smtClean="0">
              <a:latin typeface="Arial" charset="0"/>
            </a:endParaRPr>
          </a:p>
          <a:p>
            <a:pPr lvl="1">
              <a:lnSpc>
                <a:spcPct val="90000"/>
              </a:lnSpc>
            </a:pPr>
            <a:r>
              <a:rPr lang="en-US" sz="1800" smtClean="0">
                <a:latin typeface="Arial" charset="0"/>
              </a:rPr>
              <a:t>Continuously evolving to remain current while retaining a position of thought leadership.</a:t>
            </a:r>
          </a:p>
          <a:p>
            <a:pPr indent="-169863">
              <a:lnSpc>
                <a:spcPct val="80000"/>
              </a:lnSpc>
              <a:buFont typeface="Wingdings" pitchFamily="-111" charset="2"/>
              <a:buNone/>
            </a:pPr>
            <a:endParaRPr lang="en-US" sz="1800" smtClean="0">
              <a:latin typeface="Arial" charset="0"/>
            </a:endParaRPr>
          </a:p>
        </p:txBody>
      </p:sp>
      <p:grpSp>
        <p:nvGrpSpPr>
          <p:cNvPr id="3076" name="Group 6"/>
          <p:cNvGrpSpPr>
            <a:grpSpLocks/>
          </p:cNvGrpSpPr>
          <p:nvPr/>
        </p:nvGrpSpPr>
        <p:grpSpPr bwMode="auto">
          <a:xfrm>
            <a:off x="990600" y="4800600"/>
            <a:ext cx="7315200" cy="1492250"/>
            <a:chOff x="528" y="3380"/>
            <a:chExt cx="4608" cy="940"/>
          </a:xfrm>
        </p:grpSpPr>
        <p:pic>
          <p:nvPicPr>
            <p:cNvPr id="3077" name="Picture 7" descr="C:\Documents and Settings\rachel\Desktop\20th Photos - IN ORDER\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8" y="3380"/>
              <a:ext cx="1248"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8" descr="C:\Documents and Settings\rachel\Desktop\20th Photos - IN ORDER\10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3385"/>
              <a:ext cx="1392"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9" descr="C:\Documents and Settings\rachel\Desktop\20th Photos - IN ORDER\12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 y="3388"/>
              <a:ext cx="1392" cy="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2" descr="C:\Users\Cory-c\Documents\Company\MDSSVN\Marketing\Graphics\OMG\OMG---High.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120" y="486473"/>
            <a:ext cx="1828800" cy="82054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902E0A21-9961-474D-B6ED-34EA42075045}" type="slidenum">
              <a:rPr lang="en-US" smtClean="0"/>
              <a:t>4</a:t>
            </a:fld>
            <a:endParaRPr lang="en-US"/>
          </a:p>
        </p:txBody>
      </p:sp>
    </p:spTree>
    <p:extLst>
      <p:ext uri="{BB962C8B-B14F-4D97-AF65-F5344CB8AC3E}">
        <p14:creationId xmlns:p14="http://schemas.microsoft.com/office/powerpoint/2010/main" val="3840561195"/>
      </p:ext>
    </p:extLst>
  </p:cSld>
  <p:clrMapOvr>
    <a:masterClrMapping/>
  </p:clrMapOvr>
  <p:transition advClick="0" advTm="31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13"/>
          <p:cNvGrpSpPr>
            <a:grpSpLocks/>
          </p:cNvGrpSpPr>
          <p:nvPr/>
        </p:nvGrpSpPr>
        <p:grpSpPr bwMode="auto">
          <a:xfrm>
            <a:off x="457200" y="3095625"/>
            <a:ext cx="8077200" cy="409575"/>
            <a:chOff x="457200" y="2590800"/>
            <a:chExt cx="8077200" cy="409903"/>
          </a:xfrm>
        </p:grpSpPr>
        <p:pic>
          <p:nvPicPr>
            <p:cNvPr id="6158" name="Picture 2" descr="J:\MDMI-flash-demo\ins.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9600" y="2590800"/>
              <a:ext cx="1828800" cy="409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9" name="Picture 3" descr="J:\MDMI-flash-demo\hc.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0" y="2590800"/>
              <a:ext cx="1752600" cy="363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0" name="Picture 4" descr="J:\MDMI-flash-demo\fin.jp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2590800"/>
              <a:ext cx="1524000" cy="40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1" name="Picture 5" descr="J:\MDMI-flash-demo\gov.jpg"/>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2590800"/>
              <a:ext cx="1981200" cy="373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54" name="Picture 6" descr="J:\MDMI-flash-demo\2.jpg"/>
          <p:cNvPicPr>
            <a:picLocks noChangeAspect="1" noChangeArrowheads="1"/>
          </p:cNvPicPr>
          <p:nvPr/>
        </p:nvPicPr>
        <p:blipFill>
          <a:blip r:embed="rId8" cstate="print"/>
          <a:srcRect/>
          <a:stretch>
            <a:fillRect/>
          </a:stretch>
        </p:blipFill>
        <p:spPr bwMode="auto">
          <a:xfrm>
            <a:off x="2672360" y="4004271"/>
            <a:ext cx="1639334" cy="1096811"/>
          </a:xfrm>
          <a:prstGeom prst="rect">
            <a:avLst/>
          </a:prstGeom>
          <a:ln>
            <a:noFill/>
          </a:ln>
          <a:effectLst>
            <a:softEdge rad="112500"/>
          </a:effectLst>
        </p:spPr>
      </p:pic>
      <p:pic>
        <p:nvPicPr>
          <p:cNvPr id="2055" name="Picture 7" descr="J:\MDMI-flash-demo\3.jpg"/>
          <p:cNvPicPr>
            <a:picLocks noChangeAspect="1" noChangeArrowheads="1"/>
          </p:cNvPicPr>
          <p:nvPr/>
        </p:nvPicPr>
        <p:blipFill>
          <a:blip r:embed="rId9" cstate="print"/>
          <a:srcRect/>
          <a:stretch>
            <a:fillRect/>
          </a:stretch>
        </p:blipFill>
        <p:spPr bwMode="auto">
          <a:xfrm>
            <a:off x="3584260" y="5136835"/>
            <a:ext cx="1372860" cy="1029590"/>
          </a:xfrm>
          <a:prstGeom prst="rect">
            <a:avLst/>
          </a:prstGeom>
          <a:ln>
            <a:noFill/>
          </a:ln>
          <a:effectLst>
            <a:softEdge rad="112500"/>
          </a:effectLst>
        </p:spPr>
      </p:pic>
      <p:pic>
        <p:nvPicPr>
          <p:cNvPr id="2056" name="Picture 8" descr="J:\MDMI-flash-demo\4.jpg"/>
          <p:cNvPicPr>
            <a:picLocks noChangeAspect="1" noChangeArrowheads="1"/>
          </p:cNvPicPr>
          <p:nvPr/>
        </p:nvPicPr>
        <p:blipFill>
          <a:blip r:embed="rId10" cstate="print"/>
          <a:srcRect/>
          <a:stretch>
            <a:fillRect/>
          </a:stretch>
        </p:blipFill>
        <p:spPr bwMode="auto">
          <a:xfrm>
            <a:off x="234401" y="4030117"/>
            <a:ext cx="1601023" cy="1070977"/>
          </a:xfrm>
          <a:prstGeom prst="rect">
            <a:avLst/>
          </a:prstGeom>
          <a:ln>
            <a:noFill/>
          </a:ln>
          <a:effectLst>
            <a:softEdge rad="112500"/>
          </a:effectLst>
        </p:spPr>
      </p:pic>
      <p:pic>
        <p:nvPicPr>
          <p:cNvPr id="2057" name="Picture 9" descr="J:\MDMI-flash-demo\5i.jpg"/>
          <p:cNvPicPr>
            <a:picLocks noChangeAspect="1" noChangeArrowheads="1"/>
          </p:cNvPicPr>
          <p:nvPr/>
        </p:nvPicPr>
        <p:blipFill>
          <a:blip r:embed="rId11" cstate="print"/>
          <a:srcRect/>
          <a:stretch>
            <a:fillRect/>
          </a:stretch>
        </p:blipFill>
        <p:spPr bwMode="auto">
          <a:xfrm>
            <a:off x="5110929" y="4338226"/>
            <a:ext cx="1526062" cy="1143994"/>
          </a:xfrm>
          <a:prstGeom prst="rect">
            <a:avLst/>
          </a:prstGeom>
          <a:ln>
            <a:noFill/>
          </a:ln>
          <a:effectLst>
            <a:softEdge rad="112500"/>
          </a:effectLst>
        </p:spPr>
      </p:pic>
      <p:pic>
        <p:nvPicPr>
          <p:cNvPr id="2058" name="Picture 10" descr="J:\MDMI-flash-demo\6.jpg"/>
          <p:cNvPicPr>
            <a:picLocks noChangeAspect="1" noChangeArrowheads="1"/>
          </p:cNvPicPr>
          <p:nvPr/>
        </p:nvPicPr>
        <p:blipFill>
          <a:blip r:embed="rId12" cstate="print"/>
          <a:srcRect/>
          <a:stretch>
            <a:fillRect/>
          </a:stretch>
        </p:blipFill>
        <p:spPr bwMode="auto">
          <a:xfrm>
            <a:off x="6860533" y="5244457"/>
            <a:ext cx="1493934" cy="999663"/>
          </a:xfrm>
          <a:prstGeom prst="rect">
            <a:avLst/>
          </a:prstGeom>
          <a:ln>
            <a:noFill/>
          </a:ln>
          <a:effectLst>
            <a:softEdge rad="112500"/>
          </a:effectLst>
        </p:spPr>
      </p:pic>
      <p:pic>
        <p:nvPicPr>
          <p:cNvPr id="2059" name="Picture 11" descr="J:\MDMI-flash-demo\7.jpg"/>
          <p:cNvPicPr>
            <a:picLocks noChangeAspect="1" noChangeArrowheads="1"/>
          </p:cNvPicPr>
          <p:nvPr/>
        </p:nvPicPr>
        <p:blipFill>
          <a:blip r:embed="rId13" cstate="print"/>
          <a:srcRect/>
          <a:stretch>
            <a:fillRect/>
          </a:stretch>
        </p:blipFill>
        <p:spPr bwMode="auto">
          <a:xfrm>
            <a:off x="917306" y="5087400"/>
            <a:ext cx="1743881" cy="1155500"/>
          </a:xfrm>
          <a:prstGeom prst="rect">
            <a:avLst/>
          </a:prstGeom>
          <a:ln>
            <a:noFill/>
          </a:ln>
          <a:effectLst>
            <a:softEdge rad="112500"/>
          </a:effectLst>
        </p:spPr>
      </p:pic>
      <p:pic>
        <p:nvPicPr>
          <p:cNvPr id="2060" name="Picture 12" descr="J:\MDMI-flash-demo\zipcgi.jpg"/>
          <p:cNvPicPr>
            <a:picLocks noChangeAspect="1" noChangeArrowheads="1"/>
          </p:cNvPicPr>
          <p:nvPr/>
        </p:nvPicPr>
        <p:blipFill>
          <a:blip r:embed="rId14" cstate="print"/>
          <a:srcRect/>
          <a:stretch>
            <a:fillRect/>
          </a:stretch>
        </p:blipFill>
        <p:spPr bwMode="auto">
          <a:xfrm>
            <a:off x="7202039" y="4160340"/>
            <a:ext cx="1631806" cy="1092107"/>
          </a:xfrm>
          <a:prstGeom prst="rect">
            <a:avLst/>
          </a:prstGeom>
          <a:ln>
            <a:noFill/>
          </a:ln>
          <a:effectLst>
            <a:softEdge rad="112500"/>
          </a:effectLst>
        </p:spPr>
      </p:pic>
      <p:sp>
        <p:nvSpPr>
          <p:cNvPr id="6154" name="TextBox 21"/>
          <p:cNvSpPr txBox="1">
            <a:spLocks noChangeArrowheads="1"/>
          </p:cNvSpPr>
          <p:nvPr/>
        </p:nvSpPr>
        <p:spPr bwMode="auto">
          <a:xfrm>
            <a:off x="0" y="5592763"/>
            <a:ext cx="914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111" charset="0"/>
                <a:ea typeface="ＭＳ Ｐゴシック" pitchFamily="-111" charset="-128"/>
              </a:defRPr>
            </a:lvl1pPr>
            <a:lvl2pPr marL="742950" indent="-285750" eaLnBrk="0" hangingPunct="0">
              <a:defRPr b="1">
                <a:solidFill>
                  <a:schemeClr val="tx1"/>
                </a:solidFill>
                <a:latin typeface="Verdana" pitchFamily="-111" charset="0"/>
                <a:ea typeface="ＭＳ Ｐゴシック" pitchFamily="-111" charset="-128"/>
              </a:defRPr>
            </a:lvl2pPr>
            <a:lvl3pPr marL="1143000" indent="-228600" eaLnBrk="0" hangingPunct="0">
              <a:defRPr b="1">
                <a:solidFill>
                  <a:schemeClr val="tx1"/>
                </a:solidFill>
                <a:latin typeface="Verdana" pitchFamily="-111" charset="0"/>
                <a:ea typeface="ＭＳ Ｐゴシック" pitchFamily="-111" charset="-128"/>
              </a:defRPr>
            </a:lvl3pPr>
            <a:lvl4pPr marL="1600200" indent="-228600" eaLnBrk="0" hangingPunct="0">
              <a:defRPr b="1">
                <a:solidFill>
                  <a:schemeClr val="tx1"/>
                </a:solidFill>
                <a:latin typeface="Verdana" pitchFamily="-111" charset="0"/>
                <a:ea typeface="ＭＳ Ｐゴシック" pitchFamily="-111" charset="-128"/>
              </a:defRPr>
            </a:lvl4pPr>
            <a:lvl5pPr marL="2057400" indent="-228600" eaLnBrk="0" hangingPunct="0">
              <a:defRPr b="1">
                <a:solidFill>
                  <a:schemeClr val="tx1"/>
                </a:solidFill>
                <a:latin typeface="Verdana" pitchFamily="-111" charset="0"/>
                <a:ea typeface="ＭＳ Ｐゴシック" pitchFamily="-111" charset="-128"/>
              </a:defRPr>
            </a:lvl5pPr>
            <a:lvl6pPr marL="2514600" indent="-228600" eaLnBrk="0" fontAlgn="base" hangingPunct="0">
              <a:spcBef>
                <a:spcPct val="0"/>
              </a:spcBef>
              <a:spcAft>
                <a:spcPct val="0"/>
              </a:spcAft>
              <a:defRPr b="1">
                <a:solidFill>
                  <a:schemeClr val="tx1"/>
                </a:solidFill>
                <a:latin typeface="Verdana" pitchFamily="-111" charset="0"/>
                <a:ea typeface="ＭＳ Ｐゴシック" pitchFamily="-111" charset="-128"/>
              </a:defRPr>
            </a:lvl6pPr>
            <a:lvl7pPr marL="2971800" indent="-228600" eaLnBrk="0" fontAlgn="base" hangingPunct="0">
              <a:spcBef>
                <a:spcPct val="0"/>
              </a:spcBef>
              <a:spcAft>
                <a:spcPct val="0"/>
              </a:spcAft>
              <a:defRPr b="1">
                <a:solidFill>
                  <a:schemeClr val="tx1"/>
                </a:solidFill>
                <a:latin typeface="Verdana" pitchFamily="-111" charset="0"/>
                <a:ea typeface="ＭＳ Ｐゴシック" pitchFamily="-111" charset="-128"/>
              </a:defRPr>
            </a:lvl7pPr>
            <a:lvl8pPr marL="3429000" indent="-228600" eaLnBrk="0" fontAlgn="base" hangingPunct="0">
              <a:spcBef>
                <a:spcPct val="0"/>
              </a:spcBef>
              <a:spcAft>
                <a:spcPct val="0"/>
              </a:spcAft>
              <a:defRPr b="1">
                <a:solidFill>
                  <a:schemeClr val="tx1"/>
                </a:solidFill>
                <a:latin typeface="Verdana" pitchFamily="-111" charset="0"/>
                <a:ea typeface="ＭＳ Ｐゴシック" pitchFamily="-111" charset="-128"/>
              </a:defRPr>
            </a:lvl8pPr>
            <a:lvl9pPr marL="3886200" indent="-228600" eaLnBrk="0" fontAlgn="base" hangingPunct="0">
              <a:spcBef>
                <a:spcPct val="0"/>
              </a:spcBef>
              <a:spcAft>
                <a:spcPct val="0"/>
              </a:spcAft>
              <a:defRPr b="1">
                <a:solidFill>
                  <a:schemeClr val="tx1"/>
                </a:solidFill>
                <a:latin typeface="Verdana" pitchFamily="-111" charset="0"/>
                <a:ea typeface="ＭＳ Ｐゴシック" pitchFamily="-111" charset="-128"/>
              </a:defRPr>
            </a:lvl9pPr>
          </a:lstStyle>
          <a:p>
            <a:pPr algn="ctr" eaLnBrk="1" hangingPunct="1"/>
            <a:r>
              <a:rPr lang="en-US" b="0">
                <a:latin typeface="Calibri" pitchFamily="-111" charset="0"/>
                <a:cs typeface="Arial" charset="0"/>
              </a:rPr>
              <a:t>				</a:t>
            </a:r>
          </a:p>
        </p:txBody>
      </p:sp>
      <p:pic>
        <p:nvPicPr>
          <p:cNvPr id="21" name="MDMI-5-edited.mp3">
            <a:hlinkClick r:id="" action="ppaction://media"/>
          </p:cNvPr>
          <p:cNvPicPr>
            <a:picLocks noRot="1" noChangeAspect="1"/>
          </p:cNvPicPr>
          <p:nvPr>
            <a:audioFile r:link="rId1"/>
          </p:nvPr>
        </p:nvPicPr>
        <p:blipFill>
          <a:blip r:embed="rId15">
            <a:extLst>
              <a:ext uri="{28A0092B-C50C-407E-A947-70E740481C1C}">
                <a14:useLocalDpi xmlns:a14="http://schemas.microsoft.com/office/drawing/2010/main" val="0"/>
              </a:ext>
            </a:extLst>
          </a:blip>
          <a:srcRect/>
          <a:stretch>
            <a:fillRect/>
          </a:stretch>
        </p:blipFill>
        <p:spPr bwMode="auto">
          <a:xfrm>
            <a:off x="9067800" y="6126163"/>
            <a:ext cx="46038"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6" name="Rectangle 21"/>
          <p:cNvSpPr>
            <a:spLocks noChangeArrowheads="1"/>
          </p:cNvSpPr>
          <p:nvPr/>
        </p:nvSpPr>
        <p:spPr bwMode="auto">
          <a:xfrm>
            <a:off x="304800" y="1476375"/>
            <a:ext cx="8686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a:latin typeface="Arial" charset="0"/>
                <a:cs typeface="Times New Roman" charset="0"/>
              </a:rPr>
              <a:t>Standards are developed using OMG’s mature, worldwide, open development process. With over 20 years of standards work, OMG’s one-organization, one-vote policy ensures that every vendor and end-user, large and small, has an effective voice in the process.</a:t>
            </a:r>
            <a:endParaRPr lang="en-US" b="0">
              <a:latin typeface="Arial" charset="0"/>
              <a:cs typeface="Arial" charset="0"/>
            </a:endParaRPr>
          </a:p>
        </p:txBody>
      </p:sp>
      <p:sp>
        <p:nvSpPr>
          <p:cNvPr id="6157" name="Rectangle 23"/>
          <p:cNvSpPr>
            <a:spLocks noGrp="1" noChangeArrowheads="1"/>
          </p:cNvSpPr>
          <p:nvPr>
            <p:ph type="title" idx="4294967295"/>
          </p:nvPr>
        </p:nvSpPr>
        <p:spPr>
          <a:xfrm>
            <a:off x="2175820" y="249478"/>
            <a:ext cx="5562600" cy="838200"/>
          </a:xfrm>
        </p:spPr>
        <p:txBody>
          <a:bodyPr>
            <a:normAutofit/>
          </a:bodyPr>
          <a:lstStyle/>
          <a:p>
            <a:pPr algn="ctr"/>
            <a:r>
              <a:rPr lang="en-US" sz="3600" dirty="0" smtClean="0">
                <a:solidFill>
                  <a:schemeClr val="tx1"/>
                </a:solidFill>
                <a:latin typeface="Arial" charset="0"/>
              </a:rPr>
              <a:t>Developing Standards</a:t>
            </a:r>
          </a:p>
        </p:txBody>
      </p:sp>
      <p:pic>
        <p:nvPicPr>
          <p:cNvPr id="18" name="Picture 2" descr="C:\Users\Cory-c\Documents\Company\MDSSVN\Marketing\Graphics\OMG\OMG---High.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512" y="479442"/>
            <a:ext cx="1828800" cy="82054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r>
              <a:rPr lang="en-US" smtClean="0"/>
              <a:t>(#)</a:t>
            </a:r>
            <a:endParaRPr lang="en-US" dirty="0"/>
          </a:p>
        </p:txBody>
      </p:sp>
    </p:spTree>
    <p:extLst>
      <p:ext uri="{BB962C8B-B14F-4D97-AF65-F5344CB8AC3E}">
        <p14:creationId xmlns:p14="http://schemas.microsoft.com/office/powerpoint/2010/main" val="2281540247"/>
      </p:ext>
    </p:extLst>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 fill="hold"/>
                                        <p:tgtEl>
                                          <p:spTgt spid="21"/>
                                        </p:tgtEl>
                                      </p:cBhvr>
                                    </p:cmd>
                                  </p:childTnLst>
                                </p:cTn>
                              </p:par>
                            </p:childTnLst>
                          </p:cTn>
                        </p:par>
                      </p:childTnLst>
                    </p:cTn>
                  </p:par>
                </p:childTnLst>
              </p:cTn>
              <p:nextCondLst>
                <p:cond evt="onClick" delay="0">
                  <p:tgtEl>
                    <p:spTgt spid="21"/>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1"/>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42937" y="347472"/>
            <a:ext cx="7315200" cy="914400"/>
          </a:xfrm>
        </p:spPr>
        <p:txBody>
          <a:bodyPr>
            <a:normAutofit/>
          </a:bodyPr>
          <a:lstStyle/>
          <a:p>
            <a:pPr algn="ctr"/>
            <a:r>
              <a:rPr lang="en-US" sz="3600" dirty="0" smtClean="0">
                <a:solidFill>
                  <a:schemeClr val="tx1"/>
                </a:solidFill>
                <a:latin typeface="Arial" charset="0"/>
                <a:ea typeface="ＭＳ Ｐゴシック" charset="-128"/>
              </a:rPr>
              <a:t>OMG’s Best-Known Successes</a:t>
            </a:r>
          </a:p>
        </p:txBody>
      </p:sp>
      <p:sp>
        <p:nvSpPr>
          <p:cNvPr id="9219" name="Rectangle 3"/>
          <p:cNvSpPr>
            <a:spLocks noGrp="1" noChangeArrowheads="1"/>
          </p:cNvSpPr>
          <p:nvPr>
            <p:ph type="body" idx="4294967295"/>
          </p:nvPr>
        </p:nvSpPr>
        <p:spPr bwMode="auto">
          <a:xfrm>
            <a:off x="381000" y="1905000"/>
            <a:ext cx="8458200" cy="457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nSpc>
                <a:spcPct val="80000"/>
              </a:lnSpc>
              <a:buFontTx/>
              <a:buNone/>
            </a:pPr>
            <a:r>
              <a:rPr lang="en-US" sz="1600" b="1" dirty="0" smtClean="0">
                <a:latin typeface="Arial" charset="0"/>
                <a:ea typeface="ＭＳ Ｐゴシック" charset="-128"/>
              </a:rPr>
              <a:t>Common Object Request Broker Architecture</a:t>
            </a:r>
          </a:p>
          <a:p>
            <a:pPr lvl="1">
              <a:lnSpc>
                <a:spcPct val="80000"/>
              </a:lnSpc>
            </a:pPr>
            <a:r>
              <a:rPr lang="en-US" sz="1400" dirty="0" smtClean="0">
                <a:latin typeface="Arial" charset="0"/>
                <a:ea typeface="ＭＳ Ｐゴシック" charset="-128"/>
              </a:rPr>
              <a:t>CORBA® remains the only language- and platform-neutral interoperability standard</a:t>
            </a:r>
            <a:br>
              <a:rPr lang="en-US" sz="1400" dirty="0" smtClean="0">
                <a:latin typeface="Arial" charset="0"/>
                <a:ea typeface="ＭＳ Ｐゴシック" charset="-128"/>
              </a:rPr>
            </a:br>
            <a:endParaRPr lang="en-US" sz="1400" dirty="0" smtClean="0">
              <a:latin typeface="Arial" charset="0"/>
              <a:ea typeface="ＭＳ Ｐゴシック" charset="-128"/>
            </a:endParaRPr>
          </a:p>
          <a:p>
            <a:pPr>
              <a:lnSpc>
                <a:spcPct val="80000"/>
              </a:lnSpc>
              <a:buFontTx/>
              <a:buNone/>
            </a:pPr>
            <a:r>
              <a:rPr lang="en-US" sz="1600" b="1" dirty="0" smtClean="0">
                <a:latin typeface="Arial" charset="0"/>
                <a:ea typeface="ＭＳ Ｐゴシック" charset="-128"/>
              </a:rPr>
              <a:t>Unified Modeling Language</a:t>
            </a:r>
          </a:p>
          <a:p>
            <a:pPr lvl="1">
              <a:lnSpc>
                <a:spcPct val="80000"/>
              </a:lnSpc>
            </a:pPr>
            <a:r>
              <a:rPr lang="en-US" sz="1400" dirty="0" smtClean="0">
                <a:latin typeface="Arial" charset="0"/>
                <a:ea typeface="ＭＳ Ｐゴシック" charset="-128"/>
              </a:rPr>
              <a:t>UML® remains the world’s only standardized modeling language</a:t>
            </a:r>
            <a:br>
              <a:rPr lang="en-US" sz="1400" dirty="0" smtClean="0">
                <a:latin typeface="Arial" charset="0"/>
                <a:ea typeface="ＭＳ Ｐゴシック" charset="-128"/>
              </a:rPr>
            </a:br>
            <a:endParaRPr lang="en-US" sz="1400" dirty="0" smtClean="0">
              <a:latin typeface="Arial" charset="0"/>
              <a:ea typeface="ＭＳ Ｐゴシック" charset="-128"/>
            </a:endParaRPr>
          </a:p>
          <a:p>
            <a:pPr>
              <a:lnSpc>
                <a:spcPct val="80000"/>
              </a:lnSpc>
              <a:buFontTx/>
              <a:buNone/>
            </a:pPr>
            <a:r>
              <a:rPr lang="en-US" sz="1600" b="1" dirty="0" smtClean="0">
                <a:latin typeface="Arial" charset="0"/>
                <a:ea typeface="ＭＳ Ｐゴシック" charset="-128"/>
              </a:rPr>
              <a:t>Business Process Modeling Notation</a:t>
            </a:r>
          </a:p>
          <a:p>
            <a:pPr lvl="1">
              <a:lnSpc>
                <a:spcPct val="80000"/>
              </a:lnSpc>
            </a:pPr>
            <a:r>
              <a:rPr lang="en-US" sz="1400" dirty="0" smtClean="0">
                <a:latin typeface="Arial" charset="0"/>
                <a:ea typeface="ＭＳ Ｐゴシック" charset="-128"/>
              </a:rPr>
              <a:t>BPMN</a:t>
            </a:r>
            <a:r>
              <a:rPr lang="en-US" sz="1400" baseline="30000" dirty="0" smtClean="0">
                <a:latin typeface="Arial" charset="0"/>
                <a:ea typeface="ＭＳ Ｐゴシック" charset="-128"/>
              </a:rPr>
              <a:t>TM </a:t>
            </a:r>
            <a:r>
              <a:rPr lang="en-US" sz="1400" dirty="0" smtClean="0">
                <a:latin typeface="Arial" charset="0"/>
                <a:ea typeface="ＭＳ Ｐゴシック" charset="-128"/>
              </a:rPr>
              <a:t> provides businesses with the capability of understanding their internal business procedures</a:t>
            </a:r>
          </a:p>
          <a:p>
            <a:pPr lvl="1">
              <a:lnSpc>
                <a:spcPct val="80000"/>
              </a:lnSpc>
            </a:pPr>
            <a:endParaRPr lang="en-US" sz="1400" dirty="0" smtClean="0">
              <a:latin typeface="Arial" charset="0"/>
              <a:ea typeface="ＭＳ Ｐゴシック" charset="-128"/>
            </a:endParaRPr>
          </a:p>
          <a:p>
            <a:pPr>
              <a:lnSpc>
                <a:spcPct val="80000"/>
              </a:lnSpc>
              <a:buFontTx/>
              <a:buNone/>
            </a:pPr>
            <a:r>
              <a:rPr lang="en-US" sz="1600" b="1" dirty="0" smtClean="0">
                <a:latin typeface="Arial" charset="0"/>
                <a:ea typeface="ＭＳ Ｐゴシック" charset="-128"/>
              </a:rPr>
              <a:t>Common Warehouse Metamodel</a:t>
            </a:r>
          </a:p>
          <a:p>
            <a:pPr lvl="1">
              <a:lnSpc>
                <a:spcPct val="80000"/>
              </a:lnSpc>
            </a:pPr>
            <a:r>
              <a:rPr lang="en-US" sz="1400" dirty="0" smtClean="0">
                <a:latin typeface="Arial" charset="0"/>
                <a:ea typeface="ＭＳ Ｐゴシック" charset="-128"/>
              </a:rPr>
              <a:t>CWM</a:t>
            </a:r>
            <a:r>
              <a:rPr lang="en-US" sz="1400" baseline="30000" dirty="0" smtClean="0">
                <a:latin typeface="Arial" charset="0"/>
                <a:ea typeface="ＭＳ Ｐゴシック" charset="-128"/>
              </a:rPr>
              <a:t>TM</a:t>
            </a:r>
            <a:r>
              <a:rPr lang="en-US" sz="1400" dirty="0" smtClean="0">
                <a:latin typeface="Arial" charset="0"/>
                <a:ea typeface="ＭＳ Ｐゴシック" charset="-128"/>
              </a:rPr>
              <a:t>, the integration of the last two data warehousing initiatives</a:t>
            </a:r>
            <a:br>
              <a:rPr lang="en-US" sz="1400" dirty="0" smtClean="0">
                <a:latin typeface="Arial" charset="0"/>
                <a:ea typeface="ＭＳ Ｐゴシック" charset="-128"/>
              </a:rPr>
            </a:br>
            <a:endParaRPr lang="en-US" sz="1400" dirty="0" smtClean="0">
              <a:latin typeface="Arial" charset="0"/>
              <a:ea typeface="ＭＳ Ｐゴシック" charset="-128"/>
            </a:endParaRPr>
          </a:p>
          <a:p>
            <a:pPr>
              <a:lnSpc>
                <a:spcPct val="80000"/>
              </a:lnSpc>
              <a:buFontTx/>
              <a:buNone/>
            </a:pPr>
            <a:r>
              <a:rPr lang="en-US" sz="1600" b="1" dirty="0" smtClean="0">
                <a:latin typeface="Arial" charset="0"/>
                <a:ea typeface="ＭＳ Ｐゴシック" charset="-128"/>
              </a:rPr>
              <a:t>Meta-Object Facility</a:t>
            </a:r>
          </a:p>
          <a:p>
            <a:pPr lvl="1">
              <a:lnSpc>
                <a:spcPct val="80000"/>
              </a:lnSpc>
            </a:pPr>
            <a:r>
              <a:rPr lang="en-US" sz="1400" dirty="0" smtClean="0">
                <a:latin typeface="Arial" charset="0"/>
                <a:ea typeface="ＭＳ Ｐゴシック" charset="-128"/>
              </a:rPr>
              <a:t>MOF</a:t>
            </a:r>
            <a:r>
              <a:rPr lang="en-US" sz="1400" baseline="30000" dirty="0" smtClean="0">
                <a:latin typeface="Arial" charset="0"/>
                <a:ea typeface="ＭＳ Ｐゴシック" charset="-128"/>
              </a:rPr>
              <a:t>TM</a:t>
            </a:r>
            <a:r>
              <a:rPr lang="en-US" sz="1400" dirty="0" smtClean="0">
                <a:latin typeface="Arial" charset="0"/>
                <a:ea typeface="ＭＳ Ｐゴシック" charset="-128"/>
              </a:rPr>
              <a:t>, the repository standard</a:t>
            </a:r>
            <a:br>
              <a:rPr lang="en-US" sz="1400" dirty="0" smtClean="0">
                <a:latin typeface="Arial" charset="0"/>
                <a:ea typeface="ＭＳ Ｐゴシック" charset="-128"/>
              </a:rPr>
            </a:br>
            <a:endParaRPr lang="en-US" sz="1400" dirty="0" smtClean="0">
              <a:latin typeface="Arial" charset="0"/>
              <a:ea typeface="ＭＳ Ｐゴシック" charset="-128"/>
            </a:endParaRPr>
          </a:p>
          <a:p>
            <a:pPr>
              <a:lnSpc>
                <a:spcPct val="80000"/>
              </a:lnSpc>
              <a:buFontTx/>
              <a:buNone/>
            </a:pPr>
            <a:r>
              <a:rPr lang="en-US" sz="1600" b="1" dirty="0" smtClean="0">
                <a:latin typeface="Arial" charset="0"/>
                <a:ea typeface="ＭＳ Ｐゴシック" charset="-128"/>
              </a:rPr>
              <a:t>XML Metadata Interchange</a:t>
            </a:r>
          </a:p>
          <a:p>
            <a:pPr lvl="1">
              <a:lnSpc>
                <a:spcPct val="80000"/>
              </a:lnSpc>
            </a:pPr>
            <a:r>
              <a:rPr lang="en-US" sz="1400" dirty="0" smtClean="0">
                <a:latin typeface="Arial" charset="0"/>
                <a:ea typeface="ＭＳ Ｐゴシック" charset="-128"/>
              </a:rPr>
              <a:t>XMI®, the XML-UML standard</a:t>
            </a:r>
          </a:p>
          <a:p>
            <a:pPr marL="0" indent="0">
              <a:lnSpc>
                <a:spcPct val="80000"/>
              </a:lnSpc>
              <a:buNone/>
            </a:pPr>
            <a:r>
              <a:rPr lang="en-US" sz="1600" b="1" dirty="0" smtClean="0">
                <a:latin typeface="Arial" charset="0"/>
                <a:ea typeface="ＭＳ Ｐゴシック" charset="-128"/>
              </a:rPr>
              <a:t>SoaML</a:t>
            </a:r>
          </a:p>
          <a:p>
            <a:pPr lvl="1">
              <a:lnSpc>
                <a:spcPct val="80000"/>
              </a:lnSpc>
            </a:pPr>
            <a:r>
              <a:rPr lang="en-US" sz="1400" dirty="0" smtClean="0">
                <a:latin typeface="Arial" charset="0"/>
                <a:ea typeface="ＭＳ Ｐゴシック" charset="-128"/>
              </a:rPr>
              <a:t>Service Oriented Modeling Language</a:t>
            </a:r>
          </a:p>
        </p:txBody>
      </p:sp>
      <p:grpSp>
        <p:nvGrpSpPr>
          <p:cNvPr id="9220" name="Group 13"/>
          <p:cNvGrpSpPr>
            <a:grpSpLocks/>
          </p:cNvGrpSpPr>
          <p:nvPr/>
        </p:nvGrpSpPr>
        <p:grpSpPr bwMode="auto">
          <a:xfrm>
            <a:off x="381000" y="1295400"/>
            <a:ext cx="7658100" cy="457200"/>
            <a:chOff x="576" y="1200"/>
            <a:chExt cx="4824" cy="288"/>
          </a:xfrm>
        </p:grpSpPr>
        <p:pic>
          <p:nvPicPr>
            <p:cNvPr id="9227" name="Picture 4" descr="OMG SysML">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1200"/>
              <a:ext cx="2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8" name="Picture 5" descr="BPMN">
              <a:hlinkClick r:id="rId2"/>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1248"/>
              <a:ext cx="36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9" name="Picture 6" descr="DDS">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6" y="1200"/>
              <a:ext cx="28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0" name="Picture 7" descr="MDA Logo">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6" y="1200"/>
              <a:ext cx="27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1" name="Picture 8" descr="UML Logo">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0" y="1248"/>
              <a:ext cx="33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9" descr="CORBA Logo">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6" y="1248"/>
              <a:ext cx="24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3" name="Picture 10" descr="CWM Logo">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4" y="1248"/>
              <a:ext cx="27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4" name="Picture 11" descr="MOF Logo">
              <a:hlinkClick r:id="rId15"/>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2" y="1248"/>
              <a:ext cx="35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5" name="Picture 12" descr="XMI">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40" y="1248"/>
              <a:ext cx="36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Picture 19" descr="C:\Users\Cory-c\Documents\Company\MDSSVN\Marketing\Graphics\SoaML\SoaMLLogo.gif"/>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738110" y="1135440"/>
            <a:ext cx="1253490" cy="71628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902E0A21-9961-474D-B6ED-34EA42075045}" type="slidenum">
              <a:rPr lang="en-US" smtClean="0"/>
              <a:t>6</a:t>
            </a:fld>
            <a:endParaRPr lang="en-US"/>
          </a:p>
        </p:txBody>
      </p:sp>
    </p:spTree>
    <p:extLst>
      <p:ext uri="{BB962C8B-B14F-4D97-AF65-F5344CB8AC3E}">
        <p14:creationId xmlns:p14="http://schemas.microsoft.com/office/powerpoint/2010/main" val="4078524327"/>
      </p:ext>
    </p:extLst>
  </p:cSld>
  <p:clrMapOvr>
    <a:masterClrMapping/>
  </p:clrMapOvr>
  <p:transition advClick="0" advTm="31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Threat Modeling project kicked off in Dec 2013</a:t>
            </a:r>
          </a:p>
          <a:p>
            <a:pPr lvl="1"/>
            <a:r>
              <a:rPr lang="en-US" dirty="0" smtClean="0"/>
              <a:t>Multi-phase approach</a:t>
            </a:r>
          </a:p>
          <a:p>
            <a:pPr lvl="1"/>
            <a:r>
              <a:rPr lang="en-US" dirty="0" smtClean="0"/>
              <a:t>Initially: create Cyber Domain PIM and STIX PSM with UML Profile for NIEM</a:t>
            </a:r>
          </a:p>
          <a:p>
            <a:pPr lvl="1"/>
            <a:r>
              <a:rPr lang="en-US" dirty="0" smtClean="0"/>
              <a:t>Expand to non-cyber domains and inclusion of risk</a:t>
            </a:r>
          </a:p>
          <a:p>
            <a:r>
              <a:rPr lang="en-US" dirty="0" smtClean="0"/>
              <a:t>Evolution of thinking</a:t>
            </a:r>
          </a:p>
          <a:p>
            <a:pPr marL="742950" lvl="2" indent="-342900"/>
            <a:r>
              <a:rPr lang="en-US" sz="2900" dirty="0"/>
              <a:t>Team moves to a conceptual modeling approach covering situational awareness across multiple kinds of threats and risks (not just Cyber)</a:t>
            </a:r>
          </a:p>
          <a:p>
            <a:r>
              <a:rPr lang="en-US" dirty="0" smtClean="0"/>
              <a:t>Identification of use cases (documented on GITHUB site)</a:t>
            </a:r>
          </a:p>
          <a:p>
            <a:r>
              <a:rPr lang="en-US" dirty="0" smtClean="0"/>
              <a:t>Progress so far</a:t>
            </a:r>
          </a:p>
          <a:p>
            <a:pPr lvl="1"/>
            <a:r>
              <a:rPr lang="en-US" dirty="0" smtClean="0"/>
              <a:t>Provided preliminary UML version of STIX, identified STIX primary concepts </a:t>
            </a:r>
          </a:p>
          <a:p>
            <a:pPr lvl="1"/>
            <a:r>
              <a:rPr lang="en-US" dirty="0" smtClean="0"/>
              <a:t>Developed initial conceptual threat model</a:t>
            </a:r>
          </a:p>
          <a:p>
            <a:pPr lvl="1"/>
            <a:r>
              <a:rPr lang="en-US" dirty="0" smtClean="0"/>
              <a:t>Some basic mappings from NIEM to STIX by ‘pivoting’ through conceptual model</a:t>
            </a:r>
          </a:p>
          <a:p>
            <a:r>
              <a:rPr lang="en-US" dirty="0" smtClean="0"/>
              <a:t>Next steps</a:t>
            </a:r>
          </a:p>
          <a:p>
            <a:pPr lvl="1"/>
            <a:r>
              <a:rPr lang="en-US" dirty="0" smtClean="0"/>
              <a:t>Expand conceptual model and solidify NIEM and STIX mappings</a:t>
            </a:r>
          </a:p>
          <a:p>
            <a:pPr lvl="1"/>
            <a:r>
              <a:rPr lang="en-US" dirty="0" smtClean="0"/>
              <a:t>Identify additional information domains/sharing stacks for mapping</a:t>
            </a:r>
          </a:p>
          <a:p>
            <a:pPr lvl="1"/>
            <a:r>
              <a:rPr lang="en-US" dirty="0" smtClean="0"/>
              <a:t>Explore additional use cases (including modeling and predictive analysis)</a:t>
            </a:r>
          </a:p>
          <a:p>
            <a:pPr lvl="1"/>
            <a:r>
              <a:rPr lang="en-US" dirty="0" smtClean="0"/>
              <a:t>Integration with Risk Meta Model </a:t>
            </a:r>
          </a:p>
          <a:p>
            <a:pPr lvl="1"/>
            <a:r>
              <a:rPr lang="en-US" dirty="0" smtClean="0"/>
              <a:t>Issue OMG-RFP</a:t>
            </a:r>
          </a:p>
          <a:p>
            <a:r>
              <a:rPr lang="en-US" dirty="0" smtClean="0"/>
              <a:t>There are scope and “business case” directions being set as the team has evolved</a:t>
            </a:r>
          </a:p>
        </p:txBody>
      </p:sp>
      <p:sp>
        <p:nvSpPr>
          <p:cNvPr id="4" name="Slide Number Placeholder 3"/>
          <p:cNvSpPr>
            <a:spLocks noGrp="1"/>
          </p:cNvSpPr>
          <p:nvPr>
            <p:ph type="sldNum" sz="quarter" idx="12"/>
          </p:nvPr>
        </p:nvSpPr>
        <p:spPr/>
        <p:txBody>
          <a:bodyPr/>
          <a:lstStyle/>
          <a:p>
            <a:fld id="{F21E8BC6-BA6A-5E44-8D94-ED51752F2B79}" type="slidenum">
              <a:rPr lang="en-US" smtClean="0"/>
              <a:t>7</a:t>
            </a:fld>
            <a:endParaRPr lang="en-US"/>
          </a:p>
        </p:txBody>
      </p:sp>
    </p:spTree>
    <p:extLst>
      <p:ext uri="{BB962C8B-B14F-4D97-AF65-F5344CB8AC3E}">
        <p14:creationId xmlns:p14="http://schemas.microsoft.com/office/powerpoint/2010/main" val="1717141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Large Company</a:t>
            </a:r>
            <a:endParaRPr lang="en-US" dirty="0"/>
          </a:p>
        </p:txBody>
      </p:sp>
      <p:sp>
        <p:nvSpPr>
          <p:cNvPr id="3" name="Content Placeholder 2"/>
          <p:cNvSpPr>
            <a:spLocks noGrp="1"/>
          </p:cNvSpPr>
          <p:nvPr>
            <p:ph idx="1"/>
          </p:nvPr>
        </p:nvSpPr>
        <p:spPr/>
        <p:txBody>
          <a:bodyPr>
            <a:normAutofit/>
          </a:bodyPr>
          <a:lstStyle/>
          <a:p>
            <a:r>
              <a:rPr lang="en-US" dirty="0" smtClean="0"/>
              <a:t>Company with multiple datacenters, office facilities, international business activity</a:t>
            </a:r>
          </a:p>
          <a:p>
            <a:r>
              <a:rPr lang="en-US" dirty="0" smtClean="0"/>
              <a:t>Large number of deployed security systems, sensors</a:t>
            </a:r>
          </a:p>
          <a:p>
            <a:pPr lvl="1"/>
            <a:r>
              <a:rPr lang="en-US" dirty="0" smtClean="0"/>
              <a:t>Firewalls, IDS/IPS, SIEM, monitoring systems, notification/alerting, etc. </a:t>
            </a:r>
          </a:p>
          <a:p>
            <a:pPr lvl="1"/>
            <a:r>
              <a:rPr lang="en-US" dirty="0" smtClean="0"/>
              <a:t>Uses FW/Snort rules, STIX/TAXII, </a:t>
            </a:r>
            <a:r>
              <a:rPr lang="en-US" dirty="0" err="1" smtClean="0"/>
              <a:t>IODef</a:t>
            </a:r>
            <a:r>
              <a:rPr lang="en-US" dirty="0" smtClean="0"/>
              <a:t>, alarms for fire and intrusions, etc. </a:t>
            </a:r>
          </a:p>
          <a:p>
            <a:pPr lvl="1"/>
            <a:r>
              <a:rPr lang="en-US" dirty="0" smtClean="0"/>
              <a:t>Physical and information security staff, some 24/7</a:t>
            </a:r>
          </a:p>
          <a:p>
            <a:r>
              <a:rPr lang="en-US" dirty="0" smtClean="0"/>
              <a:t>Interoperable (but not uniform) threat monitoring and assessment</a:t>
            </a:r>
            <a:endParaRPr lang="en-US" dirty="0"/>
          </a:p>
        </p:txBody>
      </p:sp>
      <p:sp>
        <p:nvSpPr>
          <p:cNvPr id="4" name="Slide Number Placeholder 3"/>
          <p:cNvSpPr>
            <a:spLocks noGrp="1"/>
          </p:cNvSpPr>
          <p:nvPr>
            <p:ph type="sldNum" sz="quarter" idx="12"/>
          </p:nvPr>
        </p:nvSpPr>
        <p:spPr/>
        <p:txBody>
          <a:bodyPr/>
          <a:lstStyle/>
          <a:p>
            <a:fld id="{F21E8BC6-BA6A-5E44-8D94-ED51752F2B79}" type="slidenum">
              <a:rPr lang="en-US" smtClean="0"/>
              <a:t>8</a:t>
            </a:fld>
            <a:endParaRPr lang="en-US"/>
          </a:p>
        </p:txBody>
      </p:sp>
    </p:spTree>
    <p:extLst>
      <p:ext uri="{BB962C8B-B14F-4D97-AF65-F5344CB8AC3E}">
        <p14:creationId xmlns:p14="http://schemas.microsoft.com/office/powerpoint/2010/main" val="3306091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Critical Infrastructure</a:t>
            </a:r>
            <a:endParaRPr lang="en-US" dirty="0"/>
          </a:p>
        </p:txBody>
      </p:sp>
      <p:sp>
        <p:nvSpPr>
          <p:cNvPr id="3" name="Content Placeholder 2"/>
          <p:cNvSpPr>
            <a:spLocks noGrp="1"/>
          </p:cNvSpPr>
          <p:nvPr>
            <p:ph idx="1"/>
          </p:nvPr>
        </p:nvSpPr>
        <p:spPr/>
        <p:txBody>
          <a:bodyPr>
            <a:normAutofit/>
          </a:bodyPr>
          <a:lstStyle/>
          <a:p>
            <a:r>
              <a:rPr lang="en-US" dirty="0" smtClean="0"/>
              <a:t>Target: A group of organizations that collaboratively manage critical infrastructure and utilize Industrial Control Systems.</a:t>
            </a:r>
          </a:p>
          <a:p>
            <a:r>
              <a:rPr lang="en-US" dirty="0" smtClean="0"/>
              <a:t>Power, water and other critical infrastructure are threatened by cyber and physical terrorism. </a:t>
            </a:r>
          </a:p>
          <a:p>
            <a:r>
              <a:rPr lang="en-US" dirty="0" smtClean="0"/>
              <a:t>Industrial Control Systems are increasingly computer controlled and connected (directly or indirectly) to the internet and may embed compromised control hardware/software from questionable sources.</a:t>
            </a:r>
            <a:endParaRPr lang="en-US" dirty="0"/>
          </a:p>
        </p:txBody>
      </p:sp>
      <p:sp>
        <p:nvSpPr>
          <p:cNvPr id="4" name="Slide Number Placeholder 3"/>
          <p:cNvSpPr>
            <a:spLocks noGrp="1"/>
          </p:cNvSpPr>
          <p:nvPr>
            <p:ph type="sldNum" sz="quarter" idx="12"/>
          </p:nvPr>
        </p:nvSpPr>
        <p:spPr/>
        <p:txBody>
          <a:bodyPr/>
          <a:lstStyle/>
          <a:p>
            <a:fld id="{F21E8BC6-BA6A-5E44-8D94-ED51752F2B79}" type="slidenum">
              <a:rPr lang="en-US" smtClean="0"/>
              <a:t>9</a:t>
            </a:fld>
            <a:endParaRPr lang="en-US"/>
          </a:p>
        </p:txBody>
      </p:sp>
    </p:spTree>
    <p:extLst>
      <p:ext uri="{BB962C8B-B14F-4D97-AF65-F5344CB8AC3E}">
        <p14:creationId xmlns:p14="http://schemas.microsoft.com/office/powerpoint/2010/main" val="17030658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4831</TotalTime>
  <Words>1547</Words>
  <Application>Microsoft Office PowerPoint</Application>
  <PresentationFormat>On-screen Show (4:3)</PresentationFormat>
  <Paragraphs>299</Paragraphs>
  <Slides>30</Slides>
  <Notes>3</Notes>
  <HiddenSlides>0</HiddenSlides>
  <MMClips>1</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Clarity</vt:lpstr>
      <vt:lpstr>Threat/Risk Modeling and Sharing</vt:lpstr>
      <vt:lpstr>Motivation</vt:lpstr>
      <vt:lpstr>Sponsorship</vt:lpstr>
      <vt:lpstr>Who Is OMG?</vt:lpstr>
      <vt:lpstr>Developing Standards</vt:lpstr>
      <vt:lpstr>OMG’s Best-Known Successes</vt:lpstr>
      <vt:lpstr>Status</vt:lpstr>
      <vt:lpstr>Use Case: Large Company</vt:lpstr>
      <vt:lpstr>Use Case – Critical Infrastructure</vt:lpstr>
      <vt:lpstr>Use Case: National Roles and Responsibilities</vt:lpstr>
      <vt:lpstr>Use Case: IOA Planning Information Exchanges</vt:lpstr>
      <vt:lpstr>Existing Interoperability No Common Meta Model</vt:lpstr>
      <vt:lpstr>Model for Semantic Interoperability Common Meta Model (Model 1)</vt:lpstr>
      <vt:lpstr>Refining the Scope</vt:lpstr>
      <vt:lpstr>Cross-domain operational threats and risks</vt:lpstr>
      <vt:lpstr>Cross-Protocol/Conceptual Model</vt:lpstr>
      <vt:lpstr>Operational Situational Awareness</vt:lpstr>
      <vt:lpstr>Pivoting Through a Conceptual Model</vt:lpstr>
      <vt:lpstr>Overview Models</vt:lpstr>
      <vt:lpstr>Current Conceptual Model Overview</vt:lpstr>
      <vt:lpstr>As-is STIX “Logical Level” in UML</vt:lpstr>
      <vt:lpstr>Mapping STIX and the conceptual Model</vt:lpstr>
      <vt:lpstr>Example of lower level mapping</vt:lpstr>
      <vt:lpstr>OMG RFP</vt:lpstr>
      <vt:lpstr>RFP Objective</vt:lpstr>
      <vt:lpstr>OMG RFP Scope</vt:lpstr>
      <vt:lpstr>RFP Requirements</vt:lpstr>
      <vt:lpstr>RFP Non-Mandatory</vt:lpstr>
      <vt:lpstr>Backup</vt:lpstr>
      <vt:lpstr>Example of “Pivoting” through a conceptual model</vt:lpstr>
    </vt:vector>
  </TitlesOfParts>
  <Company>Demandware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OMG Threat Modeling and Sharing</dc:title>
  <dc:creator>Gerald Beuchelt</dc:creator>
  <cp:lastModifiedBy>Cory Casanave [18538]</cp:lastModifiedBy>
  <cp:revision>81</cp:revision>
  <dcterms:created xsi:type="dcterms:W3CDTF">2013-12-02T01:29:01Z</dcterms:created>
  <dcterms:modified xsi:type="dcterms:W3CDTF">2014-05-15T12:58:22Z</dcterms:modified>
</cp:coreProperties>
</file>