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8"/>
  </p:notesMasterIdLst>
  <p:sldIdLst>
    <p:sldId id="343" r:id="rId2"/>
    <p:sldId id="342" r:id="rId3"/>
    <p:sldId id="285" r:id="rId4"/>
    <p:sldId id="288" r:id="rId5"/>
    <p:sldId id="289" r:id="rId6"/>
    <p:sldId id="291" r:id="rId7"/>
    <p:sldId id="295" r:id="rId8"/>
    <p:sldId id="292" r:id="rId9"/>
    <p:sldId id="293" r:id="rId10"/>
    <p:sldId id="344" r:id="rId11"/>
    <p:sldId id="345" r:id="rId12"/>
    <p:sldId id="286" r:id="rId13"/>
    <p:sldId id="341" r:id="rId14"/>
    <p:sldId id="257" r:id="rId15"/>
    <p:sldId id="315" r:id="rId16"/>
    <p:sldId id="340" r:id="rId17"/>
    <p:sldId id="258" r:id="rId18"/>
    <p:sldId id="265" r:id="rId19"/>
    <p:sldId id="262" r:id="rId20"/>
    <p:sldId id="259" r:id="rId21"/>
    <p:sldId id="261" r:id="rId22"/>
    <p:sldId id="263" r:id="rId23"/>
    <p:sldId id="284" r:id="rId24"/>
    <p:sldId id="264" r:id="rId25"/>
    <p:sldId id="266" r:id="rId26"/>
    <p:sldId id="278" r:id="rId27"/>
    <p:sldId id="267" r:id="rId28"/>
    <p:sldId id="276" r:id="rId29"/>
    <p:sldId id="268" r:id="rId30"/>
    <p:sldId id="271" r:id="rId31"/>
    <p:sldId id="272" r:id="rId32"/>
    <p:sldId id="273" r:id="rId33"/>
    <p:sldId id="274"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 id="282" r:id="rId75"/>
    <p:sldId id="296" r:id="rId76"/>
    <p:sldId id="297" r:id="rId77"/>
    <p:sldId id="298" r:id="rId78"/>
    <p:sldId id="299" r:id="rId79"/>
    <p:sldId id="300" r:id="rId80"/>
    <p:sldId id="301" r:id="rId81"/>
    <p:sldId id="302" r:id="rId82"/>
    <p:sldId id="303" r:id="rId83"/>
    <p:sldId id="304" r:id="rId84"/>
    <p:sldId id="305" r:id="rId85"/>
    <p:sldId id="306" r:id="rId86"/>
    <p:sldId id="307" r:id="rId87"/>
    <p:sldId id="308" r:id="rId88"/>
    <p:sldId id="309" r:id="rId89"/>
    <p:sldId id="323" r:id="rId90"/>
    <p:sldId id="318" r:id="rId91"/>
    <p:sldId id="319" r:id="rId92"/>
    <p:sldId id="320" r:id="rId93"/>
    <p:sldId id="321" r:id="rId94"/>
    <p:sldId id="322" r:id="rId95"/>
    <p:sldId id="313" r:id="rId96"/>
    <p:sldId id="314"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2" autoAdjust="0"/>
    <p:restoredTop sz="93804" autoAdjust="0"/>
  </p:normalViewPr>
  <p:slideViewPr>
    <p:cSldViewPr>
      <p:cViewPr varScale="1">
        <p:scale>
          <a:sx n="71" d="100"/>
          <a:sy n="71" d="100"/>
        </p:scale>
        <p:origin x="-45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400" dirty="0" smtClean="0"/>
            <a:t>Issue RFP</a:t>
          </a:r>
          <a:endParaRPr lang="en-US" sz="14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400" dirty="0" smtClean="0"/>
            <a:t>Initial Submission</a:t>
          </a:r>
          <a:endParaRPr lang="en-US" sz="14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400" dirty="0" smtClean="0"/>
            <a:t>Revised Submission (May be multiples)</a:t>
          </a:r>
          <a:endParaRPr lang="en-US" sz="14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400" dirty="0" smtClean="0"/>
            <a:t>Draft Submission</a:t>
          </a:r>
          <a:endParaRPr lang="en-US" sz="14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EB410830-D785-4A48-BDF3-6FCD82FF7BD9}">
      <dgm:prSet phldrT="[Text]" custT="1"/>
      <dgm:spPr>
        <a:solidFill>
          <a:srgbClr val="0070C0"/>
        </a:solidFill>
      </dgm:spPr>
      <dgm:t>
        <a:bodyPr/>
        <a:lstStyle/>
        <a:p>
          <a:r>
            <a:rPr lang="en-US" sz="1400" dirty="0" smtClean="0"/>
            <a:t>Task Force, AB Vote</a:t>
          </a:r>
          <a:br>
            <a:rPr lang="en-US" sz="1400" dirty="0" smtClean="0"/>
          </a:br>
          <a:r>
            <a:rPr lang="en-US" sz="1400" dirty="0" smtClean="0"/>
            <a:t>(Could happen in Nov)</a:t>
          </a:r>
          <a:endParaRPr lang="en-US" sz="14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5" custScaleX="76058"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5"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5"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5">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D83588F4-B305-4B2B-B4BA-59B65E569A99}" type="pres">
      <dgm:prSet presAssocID="{EB410830-D785-4A48-BDF3-6FCD82FF7BD9}" presName="parTxOnly" presStyleLbl="node1" presStyleIdx="4" presStyleCnt="5" custScaleX="146516">
        <dgm:presLayoutVars>
          <dgm:bulletEnabled val="1"/>
        </dgm:presLayoutVars>
      </dgm:prSet>
      <dgm:spPr/>
      <dgm:t>
        <a:bodyPr/>
        <a:lstStyle/>
        <a:p>
          <a:endParaRPr lang="en-US"/>
        </a:p>
      </dgm:t>
    </dgm:pt>
  </dgm:ptLst>
  <dgm:cxnLst>
    <dgm:cxn modelId="{1C5BFDE4-9A1B-467C-9B36-9A4336AD49C9}" type="presOf" srcId="{EB410830-D785-4A48-BDF3-6FCD82FF7BD9}" destId="{D83588F4-B305-4B2B-B4BA-59B65E569A99}" srcOrd="0" destOrd="0" presId="urn:microsoft.com/office/officeart/2005/8/layout/hChevron3"/>
    <dgm:cxn modelId="{735642B0-DA31-4138-93BC-F23B0BBDD235}" type="presOf" srcId="{456256C3-74BC-4733-8CAE-7627CC297984}" destId="{3AE57C76-F2AB-49D9-B42E-B97033B4475D}" srcOrd="0" destOrd="0" presId="urn:microsoft.com/office/officeart/2005/8/layout/hChevron3"/>
    <dgm:cxn modelId="{B441CAE3-CCD6-498D-9810-6673CEBE3EA9}" type="presOf" srcId="{B4A9E70A-32FA-4B85-8D26-33D661885203}" destId="{47E6F414-C159-4C72-95FE-D22DC6A5B844}"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8C0F9A6C-6A9C-489E-9E24-0E5954A7DDFC}" type="presOf" srcId="{D8C3E7A0-A430-4E59-977D-A9AA6B72A214}" destId="{2890E868-C74A-4A63-A2AB-757D3EB9251C}" srcOrd="0" destOrd="0" presId="urn:microsoft.com/office/officeart/2005/8/layout/hChevron3"/>
    <dgm:cxn modelId="{FF5BDC61-976A-4368-869A-274360343470}" srcId="{CB1AD5F6-B8F9-466B-A6C6-9EA19545F5A0}" destId="{D5397D5D-3928-4BFE-8F47-B901FB385FD9}" srcOrd="3" destOrd="0" parTransId="{A19692B3-973F-4518-8CBF-D40442FDE8AF}" sibTransId="{12D798E6-EFA6-405D-829C-02A8793A0DDB}"/>
    <dgm:cxn modelId="{90B40C60-E112-440F-AF2D-A78480781ECF}" srcId="{CB1AD5F6-B8F9-466B-A6C6-9EA19545F5A0}" destId="{EB410830-D785-4A48-BDF3-6FCD82FF7BD9}" srcOrd="4" destOrd="0" parTransId="{204E38F6-F8EF-4C69-891C-92F4603E4540}" sibTransId="{BE1130ED-E49B-4C6E-8A5E-170CEB915DF7}"/>
    <dgm:cxn modelId="{DA449152-01BA-492B-A68C-2EB2648B9FDF}" srcId="{CB1AD5F6-B8F9-466B-A6C6-9EA19545F5A0}" destId="{456256C3-74BC-4733-8CAE-7627CC297984}" srcOrd="0" destOrd="0" parTransId="{539F8CF2-7E27-4461-A775-EF193B8CAA61}" sibTransId="{67A61FAD-2409-4A41-828A-FE841FBA9C56}"/>
    <dgm:cxn modelId="{A9796D8C-0560-44ED-A24C-A559159E5DFA}" srcId="{CB1AD5F6-B8F9-466B-A6C6-9EA19545F5A0}" destId="{B4A9E70A-32FA-4B85-8D26-33D661885203}" srcOrd="2" destOrd="0" parTransId="{296B48E1-46E6-43B2-A87D-2A71482CAB34}" sibTransId="{8F60D506-5F91-4170-B0E9-84C252697D38}"/>
    <dgm:cxn modelId="{A53DB90C-97CA-4A0D-95A1-814AD4596ED5}" type="presOf" srcId="{D5397D5D-3928-4BFE-8F47-B901FB385FD9}" destId="{C2A9903B-86BE-4A55-B8DF-C9D26FFDAC11}" srcOrd="0" destOrd="0" presId="urn:microsoft.com/office/officeart/2005/8/layout/hChevron3"/>
    <dgm:cxn modelId="{E1E82A1D-FD67-4A92-A474-C8BF78A78C62}" type="presOf" srcId="{CB1AD5F6-B8F9-466B-A6C6-9EA19545F5A0}" destId="{38CCD1CF-A2E7-4999-A4A8-9E54A066E92C}" srcOrd="0" destOrd="0" presId="urn:microsoft.com/office/officeart/2005/8/layout/hChevron3"/>
    <dgm:cxn modelId="{828ABCA4-AAE1-49BA-B750-A6353031687D}" type="presParOf" srcId="{38CCD1CF-A2E7-4999-A4A8-9E54A066E92C}" destId="{3AE57C76-F2AB-49D9-B42E-B97033B4475D}" srcOrd="0" destOrd="0" presId="urn:microsoft.com/office/officeart/2005/8/layout/hChevron3"/>
    <dgm:cxn modelId="{B83F578E-4339-4FF4-ABEA-22F08A99F51F}" type="presParOf" srcId="{38CCD1CF-A2E7-4999-A4A8-9E54A066E92C}" destId="{A5D9741D-BFBA-4CC1-9E4E-77AA9916F249}" srcOrd="1" destOrd="0" presId="urn:microsoft.com/office/officeart/2005/8/layout/hChevron3"/>
    <dgm:cxn modelId="{6F51FEE2-28CE-404C-B887-E81FB898B4FE}" type="presParOf" srcId="{38CCD1CF-A2E7-4999-A4A8-9E54A066E92C}" destId="{2890E868-C74A-4A63-A2AB-757D3EB9251C}" srcOrd="2" destOrd="0" presId="urn:microsoft.com/office/officeart/2005/8/layout/hChevron3"/>
    <dgm:cxn modelId="{8F37F4ED-5F3A-439A-B4C7-AD751A70329F}" type="presParOf" srcId="{38CCD1CF-A2E7-4999-A4A8-9E54A066E92C}" destId="{72313ED8-6A78-4AC9-A621-0B8A1DB460FB}" srcOrd="3" destOrd="0" presId="urn:microsoft.com/office/officeart/2005/8/layout/hChevron3"/>
    <dgm:cxn modelId="{EFC9E57A-D17F-4BC0-83F6-D1EF8CD720C3}" type="presParOf" srcId="{38CCD1CF-A2E7-4999-A4A8-9E54A066E92C}" destId="{47E6F414-C159-4C72-95FE-D22DC6A5B844}" srcOrd="4" destOrd="0" presId="urn:microsoft.com/office/officeart/2005/8/layout/hChevron3"/>
    <dgm:cxn modelId="{99FCD506-6034-4DE8-B55E-68D7BA982B11}" type="presParOf" srcId="{38CCD1CF-A2E7-4999-A4A8-9E54A066E92C}" destId="{883D7CDC-D17B-4793-8875-C7BD0FC9C654}" srcOrd="5" destOrd="0" presId="urn:microsoft.com/office/officeart/2005/8/layout/hChevron3"/>
    <dgm:cxn modelId="{41C5BEB7-7155-476C-B429-FB1541528F70}" type="presParOf" srcId="{38CCD1CF-A2E7-4999-A4A8-9E54A066E92C}" destId="{C2A9903B-86BE-4A55-B8DF-C9D26FFDAC11}" srcOrd="6" destOrd="0" presId="urn:microsoft.com/office/officeart/2005/8/layout/hChevron3"/>
    <dgm:cxn modelId="{388E158D-85E0-44ED-B8EB-C35D31E2030B}" type="presParOf" srcId="{38CCD1CF-A2E7-4999-A4A8-9E54A066E92C}" destId="{5C2A58DD-8A27-4883-8F26-6D7CF4101365}" srcOrd="7" destOrd="0" presId="urn:microsoft.com/office/officeart/2005/8/layout/hChevron3"/>
    <dgm:cxn modelId="{E52B915B-1836-468F-9761-CB95CC7A7AF3}" type="presParOf" srcId="{38CCD1CF-A2E7-4999-A4A8-9E54A066E92C}" destId="{D83588F4-B305-4B2B-B4BA-59B65E569A9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5B1351D4-B699-4913-8C70-77D01D5F7C18}" type="presOf" srcId="{D6BD08BD-4106-4C5D-9AF3-692A146E3DC5}" destId="{DB7A8F58-0383-4883-BCB2-50135CAE01DA}" srcOrd="0" destOrd="0" presId="urn:microsoft.com/office/officeart/2005/8/layout/hChevron3"/>
    <dgm:cxn modelId="{5F70265D-3B9F-4C6D-811C-A0DA39DF1C6D}" type="presOf" srcId="{EF4FA0DF-F250-45C9-B0EA-03FCA7403AEF}" destId="{2DC75921-C6BF-4EBA-8BC9-DC9D14480167}"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EAFC4CDA-DD6B-4693-9197-AA6921034487}" srcId="{CB1AD5F6-B8F9-466B-A6C6-9EA19545F5A0}" destId="{D6BD08BD-4106-4C5D-9AF3-692A146E3DC5}" srcOrd="2" destOrd="0" parTransId="{4712102A-5401-4436-990B-523562737265}" sibTransId="{1368208B-E7EE-40FF-BE9B-39A605947AD4}"/>
    <dgm:cxn modelId="{E9DC973A-EE2A-4B3D-A662-3591191168FB}" type="presOf" srcId="{CB1AD5F6-B8F9-466B-A6C6-9EA19545F5A0}" destId="{38CCD1CF-A2E7-4999-A4A8-9E54A066E92C}" srcOrd="0" destOrd="0" presId="urn:microsoft.com/office/officeart/2005/8/layout/hChevron3"/>
    <dgm:cxn modelId="{B8F3C58B-4ED4-4A5B-B8BF-C7C9FD580FD0}" srcId="{CB1AD5F6-B8F9-466B-A6C6-9EA19545F5A0}" destId="{C9D6D0D7-0014-48C6-86D7-DA5B34F2781A}" srcOrd="1" destOrd="0" parTransId="{9B117590-6B5A-434B-B38A-F69E28B3C6B2}" sibTransId="{A561D268-9165-4308-9DEF-95F58CF13D06}"/>
    <dgm:cxn modelId="{0C0AAAF4-C91D-437A-A287-7D51109D249A}" type="presOf" srcId="{EB410830-D785-4A48-BDF3-6FCD82FF7BD9}" destId="{D83588F4-B305-4B2B-B4BA-59B65E569A99}" srcOrd="0" destOrd="0" presId="urn:microsoft.com/office/officeart/2005/8/layout/hChevron3"/>
    <dgm:cxn modelId="{4BFAEF8F-A5A3-409C-882B-B711E3CB49AF}" type="presOf" srcId="{C9D6D0D7-0014-48C6-86D7-DA5B34F2781A}" destId="{2F653DC4-8D17-47BE-BF98-4252FE76D4D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2998927C-3BB1-429F-92C5-30D290BC2A28}" srcId="{CB1AD5F6-B8F9-466B-A6C6-9EA19545F5A0}" destId="{EF4FA0DF-F250-45C9-B0EA-03FCA7403AEF}" srcOrd="3" destOrd="0" parTransId="{FFFFFBAD-9034-47CC-A0AF-88ACE0FC47FA}" sibTransId="{5FFEA87A-6ECF-47F0-8B05-D50354D13B5B}"/>
    <dgm:cxn modelId="{90B40C60-E112-440F-AF2D-A78480781ECF}" srcId="{CB1AD5F6-B8F9-466B-A6C6-9EA19545F5A0}" destId="{EB410830-D785-4A48-BDF3-6FCD82FF7BD9}" srcOrd="0" destOrd="0" parTransId="{204E38F6-F8EF-4C69-891C-92F4603E4540}" sibTransId="{BE1130ED-E49B-4C6E-8A5E-170CEB915DF7}"/>
    <dgm:cxn modelId="{3CF8B388-47D6-437F-A88B-6CED2B6BCD4D}" type="presOf" srcId="{1636FF6F-F2EB-4528-9A30-20E234041CC5}" destId="{9C08AF81-CCC9-48DA-923E-CFD2937B1B3F}" srcOrd="0" destOrd="0" presId="urn:microsoft.com/office/officeart/2005/8/layout/hChevron3"/>
    <dgm:cxn modelId="{A039D301-147A-4825-9FF6-B403936F0320}" type="presOf" srcId="{F65246EA-00E3-49B9-BC2A-A6992EDBEF9E}" destId="{D853B3FE-1EB5-4A1B-8F61-41680B4B59EB}" srcOrd="0" destOrd="0" presId="urn:microsoft.com/office/officeart/2005/8/layout/hChevron3"/>
    <dgm:cxn modelId="{F1B9D45A-21FA-4FE2-A14E-B69EF715DB7E}" type="presParOf" srcId="{38CCD1CF-A2E7-4999-A4A8-9E54A066E92C}" destId="{D83588F4-B305-4B2B-B4BA-59B65E569A99}" srcOrd="0" destOrd="0" presId="urn:microsoft.com/office/officeart/2005/8/layout/hChevron3"/>
    <dgm:cxn modelId="{01568CAD-B72C-43CF-A3B1-D0A7547824C5}" type="presParOf" srcId="{38CCD1CF-A2E7-4999-A4A8-9E54A066E92C}" destId="{CD991609-6C82-491C-9AE5-ED36EF7B343F}" srcOrd="1" destOrd="0" presId="urn:microsoft.com/office/officeart/2005/8/layout/hChevron3"/>
    <dgm:cxn modelId="{3B8B8BAB-E00A-4078-902D-BF1CBECF52B9}" type="presParOf" srcId="{38CCD1CF-A2E7-4999-A4A8-9E54A066E92C}" destId="{2F653DC4-8D17-47BE-BF98-4252FE76D4DC}" srcOrd="2" destOrd="0" presId="urn:microsoft.com/office/officeart/2005/8/layout/hChevron3"/>
    <dgm:cxn modelId="{F7323F09-CFDD-4C50-B64C-99F53EBF5E84}" type="presParOf" srcId="{38CCD1CF-A2E7-4999-A4A8-9E54A066E92C}" destId="{DC5A4185-ADCE-455B-ACA8-C172695B8DAE}" srcOrd="3" destOrd="0" presId="urn:microsoft.com/office/officeart/2005/8/layout/hChevron3"/>
    <dgm:cxn modelId="{E1F7AE14-3FA9-42B4-86E5-08D1B6913389}" type="presParOf" srcId="{38CCD1CF-A2E7-4999-A4A8-9E54A066E92C}" destId="{DB7A8F58-0383-4883-BCB2-50135CAE01DA}" srcOrd="4" destOrd="0" presId="urn:microsoft.com/office/officeart/2005/8/layout/hChevron3"/>
    <dgm:cxn modelId="{9A7A0A80-3391-456C-A0EC-66CB753ABDB2}" type="presParOf" srcId="{38CCD1CF-A2E7-4999-A4A8-9E54A066E92C}" destId="{E9258F70-8D31-4774-9E4C-84D4358E8445}" srcOrd="5" destOrd="0" presId="urn:microsoft.com/office/officeart/2005/8/layout/hChevron3"/>
    <dgm:cxn modelId="{9D326B3F-521D-43D9-A5B5-DDDF77C32A22}" type="presParOf" srcId="{38CCD1CF-A2E7-4999-A4A8-9E54A066E92C}" destId="{2DC75921-C6BF-4EBA-8BC9-DC9D14480167}" srcOrd="6" destOrd="0" presId="urn:microsoft.com/office/officeart/2005/8/layout/hChevron3"/>
    <dgm:cxn modelId="{4B5441C0-3FC1-4EFA-A046-BE011F9D42C6}" type="presParOf" srcId="{38CCD1CF-A2E7-4999-A4A8-9E54A066E92C}" destId="{A5CDC216-A6F6-4079-90CE-9042C34C2430}" srcOrd="7" destOrd="0" presId="urn:microsoft.com/office/officeart/2005/8/layout/hChevron3"/>
    <dgm:cxn modelId="{BEA21265-5520-465D-9B45-C95A190F5665}" type="presParOf" srcId="{38CCD1CF-A2E7-4999-A4A8-9E54A066E92C}" destId="{D853B3FE-1EB5-4A1B-8F61-41680B4B59EB}" srcOrd="8" destOrd="0" presId="urn:microsoft.com/office/officeart/2005/8/layout/hChevron3"/>
    <dgm:cxn modelId="{C1AFFBF3-3894-4F39-86E6-29EDF5CE2AB2}" type="presParOf" srcId="{38CCD1CF-A2E7-4999-A4A8-9E54A066E92C}" destId="{FCE974DF-0756-4B04-BAC3-C98F0DEF8749}" srcOrd="9" destOrd="0" presId="urn:microsoft.com/office/officeart/2005/8/layout/hChevron3"/>
    <dgm:cxn modelId="{3B044953-19EE-46DB-B394-89493831C6AC}"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42132" y="424639"/>
          <a:ext cx="1542543" cy="811246"/>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Issue RFP</a:t>
          </a:r>
          <a:endParaRPr lang="en-US" sz="1400" kern="1200" dirty="0"/>
        </a:p>
      </dsp:txBody>
      <dsp:txXfrm>
        <a:off x="42132" y="424639"/>
        <a:ext cx="1339732" cy="811246"/>
      </dsp:txXfrm>
    </dsp:sp>
    <dsp:sp modelId="{2890E868-C74A-4A63-A2AB-757D3EB9251C}">
      <dsp:nvSpPr>
        <dsp:cNvPr id="0" name=""/>
        <dsp:cNvSpPr/>
      </dsp:nvSpPr>
      <dsp:spPr>
        <a:xfrm>
          <a:off x="1179053"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Draft Submission</a:t>
          </a:r>
          <a:endParaRPr lang="en-US" sz="1400" kern="1200" dirty="0"/>
        </a:p>
      </dsp:txBody>
      <dsp:txXfrm>
        <a:off x="1584676" y="424639"/>
        <a:ext cx="1216869" cy="811246"/>
      </dsp:txXfrm>
    </dsp:sp>
    <dsp:sp modelId="{47E6F414-C159-4C72-95FE-D22DC6A5B844}">
      <dsp:nvSpPr>
        <dsp:cNvPr id="0" name=""/>
        <dsp:cNvSpPr/>
      </dsp:nvSpPr>
      <dsp:spPr>
        <a:xfrm>
          <a:off x="2801545"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Initial Submission</a:t>
          </a:r>
          <a:endParaRPr lang="en-US" sz="1400" kern="1200" dirty="0"/>
        </a:p>
      </dsp:txBody>
      <dsp:txXfrm>
        <a:off x="3207168" y="424639"/>
        <a:ext cx="1216869" cy="811246"/>
      </dsp:txXfrm>
    </dsp:sp>
    <dsp:sp modelId="{C2A9903B-86BE-4A55-B8DF-C9D26FFDAC11}">
      <dsp:nvSpPr>
        <dsp:cNvPr id="0" name=""/>
        <dsp:cNvSpPr/>
      </dsp:nvSpPr>
      <dsp:spPr>
        <a:xfrm>
          <a:off x="4384306"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Revised Submission (May be multiples)</a:t>
          </a:r>
          <a:endParaRPr lang="en-US" sz="1400" kern="1200" dirty="0"/>
        </a:p>
      </dsp:txBody>
      <dsp:txXfrm>
        <a:off x="4789929" y="424639"/>
        <a:ext cx="1216869" cy="811246"/>
      </dsp:txXfrm>
    </dsp:sp>
    <dsp:sp modelId="{D83588F4-B305-4B2B-B4BA-59B65E569A99}">
      <dsp:nvSpPr>
        <dsp:cNvPr id="0" name=""/>
        <dsp:cNvSpPr/>
      </dsp:nvSpPr>
      <dsp:spPr>
        <a:xfrm>
          <a:off x="6006799" y="424639"/>
          <a:ext cx="2971513" cy="811246"/>
        </a:xfrm>
        <a:prstGeom prst="chevron">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AB Vote</a:t>
          </a:r>
          <a:br>
            <a:rPr lang="en-US" sz="1400" kern="1200" dirty="0" smtClean="0"/>
          </a:br>
          <a:r>
            <a:rPr lang="en-US" sz="1400" kern="1200" dirty="0" smtClean="0"/>
            <a:t>(Could happen in Nov)</a:t>
          </a:r>
          <a:endParaRPr lang="en-US" sz="1400" kern="1200" dirty="0"/>
        </a:p>
      </dsp:txBody>
      <dsp:txXfrm>
        <a:off x="6412422" y="424639"/>
        <a:ext cx="2160267" cy="811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7/13/2015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57</a:t>
            </a:fld>
            <a:endParaRPr lang="en-US"/>
          </a:p>
        </p:txBody>
      </p:sp>
    </p:spTree>
    <p:extLst>
      <p:ext uri="{BB962C8B-B14F-4D97-AF65-F5344CB8AC3E}">
        <p14:creationId xmlns:p14="http://schemas.microsoft.com/office/powerpoint/2010/main" val="354437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7/13/2015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7/13/2015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7/13/2015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685800" y="1980810"/>
            <a:ext cx="7772400" cy="609601"/>
          </a:xfrm>
          <a:prstGeom prst="rect">
            <a:avLst/>
          </a:prstGeom>
        </p:spPr>
        <p:txBody>
          <a:bodyPr anchor="b"/>
          <a:lstStyle>
            <a:lvl1pPr marL="0" indent="0">
              <a:buNone/>
              <a:defRPr sz="3400" b="0">
                <a:solidFill>
                  <a:schemeClr val="tx1"/>
                </a:solidFill>
                <a:latin typeface="Century Gothic"/>
                <a:cs typeface="Century Gothic"/>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ext Placeholder 2"/>
          <p:cNvSpPr>
            <a:spLocks noGrp="1"/>
          </p:cNvSpPr>
          <p:nvPr>
            <p:ph type="body" idx="10"/>
          </p:nvPr>
        </p:nvSpPr>
        <p:spPr>
          <a:xfrm>
            <a:off x="685800" y="2921353"/>
            <a:ext cx="7772400" cy="397932"/>
          </a:xfrm>
          <a:prstGeom prst="rect">
            <a:avLst/>
          </a:prstGeom>
        </p:spPr>
        <p:txBody>
          <a:bodyPr anchor="b"/>
          <a:lstStyle>
            <a:lvl1pPr marL="0" indent="0">
              <a:buNone/>
              <a:defRPr sz="2000" b="0" i="0">
                <a:solidFill>
                  <a:schemeClr val="tx1"/>
                </a:solidFill>
                <a:latin typeface="Century Gothic"/>
                <a:cs typeface="Century Gothic"/>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TextBox 5"/>
          <p:cNvSpPr txBox="1"/>
          <p:nvPr userDrawn="1"/>
        </p:nvSpPr>
        <p:spPr>
          <a:xfrm>
            <a:off x="227726" y="6481379"/>
            <a:ext cx="3485930" cy="246221"/>
          </a:xfrm>
          <a:prstGeom prst="rect">
            <a:avLst/>
          </a:prstGeom>
          <a:noFill/>
        </p:spPr>
        <p:txBody>
          <a:bodyPr wrap="square" rtlCol="0">
            <a:spAutoFit/>
          </a:bodyPr>
          <a:lstStyle/>
          <a:p>
            <a:r>
              <a:rPr lang="en-US" sz="1000" dirty="0" smtClean="0">
                <a:solidFill>
                  <a:srgbClr val="6C6173"/>
                </a:solidFill>
                <a:latin typeface="Century Gothic"/>
                <a:cs typeface="Century Gothic"/>
              </a:rPr>
              <a:t>Strengthening </a:t>
            </a:r>
            <a:r>
              <a:rPr lang="en-US" sz="1000" dirty="0" err="1" smtClean="0">
                <a:solidFill>
                  <a:srgbClr val="6C6173"/>
                </a:solidFill>
                <a:latin typeface="Century Gothic"/>
                <a:cs typeface="Century Gothic"/>
              </a:rPr>
              <a:t>Cybersecurity</a:t>
            </a:r>
            <a:r>
              <a:rPr lang="en-US" sz="1000" dirty="0" smtClean="0">
                <a:solidFill>
                  <a:srgbClr val="6C6173"/>
                </a:solidFill>
                <a:latin typeface="Century Gothic"/>
                <a:cs typeface="Century Gothic"/>
              </a:rPr>
              <a:t> Defenders</a:t>
            </a:r>
            <a:endParaRPr lang="en-US" sz="1000" dirty="0">
              <a:solidFill>
                <a:srgbClr val="6C6173"/>
              </a:solidFill>
              <a:latin typeface="Century Gothic"/>
              <a:cs typeface="Century Gothic"/>
            </a:endParaRPr>
          </a:p>
        </p:txBody>
      </p:sp>
    </p:spTree>
    <p:extLst>
      <p:ext uri="{BB962C8B-B14F-4D97-AF65-F5344CB8AC3E}">
        <p14:creationId xmlns:p14="http://schemas.microsoft.com/office/powerpoint/2010/main" val="3658667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7/13/2015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7/13/2015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7/13/2015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7/13/2015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7/13/2015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7/13/2015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7/13/2015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7/13/2015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7/13/2015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jpeg"/><Relationship Id="rId3" Type="http://schemas.openxmlformats.org/officeDocument/2006/relationships/image" Target="../media/image20.jpe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image" Target="../media/image19.jpeg"/><Relationship Id="rId1" Type="http://schemas.openxmlformats.org/officeDocument/2006/relationships/slideLayout" Target="../slideLayouts/slideLayout6.xml"/><Relationship Id="rId6" Type="http://schemas.openxmlformats.org/officeDocument/2006/relationships/image" Target="../media/image23.wmf"/><Relationship Id="rId11" Type="http://schemas.openxmlformats.org/officeDocument/2006/relationships/image" Target="../media/image28.jpeg"/><Relationship Id="rId5" Type="http://schemas.openxmlformats.org/officeDocument/2006/relationships/image" Target="../media/image22.jpeg"/><Relationship Id="rId10" Type="http://schemas.openxmlformats.org/officeDocument/2006/relationships/image" Target="../media/image27.gif"/><Relationship Id="rId4" Type="http://schemas.openxmlformats.org/officeDocument/2006/relationships/image" Target="../media/image21.gif"/><Relationship Id="rId9" Type="http://schemas.openxmlformats.org/officeDocument/2006/relationships/image" Target="../media/image2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Projects\Threat\website\threat-m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ory\Pictures\threatImage\l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118" y="5834570"/>
            <a:ext cx="3800032" cy="107157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167" y="5291758"/>
            <a:ext cx="1140382" cy="114038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7382" y="2993945"/>
            <a:ext cx="3145490" cy="870105"/>
          </a:xfrm>
        </p:spPr>
        <p:txBody>
          <a:bodyPr>
            <a:noAutofit/>
          </a:bodyPr>
          <a:lstStyle/>
          <a:p>
            <a:r>
              <a:rPr lang="en-US" sz="2800" b="1" dirty="0" smtClean="0">
                <a:effectLst>
                  <a:outerShdw blurRad="38100" dist="38100" dir="2700000" algn="tl">
                    <a:srgbClr val="000000">
                      <a:alpha val="43137"/>
                    </a:srgbClr>
                  </a:outerShdw>
                </a:effectLst>
              </a:rPr>
              <a:t>TEAM </a:t>
            </a:r>
            <a:r>
              <a:rPr lang="en-US" sz="2800" b="1" dirty="0" smtClean="0">
                <a:solidFill>
                  <a:srgbClr val="FF0000"/>
                </a:solidFill>
                <a:effectLst>
                  <a:outerShdw blurRad="38100" dist="38100" dir="2700000" algn="tl">
                    <a:srgbClr val="000000">
                      <a:alpha val="43137"/>
                    </a:srgbClr>
                  </a:outerShdw>
                </a:effectLst>
              </a:rPr>
              <a:t>Threat</a:t>
            </a:r>
          </a:p>
          <a:p>
            <a:r>
              <a:rPr lang="en-US" sz="2800" b="1" dirty="0" smtClean="0">
                <a:effectLst>
                  <a:outerShdw blurRad="38100" dist="38100" dir="2700000" algn="tl">
                    <a:srgbClr val="000000">
                      <a:alpha val="43137"/>
                    </a:srgbClr>
                  </a:outerShdw>
                </a:effectLst>
              </a:rPr>
              <a:t>Final Submission Planning</a:t>
            </a:r>
            <a:endParaRPr lang="en-US" sz="2800"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normAutofit fontScale="90000"/>
          </a:bodyPr>
          <a:lstStyle/>
          <a:p>
            <a:r>
              <a:rPr lang="en-US" dirty="0" smtClean="0">
                <a:solidFill>
                  <a:schemeClr val="tx1"/>
                </a:solidFill>
                <a:effectLst>
                  <a:outerShdw blurRad="38100" dist="38100" dir="2700000" algn="tl">
                    <a:srgbClr val="000000">
                      <a:alpha val="43137"/>
                    </a:srgbClr>
                  </a:outerShdw>
                </a:effectLst>
              </a:rPr>
              <a:t>Operational Threat &amp; Risk Information Sharing and Analytics</a:t>
            </a:r>
            <a:endParaRPr lang="en-US" dirty="0">
              <a:solidFill>
                <a:schemeClr val="tx1"/>
              </a:solidFill>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6"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82" y="4782030"/>
            <a:ext cx="2057400" cy="684795"/>
          </a:xfrm>
          <a:prstGeom prst="rect">
            <a:avLst/>
          </a:prstGeom>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50" y="5693790"/>
            <a:ext cx="2723776" cy="53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1844" y="4781669"/>
            <a:ext cx="2571749" cy="62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9026" y="5391080"/>
            <a:ext cx="1836714" cy="862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4648201"/>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4000" y="4798969"/>
            <a:ext cx="891713" cy="492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0894" y="4859627"/>
            <a:ext cx="14287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descr="C:\Users\Cory\Pictures\threatImage\nist.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72400" y="6423594"/>
            <a:ext cx="1246626" cy="42417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ory\Pictures\threatImage\nsa.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5765" y="5315961"/>
            <a:ext cx="1081431" cy="105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669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eft-Up Arrow 20"/>
          <p:cNvSpPr/>
          <p:nvPr/>
        </p:nvSpPr>
        <p:spPr>
          <a:xfrm flipH="1">
            <a:off x="933447" y="4591049"/>
            <a:ext cx="6048377" cy="9715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2262187" y="3926679"/>
            <a:ext cx="4719638" cy="4929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3640930" y="3602829"/>
            <a:ext cx="2090739"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Uses</a:t>
            </a:r>
            <a:endParaRPr lang="en-US" dirty="0"/>
          </a:p>
        </p:txBody>
      </p:sp>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10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Critical Components – conceptual models and mappings</a:t>
            </a:r>
            <a:endParaRPr lang="en-US" dirty="0"/>
          </a:p>
        </p:txBody>
      </p:sp>
      <p:sp>
        <p:nvSpPr>
          <p:cNvPr id="6" name="Rounded Rectangle 5"/>
          <p:cNvSpPr/>
          <p:nvPr/>
        </p:nvSpPr>
        <p:spPr>
          <a:xfrm>
            <a:off x="13335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 Modeling Profile (From SIMF)</a:t>
            </a:r>
            <a:endParaRPr lang="en-US" dirty="0"/>
          </a:p>
        </p:txBody>
      </p:sp>
      <p:sp>
        <p:nvSpPr>
          <p:cNvPr id="7" name="Rounded Rectangle 6"/>
          <p:cNvSpPr/>
          <p:nvPr/>
        </p:nvSpPr>
        <p:spPr>
          <a:xfrm>
            <a:off x="365760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 Profile (From SIMF)</a:t>
            </a:r>
            <a:endParaRPr lang="en-US" dirty="0"/>
          </a:p>
        </p:txBody>
      </p:sp>
      <p:sp>
        <p:nvSpPr>
          <p:cNvPr id="8" name="Rounded Rectangle 7"/>
          <p:cNvSpPr/>
          <p:nvPr/>
        </p:nvSpPr>
        <p:spPr>
          <a:xfrm>
            <a:off x="6981825" y="205739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XSD Profile </a:t>
            </a:r>
          </a:p>
          <a:p>
            <a:pPr algn="ctr"/>
            <a:r>
              <a:rPr lang="en-US" dirty="0" smtClean="0"/>
              <a:t>(From IMM)</a:t>
            </a:r>
            <a:endParaRPr lang="en-US" dirty="0"/>
          </a:p>
        </p:txBody>
      </p:sp>
      <p:sp>
        <p:nvSpPr>
          <p:cNvPr id="12" name="Rounded Rectangle 11"/>
          <p:cNvSpPr/>
          <p:nvPr/>
        </p:nvSpPr>
        <p:spPr>
          <a:xfrm>
            <a:off x="6981825" y="495299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NIEM-UML</a:t>
            </a:r>
            <a:endParaRPr lang="en-US" dirty="0"/>
          </a:p>
        </p:txBody>
      </p:sp>
      <p:sp>
        <p:nvSpPr>
          <p:cNvPr id="13" name="Rounded Rectangle 12"/>
          <p:cNvSpPr/>
          <p:nvPr/>
        </p:nvSpPr>
        <p:spPr>
          <a:xfrm>
            <a:off x="3657600" y="49720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 Mapping</a:t>
            </a:r>
            <a:endParaRPr lang="en-US" dirty="0"/>
          </a:p>
        </p:txBody>
      </p:sp>
      <p:sp>
        <p:nvSpPr>
          <p:cNvPr id="15" name="Right Arrow 14"/>
          <p:cNvSpPr/>
          <p:nvPr/>
        </p:nvSpPr>
        <p:spPr>
          <a:xfrm rot="16200000">
            <a:off x="785812" y="300037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6" name="Right Arrow 15"/>
          <p:cNvSpPr/>
          <p:nvPr/>
        </p:nvSpPr>
        <p:spPr>
          <a:xfrm rot="16200000">
            <a:off x="4238625" y="298132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7" name="Right Arrow 16"/>
          <p:cNvSpPr/>
          <p:nvPr/>
        </p:nvSpPr>
        <p:spPr>
          <a:xfrm rot="16200000">
            <a:off x="7562850" y="3005136"/>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9" name="Left Arrow 18"/>
          <p:cNvSpPr/>
          <p:nvPr/>
        </p:nvSpPr>
        <p:spPr>
          <a:xfrm>
            <a:off x="2190750" y="2276474"/>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Depends On</a:t>
            </a:r>
            <a:endParaRPr lang="en-US" sz="1400" dirty="0"/>
          </a:p>
        </p:txBody>
      </p:sp>
      <p:sp>
        <p:nvSpPr>
          <p:cNvPr id="9" name="Rounded Rectangle 8"/>
          <p:cNvSpPr/>
          <p:nvPr/>
        </p:nvSpPr>
        <p:spPr>
          <a:xfrm>
            <a:off x="204787" y="3752849"/>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and threat-risk conceptual models</a:t>
            </a:r>
            <a:endParaRPr lang="en-US" dirty="0"/>
          </a:p>
        </p:txBody>
      </p:sp>
      <p:sp>
        <p:nvSpPr>
          <p:cNvPr id="10" name="Rounded Rectangle 9"/>
          <p:cNvSpPr/>
          <p:nvPr/>
        </p:nvSpPr>
        <p:spPr>
          <a:xfrm>
            <a:off x="3657600" y="37528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r>
              <a:rPr lang="en-US" dirty="0" err="1" smtClean="0"/>
              <a:t>Cybox</a:t>
            </a:r>
            <a:r>
              <a:rPr lang="en-US" dirty="0" smtClean="0"/>
              <a:t> Mapping</a:t>
            </a:r>
            <a:endParaRPr lang="en-US" dirty="0"/>
          </a:p>
        </p:txBody>
      </p:sp>
      <p:sp>
        <p:nvSpPr>
          <p:cNvPr id="11" name="Rounded Rectangle 10"/>
          <p:cNvSpPr/>
          <p:nvPr/>
        </p:nvSpPr>
        <p:spPr>
          <a:xfrm>
            <a:off x="6981825" y="375284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r>
              <a:rPr lang="en-US" dirty="0" err="1" smtClean="0"/>
              <a:t>Cybox</a:t>
            </a:r>
            <a:r>
              <a:rPr lang="en-US" dirty="0" smtClean="0"/>
              <a:t> UML Import</a:t>
            </a:r>
            <a:endParaRPr lang="en-US" dirty="0"/>
          </a:p>
        </p:txBody>
      </p:sp>
      <p:sp>
        <p:nvSpPr>
          <p:cNvPr id="22" name="Rounded Rectangle 21"/>
          <p:cNvSpPr/>
          <p:nvPr/>
        </p:nvSpPr>
        <p:spPr>
          <a:xfrm>
            <a:off x="6981824" y="5991224"/>
            <a:ext cx="2057400" cy="419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a:t>
            </a:r>
            <a:endParaRPr lang="en-US" dirty="0"/>
          </a:p>
        </p:txBody>
      </p:sp>
      <p:sp>
        <p:nvSpPr>
          <p:cNvPr id="23" name="Rounded Rectangle 22"/>
          <p:cNvSpPr/>
          <p:nvPr/>
        </p:nvSpPr>
        <p:spPr>
          <a:xfrm>
            <a:off x="3638550" y="5991223"/>
            <a:ext cx="2057400" cy="39528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a:t>
            </a:r>
            <a:endParaRPr lang="en-US" dirty="0"/>
          </a:p>
        </p:txBody>
      </p:sp>
      <p:sp>
        <p:nvSpPr>
          <p:cNvPr id="24" name="Rectangle 23"/>
          <p:cNvSpPr/>
          <p:nvPr/>
        </p:nvSpPr>
        <p:spPr>
          <a:xfrm>
            <a:off x="0" y="1600200"/>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External</a:t>
            </a:r>
            <a:endParaRPr lang="en-US" dirty="0"/>
          </a:p>
        </p:txBody>
      </p:sp>
    </p:spTree>
    <p:extLst>
      <p:ext uri="{BB962C8B-B14F-4D97-AF65-F5344CB8AC3E}">
        <p14:creationId xmlns:p14="http://schemas.microsoft.com/office/powerpoint/2010/main" val="877835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Callout 21"/>
          <p:cNvSpPr/>
          <p:nvPr/>
        </p:nvSpPr>
        <p:spPr>
          <a:xfrm>
            <a:off x="343018" y="1324352"/>
            <a:ext cx="5498372" cy="3054727"/>
          </a:xfrm>
          <a:prstGeom prst="rightArrowCallout">
            <a:avLst>
              <a:gd name="adj1" fmla="val 25000"/>
              <a:gd name="adj2" fmla="val 29536"/>
              <a:gd name="adj3" fmla="val 13042"/>
              <a:gd name="adj4" fmla="val 84962"/>
            </a:avLst>
          </a:prstGeom>
          <a:solidFill>
            <a:srgbClr val="2650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C:\Users\Cory\AppData\Local\Microsoft\Windows\Temporary Internet Files\Content.IE5\8HTUHAU1\puzz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90" y="1310996"/>
            <a:ext cx="4663148" cy="3718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4329" y="141027"/>
            <a:ext cx="8229600" cy="1143000"/>
          </a:xfrm>
        </p:spPr>
        <p:txBody>
          <a:bodyPr/>
          <a:lstStyle/>
          <a:p>
            <a:r>
              <a:rPr lang="en-US" dirty="0" smtClean="0"/>
              <a:t>Conceptual Model </a:t>
            </a:r>
            <a:r>
              <a:rPr lang="en-US" dirty="0" smtClean="0"/>
              <a:t>Inputs (Initial)</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805" y="1940034"/>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Document 4"/>
          <p:cNvSpPr/>
          <p:nvPr/>
        </p:nvSpPr>
        <p:spPr>
          <a:xfrm>
            <a:off x="634429" y="14686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NIEM</a:t>
            </a:r>
          </a:p>
          <a:p>
            <a:pPr algn="ctr"/>
            <a:r>
              <a:rPr lang="en-US" sz="1600" dirty="0" smtClean="0"/>
              <a:t>(General)</a:t>
            </a:r>
            <a:endParaRPr lang="en-US" sz="1600" dirty="0"/>
          </a:p>
        </p:txBody>
      </p:sp>
      <p:sp>
        <p:nvSpPr>
          <p:cNvPr id="7" name="Flowchart: Document 6"/>
          <p:cNvSpPr/>
          <p:nvPr/>
        </p:nvSpPr>
        <p:spPr>
          <a:xfrm>
            <a:off x="634429" y="243201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STIX</a:t>
            </a:r>
          </a:p>
          <a:p>
            <a:pPr algn="ctr"/>
            <a:r>
              <a:rPr lang="en-US" sz="1600" dirty="0" smtClean="0"/>
              <a:t>(Cyber)</a:t>
            </a:r>
            <a:endParaRPr lang="en-US" sz="1600" dirty="0"/>
          </a:p>
        </p:txBody>
      </p:sp>
      <p:sp>
        <p:nvSpPr>
          <p:cNvPr id="8" name="Flowchart: Document 7"/>
          <p:cNvSpPr/>
          <p:nvPr/>
        </p:nvSpPr>
        <p:spPr>
          <a:xfrm>
            <a:off x="2070206" y="2424193"/>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OGC</a:t>
            </a:r>
          </a:p>
          <a:p>
            <a:pPr algn="ctr"/>
            <a:r>
              <a:rPr lang="en-US" sz="1600" dirty="0" smtClean="0"/>
              <a:t>(Geo)</a:t>
            </a:r>
            <a:endParaRPr lang="en-US" sz="1600" dirty="0"/>
          </a:p>
        </p:txBody>
      </p:sp>
      <p:sp>
        <p:nvSpPr>
          <p:cNvPr id="9" name="Flowchart: Document 8"/>
          <p:cNvSpPr/>
          <p:nvPr/>
        </p:nvSpPr>
        <p:spPr>
          <a:xfrm>
            <a:off x="2070206" y="145718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KDM</a:t>
            </a:r>
          </a:p>
          <a:p>
            <a:pPr algn="ctr"/>
            <a:r>
              <a:rPr lang="en-US" sz="1600" dirty="0" smtClean="0"/>
              <a:t>(Risk)</a:t>
            </a:r>
            <a:endParaRPr lang="en-US" sz="1600" dirty="0"/>
          </a:p>
        </p:txBody>
      </p:sp>
      <p:sp>
        <p:nvSpPr>
          <p:cNvPr id="10" name="Flowchart: Document 9"/>
          <p:cNvSpPr/>
          <p:nvPr/>
        </p:nvSpPr>
        <p:spPr>
          <a:xfrm>
            <a:off x="2070206"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SEI</a:t>
            </a:r>
            <a:r>
              <a:rPr lang="en-US" sz="1600" dirty="0" smtClean="0"/>
              <a:t> </a:t>
            </a:r>
          </a:p>
          <a:p>
            <a:pPr algn="ctr"/>
            <a:r>
              <a:rPr lang="en-US" sz="1600" dirty="0" smtClean="0"/>
              <a:t>(Safety)</a:t>
            </a:r>
            <a:endParaRPr lang="en-US" sz="1600" dirty="0"/>
          </a:p>
        </p:txBody>
      </p:sp>
      <p:sp>
        <p:nvSpPr>
          <p:cNvPr id="11" name="Flowchart: Document 10"/>
          <p:cNvSpPr/>
          <p:nvPr/>
        </p:nvSpPr>
        <p:spPr>
          <a:xfrm>
            <a:off x="3463755" y="240040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EDXL</a:t>
            </a:r>
          </a:p>
          <a:p>
            <a:pPr algn="ctr"/>
            <a:r>
              <a:rPr lang="en-US" dirty="0" smtClean="0"/>
              <a:t>(Emergency)</a:t>
            </a:r>
            <a:endParaRPr lang="en-US" dirty="0"/>
          </a:p>
        </p:txBody>
      </p:sp>
      <p:sp>
        <p:nvSpPr>
          <p:cNvPr id="12" name="Flowchart: Document 11"/>
          <p:cNvSpPr/>
          <p:nvPr/>
        </p:nvSpPr>
        <p:spPr>
          <a:xfrm>
            <a:off x="634429"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FIBO (Finance)</a:t>
            </a:r>
            <a:endParaRPr lang="en-US" dirty="0"/>
          </a:p>
        </p:txBody>
      </p:sp>
      <p:sp>
        <p:nvSpPr>
          <p:cNvPr id="42" name="TextBox 41"/>
          <p:cNvSpPr txBox="1"/>
          <p:nvPr/>
        </p:nvSpPr>
        <p:spPr>
          <a:xfrm>
            <a:off x="6176843" y="1324352"/>
            <a:ext cx="2501006" cy="461665"/>
          </a:xfrm>
          <a:prstGeom prst="rect">
            <a:avLst/>
          </a:prstGeom>
          <a:noFill/>
        </p:spPr>
        <p:txBody>
          <a:bodyPr wrap="none" rtlCol="0">
            <a:spAutoFit/>
          </a:bodyPr>
          <a:lstStyle/>
          <a:p>
            <a:r>
              <a:rPr lang="en-US" sz="2400" dirty="0" smtClean="0"/>
              <a:t>Conceptual Model</a:t>
            </a:r>
            <a:endParaRPr lang="en-US" sz="2400" dirty="0"/>
          </a:p>
        </p:txBody>
      </p:sp>
      <p:sp>
        <p:nvSpPr>
          <p:cNvPr id="49" name="Flowchart: Document 48"/>
          <p:cNvSpPr/>
          <p:nvPr/>
        </p:nvSpPr>
        <p:spPr>
          <a:xfrm>
            <a:off x="3463755" y="1450568"/>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NIST Framework</a:t>
            </a:r>
            <a:endParaRPr lang="en-US" dirty="0"/>
          </a:p>
        </p:txBody>
      </p:sp>
      <p:sp>
        <p:nvSpPr>
          <p:cNvPr id="50" name="Flowchart: Document 49"/>
          <p:cNvSpPr/>
          <p:nvPr/>
        </p:nvSpPr>
        <p:spPr>
          <a:xfrm>
            <a:off x="3451249" y="330064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 OES</a:t>
            </a:r>
          </a:p>
          <a:p>
            <a:pPr algn="ctr"/>
            <a:r>
              <a:rPr lang="en-US" dirty="0" smtClean="0"/>
              <a:t>(Health)</a:t>
            </a:r>
            <a:endParaRPr lang="en-US" dirty="0"/>
          </a:p>
        </p:txBody>
      </p:sp>
      <p:sp>
        <p:nvSpPr>
          <p:cNvPr id="51" name="Flowchart: Document 50"/>
          <p:cNvSpPr/>
          <p:nvPr/>
        </p:nvSpPr>
        <p:spPr>
          <a:xfrm>
            <a:off x="634429"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ISO</a:t>
            </a:r>
          </a:p>
          <a:p>
            <a:pPr algn="ctr"/>
            <a:r>
              <a:rPr lang="en-US" dirty="0" smtClean="0"/>
              <a:t>(Risk)</a:t>
            </a:r>
            <a:endParaRPr lang="en-US" dirty="0"/>
          </a:p>
        </p:txBody>
      </p:sp>
      <p:sp>
        <p:nvSpPr>
          <p:cNvPr id="52" name="Flowchart: Document 51"/>
          <p:cNvSpPr/>
          <p:nvPr/>
        </p:nvSpPr>
        <p:spPr>
          <a:xfrm>
            <a:off x="2076964"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ISO</a:t>
            </a:r>
          </a:p>
          <a:p>
            <a:pPr algn="ctr"/>
            <a:r>
              <a:rPr lang="en-US" dirty="0" smtClean="0"/>
              <a:t>(Units)</a:t>
            </a:r>
            <a:endParaRPr lang="en-US" dirty="0"/>
          </a:p>
        </p:txBody>
      </p:sp>
      <p:sp>
        <p:nvSpPr>
          <p:cNvPr id="53" name="Flowchart: Document 52"/>
          <p:cNvSpPr/>
          <p:nvPr/>
        </p:nvSpPr>
        <p:spPr>
          <a:xfrm>
            <a:off x="3567395"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RMS</a:t>
            </a:r>
          </a:p>
          <a:p>
            <a:pPr algn="ctr"/>
            <a:r>
              <a:rPr lang="en-US" dirty="0" smtClean="0"/>
              <a:t>(Custody)</a:t>
            </a:r>
            <a:endParaRPr lang="en-US" dirty="0"/>
          </a:p>
        </p:txBody>
      </p:sp>
      <p:sp>
        <p:nvSpPr>
          <p:cNvPr id="2" name="TextBox 1"/>
          <p:cNvSpPr txBox="1"/>
          <p:nvPr/>
        </p:nvSpPr>
        <p:spPr>
          <a:xfrm>
            <a:off x="377402" y="5383306"/>
            <a:ext cx="4804198" cy="923330"/>
          </a:xfrm>
          <a:prstGeom prst="rect">
            <a:avLst/>
          </a:prstGeom>
          <a:noFill/>
        </p:spPr>
        <p:txBody>
          <a:bodyPr wrap="square" rtlCol="0">
            <a:spAutoFit/>
          </a:bodyPr>
          <a:lstStyle/>
          <a:p>
            <a:r>
              <a:rPr lang="en-US" i="1" dirty="0" smtClean="0"/>
              <a:t>There is still more to do to fully integrate the above and we anticipate more inputs and use cases</a:t>
            </a:r>
            <a:endParaRPr lang="en-US" i="1" dirty="0"/>
          </a:p>
        </p:txBody>
      </p:sp>
      <p:grpSp>
        <p:nvGrpSpPr>
          <p:cNvPr id="27" name="Group 26"/>
          <p:cNvGrpSpPr/>
          <p:nvPr/>
        </p:nvGrpSpPr>
        <p:grpSpPr>
          <a:xfrm>
            <a:off x="6564493" y="3703815"/>
            <a:ext cx="1752600" cy="2342879"/>
            <a:chOff x="6564493" y="3703815"/>
            <a:chExt cx="1752600" cy="2342879"/>
          </a:xfrm>
        </p:grpSpPr>
        <p:sp>
          <p:nvSpPr>
            <p:cNvPr id="3" name="Down Arrow Callout 2"/>
            <p:cNvSpPr/>
            <p:nvPr/>
          </p:nvSpPr>
          <p:spPr>
            <a:xfrm>
              <a:off x="6678793" y="3703815"/>
              <a:ext cx="1524000" cy="1143882"/>
            </a:xfrm>
            <a:prstGeom prst="down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15" name="Flowchart: Multidocument 14"/>
            <p:cNvSpPr/>
            <p:nvPr/>
          </p:nvSpPr>
          <p:spPr>
            <a:xfrm>
              <a:off x="6564493" y="4876800"/>
              <a:ext cx="1752600" cy="1169894"/>
            </a:xfrm>
            <a:prstGeom prst="flowChartMulti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 NIEM, EDXL, Others</a:t>
              </a:r>
              <a:endParaRPr lang="en-US" dirty="0"/>
            </a:p>
          </p:txBody>
        </p:sp>
      </p:grpSp>
    </p:spTree>
    <p:extLst>
      <p:ext uri="{BB962C8B-B14F-4D97-AF65-F5344CB8AC3E}">
        <p14:creationId xmlns:p14="http://schemas.microsoft.com/office/powerpoint/2010/main" val="397653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20000"/>
          </a:bodyPr>
          <a:lstStyle/>
          <a:p>
            <a:r>
              <a:rPr lang="en-US" dirty="0"/>
              <a:t>This intent of this </a:t>
            </a:r>
            <a:r>
              <a:rPr lang="en-US" dirty="0" smtClean="0"/>
              <a:t>section </a:t>
            </a:r>
            <a:r>
              <a:rPr lang="en-US" dirty="0"/>
              <a:t>is to establish the process by which operational threat and risk contributors will collaborate to produce the standards and capabilities that meet our shared objectives</a:t>
            </a:r>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12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it means to create a standard</a:t>
            </a:r>
            <a:endParaRPr lang="en-US" dirty="0"/>
          </a:p>
        </p:txBody>
      </p:sp>
    </p:spTree>
    <p:extLst>
      <p:ext uri="{BB962C8B-B14F-4D97-AF65-F5344CB8AC3E}">
        <p14:creationId xmlns:p14="http://schemas.microsoft.com/office/powerpoint/2010/main" val="2944392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13</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Team</a:t>
            </a:r>
            <a:endParaRPr lang="en-US" dirty="0"/>
          </a:p>
        </p:txBody>
      </p:sp>
    </p:spTree>
    <p:extLst>
      <p:ext uri="{BB962C8B-B14F-4D97-AF65-F5344CB8AC3E}">
        <p14:creationId xmlns:p14="http://schemas.microsoft.com/office/powerpoint/2010/main" val="427693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This presentation is intended for parties that have agreed to engage in the community developing standards and capabilities for operational threat and risk information sharing and analytics.</a:t>
            </a:r>
          </a:p>
          <a:p>
            <a:r>
              <a:rPr lang="en-US" dirty="0" smtClean="0"/>
              <a:t>It is assumed you already understand the value proposition and approach we are using, however you are not expected to be experts in data federation, standards or modeling.</a:t>
            </a:r>
          </a:p>
          <a:p>
            <a:r>
              <a:rPr lang="en-US" dirty="0" smtClean="0"/>
              <a:t>Our initial work product is a response to the OMG Operational Threat &amp; Risk RFP. You are part of the submission team and this is our current focus.</a:t>
            </a:r>
          </a:p>
          <a:p>
            <a:r>
              <a:rPr lang="en-US" dirty="0" smtClean="0"/>
              <a:t>You may be a formal submitter (OMG Platform Membership required) or a contributor (Release of I.P. Required)</a:t>
            </a:r>
          </a:p>
          <a:p>
            <a:r>
              <a:rPr lang="en-US" dirty="0" smtClean="0"/>
              <a:t>There may be other associated efforts such as pilot projects or mappings to data formats important in your domain, these associated efforts will benefit from and inform the standards effort but are independent efforts.</a:t>
            </a:r>
            <a:endParaRPr lang="en-US" dirty="0"/>
          </a:p>
        </p:txBody>
      </p:sp>
      <p:sp>
        <p:nvSpPr>
          <p:cNvPr id="2" name="Title 1"/>
          <p:cNvSpPr>
            <a:spLocks noGrp="1"/>
          </p:cNvSpPr>
          <p:nvPr>
            <p:ph type="title"/>
          </p:nvPr>
        </p:nvSpPr>
        <p:spPr/>
        <p:txBody>
          <a:bodyPr/>
          <a:lstStyle/>
          <a:p>
            <a:r>
              <a:rPr lang="en-US" dirty="0" smtClean="0"/>
              <a:t>Contributors &amp; Submitters</a:t>
            </a:r>
            <a:endParaRPr lang="en-US" dirty="0"/>
          </a:p>
        </p:txBody>
      </p:sp>
      <p:sp>
        <p:nvSpPr>
          <p:cNvPr id="6" name="Date Placeholder 5"/>
          <p:cNvSpPr>
            <a:spLocks noGrp="1"/>
          </p:cNvSpPr>
          <p:nvPr>
            <p:ph type="dt" sz="half" idx="14"/>
          </p:nvPr>
        </p:nvSpPr>
        <p:spPr/>
        <p:txBody>
          <a:bodyPr/>
          <a:lstStyle/>
          <a:p>
            <a:fld id="{A544E6C8-7DCE-405E-9AEF-8787E2234D8F}"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14</a:t>
            </a:fld>
            <a:endParaRPr lang="en-US"/>
          </a:p>
        </p:txBody>
      </p:sp>
    </p:spTree>
    <p:extLst>
      <p:ext uri="{BB962C8B-B14F-4D97-AF65-F5344CB8AC3E}">
        <p14:creationId xmlns:p14="http://schemas.microsoft.com/office/powerpoint/2010/main" val="4057119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Current Submitters</a:t>
            </a:r>
          </a:p>
          <a:p>
            <a:pPr lvl="1"/>
            <a:r>
              <a:rPr lang="en-US" dirty="0"/>
              <a:t>Model Driven Solutions, a division of Data Access Technologies, Inc.</a:t>
            </a:r>
          </a:p>
          <a:p>
            <a:pPr lvl="1"/>
            <a:r>
              <a:rPr lang="en-US" dirty="0"/>
              <a:t>KDM Analytics</a:t>
            </a:r>
          </a:p>
          <a:p>
            <a:pPr lvl="1"/>
            <a:r>
              <a:rPr lang="en-US" dirty="0"/>
              <a:t>International Business Machines</a:t>
            </a:r>
          </a:p>
          <a:p>
            <a:pPr lvl="1"/>
            <a:r>
              <a:rPr lang="en-US" dirty="0"/>
              <a:t>EMC, Inc.</a:t>
            </a:r>
          </a:p>
          <a:p>
            <a:pPr lvl="1"/>
            <a:r>
              <a:rPr lang="en-US" dirty="0"/>
              <a:t>Lockheed Martin, Inc.</a:t>
            </a:r>
          </a:p>
          <a:p>
            <a:pPr lvl="1"/>
            <a:r>
              <a:rPr lang="en-US" dirty="0"/>
              <a:t>Oracle </a:t>
            </a:r>
            <a:r>
              <a:rPr lang="en-US" dirty="0" smtClean="0"/>
              <a:t>Corporation</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Submitters</a:t>
            </a:r>
            <a:endParaRPr lang="en-US" dirty="0"/>
          </a:p>
        </p:txBody>
      </p:sp>
    </p:spTree>
    <p:extLst>
      <p:ext uri="{BB962C8B-B14F-4D97-AF65-F5344CB8AC3E}">
        <p14:creationId xmlns:p14="http://schemas.microsoft.com/office/powerpoint/2010/main" val="2712689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0"/>
            <a:r>
              <a:rPr lang="en-US" dirty="0"/>
              <a:t>Contributors:</a:t>
            </a:r>
          </a:p>
          <a:p>
            <a:pPr lvl="1"/>
            <a:r>
              <a:rPr lang="en-US" dirty="0" err="1"/>
              <a:t>Demandware</a:t>
            </a:r>
            <a:r>
              <a:rPr lang="en-US" dirty="0"/>
              <a:t>, Inc.</a:t>
            </a:r>
          </a:p>
          <a:p>
            <a:pPr lvl="1" fontAlgn="base" hangingPunct="0"/>
            <a:r>
              <a:rPr lang="en-US" dirty="0"/>
              <a:t>Duke Energy</a:t>
            </a:r>
          </a:p>
          <a:p>
            <a:pPr lvl="1" fontAlgn="base" hangingPunct="0"/>
            <a:r>
              <a:rPr lang="en-US" dirty="0"/>
              <a:t>INCOSE</a:t>
            </a:r>
          </a:p>
          <a:p>
            <a:pPr lvl="1" fontAlgn="base" hangingPunct="0"/>
            <a:r>
              <a:rPr lang="en-US" dirty="0" err="1"/>
              <a:t>Tibco</a:t>
            </a:r>
            <a:r>
              <a:rPr lang="en-US" dirty="0"/>
              <a:t> Software Inc.</a:t>
            </a:r>
          </a:p>
          <a:p>
            <a:pPr lvl="1" fontAlgn="base" hangingPunct="0"/>
            <a:r>
              <a:rPr lang="en-US" dirty="0"/>
              <a:t>Integrated Networking Technologies, Inc.</a:t>
            </a:r>
          </a:p>
          <a:p>
            <a:pPr lvl="0" fontAlgn="base" hangingPunct="0"/>
            <a:r>
              <a:rPr lang="en-US" dirty="0"/>
              <a:t>Government Contributors</a:t>
            </a:r>
          </a:p>
          <a:p>
            <a:pPr lvl="1" fontAlgn="base" hangingPunct="0"/>
            <a:r>
              <a:rPr lang="en-US" dirty="0"/>
              <a:t>U.S. Air force</a:t>
            </a:r>
          </a:p>
          <a:p>
            <a:pPr lvl="1" fontAlgn="base" hangingPunct="0"/>
            <a:r>
              <a:rPr lang="en-US" dirty="0"/>
              <a:t>U.S. Defense Security Services</a:t>
            </a:r>
          </a:p>
          <a:p>
            <a:pPr lvl="1"/>
            <a:r>
              <a:rPr lang="en-US" dirty="0"/>
              <a:t>California Public Safety</a:t>
            </a:r>
          </a:p>
          <a:p>
            <a:pPr lvl="1"/>
            <a:r>
              <a:rPr lang="en-US" dirty="0"/>
              <a:t>U.S. National Information Sharing Model PMO</a:t>
            </a:r>
          </a:p>
          <a:p>
            <a:pPr lvl="1" fontAlgn="base" hangingPunct="0"/>
            <a:r>
              <a:rPr lang="en-US" dirty="0"/>
              <a:t>NSA/UCDMO</a:t>
            </a:r>
          </a:p>
          <a:p>
            <a:pPr lvl="1" fontAlgn="base" hangingPunct="0"/>
            <a:r>
              <a:rPr lang="en-US" dirty="0"/>
              <a:t>NIST</a:t>
            </a:r>
          </a:p>
          <a:p>
            <a:pPr lvl="1"/>
            <a:r>
              <a:rPr lang="en-US" dirty="0"/>
              <a:t>U.S. Information Sharing Environment PMO</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Contributors</a:t>
            </a:r>
            <a:endParaRPr lang="en-US" dirty="0"/>
          </a:p>
        </p:txBody>
      </p:sp>
    </p:spTree>
    <p:extLst>
      <p:ext uri="{BB962C8B-B14F-4D97-AF65-F5344CB8AC3E}">
        <p14:creationId xmlns:p14="http://schemas.microsoft.com/office/powerpoint/2010/main" val="149343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The core team integrates requirements and specific data structures into the cross-domain conceptual model and related mappings.</a:t>
            </a:r>
          </a:p>
          <a:p>
            <a:r>
              <a:rPr lang="en-US" dirty="0" smtClean="0"/>
              <a:t>The core team will help to facilitate structuring stakeholders information such that it can be verifiably integrated with other data formats and vocabularies in other domains.</a:t>
            </a:r>
          </a:p>
          <a:p>
            <a:r>
              <a:rPr lang="en-US" dirty="0" smtClean="0"/>
              <a:t>This cross domain conceptual model will then be mapped to domain specific data structures such as XML or SQL schema as well as domain vocabularies and models.</a:t>
            </a:r>
          </a:p>
          <a:p>
            <a:r>
              <a:rPr lang="en-US" dirty="0" smtClean="0"/>
              <a:t>It is assumed we already understand your domain use cases at a high level, but we are not experts in your domain and will require guidance and domain expertise to be actively engaged.</a:t>
            </a:r>
            <a:endParaRPr lang="en-US" dirty="0"/>
          </a:p>
        </p:txBody>
      </p:sp>
      <p:sp>
        <p:nvSpPr>
          <p:cNvPr id="2" name="Title 1"/>
          <p:cNvSpPr>
            <a:spLocks noGrp="1"/>
          </p:cNvSpPr>
          <p:nvPr>
            <p:ph type="title"/>
          </p:nvPr>
        </p:nvSpPr>
        <p:spPr/>
        <p:txBody>
          <a:bodyPr/>
          <a:lstStyle/>
          <a:p>
            <a:r>
              <a:rPr lang="en-US" dirty="0" smtClean="0"/>
              <a:t>Core Team</a:t>
            </a:r>
            <a:endParaRPr lang="en-US" dirty="0"/>
          </a:p>
        </p:txBody>
      </p:sp>
      <p:sp>
        <p:nvSpPr>
          <p:cNvPr id="6" name="Date Placeholder 5"/>
          <p:cNvSpPr>
            <a:spLocks noGrp="1"/>
          </p:cNvSpPr>
          <p:nvPr>
            <p:ph type="dt" sz="half" idx="14"/>
          </p:nvPr>
        </p:nvSpPr>
        <p:spPr/>
        <p:txBody>
          <a:bodyPr/>
          <a:lstStyle/>
          <a:p>
            <a:fld id="{07E2A2A4-D9A6-4E21-985C-F3B9A48DF01F}"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17</a:t>
            </a:fld>
            <a:endParaRPr lang="en-US"/>
          </a:p>
        </p:txBody>
      </p:sp>
    </p:spTree>
    <p:extLst>
      <p:ext uri="{BB962C8B-B14F-4D97-AF65-F5344CB8AC3E}">
        <p14:creationId xmlns:p14="http://schemas.microsoft.com/office/powerpoint/2010/main" val="2620294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standards process</a:t>
            </a:r>
            <a:endParaRPr lang="en-US" dirty="0"/>
          </a:p>
        </p:txBody>
      </p:sp>
      <p:sp>
        <p:nvSpPr>
          <p:cNvPr id="8" name="Date Placeholder 7"/>
          <p:cNvSpPr>
            <a:spLocks noGrp="1"/>
          </p:cNvSpPr>
          <p:nvPr>
            <p:ph type="dt" sz="half" idx="10"/>
          </p:nvPr>
        </p:nvSpPr>
        <p:spPr/>
        <p:txBody>
          <a:bodyPr/>
          <a:lstStyle/>
          <a:p>
            <a:fld id="{91D7FAE9-9780-47C1-809A-7DD43688ACF3}" type="datetime1">
              <a:rPr lang="en-US" smtClean="0"/>
              <a:t>7/13/2015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18</a:t>
            </a:fld>
            <a:endParaRPr lang="en-US"/>
          </a:p>
        </p:txBody>
      </p:sp>
    </p:spTree>
    <p:extLst>
      <p:ext uri="{BB962C8B-B14F-4D97-AF65-F5344CB8AC3E}">
        <p14:creationId xmlns:p14="http://schemas.microsoft.com/office/powerpoint/2010/main" val="1303569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77500" lnSpcReduction="20000"/>
          </a:bodyPr>
          <a:lstStyle/>
          <a:p>
            <a:r>
              <a:rPr lang="en-US" dirty="0" smtClean="0">
                <a:solidFill>
                  <a:srgbClr val="FFFF00"/>
                </a:solidFill>
              </a:rPr>
              <a:t>A warm and fuzzy feeling does not a specification make</a:t>
            </a:r>
          </a:p>
          <a:p>
            <a:r>
              <a:rPr lang="en-US" dirty="0" smtClean="0"/>
              <a:t>Information architecture and data federation is a team sport</a:t>
            </a:r>
          </a:p>
          <a:p>
            <a:r>
              <a:rPr lang="en-US" dirty="0" smtClean="0"/>
              <a:t>We want to focus on concepts, not get hung up on specific terms</a:t>
            </a:r>
          </a:p>
          <a:p>
            <a:r>
              <a:rPr lang="en-US" dirty="0" smtClean="0"/>
              <a:t>We are not standardizing processes, we are standardizing the information that supports multiple processes. Processes can be informative but are not our focus.</a:t>
            </a:r>
          </a:p>
          <a:p>
            <a:r>
              <a:rPr lang="en-US" dirty="0" smtClean="0"/>
              <a:t>It will take time for us to understand each other, we will need to talk things through in a productive manor.  Resolving disagreements and different points of view is normal and constructive. The process will be iterative.</a:t>
            </a:r>
          </a:p>
          <a:p>
            <a:r>
              <a:rPr lang="en-US" dirty="0" smtClean="0"/>
              <a:t>There are several ways we can present information, but in the end you will need to expend effort to understand and validate it as we will need to expend effort to understand your perspectives</a:t>
            </a:r>
          </a:p>
          <a:p>
            <a:r>
              <a:rPr lang="en-US" dirty="0" smtClean="0"/>
              <a:t>The final specification </a:t>
            </a:r>
            <a:r>
              <a:rPr lang="en-US" u="sng" dirty="0" smtClean="0"/>
              <a:t>must</a:t>
            </a:r>
            <a:r>
              <a:rPr lang="en-US" dirty="0" smtClean="0"/>
              <a:t>:</a:t>
            </a:r>
          </a:p>
          <a:p>
            <a:pPr lvl="1"/>
            <a:r>
              <a:rPr lang="en-US" dirty="0" smtClean="0"/>
              <a:t>Be formal, precise and conform to OMG requirements and expectations</a:t>
            </a:r>
          </a:p>
          <a:p>
            <a:pPr lvl="1"/>
            <a:r>
              <a:rPr lang="en-US" dirty="0" smtClean="0"/>
              <a:t>Have the commitment for implementations (open source  and/or commercial)</a:t>
            </a:r>
          </a:p>
          <a:p>
            <a:pPr lvl="1"/>
            <a:r>
              <a:rPr lang="en-US" dirty="0" smtClean="0"/>
              <a:t>Have sufficient industry buy-in for success</a:t>
            </a:r>
          </a:p>
          <a:p>
            <a:pPr lvl="1"/>
            <a:r>
              <a:rPr lang="en-US" dirty="0" smtClean="0"/>
              <a:t>Satisfy RFP requirements</a:t>
            </a:r>
          </a:p>
          <a:p>
            <a:r>
              <a:rPr lang="en-US" dirty="0" smtClean="0"/>
              <a:t>The standards process does not end on initial submission– the finalization process takes about an additional year. The community supporting a standard must be sustained for as long as the specification is relevant or it will die. </a:t>
            </a:r>
            <a:r>
              <a:rPr lang="en-US" dirty="0" smtClean="0">
                <a:solidFill>
                  <a:srgbClr val="FFFF00"/>
                </a:solidFill>
              </a:rPr>
              <a:t>A vibrant community make a standard an industry capability</a:t>
            </a:r>
            <a:r>
              <a:rPr lang="en-US" dirty="0" smtClean="0"/>
              <a:t>.</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Some thoughts about creating a standard</a:t>
            </a:r>
            <a:endParaRPr lang="en-US" dirty="0"/>
          </a:p>
        </p:txBody>
      </p:sp>
      <p:sp>
        <p:nvSpPr>
          <p:cNvPr id="6" name="Date Placeholder 5"/>
          <p:cNvSpPr>
            <a:spLocks noGrp="1"/>
          </p:cNvSpPr>
          <p:nvPr>
            <p:ph type="dt" sz="half" idx="14"/>
          </p:nvPr>
        </p:nvSpPr>
        <p:spPr/>
        <p:txBody>
          <a:bodyPr/>
          <a:lstStyle/>
          <a:p>
            <a:fld id="{6F3CE05D-8528-45E2-BAF1-4C3CBE666D60}"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Tree>
    <p:extLst>
      <p:ext uri="{BB962C8B-B14F-4D97-AF65-F5344CB8AC3E}">
        <p14:creationId xmlns:p14="http://schemas.microsoft.com/office/powerpoint/2010/main" val="2619030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285750" lvl="0" indent="-285750">
              <a:buFont typeface="Arial" panose="020B0604020202020204" pitchFamily="34" charset="0"/>
              <a:buChar char="•"/>
            </a:pPr>
            <a:r>
              <a:rPr lang="en-US" dirty="0" smtClean="0"/>
              <a:t>Who </a:t>
            </a:r>
            <a:r>
              <a:rPr lang="en-US" dirty="0"/>
              <a:t>is on the submission team</a:t>
            </a:r>
          </a:p>
          <a:p>
            <a:pPr marL="285750" lvl="0" indent="-285750">
              <a:buFont typeface="Arial" panose="020B0604020202020204" pitchFamily="34" charset="0"/>
              <a:buChar char="•"/>
            </a:pPr>
            <a:r>
              <a:rPr lang="en-US" dirty="0"/>
              <a:t>Quick review – OMG Process going forward</a:t>
            </a:r>
          </a:p>
          <a:p>
            <a:pPr marL="285750" indent="-285750">
              <a:buFont typeface="Arial" pitchFamily="34" charset="0"/>
              <a:buChar char="•"/>
            </a:pPr>
            <a:r>
              <a:rPr lang="en-US" dirty="0"/>
              <a:t>Identifying the “core team” – doing the bulk of the work</a:t>
            </a:r>
          </a:p>
          <a:p>
            <a:pPr marL="285750" lvl="0" indent="-285750">
              <a:buFont typeface="Arial" panose="020B0604020202020204" pitchFamily="34" charset="0"/>
              <a:buChar char="•"/>
            </a:pPr>
            <a:r>
              <a:rPr lang="en-US" dirty="0" smtClean="0"/>
              <a:t>Team </a:t>
            </a:r>
            <a:r>
              <a:rPr lang="en-US" dirty="0"/>
              <a:t>policies and </a:t>
            </a:r>
            <a:r>
              <a:rPr lang="en-US" dirty="0" smtClean="0"/>
              <a:t>procedures</a:t>
            </a:r>
          </a:p>
          <a:p>
            <a:pPr marL="285750" lvl="0" indent="-285750">
              <a:buFont typeface="Arial" panose="020B0604020202020204" pitchFamily="34" charset="0"/>
              <a:buChar char="•"/>
            </a:pPr>
            <a:r>
              <a:rPr lang="en-US" dirty="0" smtClean="0"/>
              <a:t>Resources: Mail list, GIT site, threatrisk.org. Others?</a:t>
            </a:r>
            <a:endParaRPr lang="en-US" dirty="0"/>
          </a:p>
          <a:p>
            <a:pPr marL="285750" lvl="0" indent="-285750">
              <a:buFont typeface="Arial" panose="020B0604020202020204" pitchFamily="34" charset="0"/>
              <a:buChar char="•"/>
            </a:pPr>
            <a:r>
              <a:rPr lang="en-US" dirty="0"/>
              <a:t>Teaming agreement</a:t>
            </a:r>
          </a:p>
          <a:p>
            <a:pPr marL="285750" lvl="0" indent="-285750">
              <a:buFont typeface="Arial" panose="020B0604020202020204" pitchFamily="34" charset="0"/>
              <a:buChar char="•"/>
            </a:pPr>
            <a:r>
              <a:rPr lang="en-US" dirty="0"/>
              <a:t>The other submission teams </a:t>
            </a:r>
          </a:p>
          <a:p>
            <a:pPr marL="285750" lvl="0" indent="-285750">
              <a:buFont typeface="Arial" panose="020B0604020202020204" pitchFamily="34" charset="0"/>
              <a:buChar char="•"/>
            </a:pPr>
            <a:r>
              <a:rPr lang="en-US" dirty="0"/>
              <a:t>Merging and incorporating new submitters and </a:t>
            </a:r>
            <a:r>
              <a:rPr lang="en-US" dirty="0" smtClean="0"/>
              <a:t>contributors</a:t>
            </a:r>
          </a:p>
          <a:p>
            <a:pPr marL="285750" lvl="0" indent="-285750">
              <a:buFont typeface="Arial" panose="020B0604020202020204" pitchFamily="34" charset="0"/>
              <a:buChar char="•"/>
            </a:pPr>
            <a:r>
              <a:rPr lang="en-US" dirty="0" smtClean="0"/>
              <a:t>Use </a:t>
            </a:r>
            <a:r>
              <a:rPr lang="en-US" dirty="0"/>
              <a:t>cases and data</a:t>
            </a:r>
          </a:p>
          <a:p>
            <a:pPr marL="285750" lvl="0" indent="-285750">
              <a:buFont typeface="Arial" panose="020B0604020202020204" pitchFamily="34" charset="0"/>
              <a:buChar char="•"/>
            </a:pPr>
            <a:r>
              <a:rPr lang="en-US" dirty="0"/>
              <a:t>Task list and dependencies for final submission</a:t>
            </a:r>
          </a:p>
          <a:p>
            <a:pPr marL="285750" lvl="0" indent="-285750">
              <a:buFont typeface="Arial" panose="020B0604020202020204" pitchFamily="34" charset="0"/>
              <a:buChar char="•"/>
            </a:pPr>
            <a:r>
              <a:rPr lang="en-US" dirty="0"/>
              <a:t>Task focus areas and teams</a:t>
            </a:r>
          </a:p>
          <a:p>
            <a:pPr marL="285750" lvl="0" indent="-285750">
              <a:buFont typeface="Arial" panose="020B0604020202020204" pitchFamily="34" charset="0"/>
              <a:buChar char="•"/>
            </a:pPr>
            <a:r>
              <a:rPr lang="en-US" dirty="0"/>
              <a:t>Scheduled </a:t>
            </a:r>
            <a:r>
              <a:rPr lang="en-US" dirty="0" smtClean="0"/>
              <a:t>meetings</a:t>
            </a:r>
          </a:p>
          <a:p>
            <a:pPr marL="285750" lvl="0" indent="-285750">
              <a:buFont typeface="Arial" panose="020B0604020202020204" pitchFamily="34" charset="0"/>
              <a:buChar char="•"/>
            </a:pPr>
            <a:r>
              <a:rPr lang="en-US" dirty="0" smtClean="0"/>
              <a:t>Reference implementations and pilot projects</a:t>
            </a:r>
            <a:endParaRPr lang="en-US" dirty="0"/>
          </a:p>
          <a:p>
            <a:pPr marL="285750" lvl="0" indent="-285750">
              <a:buFont typeface="Arial" panose="020B0604020202020204" pitchFamily="34" charset="0"/>
              <a:buChar char="•"/>
            </a:pPr>
            <a:r>
              <a:rPr lang="en-US" dirty="0"/>
              <a:t>Other topics</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947072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Our current focus is a response to the OMG Operational threat/risk RFP. The Initial submission is due </a:t>
            </a:r>
            <a:r>
              <a:rPr lang="en-US" dirty="0" smtClean="0">
                <a:solidFill>
                  <a:srgbClr val="FFFF00"/>
                </a:solidFill>
              </a:rPr>
              <a:t>Fed 23</a:t>
            </a:r>
            <a:r>
              <a:rPr lang="en-US" baseline="30000" dirty="0" smtClean="0">
                <a:solidFill>
                  <a:srgbClr val="FFFF00"/>
                </a:solidFill>
              </a:rPr>
              <a:t>rd</a:t>
            </a:r>
            <a:r>
              <a:rPr lang="en-US" dirty="0" smtClean="0">
                <a:solidFill>
                  <a:srgbClr val="FFFF00"/>
                </a:solidFill>
              </a:rPr>
              <a:t>, 2015</a:t>
            </a:r>
            <a:r>
              <a:rPr lang="en-US" dirty="0" smtClean="0"/>
              <a:t>. The current date for the revised submission is Aug. 24</a:t>
            </a:r>
            <a:r>
              <a:rPr lang="en-US" baseline="30000" dirty="0" smtClean="0"/>
              <a:t>th</a:t>
            </a:r>
            <a:r>
              <a:rPr lang="en-US" dirty="0" smtClean="0"/>
              <a:t> . The initial submission is not required to be complete, think of it as a “interim deliverable” to the OMG.</a:t>
            </a:r>
          </a:p>
          <a:p>
            <a:r>
              <a:rPr lang="en-US" dirty="0" smtClean="0"/>
              <a:t>Specific requirements are located in the appendix, key components are:</a:t>
            </a:r>
          </a:p>
          <a:p>
            <a:pPr lvl="1"/>
            <a:r>
              <a:rPr lang="en-US" dirty="0" smtClean="0"/>
              <a:t>Use cases for cross domain information sharing and analytics – this includes data sources, data destinations and requirements for analytics.</a:t>
            </a:r>
          </a:p>
          <a:p>
            <a:pPr lvl="1"/>
            <a:r>
              <a:rPr lang="en-US" dirty="0" smtClean="0"/>
              <a:t>A broad-based and detailed conceptual model of the terms and concepts relevant to sharing and analyzing cross-domain operational threat and risk information.</a:t>
            </a:r>
          </a:p>
          <a:p>
            <a:pPr lvl="1"/>
            <a:r>
              <a:rPr lang="en-US" dirty="0" smtClean="0"/>
              <a:t>Computational mappings of this conceptual model to multiple existing information sharing data structures, including but not limited to NIEM, STIX &amp; EDXL.</a:t>
            </a:r>
          </a:p>
          <a:p>
            <a:pPr lvl="1"/>
            <a:r>
              <a:rPr lang="en-US" dirty="0" smtClean="0"/>
              <a:t>A “Computational mapping” means that software implementing the standard will be able to ingest, correlate and export data in any of the mapped formats for the subset of information described in the conceptual model.</a:t>
            </a:r>
          </a:p>
          <a:p>
            <a:pPr lvl="1"/>
            <a:r>
              <a:rPr lang="en-US" dirty="0" smtClean="0"/>
              <a:t>Test cases – to validate conformance (Not strictly required, but highly recommended)</a:t>
            </a:r>
          </a:p>
          <a:p>
            <a:pPr lvl="1"/>
            <a:r>
              <a:rPr lang="en-US" dirty="0" smtClean="0"/>
              <a:t>The specification includes the formal document as well as the “machine consumable files” for the models, mappings and any examples.</a:t>
            </a:r>
          </a:p>
          <a:p>
            <a:r>
              <a:rPr lang="en-US" dirty="0" smtClean="0"/>
              <a:t>We also need to validate and prove that the mappings work, both computationally and for the intended domain use cases</a:t>
            </a:r>
          </a:p>
        </p:txBody>
      </p:sp>
      <p:sp>
        <p:nvSpPr>
          <p:cNvPr id="2" name="Title 1"/>
          <p:cNvSpPr>
            <a:spLocks noGrp="1"/>
          </p:cNvSpPr>
          <p:nvPr>
            <p:ph type="title"/>
          </p:nvPr>
        </p:nvSpPr>
        <p:spPr/>
        <p:txBody>
          <a:bodyPr>
            <a:normAutofit/>
          </a:bodyPr>
          <a:lstStyle/>
          <a:p>
            <a:r>
              <a:rPr lang="en-US" dirty="0" smtClean="0"/>
              <a:t>What we need for the specification</a:t>
            </a:r>
            <a:endParaRPr lang="en-US" dirty="0"/>
          </a:p>
        </p:txBody>
      </p:sp>
      <p:sp>
        <p:nvSpPr>
          <p:cNvPr id="6" name="Date Placeholder 5"/>
          <p:cNvSpPr>
            <a:spLocks noGrp="1"/>
          </p:cNvSpPr>
          <p:nvPr>
            <p:ph type="dt" sz="half" idx="14"/>
          </p:nvPr>
        </p:nvSpPr>
        <p:spPr/>
        <p:txBody>
          <a:bodyPr/>
          <a:lstStyle/>
          <a:p>
            <a:fld id="{BC5DE813-49F2-4C94-8639-905BD8C14B55}"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20</a:t>
            </a:fld>
            <a:endParaRPr lang="en-US"/>
          </a:p>
        </p:txBody>
      </p:sp>
    </p:spTree>
    <p:extLst>
      <p:ext uri="{BB962C8B-B14F-4D97-AF65-F5344CB8AC3E}">
        <p14:creationId xmlns:p14="http://schemas.microsoft.com/office/powerpoint/2010/main" val="1380220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Validation in this context means:</a:t>
            </a:r>
          </a:p>
          <a:p>
            <a:pPr lvl="1"/>
            <a:r>
              <a:rPr lang="en-US" dirty="0" smtClean="0"/>
              <a:t>At the schema and conceptual level</a:t>
            </a:r>
          </a:p>
          <a:p>
            <a:pPr lvl="2"/>
            <a:r>
              <a:rPr lang="en-US" dirty="0" smtClean="0"/>
              <a:t>We have provided the relevant normative data and vocabulary specifications. </a:t>
            </a:r>
            <a:r>
              <a:rPr lang="en-US" dirty="0"/>
              <a:t>[Stakeholders </a:t>
            </a:r>
            <a:r>
              <a:rPr lang="en-US" dirty="0" smtClean="0"/>
              <a:t>do this]</a:t>
            </a:r>
          </a:p>
          <a:p>
            <a:pPr lvl="2"/>
            <a:r>
              <a:rPr lang="en-US" dirty="0" smtClean="0"/>
              <a:t>That we have described precisely how data in the various formats and vocabularies relates to conceptual model elements, expanding or refactoring the conceptual model as required. [We do this together]</a:t>
            </a:r>
          </a:p>
          <a:p>
            <a:pPr lvl="2"/>
            <a:r>
              <a:rPr lang="en-US" dirty="0" smtClean="0"/>
              <a:t>That we have computationally validated that the models and mappings are consistent and well formed [Core team mostly do this].</a:t>
            </a:r>
          </a:p>
          <a:p>
            <a:pPr lvl="2"/>
            <a:r>
              <a:rPr lang="en-US" dirty="0" smtClean="0"/>
              <a:t>That stakeholders have validated that the mappings are valid and cover the subset of information required for cross domain information sharing and analytics. </a:t>
            </a:r>
            <a:r>
              <a:rPr lang="en-US" dirty="0"/>
              <a:t>[Stakeholders </a:t>
            </a:r>
            <a:r>
              <a:rPr lang="en-US" dirty="0" smtClean="0"/>
              <a:t>do this with </a:t>
            </a:r>
            <a:r>
              <a:rPr lang="en-US" dirty="0"/>
              <a:t>Core team </a:t>
            </a:r>
            <a:r>
              <a:rPr lang="en-US" dirty="0" smtClean="0"/>
              <a:t>help]</a:t>
            </a:r>
          </a:p>
          <a:p>
            <a:pPr lvl="1"/>
            <a:r>
              <a:rPr lang="en-US" dirty="0" smtClean="0"/>
              <a:t>At the “real data” level</a:t>
            </a:r>
          </a:p>
          <a:p>
            <a:pPr lvl="2"/>
            <a:r>
              <a:rPr lang="en-US" dirty="0" smtClean="0"/>
              <a:t>You have provided sufficient real or sample data to validate all of the use cases. [Stakeholders do this]</a:t>
            </a:r>
          </a:p>
          <a:p>
            <a:pPr lvl="2"/>
            <a:r>
              <a:rPr lang="en-US" dirty="0" smtClean="0"/>
              <a:t>That we have specific data instances that computationally demonstrate the mapping in both directions. </a:t>
            </a:r>
            <a:r>
              <a:rPr lang="en-US" dirty="0"/>
              <a:t>[Core team </a:t>
            </a:r>
            <a:r>
              <a:rPr lang="en-US" dirty="0" smtClean="0"/>
              <a:t>does this]</a:t>
            </a:r>
          </a:p>
          <a:p>
            <a:pPr lvl="2"/>
            <a:r>
              <a:rPr lang="en-US" dirty="0" smtClean="0"/>
              <a:t>That stakeholders have validated that the interpretation of the data is correct in these instances and that the resulting data meets the needs described by the domain use cases. </a:t>
            </a:r>
            <a:r>
              <a:rPr lang="en-US" dirty="0"/>
              <a:t>[Stakeholders </a:t>
            </a:r>
            <a:r>
              <a:rPr lang="en-US" dirty="0" smtClean="0"/>
              <a:t>do this with </a:t>
            </a:r>
            <a:r>
              <a:rPr lang="en-US" dirty="0"/>
              <a:t>Core team </a:t>
            </a:r>
            <a:r>
              <a:rPr lang="en-US" dirty="0" smtClean="0"/>
              <a:t>help]</a:t>
            </a:r>
          </a:p>
          <a:p>
            <a:pPr lvl="2"/>
            <a:endParaRPr lang="en-US" dirty="0"/>
          </a:p>
        </p:txBody>
      </p:sp>
      <p:sp>
        <p:nvSpPr>
          <p:cNvPr id="2" name="Title 1"/>
          <p:cNvSpPr>
            <a:spLocks noGrp="1"/>
          </p:cNvSpPr>
          <p:nvPr>
            <p:ph type="title"/>
          </p:nvPr>
        </p:nvSpPr>
        <p:spPr/>
        <p:txBody>
          <a:bodyPr/>
          <a:lstStyle/>
          <a:p>
            <a:r>
              <a:rPr lang="en-US" dirty="0" smtClean="0"/>
              <a:t>Validation</a:t>
            </a:r>
            <a:endParaRPr lang="en-US" dirty="0"/>
          </a:p>
        </p:txBody>
      </p:sp>
      <p:sp>
        <p:nvSpPr>
          <p:cNvPr id="6" name="Date Placeholder 5"/>
          <p:cNvSpPr>
            <a:spLocks noGrp="1"/>
          </p:cNvSpPr>
          <p:nvPr>
            <p:ph type="dt" sz="half" idx="14"/>
          </p:nvPr>
        </p:nvSpPr>
        <p:spPr/>
        <p:txBody>
          <a:bodyPr/>
          <a:lstStyle/>
          <a:p>
            <a:fld id="{ACD7FFE9-ADF2-4BCD-81A0-0D4E51B22F79}"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21</a:t>
            </a:fld>
            <a:endParaRPr lang="en-US"/>
          </a:p>
        </p:txBody>
      </p:sp>
    </p:spTree>
    <p:extLst>
      <p:ext uri="{BB962C8B-B14F-4D97-AF65-F5344CB8AC3E}">
        <p14:creationId xmlns:p14="http://schemas.microsoft.com/office/powerpoint/2010/main" val="8415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680960" cy="4724400"/>
          </a:xfrm>
        </p:spPr>
        <p:txBody>
          <a:bodyPr>
            <a:noAutofit/>
          </a:bodyPr>
          <a:lstStyle/>
          <a:p>
            <a:r>
              <a:rPr lang="en-US" sz="1600" dirty="0" smtClean="0"/>
              <a:t>There are multiple implementation activities that </a:t>
            </a:r>
            <a:r>
              <a:rPr lang="en-US" sz="1600" u="sng" dirty="0" smtClean="0"/>
              <a:t>may</a:t>
            </a:r>
            <a:r>
              <a:rPr lang="en-US" sz="1600" dirty="0" smtClean="0"/>
              <a:t> take place concurrently with or after the standards effort</a:t>
            </a:r>
          </a:p>
          <a:p>
            <a:pPr lvl="1"/>
            <a:r>
              <a:rPr lang="en-US" sz="1400" u="sng" dirty="0" smtClean="0"/>
              <a:t>No implementation effort is required (by OMG) to submit an OMG specification</a:t>
            </a:r>
            <a:r>
              <a:rPr lang="en-US" sz="1400" dirty="0" smtClean="0"/>
              <a:t>, however in this case </a:t>
            </a:r>
            <a:r>
              <a:rPr lang="en-US" sz="1400" dirty="0" smtClean="0">
                <a:solidFill>
                  <a:srgbClr val="FFFF00"/>
                </a:solidFill>
              </a:rPr>
              <a:t>it would be difficult to produce a realistic specification without some implementation experience and validation</a:t>
            </a:r>
            <a:r>
              <a:rPr lang="en-US" sz="1400" dirty="0" smtClean="0"/>
              <a:t>. Implementation </a:t>
            </a:r>
            <a:r>
              <a:rPr lang="en-US" sz="1400" u="sng" dirty="0" smtClean="0"/>
              <a:t>commitment</a:t>
            </a:r>
            <a:r>
              <a:rPr lang="en-US" sz="1400" dirty="0" smtClean="0"/>
              <a:t> is required for an OMG standard to be adopted by the OMG Board.</a:t>
            </a:r>
          </a:p>
          <a:p>
            <a:pPr lvl="2"/>
            <a:r>
              <a:rPr lang="en-US" sz="1400" b="1" dirty="0" smtClean="0">
                <a:solidFill>
                  <a:srgbClr val="FFFF00"/>
                </a:solidFill>
              </a:rPr>
              <a:t>Prototypes</a:t>
            </a:r>
            <a:r>
              <a:rPr lang="en-US" sz="1400" dirty="0" smtClean="0"/>
              <a:t>: Prototypes help prove and validate the specification. In this context prototyping is needed to validate that our models are consistent and to computationally demonstrate and validate data mappings.  Prototypes are not intended to be part of operational systems.</a:t>
            </a:r>
          </a:p>
          <a:p>
            <a:pPr lvl="2"/>
            <a:r>
              <a:rPr lang="en-US" sz="1400" b="1" dirty="0" smtClean="0">
                <a:solidFill>
                  <a:srgbClr val="FFFF00"/>
                </a:solidFill>
              </a:rPr>
              <a:t>Pilots</a:t>
            </a:r>
            <a:r>
              <a:rPr lang="en-US" sz="1400" dirty="0" smtClean="0"/>
              <a:t>: Pilots utilize some aspect of the specification to solve a real-world problem  - this demonstrates usefulness and practicality. Pilots may or may not be deployable as operational systems.</a:t>
            </a:r>
          </a:p>
          <a:p>
            <a:pPr lvl="2"/>
            <a:r>
              <a:rPr lang="en-US" sz="1400" b="1" dirty="0" smtClean="0">
                <a:solidFill>
                  <a:srgbClr val="FFFF00"/>
                </a:solidFill>
              </a:rPr>
              <a:t>Reference implementations</a:t>
            </a:r>
            <a:r>
              <a:rPr lang="en-US" sz="1400" dirty="0" smtClean="0">
                <a:solidFill>
                  <a:srgbClr val="FFFF00"/>
                </a:solidFill>
              </a:rPr>
              <a:t>: </a:t>
            </a:r>
            <a:r>
              <a:rPr lang="en-US" sz="1400" dirty="0" smtClean="0"/>
              <a:t>Reference implementations, typically open source, provide a complete “sample” implementation of the specification. This can help those implementing solutions or commercial products and serves to support testing. While the community may recognize a reference implementation, OMG can not.</a:t>
            </a:r>
          </a:p>
          <a:p>
            <a:pPr lvl="2"/>
            <a:r>
              <a:rPr lang="en-US" sz="1400" b="1" dirty="0" smtClean="0">
                <a:solidFill>
                  <a:srgbClr val="FFFF00"/>
                </a:solidFill>
              </a:rPr>
              <a:t>Products (open source or commercial): </a:t>
            </a:r>
            <a:r>
              <a:rPr lang="en-US" sz="1400" dirty="0" smtClean="0"/>
              <a:t>Products are software products that conform to the specification and can be deployed to solve real-world problems  (applications or systems) or enable the solution of real-world problems (tools and infrastructure). Of course products have to be sustained, supported and evolved. </a:t>
            </a:r>
          </a:p>
          <a:p>
            <a:r>
              <a:rPr lang="en-US" sz="1600" dirty="0" smtClean="0"/>
              <a:t>Implementation plans are, at this time TBD. We have started simple prototyping.</a:t>
            </a:r>
            <a:endParaRPr lang="en-US" sz="1600" dirty="0"/>
          </a:p>
        </p:txBody>
      </p:sp>
      <p:sp>
        <p:nvSpPr>
          <p:cNvPr id="2" name="Title 1"/>
          <p:cNvSpPr>
            <a:spLocks noGrp="1"/>
          </p:cNvSpPr>
          <p:nvPr>
            <p:ph type="title"/>
          </p:nvPr>
        </p:nvSpPr>
        <p:spPr/>
        <p:txBody>
          <a:bodyPr/>
          <a:lstStyle/>
          <a:p>
            <a:r>
              <a:rPr lang="en-US" dirty="0" smtClean="0"/>
              <a:t>Implementations</a:t>
            </a:r>
            <a:endParaRPr lang="en-US" dirty="0"/>
          </a:p>
        </p:txBody>
      </p:sp>
      <p:sp>
        <p:nvSpPr>
          <p:cNvPr id="6" name="Date Placeholder 5"/>
          <p:cNvSpPr>
            <a:spLocks noGrp="1"/>
          </p:cNvSpPr>
          <p:nvPr>
            <p:ph type="dt" sz="half" idx="14"/>
          </p:nvPr>
        </p:nvSpPr>
        <p:spPr/>
        <p:txBody>
          <a:bodyPr/>
          <a:lstStyle/>
          <a:p>
            <a:fld id="{CACCDEEC-E241-4C94-9849-F8205DB16981}"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22</a:t>
            </a:fld>
            <a:endParaRPr lang="en-US"/>
          </a:p>
        </p:txBody>
      </p:sp>
    </p:spTree>
    <p:extLst>
      <p:ext uri="{BB962C8B-B14F-4D97-AF65-F5344CB8AC3E}">
        <p14:creationId xmlns:p14="http://schemas.microsoft.com/office/powerpoint/2010/main" val="1058458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Consider the technology readiness level required for any pilots/prototypes</a:t>
            </a:r>
            <a:endParaRPr lang="en-US" dirty="0"/>
          </a:p>
        </p:txBody>
      </p:sp>
      <p:pic>
        <p:nvPicPr>
          <p:cNvPr id="2050" name="Picture 2" descr="http://upload.wikimedia.org/wikipedia/commons/7/72/NASA_TRL_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533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76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10000"/>
          </a:bodyPr>
          <a:lstStyle/>
          <a:p>
            <a:pPr marL="342900" indent="-342900">
              <a:buFont typeface="Arial" panose="020B0604020202020204" pitchFamily="34" charset="0"/>
              <a:buChar char="•"/>
            </a:pPr>
            <a:r>
              <a:rPr lang="en-US" sz="2400" dirty="0" smtClean="0"/>
              <a:t>Evolving use cases</a:t>
            </a:r>
          </a:p>
          <a:p>
            <a:pPr marL="342900" indent="-342900">
              <a:buFont typeface="Arial" panose="020B0604020202020204" pitchFamily="34" charset="0"/>
              <a:buChar char="•"/>
            </a:pPr>
            <a:r>
              <a:rPr lang="en-US" sz="2400" dirty="0" smtClean="0"/>
              <a:t>Multiple collaboration sessions to focus scope, understanding and intent</a:t>
            </a:r>
          </a:p>
          <a:p>
            <a:pPr marL="342900" indent="-342900">
              <a:buFont typeface="Arial" panose="020B0604020202020204" pitchFamily="34" charset="0"/>
              <a:buChar char="•"/>
            </a:pPr>
            <a:r>
              <a:rPr lang="en-US" sz="2400" dirty="0" smtClean="0">
                <a:solidFill>
                  <a:srgbClr val="FF0000"/>
                </a:solidFill>
              </a:rPr>
              <a:t>Source data and schema</a:t>
            </a:r>
          </a:p>
          <a:p>
            <a:pPr marL="342900" indent="-342900">
              <a:buFont typeface="Arial" panose="020B0604020202020204" pitchFamily="34" charset="0"/>
              <a:buChar char="•"/>
            </a:pPr>
            <a:r>
              <a:rPr lang="en-US" sz="2400" dirty="0" smtClean="0"/>
              <a:t>Validation sessions (like this one)</a:t>
            </a:r>
          </a:p>
          <a:p>
            <a:pPr marL="342900" indent="-342900">
              <a:buFont typeface="Arial" panose="020B0604020202020204" pitchFamily="34" charset="0"/>
              <a:buChar char="•"/>
            </a:pPr>
            <a:r>
              <a:rPr lang="en-US" sz="2400" dirty="0" smtClean="0"/>
              <a:t>Initial specification and prototype incorporating 2 domain mappings</a:t>
            </a:r>
          </a:p>
          <a:p>
            <a:pPr marL="342900" indent="-342900">
              <a:buFont typeface="Arial" panose="020B0604020202020204" pitchFamily="34" charset="0"/>
              <a:buChar char="•"/>
            </a:pPr>
            <a:r>
              <a:rPr lang="en-US" sz="2400" dirty="0" smtClean="0"/>
              <a:t>One or two pilot projects concurrent with the specification process</a:t>
            </a:r>
          </a:p>
          <a:p>
            <a:pPr marL="342900" indent="-342900">
              <a:buFont typeface="Arial" panose="020B0604020202020204" pitchFamily="34" charset="0"/>
              <a:buChar char="•"/>
            </a:pPr>
            <a:r>
              <a:rPr lang="en-US" sz="2400" dirty="0" smtClean="0"/>
              <a:t>Final revised specification is delivered with a “beta” unofficial open source reference implementation and 4 domain mappings</a:t>
            </a:r>
          </a:p>
          <a:p>
            <a:pPr marL="342900" indent="-342900">
              <a:buFont typeface="Arial" panose="020B0604020202020204" pitchFamily="34" charset="0"/>
              <a:buChar char="•"/>
            </a:pPr>
            <a:r>
              <a:rPr lang="en-US" sz="2400" dirty="0" smtClean="0"/>
              <a:t>Open source reference implementation and at least one commercial product is released within one year of adoption</a:t>
            </a:r>
          </a:p>
        </p:txBody>
      </p:sp>
      <p:sp>
        <p:nvSpPr>
          <p:cNvPr id="2" name="Title 1"/>
          <p:cNvSpPr>
            <a:spLocks noGrp="1"/>
          </p:cNvSpPr>
          <p:nvPr>
            <p:ph type="title"/>
          </p:nvPr>
        </p:nvSpPr>
        <p:spPr/>
        <p:txBody>
          <a:bodyPr/>
          <a:lstStyle/>
          <a:p>
            <a:r>
              <a:rPr lang="en-US" dirty="0" smtClean="0"/>
              <a:t>Potential Roadmap</a:t>
            </a:r>
            <a:endParaRPr lang="en-US" dirty="0"/>
          </a:p>
        </p:txBody>
      </p:sp>
      <p:sp>
        <p:nvSpPr>
          <p:cNvPr id="6" name="Date Placeholder 5"/>
          <p:cNvSpPr>
            <a:spLocks noGrp="1"/>
          </p:cNvSpPr>
          <p:nvPr>
            <p:ph type="dt" sz="half" idx="14"/>
          </p:nvPr>
        </p:nvSpPr>
        <p:spPr/>
        <p:txBody>
          <a:bodyPr/>
          <a:lstStyle/>
          <a:p>
            <a:fld id="{B7991BA1-B39D-47ED-BA61-18D81BEA49A7}"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24</a:t>
            </a:fld>
            <a:endParaRPr lang="en-US"/>
          </a:p>
        </p:txBody>
      </p:sp>
    </p:spTree>
    <p:extLst>
      <p:ext uri="{BB962C8B-B14F-4D97-AF65-F5344CB8AC3E}">
        <p14:creationId xmlns:p14="http://schemas.microsoft.com/office/powerpoint/2010/main" val="1381979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dirty="0" smtClean="0"/>
              <a:t>What we* need to develop the specification</a:t>
            </a:r>
            <a:endParaRPr lang="en-US" dirty="0"/>
          </a:p>
        </p:txBody>
      </p:sp>
      <p:sp>
        <p:nvSpPr>
          <p:cNvPr id="4" name="Title 3"/>
          <p:cNvSpPr>
            <a:spLocks noGrp="1"/>
          </p:cNvSpPr>
          <p:nvPr>
            <p:ph type="title"/>
          </p:nvPr>
        </p:nvSpPr>
        <p:spPr/>
        <p:txBody>
          <a:bodyPr/>
          <a:lstStyle/>
          <a:p>
            <a:r>
              <a:rPr lang="en-US" dirty="0" smtClean="0"/>
              <a:t>Time Investment Required</a:t>
            </a:r>
            <a:endParaRPr lang="en-US" dirty="0"/>
          </a:p>
        </p:txBody>
      </p:sp>
      <p:sp>
        <p:nvSpPr>
          <p:cNvPr id="6" name="TextBox 5"/>
          <p:cNvSpPr txBox="1"/>
          <p:nvPr/>
        </p:nvSpPr>
        <p:spPr>
          <a:xfrm>
            <a:off x="4876800" y="5531324"/>
            <a:ext cx="3884397" cy="369332"/>
          </a:xfrm>
          <a:prstGeom prst="rect">
            <a:avLst/>
          </a:prstGeom>
          <a:noFill/>
        </p:spPr>
        <p:txBody>
          <a:bodyPr wrap="none" rtlCol="0">
            <a:spAutoFit/>
          </a:bodyPr>
          <a:lstStyle/>
          <a:p>
            <a:r>
              <a:rPr lang="en-US" dirty="0" smtClean="0"/>
              <a:t>* “We” is the entire team, you included</a:t>
            </a:r>
            <a:endParaRPr lang="en-US" dirty="0"/>
          </a:p>
        </p:txBody>
      </p:sp>
      <p:sp>
        <p:nvSpPr>
          <p:cNvPr id="9" name="Date Placeholder 8"/>
          <p:cNvSpPr>
            <a:spLocks noGrp="1"/>
          </p:cNvSpPr>
          <p:nvPr>
            <p:ph type="dt" sz="half" idx="10"/>
          </p:nvPr>
        </p:nvSpPr>
        <p:spPr/>
        <p:txBody>
          <a:bodyPr/>
          <a:lstStyle/>
          <a:p>
            <a:fld id="{C12638B0-881F-4BC7-8102-A0BD7FCB8347}" type="datetime1">
              <a:rPr lang="en-US" smtClean="0"/>
              <a:t>7/13/2015</a:t>
            </a:fld>
            <a:endParaRPr lang="en-US"/>
          </a:p>
        </p:txBody>
      </p:sp>
      <p:sp>
        <p:nvSpPr>
          <p:cNvPr id="10" name="Footer Placeholder 9"/>
          <p:cNvSpPr>
            <a:spLocks noGrp="1"/>
          </p:cNvSpPr>
          <p:nvPr>
            <p:ph type="ftr" sz="quarter" idx="12"/>
          </p:nvPr>
        </p:nvSpPr>
        <p:spPr/>
        <p:txBody>
          <a:bodyPr/>
          <a:lstStyle/>
          <a:p>
            <a:r>
              <a:rPr lang="en-US" smtClean="0"/>
              <a:t>Threat &amp; Risk</a:t>
            </a:r>
            <a:endParaRPr lang="en-US"/>
          </a:p>
        </p:txBody>
      </p:sp>
      <p:sp>
        <p:nvSpPr>
          <p:cNvPr id="11" name="Slide Number Placeholder 10"/>
          <p:cNvSpPr>
            <a:spLocks noGrp="1"/>
          </p:cNvSpPr>
          <p:nvPr>
            <p:ph type="sldNum" sz="quarter" idx="11"/>
          </p:nvPr>
        </p:nvSpPr>
        <p:spPr/>
        <p:txBody>
          <a:bodyPr/>
          <a:lstStyle/>
          <a:p>
            <a:fld id="{C5349D12-3EF0-44B0-8484-0F10BE0E01DA}" type="slidenum">
              <a:rPr lang="en-US" smtClean="0"/>
              <a:t>25</a:t>
            </a:fld>
            <a:endParaRPr lang="en-US"/>
          </a:p>
        </p:txBody>
      </p:sp>
    </p:spTree>
    <p:extLst>
      <p:ext uri="{BB962C8B-B14F-4D97-AF65-F5344CB8AC3E}">
        <p14:creationId xmlns:p14="http://schemas.microsoft.com/office/powerpoint/2010/main" val="2406879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dirty="0" smtClean="0"/>
              <a:t>Information “data calls”</a:t>
            </a:r>
          </a:p>
          <a:p>
            <a:pPr marL="285750" indent="-285750">
              <a:buFont typeface="Arial" panose="020B0604020202020204" pitchFamily="34" charset="0"/>
              <a:buChar char="•"/>
            </a:pPr>
            <a:r>
              <a:rPr lang="en-US" dirty="0" smtClean="0"/>
              <a:t>Authoring/sharing content</a:t>
            </a:r>
          </a:p>
          <a:p>
            <a:pPr marL="285750" indent="-285750">
              <a:buFont typeface="Arial" panose="020B0604020202020204" pitchFamily="34" charset="0"/>
              <a:buChar char="•"/>
            </a:pPr>
            <a:r>
              <a:rPr lang="en-US" dirty="0" smtClean="0"/>
              <a:t>Weekly team meetings</a:t>
            </a:r>
          </a:p>
          <a:p>
            <a:pPr marL="285750" indent="-285750">
              <a:buFont typeface="Arial" panose="020B0604020202020204" pitchFamily="34" charset="0"/>
              <a:buChar char="•"/>
            </a:pPr>
            <a:r>
              <a:rPr lang="en-US" dirty="0" smtClean="0"/>
              <a:t>Exchange on GITHUB and portal[TBD]</a:t>
            </a:r>
          </a:p>
          <a:p>
            <a:pPr marL="285750" indent="-285750">
              <a:buFont typeface="Arial" panose="020B0604020202020204" pitchFamily="34" charset="0"/>
              <a:buChar char="•"/>
            </a:pPr>
            <a:r>
              <a:rPr lang="en-US" dirty="0" smtClean="0"/>
              <a:t>Domain centric collaboration &amp; validation sessions (face-face preferred)</a:t>
            </a:r>
          </a:p>
          <a:p>
            <a:pPr marL="285750" indent="-285750">
              <a:buFont typeface="Arial" panose="020B0604020202020204" pitchFamily="34" charset="0"/>
              <a:buChar char="•"/>
            </a:pPr>
            <a:r>
              <a:rPr lang="en-US" dirty="0" smtClean="0"/>
              <a:t>Cross domain </a:t>
            </a:r>
            <a:r>
              <a:rPr lang="en-US" dirty="0"/>
              <a:t>collaboration &amp; validation sessions (face-face preferred)</a:t>
            </a:r>
          </a:p>
          <a:p>
            <a:pPr marL="285750" indent="-285750">
              <a:buFont typeface="Arial" panose="020B0604020202020204" pitchFamily="34" charset="0"/>
              <a:buChar char="•"/>
            </a:pPr>
            <a:r>
              <a:rPr lang="en-US" dirty="0" smtClean="0"/>
              <a:t>Review of draft models and specifications</a:t>
            </a:r>
          </a:p>
          <a:p>
            <a:pPr marL="285750" indent="-285750">
              <a:buFont typeface="Arial" panose="020B0604020202020204" pitchFamily="34" charset="0"/>
              <a:buChar char="•"/>
            </a:pPr>
            <a:r>
              <a:rPr lang="en-US" dirty="0" smtClean="0"/>
              <a:t>Prototypes and pilots</a:t>
            </a:r>
          </a:p>
          <a:p>
            <a:pPr marL="285750" indent="-285750">
              <a:buFont typeface="Arial" panose="020B0604020202020204" pitchFamily="34" charset="0"/>
              <a:buChar char="•"/>
            </a:pPr>
            <a:r>
              <a:rPr lang="en-US" dirty="0" smtClean="0"/>
              <a:t>Presentations and expanding the community</a:t>
            </a:r>
          </a:p>
          <a:p>
            <a:endParaRPr lang="en-US" dirty="0"/>
          </a:p>
          <a:p>
            <a:r>
              <a:rPr lang="en-US" dirty="0" smtClean="0"/>
              <a:t>It is up to the community to decide how we will collaborate to produce standards and capabilities.  Ultimately all of the above will be required.</a:t>
            </a:r>
          </a:p>
          <a:p>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26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Kinds of collaboration</a:t>
            </a:r>
            <a:endParaRPr lang="en-US" dirty="0"/>
          </a:p>
        </p:txBody>
      </p:sp>
    </p:spTree>
    <p:extLst>
      <p:ext uri="{BB962C8B-B14F-4D97-AF65-F5344CB8AC3E}">
        <p14:creationId xmlns:p14="http://schemas.microsoft.com/office/powerpoint/2010/main" val="3374531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46133" y="5844477"/>
            <a:ext cx="8101231" cy="4455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Vendors &amp; Service Providers</a:t>
            </a:r>
            <a:endParaRPr lang="en-US" dirty="0"/>
          </a:p>
        </p:txBody>
      </p:sp>
      <p:pic>
        <p:nvPicPr>
          <p:cNvPr id="33" name="Picture 4" descr="C:\Users\Cory\AppData\Local\Microsoft\Windows\Temporary Internet Files\Content.IE5\ER8PH0AL\MP90020220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803" y="3830656"/>
            <a:ext cx="1193514" cy="803447"/>
          </a:xfrm>
          <a:prstGeom prst="rect">
            <a:avLst/>
          </a:prstGeom>
          <a:noFill/>
          <a:extLst>
            <a:ext uri="{909E8E84-426E-40DD-AFC4-6F175D3DCCD1}">
              <a14:hiddenFill xmlns:a14="http://schemas.microsoft.com/office/drawing/2010/main">
                <a:solidFill>
                  <a:srgbClr val="FFFFFF"/>
                </a:solidFill>
              </a14:hiddenFill>
            </a:ext>
          </a:extLst>
        </p:spPr>
      </p:pic>
      <p:sp>
        <p:nvSpPr>
          <p:cNvPr id="7" name="Pentagon 6"/>
          <p:cNvSpPr/>
          <p:nvPr/>
        </p:nvSpPr>
        <p:spPr>
          <a:xfrm>
            <a:off x="327033" y="5048496"/>
            <a:ext cx="8534400" cy="83820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Title 3"/>
          <p:cNvSpPr>
            <a:spLocks noGrp="1"/>
          </p:cNvSpPr>
          <p:nvPr>
            <p:ph type="title"/>
          </p:nvPr>
        </p:nvSpPr>
        <p:spPr>
          <a:xfrm>
            <a:off x="352426" y="228600"/>
            <a:ext cx="7680960" cy="774792"/>
          </a:xfrm>
        </p:spPr>
        <p:txBody>
          <a:bodyPr>
            <a:normAutofit/>
          </a:bodyPr>
          <a:lstStyle/>
          <a:p>
            <a:r>
              <a:rPr lang="en-US" dirty="0" smtClean="0"/>
              <a:t>Stakeholder roles in our community</a:t>
            </a:r>
            <a:endParaRPr lang="en-US" dirty="0"/>
          </a:p>
        </p:txBody>
      </p:sp>
      <p:pic>
        <p:nvPicPr>
          <p:cNvPr id="1026" name="Picture 2" descr="C:\Users\Cory\AppData\Local\Microsoft\Windows\Temporary Internet Files\Content.IE5\M23DN4D3\cyber_securit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296" y="1558344"/>
            <a:ext cx="1613959" cy="16139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ory\AppData\Local\Microsoft\Windows\Temporary Internet Files\Content.IE5\636D9IYS\Cyber_Securit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881" y="3576642"/>
            <a:ext cx="1748631" cy="13114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ory\AppData\Local\Microsoft\Windows\Temporary Internet Files\Content.IE5\636D9IYS\threa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151" y="1784783"/>
            <a:ext cx="1030129" cy="1471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Cory\AppData\Local\Microsoft\Windows\Temporary Internet Files\Content.IE5\B0O4UG11\MC90038406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05394" y="3240197"/>
            <a:ext cx="1182707" cy="10654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Cory\AppData\Local\Microsoft\Windows\Temporary Internet Files\Content.IE5\WZDPHL4N\MP90042242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2554" y="1003392"/>
            <a:ext cx="1025576" cy="15627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Cory\AppData\Local\Microsoft\Windows\Temporary Internet Files\Content.IE5\I43GK64V\MC9000830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2554" y="2455717"/>
            <a:ext cx="1054817" cy="9595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Cory\AppData\Local\Microsoft\Windows\Temporary Internet Files\Content.IE5\8HTUHAU1\4808301740_f518be9399_z[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7901" y="3412900"/>
            <a:ext cx="1368542" cy="9301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Cory\AppData\Local\Microsoft\Windows\Temporary Internet Files\Content.IE5\2E2TCEXO\nri1154-f1[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75698" y="1185645"/>
            <a:ext cx="1284214" cy="13805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Cory\AppData\Local\Microsoft\Windows\Temporary Internet Files\Content.IE5\WZDPHL4N\MP900409629[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32453" y="1978461"/>
            <a:ext cx="781705" cy="117542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8" descr="data:image/jpeg;base64,/9j/4AAQSkZJRgABAQAAAQABAAD/2wCEAAkGBxQSEhUTExQWFhUWGB8aGBgYGB0eIBwdIRgcIBwgIB4aIighHyAlHh8bIjIjJSkrMC4uHCIzODMsNygtLisBCgoKDg0OGhAQGzQkICYsNC8sLCw0OCwsLCwsLCwsLCwsLCw0LCwsNCwvNCwsLCwsLCwsLCwsLCwsLCwsLCwsLP/AABEIALcBEwMBIgACEQEDEQH/xAAcAAABBQEBAQAAAAAAAAAAAAAEAAIDBQYHAQj/xABBEAACAgAFAwIEBQIDBwMDBQABAgMRAAQSITEFE0EiUQYyYXEUI0KBkQehM1JiFRYkcsHR4YKx8FNj8TRDkqLC/8QAGAEAAwEBAAAAAAAAAAAAAAAAAAECAwT/xAAqEQACAgICAAUEAgMBAAAAAAAAAQIRITESQQMiUWHwE3GBoVKxMsHxkf/aAAwDAQACEQMRAD8A45nVbkyKwUgCjubWwa+2xJ38YkywJAJm0iuBZPzVVbff7YjzMsjCig9dOKH6VUqKPtQN/UYJihnpVCrQAA9S7WwYWb2OojY++NVsh6B44m1aBKo1Egm9tvJP1/64cZGRQEmJ1ABh7WorffxttVcYdls/NFIJABqhYt6gDRY0bvnfHssExFaAujSTuLNICDRO50b+n74EAlygsFZvFAmxvRsc7DYi/rxiNoAxJM1k7bjlvbngDz/bDznJEIUIqk0yijyy7EWTyD5xGcw4v0Ls/sdm3+v3+mL8hPmHQhmQAy0DfpJJ21b/AN968849lDaQe8Dp3TwaAG9+COAD7bYeO8kakxjSuoAnmtfq2ButW119LxGk7sAqxj1AqtA3XkD34wsVnYZsiXL0+hpKVfVqFkDYGwNt+P4w/wDCAC1lGq6I42ba7vf6j2wxC5YMEvuegADY0ACBXnj+cSrm5GDKqjYAtQ4VDf8AAOEuNFOx2YdwDctstjSPYNpJv3v96xF2ga1ynSOaGojbagSL9uRgjMZeY3qRRquzYH69RHOxsjbnHkvePzKnqq7KjgAC9xp2rY1iq9mTZF2iGC93YuYyQTQAIF/8u9/zhQxmUkPKfSQik78kgedl9zv9sePNMXN3qR2kI22axqP8gbYLigzMRJAUEuD8yn8xSaGx+YE/L/bEpW8Ibddg+VyuwPeChquibB1kLY28jVfiwcNzkbWCZNTbKfpe439v+uCEzU6KE0owqx8pI0s0nINggkkg+MCnNO+4UbMGNDzwP/xgxVdhmx+ZhLkkyq1ITZ2+U8Ae/ke+BDmnIILMQedzv98S592umCgjwpvk2bon+MSxdDzLDUuXmYHyInI/sMRJ5wVFYAWcnknHl4dLEykqwKsOQRRH3BwzEFE/4t6rW1WTyeTz/OJ3Hdk3kJGmyzCiKFkVfP774BwsVYqDZoyjMRICQwNgnexYP7efriYwawzma206pBXjagN/UbI28VgOfNM5JaiTVmgPlFDj6YtvwmYj1KYQNSaWJPgadrugw9O3O+NI0yHaRXvlAGKmRSA1EjcHYmx7+2PY4FLN+YQoXUTW542q6v8AfxjwZiQuzVvZZhXGxB2/fBEkE8Z3TTqBiI2raiyHfYjYkHfBS6QWyPqGWCsQZS5HnxV1zd39KxA8ZAk/MBpgCLPq+b1D3Arz/mGDMy2YcamAPc0qSCt7nUgIBtbqxYHGAjI76xVljqbb2sn7Dc4UqvCHG6yEfh6QES+pgA60QArHbe/VwCRW1DnD48pQoSiySaF1StQJ3G/JAr/3w945wEBi50gGrJ07gEXsa8bGsOTPyvREa/qFgHgtrYc1QvnwPOKSjeUS26IqJahKSrKSSbGwB2q+dvfzidYTe0x2VStkg0xG3O1XuBiBGk10FClUIqxQQ3e5PB1c35wUTOTvV0iVa2FStG13QobnFrPRDdHseVUn0ua0sfUOSORseDgrIpa2ZGDerTXjSoO5uxfArCWCZaJCi0OmiptWFkrub23xLkVlKhUCmyaFjVuNLEC+NqusWlkzbJ0QgCpPAPJ8i8LHqpPQpSRQoiiKrbcc7YWLokyLvWiwRSkb+bLEEfTcf3wYucSyRGQNQNWTRFbX9aP84kz+aFipdY/Mo1wpQBRvx5FeP3wP06YKN30jexV3dAffzzxjmTp1Z1POaIJ5PU5K0X3rfa2vzzgpM2ANJVwwGwBPPbCG/bi9vtxj2HMKCoaQ1SgkLfEuo880N9/th34galqTcRsNVeSzUL54I38XXjCX3D8AEr2VYKQAAPO5A338fbHs0wOugRqbUN7rnY+535xY5nMqTYk9NrsARuDudP28+cC52RT3QrWDLaiqser1fTxt9cElT2NO+gifqCGMgxsCVZV9RqmlD3ud6HpqqN3zgOCcKYyQ3pJJo1Y+ntg+LMDWhMwrerBIUGOqrxZ2offD4M6w06Jgvy6fVRX0qGrf03v/AM2+Kq3sm6WipSUAIKPpYsd/Hp49jsd/th2WmCsxIJBVhsa3KkA/YE/vizyuYUCSnQAyMT6a1Loatr3F/p8HfEnS80mlQZFU6kLWn6Ar6hdjUPl9Pnb2xKXuNv2B85n4XLaVdAXLgXqq69O7b8fNz9MR5rOxsW9LjUQTZutl23O/B3PvhkcwLQWw9K0fT8vrer99qN/X6YdmJrD6pAzGNbPzFiHG2r3C+fpWK5uti4qyKOe3lcRkhgxqz6bN2T9MGP1CM0e3JpEhfn9RN6bvivPOGx5r/LLppF1bEXUdFfrvth3fj/DKvd37bAx6P196xv59G+rx8uEnx0wavoDOaTUCA3kkE1uVraj/AHxcfBXRBOzyS61giW3ZOSQy0q7jc+d9hvzV1bP3GkVW1NIy6RW7m/7bnHVcx0+fJZYRHtvI5PcAqtTIr0dx+mOM2D+k+9YFbldlLRkM3lpUnjAzaqO80aINQVKdAuw2pi13/pu74H+MyssgkSRWTtF01WGpZmjIqyL1KWG423oY861mczGY5pAq6ZTLGfSfzG0SesAmjQQhSBscCTpmpgQsFBEEOkD1HVN3dgxLM5d72ugwGwwUreAsuchqlRI828Eq/liPUrM/5kXcVTKGV0RRzRIDGqOPR8G5bOQrNkphG7AkwTG6o1QcbjzQYG+bxW/7VzOXBDZdAUVWD0SFAiGXDWG0tdEe2st7UAIupzwBIdGlwgVSQwYo7rMoq69RIN1wRheXTDPRXdV6XNlpDFPG0bjej5B4II2YH3BIwHjs+Rzw6hlmg6lCqiIELKGQSJopHZQTqpWADUCp84538YfB0/T3/Mp4mP5cy/K21gH/ACtXKn9rG+IlGik7M5gzL5vbS9katV73e1+fNc4DwsKMmngGrCRMNTmj6g1b8XxfvgnN9QVjfrNyM51Mf1ACuT7fNyf2wD3Tp07Vd8Dmq5/6YkizrrIJQfWG1XQ5u+OP2xSk0LiTvmYzppW5TUL29Io1vyedxteBVcBid6N/3BrD4M2UFDbckHyDpI5waM1qjZS4rRekg/PqXcb7tV+r2vD3mxaxRJmOpoSCpkFyByL4pQNiTufriDpmcRAwbX6ldfSarUmkbeRfI8jEeVYflfJtJvqHi1+b3X/zgudR2z6o9OhjQ/z94iq51aaI8aaxSfYmloiGbQs9hqaMIDZsEaN6vcHSdr2v6YJXOoH103FVfj3u7v6Yr55Pzb9PK8AVwPA2wYZxU4td3BFDn1NuvsP+4xUZNWRKKaDI8/GAtK3oUgfW002d9t96GCOn5xE0k6tQBFDbYm7u7v6fTHnTs0AAe4g9a6xpAtO353GoXtp998V2UzFJILAsDY8n1DjGjdGfEuY+qooCgMQABeoi/wBgdsLAE84sbp8q8Af5R7eRxhYvk/Uz4FRmIfQ7BVFSlbB+h2r225xPHlvTG3bBLIDzdjuupJHjZa+lX5wyHKR+jV3PWo4FUxZh5B1AafHO/th2VyCMoYuw1aRshoFnZTvvYAW9ubrxjkpnZfRJk4gR6URjR2u9u4ATVe3nwN8M6pDSX21X1UpB5XTv/wAwv9X7YGyuVDPpJb5guyk8tR2548YfmcsgGpdYtNYBH/3CvNCxtzXO2Ku46FXm2WWSykbJqMS1R1EScVl9Sne6t9/qfTiCDLgqAIlOpVLG/lGkkmz8tnz+2AuwO6saswV9AJK0fUATsDvRO3vhwyoGu2b0uVIAO4AY8+DY4PvgTt6E1jZHn4wO2dIW4wdiTe5F78E1xg7NZMCMkRV85LauKcADnahtR3POIJ8pGEJUvYXWLG1awtcc2fm2G1cnEUEAOgGQgPeoUTRHG173hVTaHdqw6LKI8zp26HcQAB/lBaiLY73fJ4wyHKDVZi//AGTIEvawxANXdfS7w5+mIApE/q1RhvSdtcesEefT8pvzuNsAZcszM5kYOqlg1myR9eR98Gug/JZvkwrFezelS3JO41bbNuONudsQ5vLAJfar8sPqs7HWB5PHIrne/GB7I01M3yGTYnZt9uedufrh3VIgnpWVn9RDg3RYfqHuDfJ3xUpJrQkneyTLw7E9oNSArzuaF/8ANzwMT5rJgFvyhpDqBTbbsbW/PttxitKUTTn0oGHPJAsfTn+2JWyw2UyGjF3Bsfm0k6a++2rA5KqoKzs0PwH0cS5p2KEpl3V2IJ2pzpXbks2lR9L54Or+K+oO7amyzoEbU3zDfthE/SNN/NRuycRf0zZYci8rWNc1kjnShiP78PX1rEWZ+IcurRXOw7evhCR6ilEDRvVNdm7X08714VVd0ORkPijqKP6AkiPqDOGJpaijQAAmz8t2QDuBVDE+T69l1kjlKzXHJqChvmBSFT6tQKsDGx2BuwNqw+Lqcf43KO09iONVklZWYWNV7EWw3Av/ALYOy/Uj2dKZuNX7UIg9TKYiERZdLagIjd6v8+5xMH5rsJLBn811GLR24+4VGXEQJ2tvxImJK6jS8irO4B+1fnZw7qQGoJGps7+mNVbc3tYNewr7YtPiLMo4IR0YfiswRpTSdDdrSxsn0tRocij77XWV6kojirMRLpXLCUAaSUX8QXUjUO5VoGUfMSvtvC3V4H1YDnPiCOVZAkcvcZJUA1sRUmYMuokGzS+krVE+om8anof9Q4njfLz5YNEb9DMGVlKoAGtbtStgiqLeKxU9I6qqR5dRmY0YRw6qGkqi5mdpFJuiQChK/qDAVsTih+GsxGGmMuYMKuFBCpqLXPGTtVUqgtz488Fp6BosPjf4R/Dhczl1k/DS8LIpDxMeFawLUjdX80R4s5AoRyCMdA/3kTKNL2cw0rMkrm60M8kgpSFX1EKA+rUADxXGGy/1MzcUUcUUyOpjtw0Q9DlmsAsLNDSb33xMkloabMBhY6c7Q9UmmuCBlQhYWguKZxrAJq2WgoYjuR+wBHGK7qH9McwBqhDn/Q6mxtx3FuP93Mf0BwqwOzBYWC+pdMmy76J4nib2dSt/UXyPqNsCYkZ7iSLTvqvg1Xv4v6YiwsNOhFrmcnHtoD13QlnyKBv7/TD+ygo9tqLFBufDVfPP04xVCQ1Vmgb/AH98HJmHb1d31bA3tQJ5v++NYyV6IcX6kwgUdr0t6pGVt+QGUCvY0Tf7Y9yoQF9SlgCABZHLVuRvdYFEbdwRat1cqDewOqrB+pA3wTEGjBZZaf8AUPpqrng74qP2JkvcNgykZG4kuyNiPDEDx7YWKydmjZk1fKSNjtz4wsJyyJRJsxDNGAC6kKGQcGtBtgLHILmiPc0cNZZo6QOPSCKH6dFuRuOQWJBHk7HDeo5gk7whKLhtv1MBf0AHIXxeFNIZGtIK2ZiAP8y1YoClFWB98TgvIPlgwt1fSw3G5sld7BHkc74nky8pZ11q2lVBo7FSy0B9NRBxAgZV0mM2QaNeCN9vtvfjE0zup1tEFDqoG23p0n++nf7nAqWxijikaQMHBZFDh9/SqDncX6a9vGHZxZoy5dh/iHVuN2Kkk1zRBP8AOGDNKrn8qlKldLGyL8gkbHyDWPOpylme4hHZDaQCNIqq+3198J1tBnsNfLzsChdADQbYCiSCqEhbAujQ9Ni8CZWKW0plXTq0kkbb0f5O2JhnkHzQH1aWO4G43FenZD5G9++I8rIFDGSIldxtYptQI3qhXFe2L8reycpaJozmZFFV6GG21lo0ofU6E/tgdcrLHrqiDG2ogqRo1BW/vth8E+kEmJrDtRFgWwoqft/O+GTZpAWUI3yFfUaIJa7ofxWJdVY82QrHJqRQN2Wl4+U3/wCecG9QTMStTgMSwYkV6jJw1jm65G22BIJ9LRuVbSo0nfnm6P78YMTPojahG7INAGpiNlNkGtt/YHbCVVTY8+gOcvLudS7pV2PUq1sP/wCP9sO/OZVex/hhFFC9BYpsK97F84Yc1HVaG9IIXfkm92/nx7Y039N+iHOZuCNV06PzHd/lMccoc0K3YkhfajhviGTc5lY8llkygdDoAAJA9T9mZmPr4HdPnayvtjCtAWzEumKJ2qAMKVgB2wJzWkr816mUek7rjc/F2SR5DqiBQyInLC1YrfDC25o8b73jB/G8MaIBGmipZIubsRrHRPs1tRA24xq1xSYnnAs7kVGnVBELXNaOVuNMsrROKA176irm9ZsHi8VvS8nHJPkkMY0ygBx3CNZ7rqSTfpJoCh7fXFjF8O5csyVmeZWVtO+mN9OkgKRZF29gKaFHEGZ6JAIi6GdW7QnWwCFH5XpNKNW7n8wFRsNt8TJPLr5aEukGx9FiaUI2XCErliyGRhpLyAOPU1jUDVMbH0wxekIYA7ZPQTHOzkNIO2UiDR7O502d6ay3C4rJOkoepfhWlkKGYR9zQS5F0DpO9/Tx9cTxZOIoxkfMtpjSSUA1r1LagEqdOmx6m1A+K2wo5tUN47PP9nRjLrIYOEjbua29RaUhlO+n5dqABFXgnq/S0jhl05eNQiue7rYkSDONGEu9N9sfJVkeu8DT9IiQSeqdkjzDpprTaLGzLuVIDmqNrsN69gYenK+YMK93QUZ1XTbX2C6CgN96XUBuN6GJ4tK6HeQoZfTmswI4o2KA6E+dVJZBYDA6wAx+YbCz4xJmIID2/wApb70/cVH302giH+ldRKg7A746T8Pf07ymX6bLnppEkMmVLK7DUseqPlVrdtRrcH2xzKWfNQvLIyqHjMcch0rSGNl0KK25iA25AOGmn0Kn6hOVaGORBGdIpzI3ce6iU2V0MlGTSwAN/pxq+jfFwheQPMwWodBMsjUZF1EMJXkUaeCVHP8AbIZKfMu6yJBH22ieMKWKx9stUnrdww9b1qL2S1eaxDnxm8y8ncjoySktYCKrRLpK2xAVUVgPUdrG+Hi8IPyd8hz8U0ZSWiNILo7d1Da3XrDKRxuNt8ZH4s/pXBmFMmRUQzAAmKz23JFkLq3Q77fp+ijfGGPWs9BE1xRhVWpQSCWUMqKxUPq0hlADLSk7b4uPhj4wz1rI5GiQu5kNADQRrJA4A1AceQBhyjF4Em9nOM/kpIJGilRkkQ0ysKIP2wPj6B630zK9YRkm0x5mPSqTrzbKWQMKBZCBdEAjeq3GOJfEfw/PkZjDmE0typG6uvhlPkH+R5o7YxlFx2aJ2VePVaseYWJGFKzM7SBbptZAGw3v+MSPmtSEdsDYKWHtdj7HxeBIpCpsGj/3FH+2JYpAI3WzZK0PBq7xcZEtDs5MWdmI0ljekeLwse5mYM12x2G5+wwsU0vUS+xP1LNo4OkyEmQsNVVp0gD/ANVg/tWCY87FojGuQFQha1BFrJIaX/0stX51X4wLniuk0Y/8U/LzWlf30+31vBeekGr1dogiULVbLp9B2Hv8t784Fd3YsVQEMwoawzG9R22ILJVfzsfph/Uc0rKArMxJDEHavQFr6nbn2x7kwNKGl2J1E+TY0g46d8NfCnS/wEOcz8xQygq1kaSySMKXQNWqgLFm8OV1b7BVeDkubkDNYJOw3POygHEuXzPpdWZv8PSoHBPcDUfp8x+9Y6zmupfDCKyLFJKXGkuEkJW9tQMhFEc7DxjlXUMkcrmXicBjFIVN3TBW5/5WG/2OM7zZdYIs9mdZQgk6Y1XcAUVHArwPBxY5vqCONRkLEawFKgE6pS4Y7V5vc3e3GK+YqUYhV/xNiDvVHavbFmmXsxqY46JbQTS6h275r1AHcE3vti4t5oiVE8ueTuCTvA+pydrssbDVVb877jAJzijMZdxJ/h9vU4Xgq2592r384KXJfl+mFWY6SpHqJUoNVAfNRu/bAuUgUh/y9Q1OLvgBCRXtR3vzjSfJ0RDirHx5hQYm7orUljTZXS9sSv05+uPc9mFKEiYEEEBNNG++WuvHp3v61hZfJqSmmKywQEE82jW30s0fpiFMovcywMZqRAxF/N6nF/S64xD5UUqB0nC5guHIGskOB4s719R4xoPhr4m/BOJAwcPGI3jqjp0kNvWxBpgRd1vil6hAAARHpLRKx34JciwL2vYUcFdOyiOyjtAglA3qHHaJJsn02d7/AGwkmNtbL6T4rSZXbuvE4WSkIOlr0EAODdk3sV4Wr3wDmumnMyFDnFdIXEaszsw09uRi6gkgLUVaQeSo9sUMafk/4Yqidfm7G1+NvGNz/TvoPe6hmssjdkCFmGr1BfVGu4PPpkdb5pjvvgelZSdsosomZ7jxDNqFpH1tZDd4qyjgsNRcFl4u7vDZTnHSOMzIVzAkUAaRpEZAZLVbVT21IRTRobY3U3wIy5t0V4HH4aKQdxWRQEKRxDbU4NqLBu739sYvqXRs9l5VjkyqB8uHJrSQ2tibJDeo7+lRvQG2H7CcWmU+amnDxZ5pAZJXZ1YVYZGFkrVDeiBi0ihzKxi5oVCrGEBQMZNUOtUJ7Z1BUNVIaHA4xTOsrrl4OzTbmOkIaQOwo7/MLFAj64vAZ4lcyZNGMYSmsUuiERk0Ce4CuljRoEk7XsvD3kJXRMOmZtmps3FUmYIJaypzBDoQRoNAgMtkaa+mDvgHpUzH/aTxCVVmjRQUJJPdjDFQPSqqp02RW9DgkBHq0g1SfgVURMJaNCpGDPqKkWyU16PArcY6d/RTJE5PVMf+HRtUYatOtZNTODzQdVIvhlJ9rcl6CQd/WOePL9NXKRIFErLGoGyoiEOTXHKqP/V5xwrrPUkc5jTdyzB1N3Sgykht929ab78HfffpP9ZevK+d7SzRVHlZVorq3kQGgQdmYaa9q3sHGC+EZhoaPVEGM8TL3Fs7RZjzY9OooN9tTIdq3lOlVlMi6f1TLjLiGTvjUhVyu4F5iOQ0pcA2iAePVR3oHDT1mJjMW7w7zTGw113GjIsahr2VgbO+x3qsXMGfVp/zny+vuZUSO9G2UOzkkHcBgFc3Xy/TFJ1p6nyxZ4mkVE7rCnGruMfWVJVyF03W1UMPKQtk/WOtQSRyCPva3VUAc7BVkLAlu4SxIr0laBuieSH0/qcSRdt0c6kdWYNxqeNgVU7cJRuvmvwMWWfzv5EoE0RjKMuhQPVJ+MLghC9g9vfuaa0ejnfAfUeoh3zrCRSJStUpGv8AMB9P+UCiaxT/AMrv5sS1okj+JAGkdYaLzrICH+RQkiqgtT/m1XwSg9PtvOg9dj6tE2RzsDhEA7c1FmiJXZi4UAE+dgCK2xzdc2oyDw9z1NmUft6fCxONWr7sBWL/ADHVYTmDOM0SI5naypDuGVEDKNPlV31Efzgg+WJPASxlIoPiv4bm6fmGgmH1Rxw6+GH8VXggjFNjt2Yly3V8p+HeVHmQlo5hqAVjwPUqnS3DbVwRwMcYz2TeGR4pVKOjFWU8gjGU48WWnZBgnIyqCdShrBq/DUa4538YFx6MSnTsGrLuTKLe6AGhY1VvQvbxv48YWKUm8LHSvHj/ABXz8GL8KX8vn/pPNGAvBDB2BN7UAKFe4N/zi1yvS0IjJWRu4EG21FzJZHvWjYHnf2xW5jL1ppw1prP0J5X/AJsF5ZJAAFmrUqgDUfOohfpW/wBr+uMorOjR62RQ5RdIZg++kbD/ADFwT/8A12HnfGq6VKMx0rOZIBtWXcZuG/IWkn+wCsGr3v64x0MrhSQ9DZav3s8ew33+uL34W6ocrnVllYPHG3bmHIaJ7R62tvSSf2GG2nHQd7MxjS/Eyd7L5XOiiWT8PN79yEAKT/zQmM/cNiv+Kukfg83Nlr1CNyFb/Mp3Q/upB/fB/wALETQZvJn5nj70PJ/NhDMQB7tEZR99PPGMSzOxiyAeLxZZzIJGv69VFrKkChKY6oj6Xqur9POK+FLI3C/U8e/jB7SzPcJYHYsb08C5CNVXV22m6vxeNI60S9j8plQ0rRh3VVkIB07hfVZocHYCvr9MRnKoGb1OE0BqrcgsAB7ebvg1glcnPE5kLAHV6jf6iAaPvYf7bnDpBOzq2lGLARaNq4tVI2A4BH2xrx8ujO87BmyaKXHcb0/NQ+b2A+v3w7MdMVEd1lBaMKwFEXblQB7EVqxHBm5ZLAVXJ+bbdrIAvffcjjBmbOakuNl9THS1EWxDE6TvuQ17c4Hxa8qBck8sBbKqSSXNigbG5Jrj6b+cenKKDp7jfOqsdJqje4G3FcHEkckx3CiiASTte/pO55sbYi/Eysdh6kIdjW9g0C180T/fCfHpDV+osllg6HU5A1hQoBq2Deo+KGn7740fwR1xum5nvxFXLI8Th7rYLJtXuVA3+v3xR5NJ1BVNJDMGrUD6xqC1v84tqH1xHHnJtSldjTMK82pVmP10g4VJLKyFu8M6In9QzJmu46Q6WiEOhnYKRYcAuSSDdes7CqOxsalviwS2Jsksn4gq2qKXUHKNpQxMoIDKy16WJv2xw8ZmR19KikILEDzsqk2fsNqxadA6tLBJCkhk7Ubh6ViSilxqK0a53r39ibxD9jZT6kavqPwpmO5FPl8pmVSMugRdbELqc0hI1WupgbO9e+MxJ1CGNGj1T6o0kiVSum9cYUlhq9FEbrvY2x1vP/HOSQygyT3IkkVImqg0kpV7sca607MKI8Y5T8SyPnP+J5uNSNRAdhFEkTvQ2FmPUQTtYAvk2rppES43YOM2mZeONDMZWCRRqaIZ2y8UJsl/SNS7bG1IBqqx9I/C+UVctNEQGCyzLXAFG6A/Qtk6RZ9JXc44r8JZw5bMo0pI7EmWjlVUAa7lRRasQwCsHP8AmKjyN7r45kkyJlgyc7rJnH15gMR6WKAkR6VtSwYFm52FVRwm5NUJJWZr+o2SQZ7qLvHQV4lQq1lfSoHpv9Sqd24+uK6DKQuYIRC4UyZVX0uA0neiLPZY1er5aoVzR3wN1XoCRCUHOB5BbUotX0hS1sW5tiBsbo8YDzEMi61/E6hlgrx0716mQfl38tFgTwdv4Ka2gu+y0TpkKw6jlyxSESly5Gos0gAYCStFAVoAbbnEOU6UhkkJy7sFMAEerYNLpsX3A+/q07nxqPnAOWnmXLpKubZAk2hIxI4KWllwAdhyNhfP7nS9MMMrj8Ywm7joWTgqspRmZ9YIJrUBRseRil5qSQnjLZ5D02MB2XLO/bafZnBB0tCFDBGBOnub6eSQbIsBnxB0tIo5mWEppzIjBL3Q7RYpQNHfe/2v3BZO1JEIsw2lwG1C1ZNTaTYVjR9IJptxWJun9JWaQxtOR+foPpJsU5L81fprzzziMvFD1my9zPSlDwI2UUKJ8vEtkr3Q8f5mp1I1W1HUPl4xWfD+UV4kIhWSQyT6bJJbRldSLooghXpgK9ROk2MDdR6fHo1JNIyrAsqIwsjVKEZCboV81gb2BisjgQwtJqOsSKumttJViTd82oFV++C/YZr+k5h4M6e2irJ+HRjGv/1DGhakAADgliUql39sXX9QOjpm8uucjZTmY1qZQd2UDk+7pv8AdR9AMYyXosInzUXcciIDttoI1XNGlstEjZya2s+eAdH0XqMUalYw66XZfW2qwukA/KtE3xW1Y1S5RpmbdOznWFi7+J+k9lllVahm1GPjlTTqPoCRX0I+uKTHM1To2TFhYWFhAWM8UtqpUAkFRxVC7F8WPJ8YJXPSWi9lCUVVX0+QHKsTdE0xPsQAfGIZs6hZa7gUa73sjXfAutr9xq84fH1JQWrVpJFe9CJk/wD9ce22N1V7M3daA2DIpVk2sAkjg7kb/UH9xh8sMtm4yDIQa019RQ+o3+2Cs51BGDgFjfZ0k0P8OPSx24+n0wRmuro2li8jMXRmutgsQT9ztt4rCx6hn0LT4rX8V0/J5/8AWn/Bz/VkXVC31uPYn/TjK9MzrQTRzJ80bq4+6kH+Mav4FlGYjzPTiCTmYS0I/wDvxAvFR/1DWv7gYxZxnKrwWi7+LelrBm5Ej/wnqWEgbGKRQ6V70p0n6g4ClJDlzH6aqq2FpQ399wcXOdJzPToZat8m/wCHc2Se3IWeEn2Abupf1UYp45vQwLbBaUeSWo/2rn7YqOhMLbqCMN8uaBBcqa3pQP00oNcb8nfDznVYK3aYtrDVfJXbStDgrZ+hGCJOooyuxm9REoIKD1a40C1t5IIJ8UD5xDks0KU61sRhVFkURfkcXdasdEZNvjf9GLSWaKrK5gI4YrxWwJHBB5G4OLRurQ9xXCSbOZKLHcksdN6rAFgahuausD9SmYu0a6WuQMpVTZYqBsPr7VzgDN5aRGIkR0byGUg/3GMXJxbSNElJWyeHNoF0kNwu4J5DMeLqjY+1fXEeWzIUuSpOoUN6o6gd/fYH+cQSxMppgVNXRBGx4O+GYjky+KLfL56JGUhZCFYON9JJ32sHYb8jfAeXzCqVLKSFVgd6skNR+lWP4w2PNuK3vTdWLqxR/t/GJVz7nSAAdJBUabqlrb6eSPffFudk8SPJZhUDg6vUFqjXDqTfvsD+9YIjzUaNsXIC8j0knWGrnYf9d8VxGLrJdDC5pIM24gW/zSeUGnVW+2sigB4LC8QpNYQ3FBkMQzDM0b6QkndZn1ba5PSDoVm1WQNVVibOZKWNkyYhE0qxsEbLnuB1kJskKpLEWa3BBG+FD1bLRwtFBlSJpZRpZn1FUAXSoYVvrGojSAb8AAY6l8T9Si+H8guXgps/NHTSAWy2SWkJ8KHLBFO1m96OL+o6EoIx+QyckOaifMxSADNrIMojqzM5GmDVb+n1qR6xwWHmjWfF3Us51BzN2o4UlJbSJFsAoq6pGYghSsYFkKDpxUdP61GrZdu1I7pJG0lN8wjfV6a3DEE2SdvGJG69l3Uh1lQyIEYr6tAHcrTbjVeoWDpqjzilw7YvN6E0s2czBnjOWjMuoqXrSVMhB0L6gjF9B0iix30+MVq/iMw0jBFHdjUNZVBpVkC6S5AstGBXJ3oYN6f8QwLJI7ievxCTJpdiW0BwEa5AVJ1A9y2IogXeAukdThRNEvdHyG0N2UkdqrWoAIYercqQSBvibi3lhlaQKxmWBIjH6JJS6Wu7MvoIHmr2r3xdZ3O5syO8kMRkJklLXwO6ZJV9L6a1kgj5hwCMVUnVQVywVWuF3cguaJaQMK322ABI3wRmupozjspI4CzWWsE90ML0qzUE1Xz6q3wRaTtMbV7QyaCecxzaUiQRgxm6RUR9Hks3+Jt6rJJ9qxP0nKZzvSGKlkWajekapakpRtVkdzbYf2wPlsxcaRPBKwMbC0Y2w7qvqUFSKFV55vDsp1mIPJI8Nlpe6iqaAPq9JsXpGrx7YFWxZFmWzUzIKUCeCkVdKr2o2JoX8vqjJrkn71iuaCRYFex2pZGAFjd41W7HIoSj72cHZYys2X7WWZmhjorpZ9f5kjFiK2FNX7XgVYZHiSNYGJEkh1KhLN6Y7U0P0aQa8dw++JZSDkizEjNO86oZUEjSFjv+dpUHtgkN3IwarbSDtiwlyk7PqmmhBQKXUKF0q6mUNSKqsxA3qydgT7VnTJ7/ACjlmkKppIjFPaytJqJ0MeCVIobAbisGS9QYBWbJlRKsak0VVwsbRro9OxYWSQW1EE42hwSz/siXId1SNWQIsmsOutbXSQwZgARZAJAPBOzD7DK4u55ZZdTiMqmXVUIANRjUQoYtveonncm/bFTmx6iRwd/55/veMvFy7KhjBDhYWFjIssOozhrAKkdxyKWtjp3+xrjxg6OVdCnVF8qB1ogldL3e9HfTdb3WGnIKGlqMlRKY1JaytBj4Is7c7jEp6SoMWqKQCRYz8yn5o2JYb+SLAPAvG6u7MsNUNyqpbCTtn8p6uv8AMCKr9VXWG/EaBWTZdmetIq01DRtQ2rgnc4rkgUsoAYgpqI2vYEmq8bYfmMsgVmGoEGOhW1OhY2fcECvcXhyk2ngFGmsmj6bnOxKJYljDI7EMG2DB1Me9bewHBBN4H/qX05Ys60kf+FmlXMx/QSWSP2cOv7YBzHTVWKxrNiRqKEVocLzW/O58cYus4n4npA5MnT5FskV+RmACPvpmsD6OMLxXYeGqAfgGcNM+Uc1HnYzDZ4WSw0DV9JQg+zHFDR1hGXcMAVO24NUfb2xBDKUYMpplIII8EGwcaP46USTJnEACZyMTUOFksrOv7Shj9mGMUzSiFcoLK9kUO4b92DMAL80ABX/fBvRej5eV5ZMw/bWJI2/DoR3JSwoiOztR9R2YgeMUUDR6VuVxRPpH6Tt6h4rn67YbBTEnW/dJOmgSSfG/NtwMbSaaSIiqlbO9/BbRifMJ07L5VYo0RY5rtnkZUYjuEMz+nucbXXvixznxK0K5hbjZ1fMCNe9rulRoxTc1biqr01is+HPgePL5KPL5tpJW9czxpIVUFUS11BlPpUqNjVsfa8XPwb0zIPreHIxqIq0u5DsTRPLk0QPJPB5xjdM6UvLZWfFXxrlJBLF3cvKPytIYCQG5H7o3UggLp+12MYf4i6R0qWQmGOUDuSD/AIYtWgAdo1KrKdTah6SoA3x2LOfEBQkfhWYghLGnTrYAqoPLWCDYFbjGA+I/imd83MJ4tGVy6lCLoGQlfO4LagADXGoecOKbYm0lo59n/gekZohmCVNaJY9BO4Gz0YydxsXBPgY13RPhbJ5bps0sspfMhNZRWZVBKalTWmky0FYkI1bN7asCN1mSYoriRFlaV7UMp20EUdtq1gb7kAWN8V/VpEfIQ6e7oUxg7AFkjSRH21GmIY0LI9R3xovDRk3Zms90SWSR1SERuNIEKyaySUDUgLM7HSQSLaia2O2N58J/0rzOZZp+qySIuoeksGkk2FktZ0rW3k7eKvHVsrB06XKIkYg7Uy/lq1WwO1+o6iSPN3jEf1F+L3h1ZHJyCJYoqZlb1giQLQb9J0Anbf1XYrEpcnSFlbPPj34O6WkCxJPDlsytNE7BVPP6+0gKqf8AMRtzvvis/qP0yZsrHmswyO80Uayds2DoDNdjYcg7Eiy29UMZbqGYjl/EINDOIYWMuuyXIjLab3JNtqPI3/dfBuVGjW6iVAHGnUxLW8KAaQQKGth4A16j8uNIwp4YnL1KjoeYBiESZlYn0yUWITRqlgupDW5RWO3sR+rD36qjZmFxJFQzsspYx0AjvHRYGjpIBIF2PcYM6l0KONZimUcmIR6AWJDB40LFtD2TbbaaA2vzikTpsffzkfbeog+gBhaETIoLGwDQJHncg4coyivnzolNMN67mwcvEO7Ey1l+2i0dGmAib0hiUPcPq1KO4fUNhgmXNyGQ3mYr7mq+6hHY1MdIp6rj8kb8bbY9zHSouVyjaTmTB8zbIG+a+4fzK2J/w/pjO9SyqrBlnVSC6vqJIIYrKwBAB2pdIogcXinKXh5JSU8GozedBjkVc3ErSEGEra6E0x2LUkxD01oI3rFf0/qKCedhmBGpzKS6tBGtFaS6AU70w9BoG9+MFZTpSERlMtqDRQ9zltKlHLvvejUQvq2rcCrxH8PdIDrGwgDllj1D5vS2YlV3rfTSpWr9NX5wnKTpv58saSyepnV4XNqpZi4PqGlLT0E1sxo+gbfXfFN1HPK6QjWWCSSErprSrOrCvBv1GvH748hgiEuYQhSq6u3qeqqVeGBAYlbG+294sphEAJB2NDTQ9sFUBCaZDIrBfCEqjMwtqUjbEylKaz8yNJRY/PdUglGYjE8ipPM0il02QBiVDKgPIO2nYeww2Hq8TRshnkTW+ZrUPSqyCAoW0KT6ir6gt1QoCyTU5oJ+HsdvUMw/BGvSUWvrosGvqT74NyUMZbKemI6oJdYLAWQ04UvY9LABa5ulPnEubeBqKWTx87HJPKTMUVmRld1Pq0bHZEJs8jYD3wT1bqsTWyTyNrky7adIDKsMJT1EIo1C6XSSKu7ODMvkXMDMmXiLMi/hjSMzGkEmlWQ939ZN/KRsdsU2bijXPTqqxFA0oUBtSABWrSxq68bc1jR8lS+dkqnbGf7STt5wXIWndShuhpEhZtYB3Py0KO98YrppVMaALTKW1Nd6ga0ivFU33vGm6Nl17MBUQ910zIQ2NRcaQl2NmFnTZ/jzXdfk1SFXdC6wIHK73IqiwW3t7sFga2xk1aLujP4WPTjzGRYdMhjXaW9TMrKpP6SOfcG9vscF/hmWPV+IADBVoMb3QsFIv5VrT9CRgLOdSklAVzYDu/A+ZyNZ296GCukdBmzFFVIjJruMDp5ANe5FjYceaxonnBNYyAByrAoxJHBGC5MvJpJdiAzbr/qUbWOBQO3teNMPhdoTt8wVjqtTw2huD99j/fnEM3QJXUEsNuAWXi9Pk7mxxzi14bohzK89HkZgvfLXqB3ND0ht9RHzHnF58BxLFmu1NKDDmU/DSr/pkGlSDdeiTRR9rIwLH8PuW9R8nijdAn61dVv74hTpIVtwxFKQBsdyPI8i9vfFfTXoTzZns30uSOd8uVJlRzGVH+ZSQf8A2x1XPf0/VOl5aDMZmKKbutPrkvTGjxjXHfk2qtvW6t43xb53p80OeymdWH/is3FTowXeRIqlHqICF0Ct7/MPJxRdX+DuoSBy0d6G06TNGdAdtQQW+xJZSSau18AYiPhqtlym7wjJL8PZAA6uoSAiqAygYsSdgoE9k+caT4V+HY8sW6jk5TnI8ssodnhESIRFubaQliFawAMBR/07zjix2xKGCvH3Y9UZdqXVT1RWiKNktQB5wTH8A5qpogwjU6FMffjpgHKo0gDUbkU0K2II5F4XEpSo2s/XZZ1gm/Cu8ciMzvGHGoSQqkhUEWoUKRvd0TsDgbI/FfZWLLnKuhmc9lEqNAjQupppWAd9T6rY+onm6xD0H4ZzGWngZM0hMMQuprVoQshS1MhGltTGuFAsVjSHoXUsxl5IJ5MpKHa6ZWDBDtYKuQoIBK1VHcHbCcS14mKogzudeQuI4pG/DzZeWQBhaBIyrIRf+INBYgXsQbOOb/1Qb82eXRmEXMEBdaUh/MZ92vmuFrzdnHT5PhHOM0jlMvckgkP5sp9YUoD6gQDpJFgcY9Hwr1BYtHdQjwlx6Pl0gEGA7V49gBgTJk7OZdO6xGT3FnahmhMQymyJVYBCAoDMHUEgWvqsHFr17NhNcbvC0QWUsxZS3qcGEgklia2AH2OLv/cTqmsMU6e4BBNhQSA+qgViGneyCBsTeKP4s+BWjVHzC6RoZVCyK1yA6zTMVu4w9AqNx7Y6YSvFmWsjslleyvaOWR4j2u0RZvVHl+6xIALAu7eok6TqHAxm+sZJZZJC0UqkrmTats5iy6SoxtjfzHUFpa00ORiyz3R0oRsjKixOSqsCy6WoLqfb5dJO5FgrY2OM/nuhSxzRQvmHBPdjVmDjSi2AACfldTuvgMQRscVKPlqhKVvZD0jpkBjQus2vtSzl0arWMuugDQ1A6f8AEN1ZsUMSR9IjidpBNOiqwvSpV9DZZpa1UPVto3ABHqquATnMxloYtM1K+smOhaEEqysGHDA3pOxDbg4uounZ5W1d6F+4zNpamVwoELGitaAsmkLttwNsZRppJIp2tsg6Z065X/4yaJInijiYatQ74NGgw0qoHqrnxgRvhuMuirmd2MiOWSvUkIk2pt1YkLZog71gtJM5B3MwssDa9MtAciMKY5EUqANGsUDR52NYjyuZzk/bnDxRqvdbuGqsJHHIzqAxsq0a/L5uq3wpJLDX/ATfTKiWSXtRy/iJCZtUTDU2wTRsTfqUhwawXmOhxWQsr0BOBaWS0K6vFUr/ALkVviObpOYRFQsg7clhLAKF2VNZJFaSyKNztXA3w/P9SzKZl45SkUo7sMvpAW5LWZmoHcgm2AvYVjNqsSQ1nTJZumQRCQ9yfTGWjlCjTrKsgsWKCnVelrO31xHk+jqDKjNKZgXWJFuPWqLIWa2Vr3XT29iS1Xg2DqEkifmuWEpUVHGgBaR3Uu/5Z1v+WCNrPggjAeS6RGRDIzTXKqm1QinbMSR3qo2AFB23Y2LBGLcVSpCt2yZujxLI69lz22TYuD82VeQqdJH6kvberGx5reoZePtyOsbK2qEj1AqoeFmYbktuwBWydgbo8v6FkjO5/wCIMTd2Pc6uWk0lyQdil377nEeey4Ks4zBcOiy0/wAzHuGP1AEjUvqO5J0n6mo60V3sul6Fl2MCFJkYtl1cqQS3fy3cujYBD0FA5Xmjit6d0qJ8uJmEpIM2oKNiI1hK01Gv8Q6ua9PviDMtKJIYTmdSr2zG4dtKalVgR5XTYBoWCCMG5bJyxUq5lAUMraT6lC2UkaiCpLdoemiSAmCKt0kDdbZCelRLLKrd0orIoA9J/M4JJRuPagW8Vhi9IjJywuS5Znic6D+l1A0CrJphY3IPji5I2zCZsKsyNJPoIdgrKdYUoSHUhSAR4teBWG9OgzEyxsJQEieSQFzfbKhHkcgAk/p9ySOMH4DPqMzPTY1gLDu9xVRmYg6fWxAWtG2wvUWo+Bg2fpcUeXNxOX/DRz93jSXlVQK1UY9JqwuosRwMC9WTNJG8crLoidIzQWzas0YJA1FaBIDHbittghnJngZDO3bTTUZc0bO1DihX7bYbq8IF9wTNZZkamFGlarHDKGH9iMLFhP0k+kmZGtEa9XGpFbTv5W9J+ox5ifpsfJGn6R8LwBBLKSz7DtrTKGFWWbgg77DYVyb2v5bIDBoQF2VV7fyr6jQVwp9QO25/k4oJsruNSqbU2XYgWCx+ZdIHjbjE0TRVbLGAK31tuNJHg0QGI5OOmMVHRg5NhsrMxYahXqUAMgJHPGu9yfF8H228GbFi2Gy/5QCKY7EXvvZ4B3GKeXOxq1F41quBdHe/J2v3P84EzHVNmHeH2A5Pvft/8rFYJyXL9R0nZrJvVdDfngHf+f5xd/CHWUTMdwxLLJsE1vpCUtg1p3Njb28b74wsfUQoIs0wI1bVyDtf298bP+nXw+vUO5qLqgcgspHpJUEXakeomv2xM2qHFPkdEy8ryGPMTOR3JdMYsaU0qwLjVY5JT/1E7msafPQqY27tOo02rIhDHam3Xcj38Vipj6P+bldz24YjYIFa10hb+pZr+ujGT6vmJ5sxk8vPaCVI3cAKpVm1AimvjbY4wSRtZb5fJSGaUrIIlLIA69umqRNhZshRtvtt+2EmRmLf/q3o9uyBEQfzyDuTvt6t/B3vjFQnwfcTSapdQEIUaUN6xGXPG+ks3Boad/ODIPg5FzZX1uiSAMDpGtOwXNVW+sAUP5xparZFOz2foOcKUM1OrdlCD6KBBYldSm7C0Njve5I4Ly3wpnuyt9SkBAbUC225UgFgbsAE8/2JwzIfCmXzMcbKsiApHsKIJIUPqDCwwbVf0GDF+HTmYUBzMlUwoKm5AoFqUazSj5qI/nE8x8AT/drNBo2PV5KEj36l4ZqFA7Ek7UbAvasOzfwlmhEpPVpRpKWxYAeBd2OD7k353xFmPhKIZdpO6zUncQMq/wD0g+4rm7G398AdW+HI1SVXzEnbjLl0RRRKJG61qNXT3v7H74pSt7/QnGlr9lyOiSmx/tqQEHSRri2ayPFbn2553OMt8dfD5kho9UfMAlyELKwuNJGYkIaG6lONi1H2xYv8JRRSqBmCxEkStrjGkiRzp00bsVX3P7YqetZQ5eNn1KWZpsuwC0VDKx1eKLKxHFYvHr+iVfp+zHTyZqBgJJdbBIxZGpghVqUHcGhYYFfO94Gn6lJqDmy+qVmOoNTvl6bZxW4VSfNbDesXXxJGySrRMmqAMCLDENF6Re9ED0k1vinzhR50BjVdUrqWBG7aBH6RR2B3r1bk7+2iriibfIGyub7mWhjkCFYRIqBlBtmYkMDRJALrqW6pFrnF1H1lA2lctA7Kaj39JEkauRdAH1pQYkUG8jfGbcQpDE5aTUe4ppRV7EMCWvbUuxAvTzzg2Hp8ThanZO4dI1DYBIUQ39zJsB+kH6YFVJDd5C0aOVmiXLjUvajA7oNQuqa2OlbZl0j1jZdRtfeDJzfho1jbJrIsrSaVss7xyxRbodJ+RowQ1HlhWAlWJVLCZyGMbAaV3WJRYO5IayNI42N4jMOrLNJE0ncErEngaFiS9/8ANbHYHgcYjxNZ30VBilzpzQoQKhlbtLKTUYHcElfKBr3UFr+WvSLwLmkOcaXMsYo2cswjVSASqa2ob6Rp4s7nbE3TMvLJH343XuxPqUWA5It7UH5uCdP+k/TEWTmkhR4jAHYoHVjdoJY1UNSmiGR1oHgsPtjCTlJpyNFS0G5HI5tVHblSigCA01gRfiKW1OllVyb2olgDhuTbNQvHGkkbARuF1AMsaxu7uakW1KN3Gur3NXeGJ1BoyIpMqpcD8sAVv2FiJYUdYpdVCqazeI2zf5it+GYR08ZXcktJq1FSFA1Lq9Io1pF3gSVBeSTp8OdysjCKlOtCTaUSo78bW9UtLrs0KG/tgfq0s9OWjRECpDSUUUMe8gRra9RUtqBOxO9EDBEnVV7sjtBIsZdF2JBVVheIg+NZDBq9wRwcB5/OoUkRVkpjCULsfljjdCSoOkkkgjnSLAOJxQ8s9zcOYLxTNFZ0xBQBdhIlEYZVNjVGgbeiwthtvg3LdQlc6zlO4ZTILVXpkLMZAlWLBkI1b6fT+8sfXcuBFvOTcRkUHZe1lzF6SWOrUdxYGkekbYhyefhOUEBmKMY5FOpSUUmaF1FqpaiEPvRrizgT46YNXtAplllzIkiypJh0flBGYBYwqgOALN6fUTVknjHnS+pLFGEfLh1cSerhiHCL6SVItSho0fmbBzdShkzEz91kRpo5FLqCWCFr+VGp99rpebwMOpoWyxMhpI5NXpFqzSTELsu4IKHzWs8cB0t38sTb9APqPU+73KiRBJIrjSPlCqy6R99Vn6gYhyscpTtpEW7rDSQpJJS7Ckc/MCRv4xPnMyrZXLp3CzI0tpR9AJQijwdR1Ghx++Dsh1GPsRQtK6kfieR6E7scarWlWajpbUAD4qtzie9lVgD6hmMw7+pCpVUTSEIoIioNj5pRf1vHmNDlOp5UIobMOCo00BQobCvyG2IAPN+9cYWOteHCv8/6MfqS/j/ZL/v3mdgI4NKh4RcQNg2STv8ANvzxj3L/AB/mwqARwHSDX/DqdlSQb1zsT/APjGNVmUMA+xUE0ebrb7/9sTSJJZ/MBNeDz6NRr29Jr+Rjn5YNKNLkPjfMx6EURVGe8LhBJPb3Br9B/wDN4IPx3mozGfyD22MouAbmQgMpG2w5HH34rGZYPalSLJ0CyPIqjfijW+2JZ5ZXHqo+rTe134F+39sJTwwado1WS+NszlQ2jsOGAJV4Qa0SkDyKJ5P/AHGNp8GfFmZzMUkjmD8p409MQGolWbW2+7DQKO1b45DLmJW1RtuRqvjgMXYbbVqtsdB/pYJplzMQUMSYnNc+lZBvvtt4+2JlLFoqK9Tq7/D0uYiMck0NuqklEILkBD3Na0dW4H1BO2+wGZ6IYEMn5EoREGtwWdlZjW72eTzYNAUdsG9H6/mWy6z/AIVXCitQatgFDUu5PyjjjEWdbMypIi5MopEcfNldDWPAvnnxjVN0TxRJ0zp88kaOogVChRd2XSL0gDQfSbOzLvsLOwwGfhGaQxFhXasAnMz1sdO/rNFvdaJ8+2Cuk9QkiUZVsq7MlsdJ9XzhlPFVYrnfEvT+vlvS2VmILO9oCT/ih6qhsCKOC5BSKjpXTJbaOOMkwv6vzpVNl9gSJBqA8DgUDzgrNdNkh7jmKegA2pc9mSovbju+rfx4xH0rroimmlaJyJXBUDxUlkb8n/qK84n6r12PRJCFlFxKg1ijessSRe2xw7YUgB+mVqyzpmu4ygKozuYIFoB8pkKkeaO3jjCyfQ9Y9cOak1s+ojNTC9lU3b1tpAJPNAeBieXrKNnI5xrCLov32Wj/AH/nB3T+uw9p43kdCzSEGiQAzAjj9/74LYUgDP8ASY0AkeHOL+YpLPm5j8pOnctd80Tx4xT9Q6SpCoFzPqZ5G1SyMO2QKNE+4Ft523xqvinrcMsThJSS+ikoigpaybHn/oMQw/EEQmgZpGr8N22NH59iQdvod/t74TbqxUrOQf1Cz0mWzQhVWCrDHtLbH5f9XC+w4GMsvxBKDYEYPvoGNV/W2RW6mzrIJA0SEEHjdqH7DHPziecq2VxRoP8AejMkKtJ+WbUdsen9sPk+Mc0RGr6CsZtB2wCOOCBfgc3xgHK5lWdmaQqNSNZHOm74B9Xt498edxNSkybFtRNXQ01uK5xV4uye6ouW/qDmmVkkETK9h/yYt1oCh6fT5sjm/piKX4um7TI8UXbmQptGFNAKAQR5BVQTVnTRxm2YaFF7gnb22X/33/jFjLmzr3dSNEoHkUwZgAL2tm/Y4hN1spoJ+HupBUaNkdgAXAQ0S/yrZonTTEUN7I+xgbqKrKG0uCscaEat9SBAeeB6dh4222wZ0fNLHOshehY0sgFgUAxq7Fb/ALi8WzZjUt/i4nYQmPcizOSulhrYEsQxHeI2CkHxi0sLJN30Uuaz8PdGmRimiYaioGkyq9CqJoFhqO550+MGZrqURk1rPeqEwG0N3oKavkC6CDsb1jmr2w7qkR/DvfYIWNdRUpq7/dUMLWyzadV0dJWzziHIZPVFEYoopJO0SyipGI/EsCTGUNHTQ5+UA34wcnGWBUnEd1KaMwyVmEfTBHDoAYF3WSMllBAtaU+s0TxW+CMlLqIVMxENSx6NTBdOntCQbuNH69j8wBrkYkh6YtMTlkYAxCMjhldowSONfNavBOM/1zLIix6Y2U6pQxJsNpkIWtzwNjsNx5w5uUG389BJKSRpuqqlxEnLMrEmPeho/CLdL6tI7l0D+scb4qvhvICSJT242XVN3mY/Kqwo0epih7Q1atJBGtrXasT574egjZU05gFiT6q9KqENVo9RIY7jjY14wFleiRTOArSxhliKhkLka5hGd1C6qBsUBZ255XmvkVjQRnMkyHTNBGrlcwVB/LYJpHbegFBpg+kkEtvxSnBmf6Ii5mCM5cqGzEyaQfnjQpoomr5Pr/VeKDrGSiSRBGz6HG5fcrUrxngC9k1VW114vFrH0FGkRTnqkF6WI2VEzBiFMXsNQ7gWgNP6sTl4SHVZJundLLiBxllt5FEi0KCdxwxIIYxigAXIFVfnerjyiFcl+WtyO+r1H1juUNX+WtxY8YbNlVbXIMy1NAZBr+ZiJu3ob1Hc1q5O2K3O5dU0aXD6owxoVpY3a88iudsE56wKMPcvvwPbCKcvqJjRrq71Irc19ePHGFipzc0sDGJJ2KqBRR2C7gHYA/XCxop1jiTwbyAyMTz7AftW2Jhm9vkXiht/o0/+fvvhYWOa6NqIY5Kra6N/+MPMwojTy+rngb7f35wsLCtjaPVmGssQaOrYHiwa3+hI+9Y6T/RvqKRS5iQhq0rYHuUkXyd96/8AgwsLCcmkNRydA6H1mJMh2yWEgWZFAGx1vzfiqxoIPivKlxIZHXTqXSVJvUU32vYaTthYWN4q0iG8g+U6pCZyolNCKJQ+k7lHthVXuPf64P6R1yOQaBKdWt23U/L3rqwPK/8AvhYWKaFZUv1NZJ8m2uwJpf0nYGX0/wBqwZ8QSlYp0ZgzrDHdi9+63k87VhYWH2BadTFwTEadPbfXt57S6f8A59sR5eP8rLalQp+TotfJQ6v3848wsZoYN8M5ZS2Y9CEHMlWsD5RECBv41Vt9cOz/AE+N5Iw8Edsso9qCuApGna68874WFhXlh0cP/rogXqICoqDsgUoAG0soB2+gGOdYWFiWNFmsNpGdAtwfbei4v6fL/b64b03Lh1J0aqdRd1sUkNc+dN/thYWNZbj86Mk8P52Oy+VDyIGQgOUNIRwzgGtRrfxZwNJEtAgEWhI+4cj6mqH84WFieiiPLRqfmJG449t8WuqKWGZtFSrGrWNh/ihG9Ipdw6cDlL8m1hYnorsKn6ND+Xs6KUFmwSWOUWZT5q2atv01wcB5HpkLojNIwLKLUD9Rm0c1wEpvrxthYWHgkmyfS3CSSRzMpQSkVa2qFA24NjVrG303wJ1DpDR98F1YZd1Q876tVFQeBtvfvhYWCl8+wW189yzWbO/imyfdDy90rbUw1KRdM66gp0CxsCBRBwkjzg/NV0UlYydIVdK+mWP0qoUbhWpfPPnCwsaeHBSbT9yJzaVg3WocypSWaONRHSqqhdI9bNRVTRBbWT+/0wXk+u5tipWNGfQac3qMbTtIyn1gUZSxutX1rCwsV9NLxFFMXN/Tsr83mZz+hUSaMQqi8Be4r0upiwtxdk+TgKeeSd40IBYKsSAUONlvxf1wsLGXix4ujTw5clYdDFmpVV1UFaCg+gbKNPk/TCwsLFq62yW/Y//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https://encrypted-tbn1.gstatic.com/images?q=tbn:ANd9GcQlNNJpvmdojzxQdRzFk3MOJQQKfRqLVOQ-Mbn-7VIkBbAI5TCzX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8509" y="2299183"/>
            <a:ext cx="1578808" cy="15788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5195" y="5144430"/>
            <a:ext cx="2205219" cy="646331"/>
          </a:xfrm>
          <a:prstGeom prst="rect">
            <a:avLst/>
          </a:prstGeom>
          <a:noFill/>
        </p:spPr>
        <p:txBody>
          <a:bodyPr wrap="none" rtlCol="0">
            <a:spAutoFit/>
          </a:bodyPr>
          <a:lstStyle/>
          <a:p>
            <a:r>
              <a:rPr lang="en-US" b="1" dirty="0" smtClean="0"/>
              <a:t>Risk/Threat</a:t>
            </a:r>
          </a:p>
          <a:p>
            <a:r>
              <a:rPr lang="en-US" b="1" dirty="0" smtClean="0"/>
              <a:t>Information Sources</a:t>
            </a:r>
            <a:endParaRPr lang="en-US" b="1" dirty="0"/>
          </a:p>
        </p:txBody>
      </p:sp>
      <p:pic>
        <p:nvPicPr>
          <p:cNvPr id="1036" name="Picture 12" descr="C:\Users\Cory\AppData\Local\Microsoft\Windows\Temporary Internet Files\Content.IE5\636D9IYS\eHealth[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5515" y="3153888"/>
            <a:ext cx="1685874" cy="107849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271296" y="5144431"/>
            <a:ext cx="1374094" cy="646331"/>
          </a:xfrm>
          <a:prstGeom prst="rect">
            <a:avLst/>
          </a:prstGeom>
          <a:noFill/>
        </p:spPr>
        <p:txBody>
          <a:bodyPr wrap="none" rtlCol="0">
            <a:spAutoFit/>
          </a:bodyPr>
          <a:lstStyle/>
          <a:p>
            <a:r>
              <a:rPr lang="en-US" b="1" dirty="0" smtClean="0"/>
              <a:t>Data Fusion</a:t>
            </a:r>
          </a:p>
          <a:p>
            <a:r>
              <a:rPr lang="en-US" b="1" dirty="0" smtClean="0"/>
              <a:t>&amp; Brokering</a:t>
            </a:r>
            <a:endParaRPr lang="en-US" b="1" dirty="0"/>
          </a:p>
        </p:txBody>
      </p:sp>
      <p:sp>
        <p:nvSpPr>
          <p:cNvPr id="30" name="TextBox 29"/>
          <p:cNvSpPr txBox="1"/>
          <p:nvPr/>
        </p:nvSpPr>
        <p:spPr>
          <a:xfrm>
            <a:off x="5045356" y="5166041"/>
            <a:ext cx="1043876" cy="369332"/>
          </a:xfrm>
          <a:prstGeom prst="rect">
            <a:avLst/>
          </a:prstGeom>
          <a:noFill/>
        </p:spPr>
        <p:txBody>
          <a:bodyPr wrap="none" rtlCol="0">
            <a:spAutoFit/>
          </a:bodyPr>
          <a:lstStyle/>
          <a:p>
            <a:r>
              <a:rPr lang="en-US" b="1" dirty="0" smtClean="0"/>
              <a:t>Analysts</a:t>
            </a:r>
            <a:endParaRPr lang="en-US" b="1" dirty="0"/>
          </a:p>
        </p:txBody>
      </p:sp>
      <p:sp>
        <p:nvSpPr>
          <p:cNvPr id="31" name="TextBox 30"/>
          <p:cNvSpPr txBox="1"/>
          <p:nvPr/>
        </p:nvSpPr>
        <p:spPr>
          <a:xfrm>
            <a:off x="7086926" y="5166041"/>
            <a:ext cx="1348767" cy="369332"/>
          </a:xfrm>
          <a:prstGeom prst="rect">
            <a:avLst/>
          </a:prstGeom>
          <a:noFill/>
        </p:spPr>
        <p:txBody>
          <a:bodyPr wrap="none" rtlCol="0">
            <a:spAutoFit/>
          </a:bodyPr>
          <a:lstStyle/>
          <a:p>
            <a:r>
              <a:rPr lang="en-US" b="1" dirty="0" smtClean="0"/>
              <a:t>Responders</a:t>
            </a:r>
            <a:endParaRPr lang="en-US" b="1" dirty="0"/>
          </a:p>
        </p:txBody>
      </p:sp>
      <p:sp>
        <p:nvSpPr>
          <p:cNvPr id="8" name="TextBox 7"/>
          <p:cNvSpPr txBox="1"/>
          <p:nvPr/>
        </p:nvSpPr>
        <p:spPr>
          <a:xfrm>
            <a:off x="2667000" y="6292334"/>
            <a:ext cx="4012573" cy="369332"/>
          </a:xfrm>
          <a:prstGeom prst="rect">
            <a:avLst/>
          </a:prstGeom>
          <a:noFill/>
        </p:spPr>
        <p:txBody>
          <a:bodyPr wrap="none" rtlCol="0">
            <a:spAutoFit/>
          </a:bodyPr>
          <a:lstStyle/>
          <a:p>
            <a:r>
              <a:rPr lang="en-US" i="1" dirty="0" smtClean="0"/>
              <a:t>One organization may play multiple roles</a:t>
            </a:r>
            <a:endParaRPr lang="en-US" i="1" dirty="0"/>
          </a:p>
        </p:txBody>
      </p:sp>
      <p:sp>
        <p:nvSpPr>
          <p:cNvPr id="11" name="Date Placeholder 10"/>
          <p:cNvSpPr>
            <a:spLocks noGrp="1"/>
          </p:cNvSpPr>
          <p:nvPr>
            <p:ph type="dt" sz="half" idx="10"/>
          </p:nvPr>
        </p:nvSpPr>
        <p:spPr/>
        <p:txBody>
          <a:bodyPr/>
          <a:lstStyle/>
          <a:p>
            <a:fld id="{C676F5ED-0E4C-40AB-B07F-608DABCD2DA7}" type="datetime1">
              <a:rPr lang="en-US" smtClean="0"/>
              <a:t>7/13/2015</a:t>
            </a:fld>
            <a:endParaRPr lang="en-US"/>
          </a:p>
        </p:txBody>
      </p:sp>
      <p:sp>
        <p:nvSpPr>
          <p:cNvPr id="12" name="Footer Placeholder 11"/>
          <p:cNvSpPr>
            <a:spLocks noGrp="1"/>
          </p:cNvSpPr>
          <p:nvPr>
            <p:ph type="ftr" sz="quarter" idx="12"/>
          </p:nvPr>
        </p:nvSpPr>
        <p:spPr/>
        <p:txBody>
          <a:bodyPr/>
          <a:lstStyle/>
          <a:p>
            <a:r>
              <a:rPr lang="en-US" smtClean="0"/>
              <a:t>Threat &amp; Risk</a:t>
            </a:r>
            <a:endParaRPr lang="en-US"/>
          </a:p>
        </p:txBody>
      </p:sp>
      <p:sp>
        <p:nvSpPr>
          <p:cNvPr id="13" name="Slide Number Placeholder 12"/>
          <p:cNvSpPr>
            <a:spLocks noGrp="1"/>
          </p:cNvSpPr>
          <p:nvPr>
            <p:ph type="sldNum" sz="quarter" idx="11"/>
          </p:nvPr>
        </p:nvSpPr>
        <p:spPr/>
        <p:txBody>
          <a:bodyPr/>
          <a:lstStyle/>
          <a:p>
            <a:fld id="{C5349D12-3EF0-44B0-8484-0F10BE0E01DA}" type="slidenum">
              <a:rPr lang="en-US" smtClean="0"/>
              <a:t>27</a:t>
            </a:fld>
            <a:endParaRPr lang="en-US"/>
          </a:p>
        </p:txBody>
      </p:sp>
    </p:spTree>
    <p:extLst>
      <p:ext uri="{BB962C8B-B14F-4D97-AF65-F5344CB8AC3E}">
        <p14:creationId xmlns:p14="http://schemas.microsoft.com/office/powerpoint/2010/main" val="1220239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For each of these roles we will need to understand what they do and should do to operate in the community</a:t>
            </a:r>
          </a:p>
          <a:p>
            <a:r>
              <a:rPr lang="en-US" dirty="0" smtClean="0"/>
              <a:t>We will also need any specific artifacts:</a:t>
            </a:r>
          </a:p>
          <a:p>
            <a:r>
              <a:rPr lang="en-US" dirty="0"/>
              <a:t>	Data schema</a:t>
            </a:r>
          </a:p>
          <a:p>
            <a:r>
              <a:rPr lang="en-US" dirty="0"/>
              <a:t>	Real or sample </a:t>
            </a:r>
            <a:r>
              <a:rPr lang="en-US" dirty="0" smtClean="0"/>
              <a:t>data (Very important)</a:t>
            </a:r>
            <a:endParaRPr lang="en-US" dirty="0"/>
          </a:p>
          <a:p>
            <a:r>
              <a:rPr lang="en-US" dirty="0"/>
              <a:t>	Models &amp; architectures</a:t>
            </a:r>
          </a:p>
          <a:p>
            <a:r>
              <a:rPr lang="en-US" dirty="0"/>
              <a:t>	Vocabularies, ontologies or data dictionaries</a:t>
            </a:r>
          </a:p>
          <a:p>
            <a:r>
              <a:rPr lang="en-US" dirty="0"/>
              <a:t>	Processes</a:t>
            </a:r>
          </a:p>
          <a:p>
            <a:r>
              <a:rPr lang="en-US" dirty="0"/>
              <a:t>	Forms or reports</a:t>
            </a:r>
          </a:p>
          <a:p>
            <a:r>
              <a:rPr lang="en-US" dirty="0"/>
              <a:t>	Existing </a:t>
            </a:r>
            <a:r>
              <a:rPr lang="en-US" dirty="0" smtClean="0"/>
              <a:t>systems</a:t>
            </a:r>
          </a:p>
          <a:p>
            <a:r>
              <a:rPr lang="en-US" dirty="0"/>
              <a:t>	</a:t>
            </a:r>
            <a:r>
              <a:rPr lang="en-US" dirty="0" smtClean="0"/>
              <a:t>Use cases</a:t>
            </a:r>
            <a:endParaRPr lang="en-US" dirty="0"/>
          </a:p>
          <a:p>
            <a:endParaRPr lang="en-US" dirty="0"/>
          </a:p>
        </p:txBody>
      </p:sp>
      <p:sp>
        <p:nvSpPr>
          <p:cNvPr id="3" name="Title 2"/>
          <p:cNvSpPr>
            <a:spLocks noGrp="1"/>
          </p:cNvSpPr>
          <p:nvPr>
            <p:ph type="title"/>
          </p:nvPr>
        </p:nvSpPr>
        <p:spPr/>
        <p:txBody>
          <a:bodyPr/>
          <a:lstStyle/>
          <a:p>
            <a:r>
              <a:rPr lang="en-US" dirty="0" smtClean="0"/>
              <a:t>Specific artifacts</a:t>
            </a:r>
            <a:endParaRPr lang="en-US" dirty="0"/>
          </a:p>
        </p:txBody>
      </p:sp>
      <p:sp>
        <p:nvSpPr>
          <p:cNvPr id="6" name="Date Placeholder 5"/>
          <p:cNvSpPr>
            <a:spLocks noGrp="1"/>
          </p:cNvSpPr>
          <p:nvPr>
            <p:ph type="dt" sz="half" idx="14"/>
          </p:nvPr>
        </p:nvSpPr>
        <p:spPr/>
        <p:txBody>
          <a:bodyPr/>
          <a:lstStyle/>
          <a:p>
            <a:fld id="{BF54636A-89CA-427A-B5CF-AAB9E5E68CCB}"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28</a:t>
            </a:fld>
            <a:endParaRPr lang="en-US"/>
          </a:p>
        </p:txBody>
      </p:sp>
    </p:spTree>
    <p:extLst>
      <p:ext uri="{BB962C8B-B14F-4D97-AF65-F5344CB8AC3E}">
        <p14:creationId xmlns:p14="http://schemas.microsoft.com/office/powerpoint/2010/main" val="1832024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sources in your community? Are you a source?</a:t>
            </a:r>
          </a:p>
          <a:p>
            <a:r>
              <a:rPr lang="en-US" dirty="0" smtClean="0"/>
              <a:t>What data to they provide now? What data should they provide? </a:t>
            </a:r>
          </a:p>
          <a:p>
            <a:r>
              <a:rPr lang="en-US" dirty="0" smtClean="0"/>
              <a:t>Who do they provide it to? Who should they provide it to?</a:t>
            </a:r>
          </a:p>
          <a:p>
            <a:r>
              <a:rPr lang="en-US" dirty="0" smtClean="0"/>
              <a:t>How is it provided now? How should it be 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 (See above)</a:t>
            </a:r>
          </a:p>
          <a:p>
            <a:endParaRPr lang="en-US" dirty="0"/>
          </a:p>
        </p:txBody>
      </p:sp>
      <p:sp>
        <p:nvSpPr>
          <p:cNvPr id="3" name="Title 2"/>
          <p:cNvSpPr>
            <a:spLocks noGrp="1"/>
          </p:cNvSpPr>
          <p:nvPr>
            <p:ph type="title"/>
          </p:nvPr>
        </p:nvSpPr>
        <p:spPr/>
        <p:txBody>
          <a:bodyPr/>
          <a:lstStyle/>
          <a:p>
            <a:r>
              <a:rPr lang="en-US" dirty="0" smtClean="0"/>
              <a:t>For Data Sources…</a:t>
            </a:r>
            <a:endParaRPr lang="en-US" dirty="0"/>
          </a:p>
        </p:txBody>
      </p:sp>
      <p:sp>
        <p:nvSpPr>
          <p:cNvPr id="7" name="Date Placeholder 6"/>
          <p:cNvSpPr>
            <a:spLocks noGrp="1"/>
          </p:cNvSpPr>
          <p:nvPr>
            <p:ph type="dt" sz="half" idx="14"/>
          </p:nvPr>
        </p:nvSpPr>
        <p:spPr/>
        <p:txBody>
          <a:bodyPr/>
          <a:lstStyle/>
          <a:p>
            <a:fld id="{6BAEF988-70A3-4FDF-8F54-08E8E8C96878}" type="datetime1">
              <a:rPr lang="en-US" smtClean="0"/>
              <a:t>7/13/2015</a:t>
            </a:fld>
            <a:endParaRPr lang="en-US" dirty="0"/>
          </a:p>
        </p:txBody>
      </p:sp>
      <p:sp>
        <p:nvSpPr>
          <p:cNvPr id="8" name="Footer Placeholder 7"/>
          <p:cNvSpPr>
            <a:spLocks noGrp="1"/>
          </p:cNvSpPr>
          <p:nvPr>
            <p:ph type="ftr" sz="quarter" idx="16"/>
          </p:nvPr>
        </p:nvSpPr>
        <p:spPr/>
        <p:txBody>
          <a:bodyPr/>
          <a:lstStyle/>
          <a:p>
            <a:r>
              <a:rPr lang="en-US" smtClean="0"/>
              <a:t>Threat &amp; Risk</a:t>
            </a:r>
            <a:endParaRPr lang="en-US"/>
          </a:p>
        </p:txBody>
      </p:sp>
      <p:sp>
        <p:nvSpPr>
          <p:cNvPr id="9" name="Slide Number Placeholder 8"/>
          <p:cNvSpPr>
            <a:spLocks noGrp="1"/>
          </p:cNvSpPr>
          <p:nvPr>
            <p:ph type="sldNum" sz="quarter" idx="15"/>
          </p:nvPr>
        </p:nvSpPr>
        <p:spPr/>
        <p:txBody>
          <a:bodyPr/>
          <a:lstStyle/>
          <a:p>
            <a:fld id="{C5349D12-3EF0-44B0-8484-0F10BE0E01DA}" type="slidenum">
              <a:rPr lang="en-US" smtClean="0"/>
              <a:t>29</a:t>
            </a:fld>
            <a:endParaRPr lang="en-US"/>
          </a:p>
        </p:txBody>
      </p:sp>
    </p:spTree>
    <p:extLst>
      <p:ext uri="{BB962C8B-B14F-4D97-AF65-F5344CB8AC3E}">
        <p14:creationId xmlns:p14="http://schemas.microsoft.com/office/powerpoint/2010/main" val="1089065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285750" indent="-285750">
              <a:buFont typeface="Arial" panose="020B0604020202020204" pitchFamily="34" charset="0"/>
              <a:buChar char="•"/>
            </a:pPr>
            <a:r>
              <a:rPr lang="en-US" dirty="0" smtClean="0"/>
              <a:t>Understand </a:t>
            </a:r>
            <a:r>
              <a:rPr lang="en-US" dirty="0" smtClean="0"/>
              <a:t>and agree on the processes and approach of the submission team</a:t>
            </a:r>
          </a:p>
          <a:p>
            <a:pPr marL="285750" indent="-285750">
              <a:buFont typeface="Arial" panose="020B0604020202020204" pitchFamily="34" charset="0"/>
              <a:buChar char="•"/>
            </a:pPr>
            <a:r>
              <a:rPr lang="en-US" dirty="0" smtClean="0"/>
              <a:t>Review the OMG process and time-line </a:t>
            </a:r>
            <a:endParaRPr lang="en-US" dirty="0" smtClean="0"/>
          </a:p>
          <a:p>
            <a:pPr marL="285750" indent="-285750">
              <a:buFont typeface="Arial" panose="020B0604020202020204" pitchFamily="34" charset="0"/>
              <a:buChar char="•"/>
            </a:pPr>
            <a:r>
              <a:rPr lang="en-US" dirty="0" smtClean="0"/>
              <a:t>Teaming agreement</a:t>
            </a:r>
            <a:endParaRPr lang="en-US" dirty="0" smtClean="0"/>
          </a:p>
          <a:p>
            <a:pPr marL="285750" indent="-285750">
              <a:buFont typeface="Arial" panose="020B0604020202020204" pitchFamily="34" charset="0"/>
              <a:buChar char="•"/>
            </a:pPr>
            <a:r>
              <a:rPr lang="en-US" dirty="0" smtClean="0"/>
              <a:t>Review what needs to be done for the </a:t>
            </a:r>
            <a:r>
              <a:rPr lang="en-US" dirty="0" smtClean="0"/>
              <a:t>final </a:t>
            </a:r>
            <a:r>
              <a:rPr lang="en-US" dirty="0" smtClean="0"/>
              <a:t>submission</a:t>
            </a:r>
          </a:p>
          <a:p>
            <a:pPr marL="285750" indent="-285750">
              <a:buFont typeface="Arial" panose="020B0604020202020204" pitchFamily="34" charset="0"/>
              <a:buChar char="•"/>
            </a:pPr>
            <a:r>
              <a:rPr lang="en-US" dirty="0" smtClean="0"/>
              <a:t>Establish team roles and key contributors (who is doing real work)</a:t>
            </a:r>
          </a:p>
          <a:p>
            <a:pPr marL="285750" indent="-285750">
              <a:buFont typeface="Arial" panose="020B0604020202020204" pitchFamily="34" charset="0"/>
              <a:buChar char="•"/>
            </a:pPr>
            <a:r>
              <a:rPr lang="en-US" dirty="0" smtClean="0"/>
              <a:t>Understand how we are modeling (conceptual and transformations)</a:t>
            </a:r>
          </a:p>
          <a:p>
            <a:pPr marL="285750" indent="-285750">
              <a:buFont typeface="Arial" panose="020B0604020202020204" pitchFamily="34" charset="0"/>
              <a:buChar char="•"/>
            </a:pPr>
            <a:r>
              <a:rPr lang="en-US" dirty="0" smtClean="0"/>
              <a:t>Review current conceptual model</a:t>
            </a:r>
          </a:p>
          <a:p>
            <a:pPr marL="285750" indent="-285750">
              <a:buFont typeface="Arial" panose="020B0604020202020204" pitchFamily="34" charset="0"/>
              <a:buChar char="•"/>
            </a:pPr>
            <a:r>
              <a:rPr lang="en-US" dirty="0" smtClean="0"/>
              <a:t>Show prototyping progress and importance of sample data</a:t>
            </a:r>
          </a:p>
          <a:p>
            <a:pPr marL="285750" indent="-285750">
              <a:buFont typeface="Arial" panose="020B0604020202020204" pitchFamily="34" charset="0"/>
              <a:buChar char="•"/>
            </a:pPr>
            <a:r>
              <a:rPr lang="en-US" dirty="0" smtClean="0"/>
              <a:t>Determine scope of model in multiple dimensions</a:t>
            </a:r>
          </a:p>
          <a:p>
            <a:pPr marL="285750" indent="-285750">
              <a:buFont typeface="Arial" panose="020B0604020202020204" pitchFamily="34" charset="0"/>
              <a:buChar char="•"/>
            </a:pPr>
            <a:r>
              <a:rPr lang="en-US" dirty="0" smtClean="0"/>
              <a:t>Review primary “input” schema, ontologies and use cases (More Below)</a:t>
            </a:r>
          </a:p>
          <a:p>
            <a:pPr marL="285750" indent="-285750">
              <a:buFont typeface="Arial" panose="020B0604020202020204" pitchFamily="34" charset="0"/>
              <a:buChar char="•"/>
            </a:pPr>
            <a:r>
              <a:rPr lang="en-US" dirty="0" smtClean="0"/>
              <a:t>Submission tasks (More Below</a:t>
            </a:r>
            <a:r>
              <a:rPr lang="en-US" dirty="0" smtClean="0"/>
              <a:t>)</a:t>
            </a:r>
          </a:p>
          <a:p>
            <a:pPr marL="285750" indent="-285750">
              <a:buFont typeface="Arial" panose="020B0604020202020204" pitchFamily="34" charset="0"/>
              <a:buChar char="•"/>
            </a:pPr>
            <a:r>
              <a:rPr lang="en-US" dirty="0" smtClean="0"/>
              <a:t>Engaging stakeholders</a:t>
            </a:r>
          </a:p>
          <a:p>
            <a:pPr marL="285750" indent="-285750">
              <a:buFont typeface="Arial" panose="020B0604020202020204" pitchFamily="34" charset="0"/>
              <a:buChar char="•"/>
            </a:pPr>
            <a:r>
              <a:rPr lang="en-US" dirty="0" smtClean="0"/>
              <a:t>Reference implementations and pilot projects</a:t>
            </a:r>
            <a:endParaRPr lang="en-US" dirty="0" smtClean="0"/>
          </a:p>
          <a:p>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Planning required (no </a:t>
            </a:r>
            <a:r>
              <a:rPr lang="en-US" dirty="0" smtClean="0"/>
              <a:t>particular order)</a:t>
            </a:r>
            <a:endParaRPr lang="en-US" dirty="0"/>
          </a:p>
        </p:txBody>
      </p:sp>
    </p:spTree>
    <p:extLst>
      <p:ext uri="{BB962C8B-B14F-4D97-AF65-F5344CB8AC3E}">
        <p14:creationId xmlns:p14="http://schemas.microsoft.com/office/powerpoint/2010/main" val="4090291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brokers in your community? Are you a broker?</a:t>
            </a:r>
          </a:p>
          <a:p>
            <a:r>
              <a:rPr lang="en-US" dirty="0" smtClean="0"/>
              <a:t>Who do they consume data from? Who should they consume data from?</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Data </a:t>
            </a:r>
            <a:r>
              <a:rPr lang="en-US" dirty="0"/>
              <a:t>fusion and </a:t>
            </a:r>
            <a:r>
              <a:rPr lang="en-US" dirty="0" smtClean="0"/>
              <a:t>brokering…</a:t>
            </a:r>
            <a:endParaRPr lang="en-US" dirty="0"/>
          </a:p>
        </p:txBody>
      </p:sp>
      <p:sp>
        <p:nvSpPr>
          <p:cNvPr id="6" name="Date Placeholder 5"/>
          <p:cNvSpPr>
            <a:spLocks noGrp="1"/>
          </p:cNvSpPr>
          <p:nvPr>
            <p:ph type="dt" sz="half" idx="14"/>
          </p:nvPr>
        </p:nvSpPr>
        <p:spPr/>
        <p:txBody>
          <a:bodyPr/>
          <a:lstStyle/>
          <a:p>
            <a:fld id="{29A64E8B-282C-4032-B500-A01B23482823}"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30</a:t>
            </a:fld>
            <a:endParaRPr lang="en-US"/>
          </a:p>
        </p:txBody>
      </p:sp>
    </p:spTree>
    <p:extLst>
      <p:ext uri="{BB962C8B-B14F-4D97-AF65-F5344CB8AC3E}">
        <p14:creationId xmlns:p14="http://schemas.microsoft.com/office/powerpoint/2010/main" val="2859705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analysts in your community? Are you an analyst?</a:t>
            </a:r>
          </a:p>
          <a:p>
            <a:r>
              <a:rPr lang="en-US" dirty="0" smtClean="0"/>
              <a:t>Who do they consume data from? Who should they consume data from?</a:t>
            </a:r>
          </a:p>
          <a:p>
            <a:r>
              <a:rPr lang="en-US" dirty="0" smtClean="0"/>
              <a:t>What analytics do the do? What should the do?</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Analysts…</a:t>
            </a:r>
            <a:endParaRPr lang="en-US" dirty="0"/>
          </a:p>
        </p:txBody>
      </p:sp>
      <p:sp>
        <p:nvSpPr>
          <p:cNvPr id="6" name="Date Placeholder 5"/>
          <p:cNvSpPr>
            <a:spLocks noGrp="1"/>
          </p:cNvSpPr>
          <p:nvPr>
            <p:ph type="dt" sz="half" idx="14"/>
          </p:nvPr>
        </p:nvSpPr>
        <p:spPr/>
        <p:txBody>
          <a:bodyPr/>
          <a:lstStyle/>
          <a:p>
            <a:fld id="{E4704B7D-3708-41F0-8B71-D48F95DD10D4}"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31</a:t>
            </a:fld>
            <a:endParaRPr lang="en-US"/>
          </a:p>
        </p:txBody>
      </p:sp>
    </p:spTree>
    <p:extLst>
      <p:ext uri="{BB962C8B-B14F-4D97-AF65-F5344CB8AC3E}">
        <p14:creationId xmlns:p14="http://schemas.microsoft.com/office/powerpoint/2010/main" val="4003855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responders in your community? Are you a responder?</a:t>
            </a:r>
          </a:p>
          <a:p>
            <a:r>
              <a:rPr lang="en-US" dirty="0" smtClean="0"/>
              <a:t>Who do they consume data from? Who should they consume data from?</a:t>
            </a:r>
          </a:p>
          <a:p>
            <a:r>
              <a:rPr lang="en-US" dirty="0" smtClean="0"/>
              <a:t>What data to they consume now? What data should they consume? </a:t>
            </a:r>
          </a:p>
          <a:p>
            <a:r>
              <a:rPr lang="en-US" dirty="0" smtClean="0"/>
              <a:t>How are they equipped to make decisions and respond? How should they be equipped?</a:t>
            </a:r>
          </a:p>
          <a:p>
            <a:r>
              <a:rPr lang="en-US" dirty="0" smtClean="0"/>
              <a:t>How is data consumed now? How should it be consumed in the future What are the data formats, entities, elements, associations and vocabularies? </a:t>
            </a:r>
          </a:p>
          <a:p>
            <a:r>
              <a:rPr lang="en-US" dirty="0" smtClean="0"/>
              <a:t>What existing artifacts are there?</a:t>
            </a:r>
          </a:p>
          <a:p>
            <a:endParaRPr lang="en-US" dirty="0" smtClean="0"/>
          </a:p>
          <a:p>
            <a:endParaRPr lang="en-US" dirty="0"/>
          </a:p>
        </p:txBody>
      </p:sp>
      <p:sp>
        <p:nvSpPr>
          <p:cNvPr id="3" name="Title 2"/>
          <p:cNvSpPr>
            <a:spLocks noGrp="1"/>
          </p:cNvSpPr>
          <p:nvPr>
            <p:ph type="title"/>
          </p:nvPr>
        </p:nvSpPr>
        <p:spPr/>
        <p:txBody>
          <a:bodyPr/>
          <a:lstStyle/>
          <a:p>
            <a:r>
              <a:rPr lang="en-US" dirty="0" smtClean="0"/>
              <a:t>For Responders…</a:t>
            </a:r>
            <a:endParaRPr lang="en-US" dirty="0"/>
          </a:p>
        </p:txBody>
      </p:sp>
      <p:sp>
        <p:nvSpPr>
          <p:cNvPr id="6" name="Date Placeholder 5"/>
          <p:cNvSpPr>
            <a:spLocks noGrp="1"/>
          </p:cNvSpPr>
          <p:nvPr>
            <p:ph type="dt" sz="half" idx="14"/>
          </p:nvPr>
        </p:nvSpPr>
        <p:spPr/>
        <p:txBody>
          <a:bodyPr/>
          <a:lstStyle/>
          <a:p>
            <a:fld id="{62A0943E-F0AF-4B03-9AED-391DE19F8E6B}"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32</a:t>
            </a:fld>
            <a:endParaRPr lang="en-US"/>
          </a:p>
        </p:txBody>
      </p:sp>
    </p:spTree>
    <p:extLst>
      <p:ext uri="{BB962C8B-B14F-4D97-AF65-F5344CB8AC3E}">
        <p14:creationId xmlns:p14="http://schemas.microsoft.com/office/powerpoint/2010/main" val="1491302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How do the data and interactions above fulfill each of the use-case outcomes?</a:t>
            </a:r>
          </a:p>
          <a:p>
            <a:r>
              <a:rPr lang="en-US" dirty="0" smtClean="0"/>
              <a:t>How can we validate the models meet the use cases?</a:t>
            </a:r>
            <a:endParaRPr lang="en-US" dirty="0"/>
          </a:p>
        </p:txBody>
      </p:sp>
      <p:sp>
        <p:nvSpPr>
          <p:cNvPr id="3" name="Title 2"/>
          <p:cNvSpPr>
            <a:spLocks noGrp="1"/>
          </p:cNvSpPr>
          <p:nvPr>
            <p:ph type="title"/>
          </p:nvPr>
        </p:nvSpPr>
        <p:spPr/>
        <p:txBody>
          <a:bodyPr/>
          <a:lstStyle/>
          <a:p>
            <a:r>
              <a:rPr lang="en-US" dirty="0" smtClean="0"/>
              <a:t>Use case resolution</a:t>
            </a:r>
            <a:endParaRPr lang="en-US" dirty="0"/>
          </a:p>
        </p:txBody>
      </p:sp>
      <p:sp>
        <p:nvSpPr>
          <p:cNvPr id="6" name="Date Placeholder 5"/>
          <p:cNvSpPr>
            <a:spLocks noGrp="1"/>
          </p:cNvSpPr>
          <p:nvPr>
            <p:ph type="dt" sz="half" idx="14"/>
          </p:nvPr>
        </p:nvSpPr>
        <p:spPr/>
        <p:txBody>
          <a:bodyPr/>
          <a:lstStyle/>
          <a:p>
            <a:fld id="{6FBCC5FD-8B1D-453E-BCB3-0E72A3ECD44D}"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33</a:t>
            </a:fld>
            <a:endParaRPr lang="en-US"/>
          </a:p>
        </p:txBody>
      </p:sp>
    </p:spTree>
    <p:extLst>
      <p:ext uri="{BB962C8B-B14F-4D97-AF65-F5344CB8AC3E}">
        <p14:creationId xmlns:p14="http://schemas.microsoft.com/office/powerpoint/2010/main" val="1500828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8" name="Date Placeholder 7"/>
          <p:cNvSpPr>
            <a:spLocks noGrp="1"/>
          </p:cNvSpPr>
          <p:nvPr>
            <p:ph type="dt" sz="half" idx="10"/>
          </p:nvPr>
        </p:nvSpPr>
        <p:spPr/>
        <p:txBody>
          <a:bodyPr/>
          <a:lstStyle/>
          <a:p>
            <a:fld id="{0D6FB540-4C15-4588-86FF-E19E95913DD3}" type="datetime1">
              <a:rPr lang="en-US" smtClean="0"/>
              <a:t>7/13/2015</a:t>
            </a:fld>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34</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Tree>
    <p:extLst>
      <p:ext uri="{BB962C8B-B14F-4D97-AF65-F5344CB8AC3E}">
        <p14:creationId xmlns:p14="http://schemas.microsoft.com/office/powerpoint/2010/main" val="3997044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35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Conceptual Model Layering</a:t>
            </a:r>
            <a:endParaRPr lang="en-US" dirty="0"/>
          </a:p>
        </p:txBody>
      </p:sp>
      <p:sp>
        <p:nvSpPr>
          <p:cNvPr id="8" name="Rounded Rectangle 7"/>
          <p:cNvSpPr/>
          <p:nvPr/>
        </p:nvSpPr>
        <p:spPr>
          <a:xfrm>
            <a:off x="1295400" y="3722914"/>
            <a:ext cx="6400800" cy="914400"/>
          </a:xfrm>
          <a:prstGeom prst="roundRect">
            <a:avLst/>
          </a:prstGeom>
          <a:solidFill>
            <a:srgbClr val="11C1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Library – Provides concepts and links across multiple viewpoints, not just threat/risk. E.G. Person,  Objective</a:t>
            </a:r>
            <a:endParaRPr lang="en-US" dirty="0"/>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  Foundational concepts for modeling anything: Entities, Roles, Relations, Types, Information, Rules, Identity, Etc…</a:t>
            </a:r>
            <a:endParaRPr lang="en-US" dirty="0"/>
          </a:p>
        </p:txBody>
      </p:sp>
      <p:sp>
        <p:nvSpPr>
          <p:cNvPr id="10" name="Rounded Rectangle 9"/>
          <p:cNvSpPr/>
          <p:nvPr/>
        </p:nvSpPr>
        <p:spPr>
          <a:xfrm>
            <a:off x="1295400" y="2819400"/>
            <a:ext cx="6400800" cy="914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Cross-risk/threat – specific “wide and shallow” risk and threat concepts/ E.G. Risk, threat, danger, consequence</a:t>
            </a:r>
            <a:endParaRPr lang="en-US" dirty="0"/>
          </a:p>
        </p:txBody>
      </p:sp>
      <p:sp>
        <p:nvSpPr>
          <p:cNvPr id="11" name="Rounded Rectangle 10"/>
          <p:cNvSpPr/>
          <p:nvPr/>
        </p:nvSpPr>
        <p:spPr>
          <a:xfrm>
            <a:off x="1286691" y="1905000"/>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threat situational awareness and response</a:t>
            </a:r>
            <a:endParaRPr lang="en-US" dirty="0"/>
          </a:p>
        </p:txBody>
      </p:sp>
      <p:sp>
        <p:nvSpPr>
          <p:cNvPr id="12" name="Rounded Rectangle 11"/>
          <p:cNvSpPr/>
          <p:nvPr/>
        </p:nvSpPr>
        <p:spPr>
          <a:xfrm>
            <a:off x="4487091" y="1902823"/>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risk  evaluation and mediation</a:t>
            </a:r>
            <a:endParaRPr lang="en-US" dirty="0"/>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the model from SIMF</a:t>
            </a:r>
            <a:endParaRPr lang="en-US" dirty="0"/>
          </a:p>
        </p:txBody>
      </p:sp>
    </p:spTree>
    <p:extLst>
      <p:ext uri="{BB962C8B-B14F-4D97-AF65-F5344CB8AC3E}">
        <p14:creationId xmlns:p14="http://schemas.microsoft.com/office/powerpoint/2010/main" val="25420688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1219200"/>
            <a:ext cx="2314574" cy="3429000"/>
          </a:xfrm>
        </p:spPr>
        <p:txBody>
          <a:bodyPr>
            <a:normAutofit lnSpcReduction="10000"/>
          </a:bodyPr>
          <a:lstStyle/>
          <a:p>
            <a:r>
              <a:rPr lang="en-US" b="1" u="sng" dirty="0" smtClean="0">
                <a:solidFill>
                  <a:srgbClr val="FFFF00"/>
                </a:solidFill>
              </a:rPr>
              <a:t>Core Concepts</a:t>
            </a:r>
          </a:p>
          <a:p>
            <a:r>
              <a:rPr lang="en-US" dirty="0" smtClean="0"/>
              <a:t>Foundation</a:t>
            </a:r>
          </a:p>
          <a:p>
            <a:r>
              <a:rPr lang="en-US" dirty="0" smtClean="0"/>
              <a:t>Identifiers</a:t>
            </a:r>
          </a:p>
          <a:p>
            <a:r>
              <a:rPr lang="en-US" dirty="0" smtClean="0"/>
              <a:t>Information</a:t>
            </a:r>
          </a:p>
          <a:p>
            <a:r>
              <a:rPr lang="en-US" dirty="0" smtClean="0"/>
              <a:t>Process</a:t>
            </a:r>
          </a:p>
          <a:p>
            <a:r>
              <a:rPr lang="en-US" dirty="0" smtClean="0"/>
              <a:t>Quantities and Units</a:t>
            </a:r>
          </a:p>
          <a:p>
            <a:r>
              <a:rPr lang="en-US" dirty="0" smtClean="0"/>
              <a:t>Rules</a:t>
            </a:r>
          </a:p>
          <a:p>
            <a:r>
              <a:rPr lang="en-US" dirty="0" smtClean="0"/>
              <a:t>Templates</a:t>
            </a:r>
          </a:p>
          <a:p>
            <a:r>
              <a:rPr lang="en-US" dirty="0" smtClean="0"/>
              <a:t>Timeframe</a:t>
            </a:r>
            <a:endParaRPr lang="en-US" dirty="0"/>
          </a:p>
        </p:txBody>
      </p:sp>
      <p:sp>
        <p:nvSpPr>
          <p:cNvPr id="6" name="Title 5"/>
          <p:cNvSpPr>
            <a:spLocks noGrp="1"/>
          </p:cNvSpPr>
          <p:nvPr>
            <p:ph type="title"/>
          </p:nvPr>
        </p:nvSpPr>
        <p:spPr>
          <a:xfrm>
            <a:off x="352426" y="228600"/>
            <a:ext cx="7680960" cy="838200"/>
          </a:xfrm>
        </p:spPr>
        <p:txBody>
          <a:bodyPr/>
          <a:lstStyle/>
          <a:p>
            <a:r>
              <a:rPr lang="en-US" dirty="0" smtClean="0"/>
              <a:t>Conceptual Model </a:t>
            </a:r>
            <a:r>
              <a:rPr lang="en-US" u="sng" dirty="0" smtClean="0"/>
              <a:t>Packages</a:t>
            </a:r>
            <a:endParaRPr lang="en-US" u="sng" dirty="0"/>
          </a:p>
        </p:txBody>
      </p:sp>
      <p:sp>
        <p:nvSpPr>
          <p:cNvPr id="2" name="Date Placeholder 1"/>
          <p:cNvSpPr>
            <a:spLocks noGrp="1"/>
          </p:cNvSpPr>
          <p:nvPr>
            <p:ph type="dt" sz="half" idx="15"/>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36</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sp>
        <p:nvSpPr>
          <p:cNvPr id="9" name="Content Placeholder 6"/>
          <p:cNvSpPr>
            <a:spLocks noGrp="1"/>
          </p:cNvSpPr>
          <p:nvPr>
            <p:ph sz="quarter" idx="13"/>
          </p:nvPr>
        </p:nvSpPr>
        <p:spPr>
          <a:xfrm>
            <a:off x="2743200" y="1219200"/>
            <a:ext cx="2286000" cy="5334000"/>
          </a:xfrm>
        </p:spPr>
        <p:txBody>
          <a:bodyPr>
            <a:normAutofit fontScale="92500" lnSpcReduction="10000"/>
          </a:bodyPr>
          <a:lstStyle/>
          <a:p>
            <a:r>
              <a:rPr lang="en-US" b="1" u="sng" dirty="0" smtClean="0">
                <a:solidFill>
                  <a:srgbClr val="FFFF00"/>
                </a:solidFill>
              </a:rPr>
              <a:t>Generic Concepts</a:t>
            </a:r>
          </a:p>
          <a:p>
            <a:r>
              <a:rPr lang="en-US" dirty="0" smtClean="0"/>
              <a:t>Authority</a:t>
            </a:r>
          </a:p>
          <a:p>
            <a:r>
              <a:rPr lang="en-US" dirty="0" smtClean="0"/>
              <a:t>Capability</a:t>
            </a:r>
          </a:p>
          <a:p>
            <a:r>
              <a:rPr lang="en-US" dirty="0" smtClean="0"/>
              <a:t>Contact Information</a:t>
            </a:r>
          </a:p>
          <a:p>
            <a:r>
              <a:rPr lang="en-US" dirty="0" smtClean="0"/>
              <a:t>Custody</a:t>
            </a:r>
          </a:p>
          <a:p>
            <a:r>
              <a:rPr lang="en-US" dirty="0" smtClean="0"/>
              <a:t>Enterprise</a:t>
            </a:r>
          </a:p>
          <a:p>
            <a:r>
              <a:rPr lang="en-US" dirty="0" smtClean="0"/>
              <a:t>Entity Kinds</a:t>
            </a:r>
          </a:p>
          <a:p>
            <a:r>
              <a:rPr lang="en-US" dirty="0" smtClean="0"/>
              <a:t>Intent</a:t>
            </a:r>
          </a:p>
          <a:p>
            <a:r>
              <a:rPr lang="en-US" dirty="0" smtClean="0"/>
              <a:t>Location</a:t>
            </a:r>
          </a:p>
          <a:p>
            <a:r>
              <a:rPr lang="en-US" dirty="0" smtClean="0"/>
              <a:t>Observation</a:t>
            </a:r>
          </a:p>
          <a:p>
            <a:r>
              <a:rPr lang="en-US" dirty="0" smtClean="0"/>
              <a:t>Party relationships</a:t>
            </a:r>
          </a:p>
          <a:p>
            <a:r>
              <a:rPr lang="en-US" dirty="0" smtClean="0"/>
              <a:t>Person</a:t>
            </a:r>
          </a:p>
          <a:p>
            <a:r>
              <a:rPr lang="en-US" dirty="0" smtClean="0"/>
              <a:t>Prediction</a:t>
            </a:r>
          </a:p>
          <a:p>
            <a:r>
              <a:rPr lang="en-US" dirty="0" smtClean="0"/>
              <a:t>Requirements</a:t>
            </a:r>
          </a:p>
          <a:p>
            <a:r>
              <a:rPr lang="en-US" dirty="0" smtClean="0"/>
              <a:t>Resources</a:t>
            </a:r>
          </a:p>
          <a:p>
            <a:endParaRPr lang="en-US" dirty="0"/>
          </a:p>
        </p:txBody>
      </p:sp>
      <p:sp>
        <p:nvSpPr>
          <p:cNvPr id="10" name="Content Placeholder 6"/>
          <p:cNvSpPr>
            <a:spLocks noGrp="1"/>
          </p:cNvSpPr>
          <p:nvPr>
            <p:ph sz="quarter" idx="13"/>
          </p:nvPr>
        </p:nvSpPr>
        <p:spPr>
          <a:xfrm>
            <a:off x="5105400" y="1219200"/>
            <a:ext cx="2743200" cy="3733800"/>
          </a:xfrm>
        </p:spPr>
        <p:txBody>
          <a:bodyPr>
            <a:normAutofit/>
          </a:bodyPr>
          <a:lstStyle/>
          <a:p>
            <a:r>
              <a:rPr lang="en-US" b="1" u="sng" dirty="0" smtClean="0">
                <a:solidFill>
                  <a:srgbClr val="FFFF00"/>
                </a:solidFill>
              </a:rPr>
              <a:t>Threat and Risk Concepts</a:t>
            </a:r>
          </a:p>
          <a:p>
            <a:r>
              <a:rPr lang="en-US" dirty="0" smtClean="0"/>
              <a:t>Campaign</a:t>
            </a:r>
          </a:p>
          <a:p>
            <a:r>
              <a:rPr lang="en-US" dirty="0" smtClean="0"/>
              <a:t>Course of Action</a:t>
            </a:r>
          </a:p>
          <a:p>
            <a:r>
              <a:rPr lang="en-US" dirty="0" smtClean="0"/>
              <a:t>Danger</a:t>
            </a:r>
          </a:p>
          <a:p>
            <a:r>
              <a:rPr lang="en-US" dirty="0" smtClean="0"/>
              <a:t>Danger Categories</a:t>
            </a:r>
          </a:p>
          <a:p>
            <a:r>
              <a:rPr lang="en-US" dirty="0" smtClean="0"/>
              <a:t>Incident</a:t>
            </a:r>
          </a:p>
          <a:p>
            <a:r>
              <a:rPr lang="en-US" dirty="0" smtClean="0"/>
              <a:t>Indicator</a:t>
            </a:r>
          </a:p>
          <a:p>
            <a:r>
              <a:rPr lang="en-US" dirty="0" smtClean="0"/>
              <a:t>Risk</a:t>
            </a:r>
          </a:p>
          <a:p>
            <a:r>
              <a:rPr lang="en-US" dirty="0" smtClean="0"/>
              <a:t>Vulnerability</a:t>
            </a:r>
            <a:endParaRPr lang="en-US" dirty="0"/>
          </a:p>
        </p:txBody>
      </p:sp>
    </p:spTree>
    <p:extLst>
      <p:ext uri="{BB962C8B-B14F-4D97-AF65-F5344CB8AC3E}">
        <p14:creationId xmlns:p14="http://schemas.microsoft.com/office/powerpoint/2010/main" val="1862903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37</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1200" y="5836529"/>
            <a:ext cx="4831772" cy="369332"/>
          </a:xfrm>
          <a:prstGeom prst="rect">
            <a:avLst/>
          </a:prstGeom>
          <a:noFill/>
        </p:spPr>
        <p:txBody>
          <a:bodyPr wrap="none" rtlCol="0">
            <a:spAutoFit/>
          </a:bodyPr>
          <a:lstStyle/>
          <a:p>
            <a:r>
              <a:rPr lang="en-US" dirty="0" smtClean="0"/>
              <a:t>More specific concepts positioned on the bottom</a:t>
            </a:r>
            <a:endParaRPr lang="en-US" dirty="0"/>
          </a:p>
        </p:txBody>
      </p:sp>
    </p:spTree>
    <p:extLst>
      <p:ext uri="{BB962C8B-B14F-4D97-AF65-F5344CB8AC3E}">
        <p14:creationId xmlns:p14="http://schemas.microsoft.com/office/powerpoint/2010/main" val="1393843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pPr marL="285750" indent="-285750">
              <a:buFont typeface="Arial" panose="020B0604020202020204" pitchFamily="34" charset="0"/>
              <a:buChar char="•"/>
            </a:pPr>
            <a:r>
              <a:rPr lang="en-US" dirty="0" smtClean="0"/>
              <a:t>Classes {Entities}</a:t>
            </a:r>
          </a:p>
          <a:p>
            <a:pPr marL="285750" indent="-285750">
              <a:buFont typeface="Arial" panose="020B0604020202020204" pitchFamily="34" charset="0"/>
              <a:buChar char="•"/>
            </a:pPr>
            <a:r>
              <a:rPr lang="en-US" dirty="0" smtClean="0"/>
              <a:t>Data types and primitive types {Values}</a:t>
            </a:r>
          </a:p>
          <a:p>
            <a:pPr marL="285750" indent="-285750">
              <a:buFont typeface="Arial" panose="020B0604020202020204" pitchFamily="34" charset="0"/>
              <a:buChar char="•"/>
            </a:pPr>
            <a:r>
              <a:rPr lang="en-US" dirty="0" smtClean="0"/>
              <a:t>Associations, associations ends {Relation types}</a:t>
            </a:r>
          </a:p>
          <a:p>
            <a:pPr marL="285750" indent="-285750">
              <a:buFont typeface="Arial" panose="020B0604020202020204" pitchFamily="34" charset="0"/>
              <a:buChar char="•"/>
            </a:pPr>
            <a:r>
              <a:rPr lang="en-US" dirty="0" smtClean="0"/>
              <a:t>Properties for values {Simple property relations}</a:t>
            </a:r>
          </a:p>
          <a:p>
            <a:pPr marL="285750" indent="-285750">
              <a:buFont typeface="Arial" panose="020B0604020202020204" pitchFamily="34" charset="0"/>
              <a:buChar char="•"/>
            </a:pPr>
            <a:r>
              <a:rPr lang="en-US" dirty="0" smtClean="0"/>
              <a:t>Property defaults {Refinement: An expression evaluated if no values set in context}</a:t>
            </a:r>
          </a:p>
          <a:p>
            <a:pPr marL="285750" indent="-285750">
              <a:buFont typeface="Arial" panose="020B0604020202020204" pitchFamily="34" charset="0"/>
              <a:buChar char="•"/>
            </a:pPr>
            <a:r>
              <a:rPr lang="en-US" dirty="0" smtClean="0"/>
              <a:t>Association classes (However, all associations and properties are considered “first class” and can have contextual and time properties)</a:t>
            </a:r>
          </a:p>
          <a:p>
            <a:pPr marL="285750" indent="-285750">
              <a:buFont typeface="Arial" panose="020B0604020202020204" pitchFamily="34" charset="0"/>
              <a:buChar char="•"/>
            </a:pPr>
            <a:r>
              <a:rPr lang="en-US" dirty="0" smtClean="0"/>
              <a:t>Subsets and redefines of association ends {Properties of relations}</a:t>
            </a:r>
          </a:p>
          <a:p>
            <a:pPr marL="285750" indent="-285750">
              <a:buFont typeface="Arial" panose="020B0604020202020204" pitchFamily="34" charset="0"/>
              <a:buChar char="•"/>
            </a:pPr>
            <a:r>
              <a:rPr lang="en-US" dirty="0" smtClean="0"/>
              <a:t>Cardinalities {Constraint}</a:t>
            </a:r>
          </a:p>
          <a:p>
            <a:pPr marL="285750" indent="-285750">
              <a:buFont typeface="Arial" panose="020B0604020202020204" pitchFamily="34" charset="0"/>
              <a:buChar char="•"/>
            </a:pPr>
            <a:r>
              <a:rPr lang="en-US" dirty="0" smtClean="0"/>
              <a:t>Packages &amp; Package URI {Lexical and logical context}</a:t>
            </a:r>
          </a:p>
          <a:p>
            <a:pPr marL="285750" indent="-285750">
              <a:buFont typeface="Arial" panose="020B0604020202020204" pitchFamily="34" charset="0"/>
              <a:buChar char="•"/>
            </a:pPr>
            <a:r>
              <a:rPr lang="en-US" dirty="0" smtClean="0"/>
              <a:t>Realization {Representation realizes concept}</a:t>
            </a:r>
          </a:p>
          <a:p>
            <a:pPr marL="285750" indent="-285750">
              <a:buFont typeface="Arial" panose="020B0604020202020204" pitchFamily="34" charset="0"/>
              <a:buChar char="•"/>
            </a:pPr>
            <a:r>
              <a:rPr lang="en-US" dirty="0" smtClean="0"/>
              <a:t>Structured Classifier {Patterns and rules}</a:t>
            </a:r>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UML Concepts we use</a:t>
            </a:r>
            <a:endParaRPr lang="en-US" dirty="0">
              <a:solidFill>
                <a:schemeClr val="tx1"/>
              </a:solidFill>
            </a:endParaRPr>
          </a:p>
        </p:txBody>
      </p:sp>
    </p:spTree>
    <p:extLst>
      <p:ext uri="{BB962C8B-B14F-4D97-AF65-F5344CB8AC3E}">
        <p14:creationId xmlns:p14="http://schemas.microsoft.com/office/powerpoint/2010/main" val="8730366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Classifying packages</a:t>
            </a:r>
          </a:p>
          <a:p>
            <a:r>
              <a:rPr lang="en-US" dirty="0" smtClean="0"/>
              <a:t>	Conceptual Model, Physical Model, Mapping</a:t>
            </a:r>
          </a:p>
          <a:p>
            <a:r>
              <a:rPr lang="en-US" dirty="0" smtClean="0"/>
              <a:t>Classification / classifies</a:t>
            </a:r>
          </a:p>
          <a:p>
            <a:r>
              <a:rPr lang="en-US" dirty="0"/>
              <a:t>	</a:t>
            </a:r>
            <a:r>
              <a:rPr lang="en-US" dirty="0" smtClean="0"/>
              <a:t>Role &amp; Phase</a:t>
            </a:r>
          </a:p>
          <a:p>
            <a:r>
              <a:rPr lang="en-US" dirty="0" smtClean="0"/>
              <a:t>Kinds of types</a:t>
            </a:r>
          </a:p>
          <a:p>
            <a:r>
              <a:rPr lang="en-US" dirty="0"/>
              <a:t>	</a:t>
            </a:r>
            <a:r>
              <a:rPr lang="en-US" dirty="0" smtClean="0"/>
              <a:t>Entity, Quantity Kind, Unit</a:t>
            </a:r>
          </a:p>
          <a:p>
            <a:r>
              <a:rPr lang="en-US" dirty="0" smtClean="0"/>
              <a:t>Relations</a:t>
            </a:r>
          </a:p>
          <a:p>
            <a:r>
              <a:rPr lang="en-US" dirty="0"/>
              <a:t>	</a:t>
            </a:r>
            <a:r>
              <a:rPr lang="en-US" dirty="0" smtClean="0"/>
              <a:t>Intersection and Union classes</a:t>
            </a:r>
          </a:p>
          <a:p>
            <a:r>
              <a:rPr lang="en-US" dirty="0" smtClean="0"/>
              <a:t>	Equivalent with, disjoint with, is in context of, Restriction</a:t>
            </a:r>
          </a:p>
          <a:p>
            <a:r>
              <a:rPr lang="en-US" dirty="0" smtClean="0"/>
              <a:t>	Represents</a:t>
            </a:r>
          </a:p>
          <a:p>
            <a:r>
              <a:rPr lang="en-US" dirty="0" smtClean="0"/>
              <a:t>Rule {Mapping}</a:t>
            </a:r>
          </a:p>
          <a:p>
            <a:endParaRPr lang="en-US" dirty="0" smtClean="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39</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Profile extension concepts</a:t>
            </a:r>
            <a:endParaRPr lang="en-US" dirty="0"/>
          </a:p>
        </p:txBody>
      </p:sp>
    </p:spTree>
    <p:extLst>
      <p:ext uri="{BB962C8B-B14F-4D97-AF65-F5344CB8AC3E}">
        <p14:creationId xmlns:p14="http://schemas.microsoft.com/office/powerpoint/2010/main" val="3099640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Normative machine readable specifications</a:t>
            </a:r>
          </a:p>
          <a:p>
            <a:pPr lvl="1"/>
            <a:r>
              <a:rPr lang="en-US" dirty="0" smtClean="0"/>
              <a:t>Formally define and document conceptual model</a:t>
            </a:r>
          </a:p>
          <a:p>
            <a:pPr lvl="1"/>
            <a:r>
              <a:rPr lang="en-US" dirty="0" smtClean="0"/>
              <a:t>STIX Subset and mapping</a:t>
            </a:r>
          </a:p>
          <a:p>
            <a:pPr lvl="1"/>
            <a:r>
              <a:rPr lang="en-US" dirty="0" smtClean="0"/>
              <a:t>NIEM subset and mapping</a:t>
            </a:r>
          </a:p>
          <a:p>
            <a:pPr lvl="1"/>
            <a:r>
              <a:rPr lang="en-US" dirty="0" smtClean="0"/>
              <a:t>EDXL subset and mapping</a:t>
            </a:r>
          </a:p>
          <a:p>
            <a:pPr lvl="1"/>
            <a:r>
              <a:rPr lang="en-US" dirty="0" smtClean="0"/>
              <a:t>Profiles and meta-models</a:t>
            </a:r>
          </a:p>
          <a:p>
            <a:pPr lvl="1"/>
            <a:r>
              <a:rPr lang="en-US" dirty="0" smtClean="0"/>
              <a:t>Any other mappings</a:t>
            </a:r>
          </a:p>
          <a:p>
            <a:r>
              <a:rPr lang="en-US" u="sng" dirty="0" smtClean="0"/>
              <a:t>Submission Document</a:t>
            </a:r>
          </a:p>
          <a:p>
            <a:r>
              <a:rPr lang="en-US" dirty="0" smtClean="0"/>
              <a:t>Resolution of requirements</a:t>
            </a:r>
          </a:p>
          <a:p>
            <a:pPr lvl="1"/>
            <a:r>
              <a:rPr lang="en-US" dirty="0" smtClean="0"/>
              <a:t>Mission and purpose</a:t>
            </a:r>
          </a:p>
          <a:p>
            <a:pPr lvl="1"/>
            <a:r>
              <a:rPr lang="en-US" dirty="0" smtClean="0"/>
              <a:t>Usage scenarios</a:t>
            </a:r>
          </a:p>
          <a:p>
            <a:pPr lvl="1"/>
            <a:r>
              <a:rPr lang="en-US" dirty="0" smtClean="0"/>
              <a:t>Approach</a:t>
            </a:r>
          </a:p>
          <a:p>
            <a:pPr lvl="1"/>
            <a:r>
              <a:rPr lang="en-US" dirty="0" smtClean="0"/>
              <a:t>Conceptual model overview</a:t>
            </a:r>
          </a:p>
          <a:p>
            <a:pPr lvl="1"/>
            <a:r>
              <a:rPr lang="en-US" dirty="0" smtClean="0"/>
              <a:t>Conceptual/physical patterns</a:t>
            </a:r>
          </a:p>
          <a:p>
            <a:pPr lvl="1"/>
            <a:r>
              <a:rPr lang="en-US" dirty="0" smtClean="0"/>
              <a:t>Use of </a:t>
            </a:r>
            <a:r>
              <a:rPr lang="en-US" dirty="0" smtClean="0"/>
              <a:t>SIMF</a:t>
            </a:r>
          </a:p>
          <a:p>
            <a:pPr lvl="1"/>
            <a:r>
              <a:rPr lang="en-US" dirty="0" smtClean="0"/>
              <a:t>Improve generation from models</a:t>
            </a:r>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a:t>
            </a:r>
            <a:endParaRPr lang="en-US" dirty="0"/>
          </a:p>
        </p:txBody>
      </p:sp>
    </p:spTree>
    <p:extLst>
      <p:ext uri="{BB962C8B-B14F-4D97-AF65-F5344CB8AC3E}">
        <p14:creationId xmlns:p14="http://schemas.microsoft.com/office/powerpoint/2010/main" val="1151495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Diagrams</a:t>
            </a:r>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40</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Representing the data and schema</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75919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69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smtClean="0"/>
              <a:t>In the conceptual model</a:t>
            </a:r>
            <a:endParaRPr lang="en-US" dirty="0"/>
          </a:p>
        </p:txBody>
      </p:sp>
      <p:sp>
        <p:nvSpPr>
          <p:cNvPr id="9" name="Text Placeholder 8"/>
          <p:cNvSpPr>
            <a:spLocks noGrp="1"/>
          </p:cNvSpPr>
          <p:nvPr>
            <p:ph type="body" sz="half" idx="15"/>
          </p:nvPr>
        </p:nvSpPr>
        <p:spPr/>
        <p:txBody>
          <a:bodyPr/>
          <a:lstStyle/>
          <a:p>
            <a:r>
              <a:rPr lang="en-US" dirty="0" smtClean="0"/>
              <a:t>In a representation (E.G. STIX)</a:t>
            </a:r>
            <a:endParaRPr lang="en-US" dirty="0"/>
          </a:p>
        </p:txBody>
      </p:sp>
      <p:sp>
        <p:nvSpPr>
          <p:cNvPr id="8" name="Content Placeholder 7"/>
          <p:cNvSpPr>
            <a:spLocks noGrp="1"/>
          </p:cNvSpPr>
          <p:nvPr>
            <p:ph sz="quarter" idx="14"/>
          </p:nvPr>
        </p:nvSpPr>
        <p:spPr/>
        <p:txBody>
          <a:bodyPr/>
          <a:lstStyle/>
          <a:p>
            <a:r>
              <a:rPr lang="en-US" dirty="0" err="1" smtClean="0"/>
              <a:t>RelatedCampaign</a:t>
            </a:r>
            <a:r>
              <a:rPr lang="en-US" dirty="0" smtClean="0"/>
              <a:t> &lt;Campaign&gt;</a:t>
            </a:r>
          </a:p>
          <a:p>
            <a:r>
              <a:rPr lang="en-US" dirty="0" err="1" smtClean="0"/>
              <a:t>RelatedIndicators</a:t>
            </a:r>
            <a:r>
              <a:rPr lang="en-US" dirty="0" smtClean="0"/>
              <a:t> &lt;Indicator&gt;</a:t>
            </a:r>
          </a:p>
          <a:p>
            <a:r>
              <a:rPr lang="en-US" dirty="0" err="1" smtClean="0"/>
              <a:t>RelatedTTP</a:t>
            </a:r>
            <a:r>
              <a:rPr lang="en-US" dirty="0" smtClean="0"/>
              <a:t> &lt;TTP&gt;</a:t>
            </a:r>
          </a:p>
          <a:p>
            <a:r>
              <a:rPr lang="en-US" dirty="0" smtClean="0"/>
              <a:t>The pattern is: Related&lt;type&gt; &lt;type&gt;</a:t>
            </a:r>
          </a:p>
          <a:p>
            <a:r>
              <a:rPr lang="en-US" dirty="0" smtClean="0"/>
              <a:t>Etc…</a:t>
            </a:r>
          </a:p>
          <a:p>
            <a:r>
              <a:rPr lang="en-US" dirty="0" smtClean="0"/>
              <a:t>All the above Represent “related &lt;entity&gt;”</a:t>
            </a:r>
          </a:p>
          <a:p>
            <a:endParaRPr lang="en-US" dirty="0"/>
          </a:p>
        </p:txBody>
      </p:sp>
      <p:sp>
        <p:nvSpPr>
          <p:cNvPr id="2" name="Content Placeholder 1"/>
          <p:cNvSpPr>
            <a:spLocks noGrp="1"/>
          </p:cNvSpPr>
          <p:nvPr>
            <p:ph sz="quarter" idx="13"/>
          </p:nvPr>
        </p:nvSpPr>
        <p:spPr/>
        <p:txBody>
          <a:bodyPr>
            <a:normAutofit/>
          </a:bodyPr>
          <a:lstStyle/>
          <a:p>
            <a:r>
              <a:rPr lang="en-US" dirty="0" smtClean="0"/>
              <a:t>It is typical in a data model and some ontologies to have many specializations for the same relation concept, but different “end types”.</a:t>
            </a:r>
          </a:p>
          <a:p>
            <a:r>
              <a:rPr lang="en-US" dirty="0" smtClean="0"/>
              <a:t>In the conceptual model we have the general concept “related &lt;entity&gt;”. </a:t>
            </a:r>
          </a:p>
          <a:p>
            <a:r>
              <a:rPr lang="en-US" dirty="0" smtClean="0"/>
              <a:t>“represents” semantics say that a general relation is only mapped to a more specific representation if the ends of that relation representation also represent the correct end types. </a:t>
            </a:r>
          </a:p>
          <a:p>
            <a:r>
              <a:rPr lang="en-US" dirty="0" smtClean="0"/>
              <a:t>So, one general type covers many more specific relations and properties.</a:t>
            </a:r>
            <a:endParaRPr lang="en-US" dirty="0"/>
          </a:p>
        </p:txBody>
      </p:sp>
      <p:sp>
        <p:nvSpPr>
          <p:cNvPr id="6" name="Title 5"/>
          <p:cNvSpPr>
            <a:spLocks noGrp="1"/>
          </p:cNvSpPr>
          <p:nvPr>
            <p:ph type="title"/>
          </p:nvPr>
        </p:nvSpPr>
        <p:spPr/>
        <p:txBody>
          <a:bodyPr>
            <a:normAutofit fontScale="90000"/>
          </a:bodyPr>
          <a:lstStyle/>
          <a:p>
            <a:r>
              <a:rPr lang="en-US" dirty="0" smtClean="0"/>
              <a:t>Modeling Convention – General Relations</a:t>
            </a:r>
            <a:endParaRPr lang="en-US" dirty="0"/>
          </a:p>
        </p:txBody>
      </p:sp>
      <p:sp>
        <p:nvSpPr>
          <p:cNvPr id="3" name="Date Placeholder 2"/>
          <p:cNvSpPr>
            <a:spLocks noGrp="1"/>
          </p:cNvSpPr>
          <p:nvPr>
            <p:ph type="dt" sz="half" idx="16"/>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7"/>
          </p:nvPr>
        </p:nvSpPr>
        <p:spPr/>
        <p:txBody>
          <a:bodyPr/>
          <a:lstStyle/>
          <a:p>
            <a:fld id="{C5349D12-3EF0-44B0-8484-0F10BE0E01DA}" type="slidenum">
              <a:rPr lang="en-US" smtClean="0"/>
              <a:t>41</a:t>
            </a:fld>
            <a:endParaRPr lang="en-US"/>
          </a:p>
        </p:txBody>
      </p:sp>
      <p:sp>
        <p:nvSpPr>
          <p:cNvPr id="5" name="Footer Placeholder 4"/>
          <p:cNvSpPr>
            <a:spLocks noGrp="1"/>
          </p:cNvSpPr>
          <p:nvPr>
            <p:ph type="ftr" sz="quarter" idx="18"/>
          </p:nvPr>
        </p:nvSpPr>
        <p:spPr/>
        <p:txBody>
          <a:bodyPr/>
          <a:lstStyle/>
          <a:p>
            <a:r>
              <a:rPr lang="en-US" smtClean="0"/>
              <a:t>Threat &amp; Risk</a:t>
            </a:r>
            <a:endParaRPr lang="en-US"/>
          </a:p>
        </p:txBody>
      </p:sp>
    </p:spTree>
    <p:extLst>
      <p:ext uri="{BB962C8B-B14F-4D97-AF65-F5344CB8AC3E}">
        <p14:creationId xmlns:p14="http://schemas.microsoft.com/office/powerpoint/2010/main" val="16705697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solidFill>
                  <a:schemeClr val="tx1"/>
                </a:solidFill>
              </a:rPr>
              <a:t>Threat/Risk Conceptual Model</a:t>
            </a:r>
            <a:endParaRPr lang="en-US" dirty="0">
              <a:solidFill>
                <a:schemeClr val="tx1"/>
              </a:solidFill>
            </a:endParaRPr>
          </a:p>
        </p:txBody>
      </p:sp>
      <p:sp>
        <p:nvSpPr>
          <p:cNvPr id="5" name="Text Placeholder 4"/>
          <p:cNvSpPr>
            <a:spLocks noGrp="1"/>
          </p:cNvSpPr>
          <p:nvPr>
            <p:ph type="body" idx="10"/>
          </p:nvPr>
        </p:nvSpPr>
        <p:spPr>
          <a:xfrm>
            <a:off x="685800" y="3035808"/>
            <a:ext cx="7772400" cy="685800"/>
          </a:xfrm>
        </p:spPr>
        <p:txBody>
          <a:bodyPr>
            <a:normAutofit lnSpcReduction="10000"/>
          </a:bodyPr>
          <a:lstStyle/>
          <a:p>
            <a:r>
              <a:rPr lang="en-US" dirty="0" smtClean="0"/>
              <a:t>Examples of specific risk/threat concepts – intended to show how the conceptual model is being produced</a:t>
            </a:r>
            <a:endParaRPr lang="en-US" dirty="0"/>
          </a:p>
        </p:txBody>
      </p:sp>
    </p:spTree>
    <p:extLst>
      <p:ext uri="{BB962C8B-B14F-4D97-AF65-F5344CB8AC3E}">
        <p14:creationId xmlns:p14="http://schemas.microsoft.com/office/powerpoint/2010/main" val="1055162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Risks of What?</a:t>
            </a:r>
            <a:endParaRPr lang="en-US" dirty="0"/>
          </a:p>
        </p:txBody>
      </p:sp>
      <p:sp>
        <p:nvSpPr>
          <p:cNvPr id="3" name="Content Placeholder 2"/>
          <p:cNvSpPr>
            <a:spLocks noGrp="1"/>
          </p:cNvSpPr>
          <p:nvPr>
            <p:ph sz="half" idx="2"/>
          </p:nvPr>
        </p:nvSpPr>
        <p:spPr>
          <a:xfrm>
            <a:off x="457200" y="1305743"/>
            <a:ext cx="4040188" cy="3951288"/>
          </a:xfrm>
        </p:spPr>
        <p:txBody>
          <a:bodyPr>
            <a:normAutofit/>
          </a:bodyPr>
          <a:lstStyle/>
          <a:p>
            <a:r>
              <a:rPr lang="en-US" sz="2000" dirty="0" smtClean="0"/>
              <a:t>A threat or risk is with respect to some undesirable situation</a:t>
            </a:r>
          </a:p>
          <a:p>
            <a:r>
              <a:rPr lang="en-US" sz="2000" dirty="0" smtClean="0"/>
              <a:t>What is a situation?</a:t>
            </a:r>
          </a:p>
          <a:p>
            <a:r>
              <a:rPr lang="en-US" sz="2000" dirty="0" smtClean="0"/>
              <a:t>We define a situation as a configuration of things…</a:t>
            </a:r>
            <a:endParaRPr lang="en-US" sz="2000" dirty="0"/>
          </a:p>
        </p:txBody>
      </p:sp>
      <p:sp>
        <p:nvSpPr>
          <p:cNvPr id="5" name="Content Placeholder 4"/>
          <p:cNvSpPr>
            <a:spLocks noGrp="1"/>
          </p:cNvSpPr>
          <p:nvPr>
            <p:ph sz="quarter" idx="4294967295"/>
          </p:nvPr>
        </p:nvSpPr>
        <p:spPr>
          <a:xfrm>
            <a:off x="4645025" y="1305743"/>
            <a:ext cx="4041775" cy="3951288"/>
          </a:xfrm>
          <a:prstGeom prst="rect">
            <a:avLst/>
          </a:prstGeom>
        </p:spPr>
        <p:txBody>
          <a:bodyPr>
            <a:normAutofit/>
          </a:bodyPr>
          <a:lstStyle/>
          <a:p>
            <a:r>
              <a:rPr lang="en-US" sz="2000" dirty="0" smtClean="0"/>
              <a:t>People places, things, events, occurrences and the connections between them.</a:t>
            </a:r>
          </a:p>
          <a:p>
            <a:r>
              <a:rPr lang="en-US" sz="2000" dirty="0" smtClean="0"/>
              <a:t>Some situations are consequences of others</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459282"/>
            <a:ext cx="5321300"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67858" y="5941497"/>
            <a:ext cx="7470250" cy="369332"/>
          </a:xfrm>
          <a:prstGeom prst="rect">
            <a:avLst/>
          </a:prstGeom>
          <a:noFill/>
        </p:spPr>
        <p:txBody>
          <a:bodyPr wrap="none" rtlCol="0">
            <a:spAutoFit/>
          </a:bodyPr>
          <a:lstStyle/>
          <a:p>
            <a:r>
              <a:rPr lang="en-US" dirty="0"/>
              <a:t>Situations provide a link between different kinds and phases of threats &amp; risks</a:t>
            </a:r>
          </a:p>
        </p:txBody>
      </p:sp>
    </p:spTree>
    <p:extLst>
      <p:ext uri="{BB962C8B-B14F-4D97-AF65-F5344CB8AC3E}">
        <p14:creationId xmlns:p14="http://schemas.microsoft.com/office/powerpoint/2010/main" val="711075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1800" dirty="0" smtClean="0"/>
              <a:t>Situations may have consequences (an effect of the situation)</a:t>
            </a:r>
          </a:p>
          <a:p>
            <a:r>
              <a:rPr lang="en-US" sz="1800" dirty="0" smtClean="0"/>
              <a:t>Consequence can be positive or negative: benefits or detriments, respectively</a:t>
            </a:r>
          </a:p>
          <a:p>
            <a:r>
              <a:rPr lang="en-US" sz="1800" dirty="0" smtClean="0"/>
              <a:t>Consequences affect the objectives of stakeholders</a:t>
            </a:r>
          </a:p>
          <a:p>
            <a:pPr lvl="1"/>
            <a:r>
              <a:rPr lang="en-US" sz="1600" dirty="0" smtClean="0"/>
              <a:t>This leads to the desirability of the consequence (positive or negative)</a:t>
            </a:r>
          </a:p>
          <a:p>
            <a:r>
              <a:rPr lang="en-US" sz="1800" dirty="0" smtClean="0"/>
              <a:t>Desirability * likelihood provide the impact (</a:t>
            </a:r>
            <a:r>
              <a:rPr lang="en-US" sz="1800" dirty="0" smtClean="0">
                <a:sym typeface="Wingdings" panose="05000000000000000000" pitchFamily="2" charset="2"/>
              </a:rPr>
              <a:t></a:t>
            </a:r>
            <a:r>
              <a:rPr lang="en-US" sz="1800" dirty="0" smtClean="0"/>
              <a:t>risk metric for detriments)</a:t>
            </a:r>
            <a:endParaRPr lang="en-US" sz="1800" dirty="0"/>
          </a:p>
        </p:txBody>
      </p:sp>
      <p:sp>
        <p:nvSpPr>
          <p:cNvPr id="2" name="Title 1"/>
          <p:cNvSpPr>
            <a:spLocks noGrp="1"/>
          </p:cNvSpPr>
          <p:nvPr>
            <p:ph type="title"/>
          </p:nvPr>
        </p:nvSpPr>
        <p:spPr/>
        <p:txBody>
          <a:bodyPr/>
          <a:lstStyle/>
          <a:p>
            <a:r>
              <a:rPr lang="en-US" dirty="0" smtClean="0"/>
              <a:t>Consequences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3783666"/>
            <a:ext cx="74104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457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81000" y="38100"/>
            <a:ext cx="7680960" cy="1066800"/>
          </a:xfrm>
        </p:spPr>
        <p:txBody>
          <a:bodyPr>
            <a:normAutofit fontScale="90000"/>
          </a:bodyPr>
          <a:lstStyle/>
          <a:p>
            <a:r>
              <a:rPr lang="en-US" dirty="0" smtClean="0"/>
              <a:t>“Danger” as the threat/risk common abstraction (</a:t>
            </a:r>
            <a:r>
              <a:rPr lang="en-US" dirty="0" err="1" smtClean="0"/>
              <a:t>Firesmith</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1095375"/>
            <a:ext cx="9163050"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2743200" y="2209800"/>
            <a:ext cx="1600200" cy="6858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243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80960" cy="685800"/>
          </a:xfrm>
        </p:spPr>
        <p:txBody>
          <a:bodyPr>
            <a:normAutofit fontScale="90000"/>
          </a:bodyPr>
          <a:lstStyle/>
          <a:p>
            <a:r>
              <a:rPr lang="en-US" dirty="0" smtClean="0"/>
              <a:t>Core Risk/Threat Concepts Overview</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33424"/>
            <a:ext cx="9667875"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9224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Incidents</a:t>
            </a:r>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27" y="1272709"/>
            <a:ext cx="7893730" cy="4073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1613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6" y="228600"/>
            <a:ext cx="7680960" cy="742907"/>
          </a:xfrm>
        </p:spPr>
        <p:txBody>
          <a:bodyPr/>
          <a:lstStyle/>
          <a:p>
            <a:r>
              <a:rPr lang="en-US" dirty="0" smtClean="0"/>
              <a:t>Processes and plans</a:t>
            </a: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6842237" cy="532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820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smtClean="0"/>
              <a:t>When we create a new verb concept, we ask “what is the most general possible “ends” of that concept.</a:t>
            </a:r>
          </a:p>
          <a:p>
            <a:r>
              <a:rPr lang="en-US" dirty="0" smtClean="0"/>
              <a:t>If necessary we add abstract super types, there tend to be just a few of these.</a:t>
            </a:r>
          </a:p>
          <a:p>
            <a:r>
              <a:rPr lang="en-US" dirty="0" smtClean="0"/>
              <a:t>So we end up with a hierarchy of very general concepts.</a:t>
            </a:r>
            <a:endParaRPr lang="en-US" dirty="0"/>
          </a:p>
        </p:txBody>
      </p:sp>
      <p:sp>
        <p:nvSpPr>
          <p:cNvPr id="7" name="Date Placeholder 6"/>
          <p:cNvSpPr>
            <a:spLocks noGrp="1"/>
          </p:cNvSpPr>
          <p:nvPr>
            <p:ph type="dt" sz="half" idx="14"/>
          </p:nvPr>
        </p:nvSpPr>
        <p:spPr/>
        <p:txBody>
          <a:bodyPr/>
          <a:lstStyle/>
          <a:p>
            <a:fld id="{BD67D7B8-0974-4C85-AD6F-E3AA752C474C}" type="datetime1">
              <a:rPr lang="en-US" smtClean="0"/>
              <a:t>7/13/2015</a:t>
            </a:fld>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49</a:t>
            </a:fld>
            <a:endParaRPr lang="en-US"/>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Title 9"/>
          <p:cNvSpPr>
            <a:spLocks noGrp="1"/>
          </p:cNvSpPr>
          <p:nvPr>
            <p:ph type="title"/>
          </p:nvPr>
        </p:nvSpPr>
        <p:spPr/>
        <p:txBody>
          <a:bodyPr/>
          <a:lstStyle/>
          <a:p>
            <a:r>
              <a:rPr lang="en-US" dirty="0" smtClean="0"/>
              <a:t>Abstract types</a:t>
            </a:r>
            <a:endParaRPr lang="en-US" dirty="0"/>
          </a:p>
        </p:txBody>
      </p:sp>
    </p:spTree>
    <p:extLst>
      <p:ext uri="{BB962C8B-B14F-4D97-AF65-F5344CB8AC3E}">
        <p14:creationId xmlns:p14="http://schemas.microsoft.com/office/powerpoint/2010/main" val="2864958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Modeling and transformatio9n rules</a:t>
            </a:r>
          </a:p>
          <a:p>
            <a:pPr lvl="1"/>
            <a:r>
              <a:rPr lang="en-US" dirty="0" smtClean="0"/>
              <a:t>Document conceptual profile</a:t>
            </a:r>
          </a:p>
          <a:p>
            <a:pPr lvl="1"/>
            <a:r>
              <a:rPr lang="en-US" dirty="0" smtClean="0"/>
              <a:t>Document transformation language, rules and profile</a:t>
            </a:r>
          </a:p>
          <a:p>
            <a:pPr lvl="1"/>
            <a:r>
              <a:rPr lang="en-US" dirty="0" smtClean="0"/>
              <a:t>Dependency with SIMF</a:t>
            </a:r>
            <a:endParaRPr lang="en-US" dirty="0"/>
          </a:p>
          <a:p>
            <a:r>
              <a:rPr lang="en-US" dirty="0" smtClean="0"/>
              <a:t>Examples</a:t>
            </a:r>
          </a:p>
          <a:p>
            <a:pPr lvl="1"/>
            <a:r>
              <a:rPr lang="en-US" dirty="0" smtClean="0"/>
              <a:t>STIX Example</a:t>
            </a:r>
          </a:p>
          <a:p>
            <a:pPr lvl="1"/>
            <a:r>
              <a:rPr lang="en-US" dirty="0" smtClean="0"/>
              <a:t>NIEM Example</a:t>
            </a:r>
          </a:p>
          <a:p>
            <a:pPr lvl="1"/>
            <a:r>
              <a:rPr lang="en-US" dirty="0" smtClean="0"/>
              <a:t>EDXL Example</a:t>
            </a:r>
          </a:p>
          <a:p>
            <a:pPr lvl="1"/>
            <a:r>
              <a:rPr lang="en-US" dirty="0" smtClean="0"/>
              <a:t>Other Examples</a:t>
            </a:r>
          </a:p>
          <a:p>
            <a:r>
              <a:rPr lang="en-US" dirty="0" smtClean="0"/>
              <a:t>SIMF (Semantic Information Modeling for Federation)</a:t>
            </a:r>
          </a:p>
          <a:p>
            <a:pPr lvl="1"/>
            <a:r>
              <a:rPr lang="en-US" dirty="0" smtClean="0"/>
              <a:t>Conceptual overview</a:t>
            </a:r>
          </a:p>
          <a:p>
            <a:pPr lvl="1"/>
            <a:r>
              <a:rPr lang="en-US" dirty="0" smtClean="0"/>
              <a:t>Core meta model</a:t>
            </a:r>
          </a:p>
          <a:p>
            <a:pPr lvl="1"/>
            <a:r>
              <a:rPr lang="en-US" dirty="0" smtClean="0"/>
              <a:t>Mapping meta model</a:t>
            </a:r>
          </a:p>
          <a:p>
            <a:pPr lvl="1"/>
            <a:r>
              <a:rPr lang="en-US" dirty="0" smtClean="0"/>
              <a:t>Formalization</a:t>
            </a:r>
          </a:p>
          <a:p>
            <a:pPr lvl="1"/>
            <a:r>
              <a:rPr lang="en-US" dirty="0" smtClean="0"/>
              <a:t>Syntax</a:t>
            </a:r>
          </a:p>
          <a:p>
            <a:pPr lvl="1"/>
            <a:r>
              <a:rPr lang="en-US" dirty="0" smtClean="0"/>
              <a:t>UML Profile</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 (</a:t>
            </a:r>
            <a:r>
              <a:rPr lang="en-US" dirty="0" err="1" smtClean="0"/>
              <a:t>Cont</a:t>
            </a:r>
            <a:r>
              <a:rPr lang="en-US" dirty="0" smtClean="0"/>
              <a:t>)</a:t>
            </a:r>
            <a:endParaRPr lang="en-US" dirty="0"/>
          </a:p>
        </p:txBody>
      </p:sp>
    </p:spTree>
    <p:extLst>
      <p:ext uri="{BB962C8B-B14F-4D97-AF65-F5344CB8AC3E}">
        <p14:creationId xmlns:p14="http://schemas.microsoft.com/office/powerpoint/2010/main" val="1360857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50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Kinds of entities</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0"/>
            <a:ext cx="878305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679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609600"/>
          </a:xfrm>
        </p:spPr>
        <p:txBody>
          <a:bodyPr>
            <a:noAutofit/>
          </a:bodyPr>
          <a:lstStyle/>
          <a:p>
            <a:r>
              <a:rPr lang="en-US" sz="2800" dirty="0" smtClean="0"/>
              <a:t>Example abstract concepts (types and relations)</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9" y="838200"/>
            <a:ext cx="804862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6470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52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Abstract concepts are then </a:t>
            </a:r>
            <a:r>
              <a:rPr lang="en-US" dirty="0" err="1" smtClean="0"/>
              <a:t>supertypes</a:t>
            </a:r>
            <a:r>
              <a:rPr lang="en-US" dirty="0" smtClean="0"/>
              <a:t> of Risk/Threat specific concepts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107537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553200" y="5943600"/>
            <a:ext cx="2133600" cy="533400"/>
          </a:xfrm>
          <a:prstGeom prst="wedgeRoundRectCallout">
            <a:avLst>
              <a:gd name="adj1" fmla="val -65245"/>
              <a:gd name="adj2" fmla="val -176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Threat specific</a:t>
            </a:r>
            <a:endParaRPr lang="en-US" dirty="0"/>
          </a:p>
        </p:txBody>
      </p:sp>
      <p:sp>
        <p:nvSpPr>
          <p:cNvPr id="8" name="Rounded Rectangular Callout 7"/>
          <p:cNvSpPr/>
          <p:nvPr/>
        </p:nvSpPr>
        <p:spPr>
          <a:xfrm>
            <a:off x="6705600" y="838200"/>
            <a:ext cx="2133600" cy="533400"/>
          </a:xfrm>
          <a:prstGeom prst="wedgeRoundRectCallout">
            <a:avLst>
              <a:gd name="adj1" fmla="val -44446"/>
              <a:gd name="adj2" fmla="val 334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Framework</a:t>
            </a:r>
            <a:endParaRPr lang="en-US" dirty="0"/>
          </a:p>
        </p:txBody>
      </p:sp>
    </p:spTree>
    <p:extLst>
      <p:ext uri="{BB962C8B-B14F-4D97-AF65-F5344CB8AC3E}">
        <p14:creationId xmlns:p14="http://schemas.microsoft.com/office/powerpoint/2010/main" val="2966792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53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Each concept has a definition and</a:t>
            </a:r>
            <a:r>
              <a:rPr lang="en-US" dirty="0"/>
              <a:t/>
            </a:r>
            <a:br>
              <a:rPr lang="en-US" dirty="0"/>
            </a:br>
            <a:r>
              <a:rPr lang="en-US" dirty="0" smtClean="0"/>
              <a:t>focus diagram</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6825"/>
            <a:ext cx="719137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Callout 5"/>
          <p:cNvSpPr/>
          <p:nvPr/>
        </p:nvSpPr>
        <p:spPr>
          <a:xfrm>
            <a:off x="6477000" y="4648200"/>
            <a:ext cx="2667000" cy="1676400"/>
          </a:xfrm>
          <a:prstGeom prst="cloudCallout">
            <a:avLst>
              <a:gd name="adj1" fmla="val -27023"/>
              <a:gd name="adj2" fmla="val -9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are also important upper concepts to understand</a:t>
            </a:r>
            <a:endParaRPr lang="en-US" dirty="0"/>
          </a:p>
        </p:txBody>
      </p:sp>
    </p:spTree>
    <p:extLst>
      <p:ext uri="{BB962C8B-B14F-4D97-AF65-F5344CB8AC3E}">
        <p14:creationId xmlns:p14="http://schemas.microsoft.com/office/powerpoint/2010/main" val="7187082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394200" y="1905000"/>
            <a:ext cx="448388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3"/>
          </p:nvPr>
        </p:nvSpPr>
        <p:spPr/>
        <p:txBody>
          <a:bodyPr/>
          <a:lstStyle/>
          <a:p>
            <a:r>
              <a:rPr lang="en-US" dirty="0" smtClean="0"/>
              <a:t>Like types, verbs and relation roles can also form a hierarch and specialize each other</a:t>
            </a:r>
          </a:p>
          <a:p>
            <a:r>
              <a:rPr lang="en-US" dirty="0" smtClean="0"/>
              <a:t>This is defined with UML “subsets” and Redefines”</a:t>
            </a:r>
          </a:p>
          <a:p>
            <a:r>
              <a:rPr lang="en-US" dirty="0" smtClean="0"/>
              <a:t>Subsets defines a refinement of another end, but still allows the original definition</a:t>
            </a:r>
          </a:p>
          <a:p>
            <a:r>
              <a:rPr lang="en-US" dirty="0" smtClean="0"/>
              <a:t>Redefines does not allow the original definition in the new context</a:t>
            </a:r>
          </a:p>
          <a:p>
            <a:r>
              <a:rPr lang="en-US" dirty="0" smtClean="0"/>
              <a:t>This is like “</a:t>
            </a:r>
            <a:r>
              <a:rPr lang="en-US" dirty="0" err="1" smtClean="0"/>
              <a:t>subproperty</a:t>
            </a:r>
            <a:r>
              <a:rPr lang="en-US" dirty="0" smtClean="0"/>
              <a:t>” in OWL and RDF</a:t>
            </a:r>
            <a:endParaRPr lang="en-US" dirty="0"/>
          </a:p>
        </p:txBody>
      </p:sp>
      <p:sp>
        <p:nvSpPr>
          <p:cNvPr id="5" name="Title 4"/>
          <p:cNvSpPr>
            <a:spLocks noGrp="1"/>
          </p:cNvSpPr>
          <p:nvPr>
            <p:ph type="title"/>
          </p:nvPr>
        </p:nvSpPr>
        <p:spPr/>
        <p:txBody>
          <a:bodyPr>
            <a:normAutofit fontScale="90000"/>
          </a:bodyPr>
          <a:lstStyle/>
          <a:p>
            <a:r>
              <a:rPr lang="en-US" dirty="0" smtClean="0"/>
              <a:t>Hierarchy of verb and property concepts</a:t>
            </a:r>
            <a:endParaRPr lang="en-US" dirty="0"/>
          </a:p>
        </p:txBody>
      </p:sp>
      <p:sp>
        <p:nvSpPr>
          <p:cNvPr id="2" name="Date Placeholder 1"/>
          <p:cNvSpPr>
            <a:spLocks noGrp="1"/>
          </p:cNvSpPr>
          <p:nvPr>
            <p:ph type="dt" sz="half" idx="15"/>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54</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sp>
        <p:nvSpPr>
          <p:cNvPr id="9" name="Oval 8"/>
          <p:cNvSpPr/>
          <p:nvPr/>
        </p:nvSpPr>
        <p:spPr>
          <a:xfrm>
            <a:off x="4267200" y="2743200"/>
            <a:ext cx="2286000" cy="10668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2514600"/>
            <a:ext cx="1066800" cy="4572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434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Roles define what something is for or how it behaves in a certain context, not “what it is”.</a:t>
            </a:r>
          </a:p>
          <a:p>
            <a:r>
              <a:rPr lang="en-US" dirty="0" smtClean="0"/>
              <a:t>A role &lt;&lt;Classifies&gt;&gt; what it can be a role of.</a:t>
            </a:r>
          </a:p>
          <a:p>
            <a:r>
              <a:rPr lang="en-US" dirty="0" smtClean="0"/>
              <a:t>An entity can play any umber of roles and these roles may change over time.</a:t>
            </a:r>
          </a:p>
          <a:p>
            <a:r>
              <a:rPr lang="en-US" dirty="0" smtClean="0"/>
              <a:t>Roles can be contextual</a:t>
            </a:r>
          </a:p>
        </p:txBody>
      </p:sp>
      <p:sp>
        <p:nvSpPr>
          <p:cNvPr id="5" name="Date Placeholder 4"/>
          <p:cNvSpPr>
            <a:spLocks noGrp="1"/>
          </p:cNvSpPr>
          <p:nvPr>
            <p:ph type="dt" sz="half" idx="14"/>
          </p:nvPr>
        </p:nvSpPr>
        <p:spPr/>
        <p:txBody>
          <a:bodyPr/>
          <a:lstStyle/>
          <a:p>
            <a:fld id="{BE80ADE7-DD84-48A6-A0E5-4A13B3316DE6}" type="datetime1">
              <a:rPr lang="en-US" smtClean="0"/>
              <a:t>7/13/2015</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55</a:t>
            </a:fld>
            <a:endParaRPr lang="en-US"/>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Roles</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79291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428999" y="5029200"/>
            <a:ext cx="4354514" cy="12954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787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Phases (or states) are classifications of objects over their lifetime.</a:t>
            </a:r>
          </a:p>
          <a:p>
            <a:r>
              <a:rPr lang="en-US" dirty="0" smtClean="0"/>
              <a:t>Examples: Child, Teenager, Adult or Invoiced, Late, Paid</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Phases</a:t>
            </a:r>
            <a:endParaRPr lang="en-US" dirty="0"/>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3352800" cy="21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5760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lnSpcReduction="10000"/>
          </a:bodyPr>
          <a:lstStyle/>
          <a:p>
            <a:r>
              <a:rPr lang="en-US" dirty="0" smtClean="0"/>
              <a:t>For numeric properties, we want to know what it means (e.g. Temperature), not the kind of number (Real).</a:t>
            </a:r>
          </a:p>
          <a:p>
            <a:r>
              <a:rPr lang="en-US" dirty="0"/>
              <a:t>&lt;&lt;Quantity Kind&gt;&gt; is an aspect common to mutually comparable quantities represented by one or more units. </a:t>
            </a:r>
            <a:endParaRPr lang="en-US" dirty="0" smtClean="0"/>
          </a:p>
          <a:p>
            <a:endParaRPr lang="en-US" dirty="0"/>
          </a:p>
          <a:p>
            <a:r>
              <a:rPr lang="en-US" dirty="0" smtClean="0"/>
              <a:t>A unit represents a quantity kind, there are multiple units representing temperature.</a:t>
            </a:r>
          </a:p>
          <a:p>
            <a:endParaRPr lang="en-US" dirty="0"/>
          </a:p>
          <a:p>
            <a:r>
              <a:rPr lang="en-US" dirty="0" smtClean="0"/>
              <a:t>A physical representation would then represent the unit as some kind of number in a specified unit.</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Quantity Kinds</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586" y="1752600"/>
            <a:ext cx="14382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4" y="2819400"/>
            <a:ext cx="1790700"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16424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High-level mapping as “represents” relations at the type level</a:t>
            </a:r>
          </a:p>
          <a:p>
            <a:r>
              <a:rPr lang="en-US" dirty="0" smtClean="0"/>
              <a:t>Detail mappings as template patterns using UML </a:t>
            </a:r>
          </a:p>
          <a:p>
            <a:r>
              <a:rPr lang="en-US" dirty="0" smtClean="0"/>
              <a:t>Mappings are bi-directional</a:t>
            </a:r>
          </a:p>
          <a:p>
            <a:endParaRPr lang="en-US" dirty="0"/>
          </a:p>
          <a:p>
            <a:r>
              <a:rPr lang="en-US" dirty="0" smtClean="0"/>
              <a:t>Mapping patterns are still be proven in prototype</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58</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Mapping Semantics</a:t>
            </a:r>
            <a:endParaRPr lang="en-US" dirty="0"/>
          </a:p>
        </p:txBody>
      </p:sp>
    </p:spTree>
    <p:extLst>
      <p:ext uri="{BB962C8B-B14F-4D97-AF65-F5344CB8AC3E}">
        <p14:creationId xmlns:p14="http://schemas.microsoft.com/office/powerpoint/2010/main" val="21343253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59</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52426" y="228600"/>
            <a:ext cx="7680960" cy="533400"/>
          </a:xfrm>
        </p:spPr>
        <p:txBody>
          <a:bodyPr>
            <a:normAutofit fontScale="90000"/>
          </a:bodyPr>
          <a:lstStyle/>
          <a:p>
            <a:r>
              <a:rPr lang="en-US" dirty="0" smtClean="0"/>
              <a:t>Representing the STIX physical model</a:t>
            </a:r>
            <a:endParaRPr lang="en-US" dirty="0"/>
          </a:p>
        </p:txBody>
      </p:sp>
      <p:sp>
        <p:nvSpPr>
          <p:cNvPr id="9" name="TextBox 8"/>
          <p:cNvSpPr txBox="1"/>
          <p:nvPr/>
        </p:nvSpPr>
        <p:spPr>
          <a:xfrm>
            <a:off x="-3886200" y="1371600"/>
            <a:ext cx="33256476" cy="3416320"/>
          </a:xfrm>
          <a:prstGeom prst="rect">
            <a:avLst/>
          </a:prstGeom>
          <a:noFill/>
        </p:spPr>
        <p:txBody>
          <a:bodyPr wrap="none" rtlCol="0">
            <a:spAutoFit/>
          </a:bodyPr>
          <a:lstStyle/>
          <a:p>
            <a:r>
              <a:rPr lang="en-US" sz="1200" dirty="0"/>
              <a:t>		&lt;</a:t>
            </a:r>
            <a:r>
              <a:rPr lang="en-US" sz="1200" dirty="0" err="1"/>
              <a:t>xs:complexContent</a:t>
            </a:r>
            <a:r>
              <a:rPr lang="en-US" sz="1200" dirty="0"/>
              <a:t>&gt;</a:t>
            </a:r>
          </a:p>
          <a:p>
            <a:r>
              <a:rPr lang="en-US" sz="1200" dirty="0"/>
              <a:t>			&lt;</a:t>
            </a:r>
            <a:r>
              <a:rPr lang="en-US" sz="1200" dirty="0" err="1"/>
              <a:t>xs:extension</a:t>
            </a:r>
            <a:r>
              <a:rPr lang="en-US" sz="1200" dirty="0"/>
              <a:t> base="</a:t>
            </a:r>
            <a:r>
              <a:rPr lang="en-US" sz="1200" dirty="0" err="1"/>
              <a:t>stixCommon:IndicatorBaseType</a:t>
            </a:r>
            <a:r>
              <a:rPr lang="en-US" sz="1200" dirty="0"/>
              <a:t>"&gt;</a:t>
            </a:r>
          </a:p>
          <a:p>
            <a:r>
              <a:rPr lang="en-US" sz="1200" dirty="0"/>
              <a:t>				&lt;</a:t>
            </a:r>
            <a:r>
              <a:rPr lang="en-US" sz="1200" dirty="0" err="1"/>
              <a:t>xs:sequence</a:t>
            </a:r>
            <a:r>
              <a:rPr lang="en-US" sz="1200" dirty="0"/>
              <a:t>&gt;</a:t>
            </a:r>
          </a:p>
          <a:p>
            <a:r>
              <a:rPr lang="en-US" sz="1200" dirty="0"/>
              <a:t>					&lt;</a:t>
            </a:r>
            <a:r>
              <a:rPr lang="en-US" sz="1200" dirty="0" err="1"/>
              <a:t>xs:element</a:t>
            </a:r>
            <a:r>
              <a:rPr lang="en-US" sz="1200" dirty="0"/>
              <a:t> name="Title" type="</a:t>
            </a:r>
            <a:r>
              <a:rPr lang="en-US" sz="1200" dirty="0" err="1"/>
              <a:t>xs:string</a:t>
            </a:r>
            <a:r>
              <a:rPr lang="en-US" sz="1200" dirty="0"/>
              <a:t>" </a:t>
            </a:r>
            <a:r>
              <a:rPr lang="en-US" sz="1200" dirty="0" err="1"/>
              <a:t>minOccurs</a:t>
            </a:r>
            <a:r>
              <a:rPr lang="en-US" sz="1200" dirty="0"/>
              <a:t>="0"&gt;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&gt;The Title field provides a simple title for this Indicator.&lt;/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name="Type" type="</a:t>
            </a:r>
            <a:r>
              <a:rPr lang="en-US" sz="1200" dirty="0" err="1"/>
              <a:t>stixCommon:ControlledVocabularyStringType</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the type or types for this Indicator.&lt;/</a:t>
            </a:r>
            <a:r>
              <a:rPr lang="en-US" sz="1200" dirty="0" err="1"/>
              <a:t>xs:documentation</a:t>
            </a:r>
            <a:r>
              <a:rPr lang="en-US" sz="1200" dirty="0"/>
              <a:t>&gt;</a:t>
            </a:r>
          </a:p>
          <a:p>
            <a:r>
              <a:rPr lang="en-US" sz="1200" dirty="0"/>
              <a:t>							&lt;</a:t>
            </a:r>
            <a:r>
              <a:rPr lang="en-US" sz="1200" dirty="0" err="1"/>
              <a:t>xs:documentation</a:t>
            </a:r>
            <a:r>
              <a:rPr lang="en-US" sz="1200" dirty="0"/>
              <a:t>&gt;This field is implemented through the </a:t>
            </a:r>
            <a:r>
              <a:rPr lang="en-US" sz="1200" dirty="0" err="1"/>
              <a:t>xsi:type</a:t>
            </a:r>
            <a:r>
              <a:rPr lang="en-US" sz="1200" dirty="0"/>
              <a:t> controlled vocabulary extension mechanism. The default vocabulary type is </a:t>
            </a:r>
            <a:r>
              <a:rPr lang="en-US" sz="1200" dirty="0" err="1"/>
              <a:t>IndicatorTypeVocabularyType</a:t>
            </a:r>
            <a:r>
              <a:rPr lang="en-US" sz="1200" dirty="0"/>
              <a:t> in the http://stix.mitre.org/default_vocabularies-1 namespace. This type is defined in the stix_default_vocabularies.xsd file or at the URL http://stix.mitre.org/XMLSchema/default_vocabularies/1.1.1/stix_default_vocabularies.xsd.&lt;/xs:documentation&gt;</a:t>
            </a:r>
          </a:p>
          <a:p>
            <a:r>
              <a:rPr lang="en-US" sz="1200" dirty="0"/>
              <a:t>							&lt;</a:t>
            </a:r>
            <a:r>
              <a:rPr lang="en-US" sz="1200" dirty="0" err="1"/>
              <a:t>xs:documentation</a:t>
            </a:r>
            <a:r>
              <a:rPr lang="en-US" sz="1200" dirty="0"/>
              <a:t>&gt;Users may also define their own vocabulary using the type extension mechanism, specify a vocabulary name and reference using the attributes, or simply use this as a string field.&lt;/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a:t>
            </a:r>
            <a:r>
              <a:rPr lang="en-US" sz="1200" dirty="0" err="1"/>
              <a:t>Alternative_ID</a:t>
            </a:r>
            <a:r>
              <a:rPr lang="en-US" sz="1200" dirty="0"/>
              <a:t>" type="</a:t>
            </a:r>
            <a:r>
              <a:rPr lang="en-US" sz="1200" dirty="0" err="1"/>
              <a:t>xs:string</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an alternative identifier (or alias) for the cyber threat Indicator.&lt;/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401" y="761999"/>
            <a:ext cx="5429250" cy="589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Bent Arrow 9"/>
          <p:cNvSpPr/>
          <p:nvPr/>
        </p:nvSpPr>
        <p:spPr>
          <a:xfrm flipV="1">
            <a:off x="2101001" y="4808702"/>
            <a:ext cx="1676400" cy="1536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28600" y="5029200"/>
            <a:ext cx="1872401" cy="1200329"/>
          </a:xfrm>
          <a:prstGeom prst="rect">
            <a:avLst/>
          </a:prstGeom>
          <a:noFill/>
        </p:spPr>
        <p:txBody>
          <a:bodyPr wrap="square" rtlCol="0">
            <a:spAutoFit/>
          </a:bodyPr>
          <a:lstStyle/>
          <a:p>
            <a:r>
              <a:rPr lang="en-US" dirty="0" smtClean="0">
                <a:solidFill>
                  <a:srgbClr val="FFFF00"/>
                </a:solidFill>
              </a:rPr>
              <a:t>XML Schema is reverse engineered into UML</a:t>
            </a:r>
            <a:endParaRPr lang="en-US" dirty="0">
              <a:solidFill>
                <a:srgbClr val="FFFF00"/>
              </a:solidFill>
            </a:endParaRPr>
          </a:p>
        </p:txBody>
      </p:sp>
    </p:spTree>
    <p:extLst>
      <p:ext uri="{BB962C8B-B14F-4D97-AF65-F5344CB8AC3E}">
        <p14:creationId xmlns:p14="http://schemas.microsoft.com/office/powerpoint/2010/main" val="136654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2081854686"/>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6</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a:xfrm>
            <a:off x="432585" y="192958"/>
            <a:ext cx="7680960" cy="1066800"/>
          </a:xfrm>
        </p:spPr>
        <p:txBody>
          <a:bodyPr>
            <a:normAutofit fontScale="90000"/>
          </a:bodyPr>
          <a:lstStyle/>
          <a:p>
            <a:r>
              <a:rPr lang="en-US" dirty="0" smtClean="0"/>
              <a:t>Overview of OMG RFP Process &amp; Revised Time 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497932554"/>
              </p:ext>
            </p:extLst>
          </p:nvPr>
        </p:nvGraphicFramePr>
        <p:xfrm>
          <a:off x="53788" y="4055705"/>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149684" y="2843348"/>
            <a:ext cx="1086395"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May 18th</a:t>
            </a:r>
          </a:p>
          <a:p>
            <a:pPr algn="ctr"/>
            <a:r>
              <a:rPr lang="en-US" sz="1400" dirty="0" smtClean="0"/>
              <a:t>2015</a:t>
            </a:r>
            <a:endParaRPr lang="en-US" sz="1400" dirty="0"/>
          </a:p>
        </p:txBody>
      </p:sp>
      <p:sp>
        <p:nvSpPr>
          <p:cNvPr id="14" name="Up Arrow Callout 13"/>
          <p:cNvSpPr/>
          <p:nvPr/>
        </p:nvSpPr>
        <p:spPr>
          <a:xfrm>
            <a:off x="4724400"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Nov 9th</a:t>
            </a:r>
          </a:p>
          <a:p>
            <a:pPr algn="ctr"/>
            <a:r>
              <a:rPr lang="en-US" sz="1400" dirty="0" smtClean="0"/>
              <a:t>2015</a:t>
            </a:r>
            <a:endParaRPr lang="en-US" sz="1400" dirty="0"/>
          </a:p>
        </p:txBody>
      </p:sp>
      <p:sp>
        <p:nvSpPr>
          <p:cNvPr id="15" name="Up Arrow Callout 14"/>
          <p:cNvSpPr/>
          <p:nvPr/>
        </p:nvSpPr>
        <p:spPr>
          <a:xfrm>
            <a:off x="6824388" y="283875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14 2016</a:t>
            </a:r>
            <a:endParaRPr lang="en-US" sz="1400" dirty="0"/>
          </a:p>
        </p:txBody>
      </p:sp>
      <p:sp>
        <p:nvSpPr>
          <p:cNvPr id="17" name="Up Arrow Callout 16"/>
          <p:cNvSpPr/>
          <p:nvPr/>
        </p:nvSpPr>
        <p:spPr>
          <a:xfrm>
            <a:off x="1651201" y="2843348"/>
            <a:ext cx="1208314"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March. 23</a:t>
            </a:r>
            <a:r>
              <a:rPr lang="en-US" sz="1400" baseline="30000" dirty="0"/>
              <a:t>rd</a:t>
            </a:r>
            <a:endParaRPr lang="en-US" sz="1400" dirty="0"/>
          </a:p>
          <a:p>
            <a:pPr algn="ctr"/>
            <a:r>
              <a:rPr lang="en-US" sz="1400" dirty="0"/>
              <a:t>2015</a:t>
            </a:r>
          </a:p>
        </p:txBody>
      </p:sp>
      <p:sp>
        <p:nvSpPr>
          <p:cNvPr id="18" name="Up Arrow Callout 17"/>
          <p:cNvSpPr/>
          <p:nvPr/>
        </p:nvSpPr>
        <p:spPr>
          <a:xfrm>
            <a:off x="291097"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endParaRPr lang="en-US" sz="1400" dirty="0"/>
          </a:p>
        </p:txBody>
      </p:sp>
      <p:sp>
        <p:nvSpPr>
          <p:cNvPr id="19" name="Up Arrow Callout 18"/>
          <p:cNvSpPr/>
          <p:nvPr/>
        </p:nvSpPr>
        <p:spPr>
          <a:xfrm>
            <a:off x="187823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May 2016</a:t>
            </a:r>
          </a:p>
        </p:txBody>
      </p:sp>
      <p:sp>
        <p:nvSpPr>
          <p:cNvPr id="20" name="Up Arrow Callout 19"/>
          <p:cNvSpPr/>
          <p:nvPr/>
        </p:nvSpPr>
        <p:spPr>
          <a:xfrm>
            <a:off x="3321679"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June 2016</a:t>
            </a:r>
          </a:p>
        </p:txBody>
      </p:sp>
      <p:sp>
        <p:nvSpPr>
          <p:cNvPr id="21" name="Up Arrow Callout 20"/>
          <p:cNvSpPr/>
          <p:nvPr/>
        </p:nvSpPr>
        <p:spPr>
          <a:xfrm>
            <a:off x="478907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2259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6737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5" name="Down Arrow Callout 24"/>
          <p:cNvSpPr/>
          <p:nvPr/>
        </p:nvSpPr>
        <p:spPr>
          <a:xfrm>
            <a:off x="1143043" y="1208509"/>
            <a:ext cx="1676238"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6" name="Down Arrow Callout 25"/>
          <p:cNvSpPr/>
          <p:nvPr/>
        </p:nvSpPr>
        <p:spPr>
          <a:xfrm>
            <a:off x="6225988" y="1208509"/>
            <a:ext cx="2111200"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14</a:t>
            </a:r>
            <a:r>
              <a:rPr lang="en-US" sz="1400" baseline="30000" dirty="0" smtClean="0">
                <a:solidFill>
                  <a:schemeClr val="bg1"/>
                </a:solidFill>
              </a:rPr>
              <a:t>th</a:t>
            </a:r>
            <a:r>
              <a:rPr lang="en-US" sz="1400" dirty="0" smtClean="0">
                <a:solidFill>
                  <a:schemeClr val="bg1"/>
                </a:solidFill>
              </a:rPr>
              <a:t> 2016</a:t>
            </a:r>
            <a:endParaRPr lang="en-US" sz="1400" dirty="0">
              <a:solidFill>
                <a:schemeClr val="bg1"/>
              </a:solidFill>
            </a:endParaRPr>
          </a:p>
        </p:txBody>
      </p:sp>
      <p:sp>
        <p:nvSpPr>
          <p:cNvPr id="28" name="Down Arrow Callout 27"/>
          <p:cNvSpPr/>
          <p:nvPr/>
        </p:nvSpPr>
        <p:spPr>
          <a:xfrm>
            <a:off x="3002728"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June, 2016</a:t>
            </a:r>
            <a:endParaRPr lang="en-US" sz="1400" dirty="0">
              <a:solidFill>
                <a:schemeClr val="bg1"/>
              </a:solidFill>
            </a:endParaRPr>
          </a:p>
        </p:txBody>
      </p:sp>
      <p:sp>
        <p:nvSpPr>
          <p:cNvPr id="29" name="Down Arrow Callout 28"/>
          <p:cNvSpPr/>
          <p:nvPr/>
        </p:nvSpPr>
        <p:spPr>
          <a:xfrm>
            <a:off x="2810815" y="1208509"/>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June 18</a:t>
            </a:r>
            <a:r>
              <a:rPr lang="en-US" sz="1400" baseline="30000" dirty="0" smtClean="0">
                <a:solidFill>
                  <a:schemeClr val="bg1"/>
                </a:solidFill>
              </a:rPr>
              <a:t>th</a:t>
            </a:r>
            <a:r>
              <a:rPr lang="en-US" sz="1400" dirty="0" smtClean="0">
                <a:solidFill>
                  <a:schemeClr val="bg1"/>
                </a:solidFill>
              </a:rPr>
              <a:t> 2015</a:t>
            </a:r>
            <a:endParaRPr lang="en-US" sz="1400" dirty="0">
              <a:solidFill>
                <a:schemeClr val="bg1"/>
              </a:solidFill>
            </a:endParaRPr>
          </a:p>
        </p:txBody>
      </p:sp>
      <p:sp>
        <p:nvSpPr>
          <p:cNvPr id="30" name="Down Arrow Callout 29"/>
          <p:cNvSpPr/>
          <p:nvPr/>
        </p:nvSpPr>
        <p:spPr>
          <a:xfrm>
            <a:off x="4391338" y="1208509"/>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 7</a:t>
            </a:r>
            <a:r>
              <a:rPr lang="en-US" sz="1400" baseline="30000" dirty="0" smtClean="0">
                <a:solidFill>
                  <a:schemeClr val="bg1"/>
                </a:solidFill>
              </a:rPr>
              <a:t>th</a:t>
            </a:r>
            <a:r>
              <a:rPr lang="en-US" sz="1400" dirty="0" smtClean="0">
                <a:solidFill>
                  <a:schemeClr val="bg1"/>
                </a:solidFill>
              </a:rPr>
              <a:t> 2015</a:t>
            </a:r>
            <a:endParaRPr lang="en-US" sz="1400" dirty="0">
              <a:solidFill>
                <a:schemeClr val="bg1"/>
              </a:solidFill>
            </a:endParaRPr>
          </a:p>
        </p:txBody>
      </p:sp>
    </p:spTree>
    <p:extLst>
      <p:ext uri="{BB962C8B-B14F-4D97-AF65-F5344CB8AC3E}">
        <p14:creationId xmlns:p14="http://schemas.microsoft.com/office/powerpoint/2010/main" val="26969992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a:xfrm>
            <a:off x="352426" y="228600"/>
            <a:ext cx="8715374" cy="1066800"/>
          </a:xfrm>
        </p:spPr>
        <p:txBody>
          <a:bodyPr>
            <a:normAutofit/>
          </a:bodyPr>
          <a:lstStyle/>
          <a:p>
            <a:r>
              <a:rPr lang="en-US" dirty="0" smtClean="0"/>
              <a:t>XML Representation </a:t>
            </a:r>
            <a:r>
              <a:rPr lang="en-US" dirty="0" smtClean="0">
                <a:solidFill>
                  <a:srgbClr val="00B050"/>
                </a:solidFill>
              </a:rPr>
              <a:t>represents</a:t>
            </a:r>
            <a:r>
              <a:rPr lang="en-US" dirty="0" smtClean="0"/>
              <a:t> concept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844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858000" y="4429035"/>
            <a:ext cx="1872401" cy="646331"/>
          </a:xfrm>
          <a:prstGeom prst="rect">
            <a:avLst/>
          </a:prstGeom>
          <a:noFill/>
        </p:spPr>
        <p:txBody>
          <a:bodyPr wrap="square" rtlCol="0">
            <a:spAutoFit/>
          </a:bodyPr>
          <a:lstStyle/>
          <a:p>
            <a:r>
              <a:rPr lang="en-US" dirty="0" smtClean="0">
                <a:solidFill>
                  <a:srgbClr val="FF0000"/>
                </a:solidFill>
              </a:rPr>
              <a:t>We start with the high-level classes</a:t>
            </a:r>
            <a:endParaRPr lang="en-US" dirty="0">
              <a:solidFill>
                <a:srgbClr val="FF0000"/>
              </a:solidFill>
            </a:endParaRPr>
          </a:p>
        </p:txBody>
      </p:sp>
    </p:spTree>
    <p:extLst>
      <p:ext uri="{BB962C8B-B14F-4D97-AF65-F5344CB8AC3E}">
        <p14:creationId xmlns:p14="http://schemas.microsoft.com/office/powerpoint/2010/main" val="3784866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61</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provide mapped views of the conceptual model</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607" y="1600200"/>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0194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Physical/logical elements </a:t>
            </a:r>
            <a:r>
              <a:rPr lang="en-US" dirty="0" smtClean="0">
                <a:solidFill>
                  <a:srgbClr val="00B050"/>
                </a:solidFill>
              </a:rPr>
              <a:t>represent </a:t>
            </a:r>
            <a:r>
              <a:rPr lang="en-US" dirty="0" smtClean="0"/>
              <a:t>concepts (may be in facades)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93273"/>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83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utilize representations and property paths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 y="1981200"/>
            <a:ext cx="1059180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72661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64</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utilize representations and property paths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16421396"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eft Arrow 5"/>
          <p:cNvSpPr/>
          <p:nvPr/>
        </p:nvSpPr>
        <p:spPr>
          <a:xfrm rot="19758132">
            <a:off x="5085196" y="3068214"/>
            <a:ext cx="1676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0562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65</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Mapping patterns for complex relations</a:t>
            </a:r>
            <a:endParaRPr lang="en-US" dirty="0"/>
          </a:p>
        </p:txBody>
      </p:sp>
      <p:pic>
        <p:nvPicPr>
          <p:cNvPr id="6" name="Picture 5"/>
          <p:cNvPicPr/>
          <p:nvPr/>
        </p:nvPicPr>
        <p:blipFill>
          <a:blip r:embed="rId2"/>
          <a:stretch>
            <a:fillRect/>
          </a:stretch>
        </p:blipFill>
        <p:spPr>
          <a:xfrm>
            <a:off x="381000" y="1295400"/>
            <a:ext cx="8610600" cy="7543800"/>
          </a:xfrm>
          <a:prstGeom prst="rect">
            <a:avLst/>
          </a:prstGeom>
        </p:spPr>
      </p:pic>
    </p:spTree>
    <p:extLst>
      <p:ext uri="{BB962C8B-B14F-4D97-AF65-F5344CB8AC3E}">
        <p14:creationId xmlns:p14="http://schemas.microsoft.com/office/powerpoint/2010/main" val="10618826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STIX source data</a:t>
            </a:r>
            <a:endParaRPr lang="en-US" dirty="0">
              <a:solidFill>
                <a:schemeClr val="tx1"/>
              </a:solidFill>
            </a:endParaRP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smtClean="0"/>
              <a:t>&lt;</a:t>
            </a:r>
            <a:r>
              <a:rPr lang="en-US" sz="1200" dirty="0" err="1" smtClean="0"/>
              <a:t>stix:Incident</a:t>
            </a:r>
            <a:r>
              <a:rPr lang="en-US" sz="1200" dirty="0" smtClean="0"/>
              <a:t> id="example:incident-fd56fb34-af59-47b3-95cf-7baaaa53fe93" timestamp="2014-08-28T16:42:52.859547+00:00" </a:t>
            </a:r>
            <a:r>
              <a:rPr lang="en-US" sz="1200" dirty="0" err="1" smtClean="0"/>
              <a:t>xsi:type</a:t>
            </a:r>
            <a:r>
              <a:rPr lang="en-US" sz="1200" dirty="0" smtClean="0"/>
              <a:t>='</a:t>
            </a:r>
            <a:r>
              <a:rPr lang="en-US" sz="1200" dirty="0" err="1" smtClean="0"/>
              <a:t>incident:</a:t>
            </a:r>
            <a:r>
              <a:rPr lang="en-US" sz="1200" b="1" dirty="0" err="1" smtClean="0">
                <a:solidFill>
                  <a:srgbClr val="00B0F0"/>
                </a:solidFill>
              </a:rPr>
              <a:t>IncidentTyp</a:t>
            </a:r>
            <a:r>
              <a:rPr lang="en-US" sz="1200" b="1" dirty="0" err="1" smtClean="0"/>
              <a:t>e</a:t>
            </a:r>
            <a:r>
              <a:rPr lang="en-US" sz="1200" dirty="0" smtClean="0"/>
              <a:t>' version="1.1.1"&gt; </a:t>
            </a:r>
          </a:p>
          <a:p>
            <a:r>
              <a:rPr lang="en-US" sz="1200" dirty="0" smtClean="0"/>
              <a:t>	&lt;</a:t>
            </a:r>
            <a:r>
              <a:rPr lang="en-US" sz="1200" dirty="0" err="1" smtClean="0"/>
              <a:t>incident:Title</a:t>
            </a:r>
            <a:r>
              <a:rPr lang="en-US" sz="1200" dirty="0" smtClean="0"/>
              <a:t>&gt;</a:t>
            </a:r>
            <a:r>
              <a:rPr lang="en-US" sz="1200" b="1" dirty="0" smtClean="0">
                <a:solidFill>
                  <a:srgbClr val="00B0F0"/>
                </a:solidFill>
              </a:rPr>
              <a:t>Breach of Canary Corp</a:t>
            </a:r>
            <a:r>
              <a:rPr lang="en-US" sz="1200" dirty="0" smtClean="0"/>
              <a:t>&lt;/</a:t>
            </a:r>
            <a:r>
              <a:rPr lang="en-US" sz="1200" dirty="0" err="1" smtClean="0"/>
              <a:t>incident:Title</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incident:Incident_Discovery</a:t>
            </a:r>
            <a:r>
              <a:rPr lang="en-US" sz="1200" dirty="0" smtClean="0"/>
              <a:t> precision="second"&gt;2013-01-13T00:00:00&lt;/</a:t>
            </a:r>
            <a:r>
              <a:rPr lang="en-US" sz="1200" dirty="0" err="1" smtClean="0"/>
              <a:t>incident:Incident_Discovery</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incident:Description</a:t>
            </a:r>
            <a:r>
              <a:rPr lang="en-US" sz="1200" dirty="0" smtClean="0"/>
              <a:t>&gt;</a:t>
            </a:r>
            <a:r>
              <a:rPr lang="en-US" sz="1200" b="1" dirty="0" smtClean="0">
                <a:solidFill>
                  <a:srgbClr val="00B0F0"/>
                </a:solidFill>
              </a:rPr>
              <a:t>Intrusion into enterprise network</a:t>
            </a:r>
            <a:r>
              <a:rPr lang="en-US" sz="1200" dirty="0" smtClean="0"/>
              <a:t>&lt;/</a:t>
            </a:r>
            <a:r>
              <a:rPr lang="en-US" sz="1200" dirty="0" err="1" smtClean="0"/>
              <a:t>incident:Description</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stixCommon:Description</a:t>
            </a:r>
            <a:r>
              <a:rPr lang="en-US" sz="1200" dirty="0" smtClean="0"/>
              <a:t>&gt;The person who reported it&lt;/</a:t>
            </a:r>
            <a:r>
              <a:rPr lang="en-US" sz="1200" dirty="0" err="1" smtClean="0"/>
              <a:t>stixCommon:Description</a:t>
            </a:r>
            <a:r>
              <a:rPr lang="en-US" sz="1200" dirty="0" smtClean="0"/>
              <a:t>&gt; </a:t>
            </a:r>
          </a:p>
          <a:p>
            <a:r>
              <a:rPr lang="en-US" sz="1200" dirty="0" smtClean="0"/>
              <a:t>		&lt;</a:t>
            </a:r>
            <a:r>
              <a:rPr lang="en-US" sz="1200" dirty="0" err="1" smtClean="0"/>
              <a:t>stixCommon:Identity</a:t>
            </a:r>
            <a:r>
              <a:rPr lang="en-US" sz="1200" dirty="0" smtClean="0"/>
              <a:t> id="example:Identity-5db269cf-e603-4df9-ae8c-51ff295abfaa"&gt; </a:t>
            </a:r>
          </a:p>
          <a:p>
            <a:r>
              <a:rPr lang="en-US" sz="1200" dirty="0" smtClean="0"/>
              <a:t>			&lt;</a:t>
            </a:r>
            <a:r>
              <a:rPr lang="en-US" sz="1200" dirty="0" err="1" smtClean="0"/>
              <a:t>stixCommon:Name</a:t>
            </a:r>
            <a:r>
              <a:rPr lang="en-US" sz="1200" dirty="0" smtClean="0"/>
              <a:t>&gt;Sample Investigations, LLC&lt;/</a:t>
            </a:r>
            <a:r>
              <a:rPr lang="en-US" sz="1200" dirty="0" err="1" smtClean="0"/>
              <a:t>stixCommon:Name</a:t>
            </a:r>
            <a:r>
              <a:rPr lang="en-US" sz="1200" dirty="0" smtClean="0"/>
              <a:t>&gt; </a:t>
            </a:r>
          </a:p>
          <a:p>
            <a:r>
              <a:rPr lang="en-US" sz="1200" dirty="0" smtClean="0"/>
              <a:t>		&lt;/</a:t>
            </a:r>
            <a:r>
              <a:rPr lang="en-US" sz="1200" dirty="0" err="1" smtClean="0"/>
              <a:t>stixCommon:Identity</a:t>
            </a:r>
            <a:r>
              <a:rPr lang="en-US" sz="1200" dirty="0" smtClean="0"/>
              <a:t>&gt; </a:t>
            </a:r>
          </a:p>
          <a:p>
            <a:pPr lvl="1"/>
            <a:r>
              <a:rPr lang="en-US" sz="1200" dirty="0" smtClean="0"/>
              <a:t>	&lt;</a:t>
            </a:r>
            <a:r>
              <a:rPr lang="en-US" sz="1200" dirty="0" err="1" smtClean="0"/>
              <a:t>stixCommon:Time</a:t>
            </a:r>
            <a:r>
              <a:rPr lang="en-US" sz="1200" dirty="0" smtClean="0"/>
              <a:t>&gt; </a:t>
            </a:r>
          </a:p>
          <a:p>
            <a:pPr lvl="1"/>
            <a:r>
              <a:rPr lang="en-US" sz="1200" dirty="0" smtClean="0"/>
              <a:t>		&lt;</a:t>
            </a:r>
            <a:r>
              <a:rPr lang="en-US" sz="1200" dirty="0" err="1" smtClean="0"/>
              <a:t>cyboxCommon:Produced_Time</a:t>
            </a:r>
            <a:r>
              <a:rPr lang="en-US" sz="1200" dirty="0" smtClean="0"/>
              <a:t>&gt;2014-03-11T00:00:00&lt;/</a:t>
            </a:r>
            <a:r>
              <a:rPr lang="en-US" sz="1200" dirty="0" err="1" smtClean="0"/>
              <a:t>cyboxCommon:Produced_Time</a:t>
            </a:r>
            <a:r>
              <a:rPr lang="en-US" sz="1200" dirty="0" smtClean="0"/>
              <a:t>&gt; </a:t>
            </a:r>
          </a:p>
          <a:p>
            <a:pPr lvl="1"/>
            <a:r>
              <a:rPr lang="en-US" sz="1200" dirty="0" smtClean="0"/>
              <a:t>	&lt;/</a:t>
            </a:r>
            <a:r>
              <a:rPr lang="en-US" sz="1200" dirty="0" err="1" smtClean="0"/>
              <a:t>stixCommon:Time</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incident:</a:t>
            </a:r>
            <a:r>
              <a:rPr lang="en-US" sz="1200" b="1" dirty="0" err="1" smtClean="0"/>
              <a:t>Victim</a:t>
            </a:r>
            <a:r>
              <a:rPr lang="en-US" sz="1200" dirty="0" smtClean="0"/>
              <a:t> id="example:Identity-c85082f3-bc04-43c8-a000-e0c1d0f2c045"&gt; </a:t>
            </a:r>
          </a:p>
          <a:p>
            <a:pPr lvl="1"/>
            <a:r>
              <a:rPr lang="en-US" sz="1200" dirty="0" smtClean="0"/>
              <a:t>	&lt;</a:t>
            </a:r>
            <a:r>
              <a:rPr lang="en-US" sz="1200" dirty="0" err="1" smtClean="0"/>
              <a:t>stixCommon:Name</a:t>
            </a:r>
            <a:r>
              <a:rPr lang="en-US" sz="1200" dirty="0" smtClean="0"/>
              <a:t>&gt;</a:t>
            </a:r>
            <a:r>
              <a:rPr lang="en-US" sz="1200" b="1" dirty="0" smtClean="0">
                <a:solidFill>
                  <a:srgbClr val="00B0F0"/>
                </a:solidFill>
              </a:rPr>
              <a:t>Canary Corp</a:t>
            </a:r>
            <a:r>
              <a:rPr lang="en-US" sz="1200" dirty="0" smtClean="0"/>
              <a:t>&lt;/</a:t>
            </a:r>
            <a:r>
              <a:rPr lang="en-US" sz="1200" dirty="0" err="1" smtClean="0"/>
              <a:t>stixCommon:Name</a:t>
            </a:r>
            <a:r>
              <a:rPr lang="en-US" sz="1200" dirty="0" smtClean="0"/>
              <a:t>&gt; </a:t>
            </a:r>
          </a:p>
          <a:p>
            <a:pPr lvl="1"/>
            <a:r>
              <a:rPr lang="en-US" sz="1200" dirty="0" smtClean="0"/>
              <a:t>&lt;/</a:t>
            </a:r>
            <a:r>
              <a:rPr lang="en-US" sz="1200" dirty="0" err="1" smtClean="0"/>
              <a:t>incident:Victim</a:t>
            </a:r>
            <a:r>
              <a:rPr lang="en-US" sz="1200" dirty="0" smtClean="0"/>
              <a:t>&gt; </a:t>
            </a:r>
          </a:p>
          <a:p>
            <a:r>
              <a:rPr lang="en-US" sz="1200" dirty="0" smtClean="0"/>
              <a:t>	&lt;</a:t>
            </a:r>
            <a:r>
              <a:rPr lang="en-US" sz="1200" dirty="0" err="1" smtClean="0"/>
              <a:t>incident:Impact_Assessment</a:t>
            </a:r>
            <a:r>
              <a:rPr lang="en-US" sz="1200" dirty="0" smtClean="0"/>
              <a:t>&gt; </a:t>
            </a:r>
          </a:p>
          <a:p>
            <a:pPr lvl="2"/>
            <a:r>
              <a:rPr lang="en-US" sz="1200" dirty="0" smtClean="0"/>
              <a:t>&lt;</a:t>
            </a:r>
            <a:r>
              <a:rPr lang="en-US" sz="1200" dirty="0" err="1" smtClean="0"/>
              <a:t>incident:Effects</a:t>
            </a:r>
            <a:r>
              <a:rPr lang="en-US" sz="1200" dirty="0" smtClean="0"/>
              <a:t>&gt; </a:t>
            </a:r>
          </a:p>
          <a:p>
            <a:pPr lvl="2"/>
            <a:r>
              <a:rPr lang="en-US" sz="1200" dirty="0" smtClean="0"/>
              <a:t>	&lt;</a:t>
            </a:r>
            <a:r>
              <a:rPr lang="en-US" sz="1200" dirty="0" err="1" smtClean="0"/>
              <a:t>incident:Effect</a:t>
            </a:r>
            <a:r>
              <a:rPr lang="en-US" sz="1200" dirty="0" smtClean="0"/>
              <a:t> </a:t>
            </a:r>
            <a:r>
              <a:rPr lang="en-US" sz="1200" dirty="0" err="1" smtClean="0"/>
              <a:t>xsi:type</a:t>
            </a:r>
            <a:r>
              <a:rPr lang="en-US" sz="1200" dirty="0" smtClean="0"/>
              <a:t>="stixVocabs:IncidentEffectVocab-1.0"&gt;Financial Loss&lt;/</a:t>
            </a:r>
            <a:r>
              <a:rPr lang="en-US" sz="1200" dirty="0" err="1" smtClean="0"/>
              <a:t>incident:Effect</a:t>
            </a:r>
            <a:r>
              <a:rPr lang="en-US" sz="1200" dirty="0" smtClean="0"/>
              <a:t>&gt; </a:t>
            </a:r>
          </a:p>
          <a:p>
            <a:pPr lvl="2"/>
            <a:r>
              <a:rPr lang="en-US" sz="1200" dirty="0" smtClean="0"/>
              <a:t>&lt;/</a:t>
            </a:r>
            <a:r>
              <a:rPr lang="en-US" sz="1200" dirty="0" err="1" smtClean="0"/>
              <a:t>incident:Effects</a:t>
            </a:r>
            <a:r>
              <a:rPr lang="en-US" sz="1200" dirty="0" smtClean="0"/>
              <a:t>&gt; </a:t>
            </a:r>
          </a:p>
          <a:p>
            <a:pPr lvl="1"/>
            <a:r>
              <a:rPr lang="en-US" sz="1200" dirty="0" smtClean="0"/>
              <a:t>&lt;/</a:t>
            </a:r>
            <a:r>
              <a:rPr lang="en-US" sz="1200" dirty="0" err="1" smtClean="0"/>
              <a:t>incident:Impact_Assessment</a:t>
            </a:r>
            <a:r>
              <a:rPr lang="en-US" sz="1200" dirty="0" smtClean="0"/>
              <a:t>&gt; </a:t>
            </a:r>
          </a:p>
          <a:p>
            <a:r>
              <a:rPr lang="en-US" sz="1200" dirty="0" smtClean="0"/>
              <a:t>	&lt;</a:t>
            </a:r>
            <a:r>
              <a:rPr lang="en-US" sz="1200" dirty="0" err="1" smtClean="0"/>
              <a:t>incident:Confidence</a:t>
            </a:r>
            <a:r>
              <a:rPr lang="en-US" sz="1200" dirty="0" smtClean="0"/>
              <a:t> timestamp="2014-08-28T16:42:52.859570+00:00"&gt; </a:t>
            </a:r>
          </a:p>
          <a:p>
            <a:pPr lvl="1"/>
            <a:r>
              <a:rPr lang="en-US" sz="1200" dirty="0" smtClean="0"/>
              <a:t>	&lt;</a:t>
            </a:r>
            <a:r>
              <a:rPr lang="en-US" sz="1200" dirty="0" err="1" smtClean="0"/>
              <a:t>stixCommon:Value</a:t>
            </a:r>
            <a:r>
              <a:rPr lang="en-US" sz="1200" dirty="0" smtClean="0"/>
              <a:t> </a:t>
            </a:r>
            <a:r>
              <a:rPr lang="en-US" sz="1200" dirty="0" err="1" smtClean="0"/>
              <a:t>xsi:type</a:t>
            </a:r>
            <a:r>
              <a:rPr lang="en-US" sz="1200" dirty="0" smtClean="0"/>
              <a:t>="stixVocabs:HighMediumLowVocab-1.0"&gt;High&lt;/</a:t>
            </a:r>
            <a:r>
              <a:rPr lang="en-US" sz="1200" dirty="0" err="1" smtClean="0"/>
              <a:t>stixCommon:Value</a:t>
            </a:r>
            <a:r>
              <a:rPr lang="en-US" sz="1200" dirty="0" smtClean="0"/>
              <a:t>&gt; </a:t>
            </a:r>
          </a:p>
          <a:p>
            <a:pPr lvl="1"/>
            <a:r>
              <a:rPr lang="en-US" sz="1200" dirty="0" smtClean="0"/>
              <a:t>&lt;/</a:t>
            </a:r>
            <a:r>
              <a:rPr lang="en-US" sz="1200" dirty="0" err="1" smtClean="0"/>
              <a:t>incident:Confidence</a:t>
            </a:r>
            <a:r>
              <a:rPr lang="en-US" sz="1200" dirty="0" smtClean="0"/>
              <a:t>&gt; </a:t>
            </a:r>
          </a:p>
          <a:p>
            <a:r>
              <a:rPr lang="en-US" sz="1200" dirty="0" smtClean="0"/>
              <a:t>&lt;/</a:t>
            </a:r>
            <a:r>
              <a:rPr lang="en-US" sz="1200" dirty="0" err="1" smtClean="0"/>
              <a:t>stix:Incident</a:t>
            </a:r>
            <a:r>
              <a:rPr lang="en-US" sz="1200" dirty="0" smtClean="0"/>
              <a:t>&gt; </a:t>
            </a:r>
          </a:p>
        </p:txBody>
      </p:sp>
    </p:spTree>
    <p:extLst>
      <p:ext uri="{BB962C8B-B14F-4D97-AF65-F5344CB8AC3E}">
        <p14:creationId xmlns:p14="http://schemas.microsoft.com/office/powerpoint/2010/main" val="2963336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Example of mapped data graph</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Provenance</a:t>
            </a:r>
            <a:endParaRPr lang="en-US" dirty="0"/>
          </a:p>
        </p:txBody>
      </p:sp>
    </p:spTree>
    <p:extLst>
      <p:ext uri="{BB962C8B-B14F-4D97-AF65-F5344CB8AC3E}">
        <p14:creationId xmlns:p14="http://schemas.microsoft.com/office/powerpoint/2010/main" val="31129828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68</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25542957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2058745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we all should already know</a:t>
            </a:r>
            <a:endParaRPr lang="en-US" dirty="0"/>
          </a:p>
        </p:txBody>
      </p:sp>
    </p:spTree>
    <p:extLst>
      <p:ext uri="{BB962C8B-B14F-4D97-AF65-F5344CB8AC3E}">
        <p14:creationId xmlns:p14="http://schemas.microsoft.com/office/powerpoint/2010/main" val="24825844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87685652"/>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843296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6198880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11943413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428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74</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04800" y="20782"/>
            <a:ext cx="7680960" cy="685800"/>
          </a:xfrm>
        </p:spPr>
        <p:txBody>
          <a:bodyPr>
            <a:normAutofit fontScale="90000"/>
          </a:bodyPr>
          <a:lstStyle/>
          <a:p>
            <a:r>
              <a:rPr lang="en-US" dirty="0" smtClean="0"/>
              <a:t>Process checklist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6339839"/>
              </p:ext>
            </p:extLst>
          </p:nvPr>
        </p:nvGraphicFramePr>
        <p:xfrm>
          <a:off x="0" y="838200"/>
          <a:ext cx="9144000" cy="5913120"/>
        </p:xfrm>
        <a:graphic>
          <a:graphicData uri="http://schemas.openxmlformats.org/drawingml/2006/table">
            <a:tbl>
              <a:tblPr firstRow="1" bandRow="1">
                <a:tableStyleId>{5C22544A-7EE6-4342-B048-85BDC9FD1C3A}</a:tableStyleId>
              </a:tblPr>
              <a:tblGrid>
                <a:gridCol w="7981627"/>
                <a:gridCol w="1162373"/>
              </a:tblGrid>
              <a:tr h="336409">
                <a:tc>
                  <a:txBody>
                    <a:bodyPr/>
                    <a:lstStyle/>
                    <a:p>
                      <a:r>
                        <a:rPr lang="en-US" dirty="0" smtClean="0"/>
                        <a:t>Step</a:t>
                      </a:r>
                      <a:endParaRPr lang="en-US" dirty="0"/>
                    </a:p>
                  </a:txBody>
                  <a:tcPr/>
                </a:tc>
                <a:tc>
                  <a:txBody>
                    <a:bodyPr/>
                    <a:lstStyle/>
                    <a:p>
                      <a:r>
                        <a:rPr lang="en-US" dirty="0" smtClean="0"/>
                        <a:t>Status</a:t>
                      </a:r>
                      <a:endParaRPr lang="en-US" dirty="0"/>
                    </a:p>
                  </a:txBody>
                  <a:tcPr/>
                </a:tc>
              </a:tr>
              <a:tr h="336409">
                <a:tc>
                  <a:txBody>
                    <a:bodyPr/>
                    <a:lstStyle/>
                    <a:p>
                      <a:r>
                        <a:rPr lang="en-US" dirty="0" smtClean="0"/>
                        <a:t>Use cases identified</a:t>
                      </a:r>
                      <a:endParaRPr lang="en-US" dirty="0"/>
                    </a:p>
                  </a:txBody>
                  <a:tcPr/>
                </a:tc>
                <a:tc>
                  <a:txBody>
                    <a:bodyPr/>
                    <a:lstStyle/>
                    <a:p>
                      <a:r>
                        <a:rPr lang="en-US" sz="1400" dirty="0" smtClean="0"/>
                        <a:t>Some</a:t>
                      </a:r>
                      <a:endParaRPr lang="en-US" sz="1400" dirty="0"/>
                    </a:p>
                  </a:txBody>
                  <a:tcPr/>
                </a:tc>
              </a:tr>
              <a:tr h="336409">
                <a:tc>
                  <a:txBody>
                    <a:bodyPr/>
                    <a:lstStyle/>
                    <a:p>
                      <a:r>
                        <a:rPr lang="en-US" dirty="0" smtClean="0"/>
                        <a:t>Collaboration sessions defined need and way forward</a:t>
                      </a:r>
                      <a:endParaRPr lang="en-US" dirty="0"/>
                    </a:p>
                  </a:txBody>
                  <a:tcPr/>
                </a:tc>
                <a:tc>
                  <a:txBody>
                    <a:bodyPr/>
                    <a:lstStyle/>
                    <a:p>
                      <a:r>
                        <a:rPr lang="en-US" sz="1400" dirty="0" smtClean="0"/>
                        <a:t>Yes</a:t>
                      </a:r>
                      <a:endParaRPr lang="en-US" sz="1400" dirty="0"/>
                    </a:p>
                  </a:txBody>
                  <a:tcPr/>
                </a:tc>
              </a:tr>
              <a:tr h="336409">
                <a:tc>
                  <a:txBody>
                    <a:bodyPr/>
                    <a:lstStyle/>
                    <a:p>
                      <a:r>
                        <a:rPr lang="en-US" dirty="0" smtClean="0"/>
                        <a:t>Existing schema/ontologies/models provided</a:t>
                      </a:r>
                      <a:endParaRPr lang="en-US" dirty="0"/>
                    </a:p>
                  </a:txBody>
                  <a:tcPr/>
                </a:tc>
                <a:tc>
                  <a:txBody>
                    <a:bodyPr/>
                    <a:lstStyle/>
                    <a:p>
                      <a:r>
                        <a:rPr lang="en-US" sz="1400" dirty="0" smtClean="0"/>
                        <a:t>STIX, NIEM,</a:t>
                      </a:r>
                      <a:r>
                        <a:rPr lang="en-US" sz="1400" baseline="0" dirty="0" smtClean="0"/>
                        <a:t> </a:t>
                      </a:r>
                      <a:r>
                        <a:rPr lang="en-US" sz="1400" baseline="0" dirty="0" err="1" smtClean="0"/>
                        <a:t>LEADing</a:t>
                      </a:r>
                      <a:endParaRPr lang="en-US" sz="1400" dirty="0"/>
                    </a:p>
                  </a:txBody>
                  <a:tcPr/>
                </a:tc>
              </a:tr>
              <a:tr h="336409">
                <a:tc>
                  <a:txBody>
                    <a:bodyPr/>
                    <a:lstStyle/>
                    <a:p>
                      <a:r>
                        <a:rPr lang="en-US" dirty="0" smtClean="0"/>
                        <a:t>Real</a:t>
                      </a:r>
                      <a:r>
                        <a:rPr lang="en-US" baseline="0" dirty="0" smtClean="0"/>
                        <a:t> or example data provided</a:t>
                      </a:r>
                      <a:endParaRPr lang="en-US" dirty="0"/>
                    </a:p>
                  </a:txBody>
                  <a:tcPr/>
                </a:tc>
                <a:tc>
                  <a:txBody>
                    <a:bodyPr/>
                    <a:lstStyle/>
                    <a:p>
                      <a:r>
                        <a:rPr lang="en-US" sz="1400" dirty="0" smtClean="0"/>
                        <a:t>Only STIX</a:t>
                      </a:r>
                      <a:endParaRPr lang="en-US" sz="1400" dirty="0"/>
                    </a:p>
                  </a:txBody>
                  <a:tcPr/>
                </a:tc>
              </a:tr>
              <a:tr h="336409">
                <a:tc>
                  <a:txBody>
                    <a:bodyPr/>
                    <a:lstStyle/>
                    <a:p>
                      <a:r>
                        <a:rPr lang="en-US" dirty="0" smtClean="0"/>
                        <a:t>High level: Data sources, brokers, analysts &amp; responders identified</a:t>
                      </a:r>
                      <a:endParaRPr lang="en-US" dirty="0"/>
                    </a:p>
                  </a:txBody>
                  <a:tcPr/>
                </a:tc>
                <a:tc>
                  <a:txBody>
                    <a:bodyPr/>
                    <a:lstStyle/>
                    <a:p>
                      <a:endParaRPr lang="en-US" sz="1400" dirty="0"/>
                    </a:p>
                  </a:txBody>
                  <a:tcPr/>
                </a:tc>
              </a:tr>
              <a:tr h="336409">
                <a:tc>
                  <a:txBody>
                    <a:bodyPr/>
                    <a:lstStyle/>
                    <a:p>
                      <a:r>
                        <a:rPr lang="en-US" smtClean="0"/>
                        <a:t>Detailed artifacts for the above specified (as is and to be)</a:t>
                      </a:r>
                      <a:endParaRPr lang="en-US" dirty="0"/>
                    </a:p>
                  </a:txBody>
                  <a:tcPr/>
                </a:tc>
                <a:tc>
                  <a:txBody>
                    <a:bodyPr/>
                    <a:lstStyle/>
                    <a:p>
                      <a:endParaRPr lang="en-US" sz="1400" dirty="0"/>
                    </a:p>
                  </a:txBody>
                  <a:tcPr/>
                </a:tc>
              </a:tr>
              <a:tr h="336409">
                <a:tc>
                  <a:txBody>
                    <a:bodyPr/>
                    <a:lstStyle/>
                    <a:p>
                      <a:r>
                        <a:rPr lang="en-US" dirty="0" smtClean="0"/>
                        <a:t>Existing conceptual model understood</a:t>
                      </a:r>
                      <a:endParaRPr lang="en-US" dirty="0"/>
                    </a:p>
                  </a:txBody>
                  <a:tcPr/>
                </a:tc>
                <a:tc>
                  <a:txBody>
                    <a:bodyPr/>
                    <a:lstStyle/>
                    <a:p>
                      <a:endParaRPr lang="en-US" sz="1400" dirty="0"/>
                    </a:p>
                  </a:txBody>
                  <a:tcPr/>
                </a:tc>
              </a:tr>
              <a:tr h="336409">
                <a:tc>
                  <a:txBody>
                    <a:bodyPr/>
                    <a:lstStyle/>
                    <a:p>
                      <a:r>
                        <a:rPr lang="en-US" dirty="0" smtClean="0"/>
                        <a:t>Mapping validation session(s)</a:t>
                      </a:r>
                      <a:endParaRPr lang="en-US" dirty="0"/>
                    </a:p>
                  </a:txBody>
                  <a:tcPr/>
                </a:tc>
                <a:tc>
                  <a:txBody>
                    <a:bodyPr/>
                    <a:lstStyle/>
                    <a:p>
                      <a:endParaRPr lang="en-US" sz="1400" dirty="0"/>
                    </a:p>
                  </a:txBody>
                  <a:tcPr/>
                </a:tc>
              </a:tr>
              <a:tr h="588716">
                <a:tc>
                  <a:txBody>
                    <a:bodyPr/>
                    <a:lstStyle/>
                    <a:p>
                      <a:r>
                        <a:rPr lang="en-US" dirty="0" smtClean="0"/>
                        <a:t>2-way</a:t>
                      </a:r>
                      <a:r>
                        <a:rPr lang="en-US" baseline="0" dirty="0" smtClean="0"/>
                        <a:t> mapping between schema and conceptual model defined, any required changes made to conceptual model</a:t>
                      </a:r>
                      <a:endParaRPr lang="en-US" dirty="0"/>
                    </a:p>
                  </a:txBody>
                  <a:tcPr/>
                </a:tc>
                <a:tc>
                  <a:txBody>
                    <a:bodyPr/>
                    <a:lstStyle/>
                    <a:p>
                      <a:endParaRPr lang="en-US" sz="1400" dirty="0"/>
                    </a:p>
                  </a:txBody>
                  <a:tcPr/>
                </a:tc>
              </a:tr>
              <a:tr h="336409">
                <a:tc>
                  <a:txBody>
                    <a:bodyPr/>
                    <a:lstStyle/>
                    <a:p>
                      <a:r>
                        <a:rPr lang="en-US" dirty="0" smtClean="0"/>
                        <a:t>Concept</a:t>
                      </a:r>
                      <a:r>
                        <a:rPr lang="en-US" baseline="0" dirty="0" smtClean="0"/>
                        <a:t> definitions validated</a:t>
                      </a:r>
                      <a:endParaRPr lang="en-US" dirty="0"/>
                    </a:p>
                  </a:txBody>
                  <a:tcPr/>
                </a:tc>
                <a:tc>
                  <a:txBody>
                    <a:bodyPr/>
                    <a:lstStyle/>
                    <a:p>
                      <a:endParaRPr lang="en-US" sz="1400" dirty="0"/>
                    </a:p>
                  </a:txBody>
                  <a:tcPr/>
                </a:tc>
              </a:tr>
              <a:tr h="336409">
                <a:tc>
                  <a:txBody>
                    <a:bodyPr/>
                    <a:lstStyle/>
                    <a:p>
                      <a:r>
                        <a:rPr lang="en-US" dirty="0" smtClean="0"/>
                        <a:t>Use case outcomes validated</a:t>
                      </a:r>
                      <a:endParaRPr lang="en-US" dirty="0"/>
                    </a:p>
                  </a:txBody>
                  <a:tcPr/>
                </a:tc>
                <a:tc>
                  <a:txBody>
                    <a:bodyPr/>
                    <a:lstStyle/>
                    <a:p>
                      <a:endParaRPr lang="en-US" sz="1400" dirty="0"/>
                    </a:p>
                  </a:txBody>
                  <a:tcPr/>
                </a:tc>
              </a:tr>
              <a:tr h="336409">
                <a:tc>
                  <a:txBody>
                    <a:bodyPr/>
                    <a:lstStyle/>
                    <a:p>
                      <a:r>
                        <a:rPr lang="en-US" dirty="0" smtClean="0"/>
                        <a:t>Schema and real/example data transformations</a:t>
                      </a:r>
                      <a:r>
                        <a:rPr lang="en-US" baseline="0" dirty="0" smtClean="0"/>
                        <a:t> validated with prototype</a:t>
                      </a:r>
                      <a:endParaRPr lang="en-US" dirty="0"/>
                    </a:p>
                  </a:txBody>
                  <a:tcPr/>
                </a:tc>
                <a:tc>
                  <a:txBody>
                    <a:bodyPr/>
                    <a:lstStyle/>
                    <a:p>
                      <a:endParaRPr lang="en-US" sz="1400" dirty="0"/>
                    </a:p>
                  </a:txBody>
                  <a:tcPr/>
                </a:tc>
              </a:tr>
              <a:tr h="336409">
                <a:tc>
                  <a:txBody>
                    <a:bodyPr/>
                    <a:lstStyle/>
                    <a:p>
                      <a:r>
                        <a:rPr lang="en-US" dirty="0" smtClean="0"/>
                        <a:t>Concepts</a:t>
                      </a:r>
                      <a:r>
                        <a:rPr lang="en-US" baseline="0" dirty="0" smtClean="0"/>
                        <a:t> and mappings documented for submission</a:t>
                      </a:r>
                      <a:endParaRPr lang="en-US" dirty="0"/>
                    </a:p>
                  </a:txBody>
                  <a:tcPr/>
                </a:tc>
                <a:tc>
                  <a:txBody>
                    <a:bodyPr/>
                    <a:lstStyle/>
                    <a:p>
                      <a:endParaRPr lang="en-US" sz="1400" dirty="0"/>
                    </a:p>
                  </a:txBody>
                  <a:tcPr/>
                </a:tc>
              </a:tr>
              <a:tr h="336409">
                <a:tc>
                  <a:txBody>
                    <a:bodyPr/>
                    <a:lstStyle/>
                    <a:p>
                      <a:r>
                        <a:rPr lang="en-US" dirty="0" smtClean="0"/>
                        <a:t>Final validation collaboration session</a:t>
                      </a:r>
                      <a:endParaRPr lang="en-US"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6033502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Threat/Risk 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560763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9412156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numCol="3">
            <a:normAutofit/>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40366050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4294967295"/>
          </p:nvPr>
        </p:nvSpPr>
        <p:spPr>
          <a:xfrm>
            <a:off x="167640" y="975360"/>
            <a:ext cx="8976360" cy="5669280"/>
          </a:xfrm>
          <a:prstGeom prst="rect">
            <a:avLst/>
          </a:prstGeo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409845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199614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3189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1452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9715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9521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smtClean="0"/>
              <a:t>Integrating Framework for Threats and Risks</a:t>
            </a:r>
            <a:endParaRPr lang="en-US" dirty="0"/>
          </a:p>
        </p:txBody>
      </p:sp>
      <p:sp>
        <p:nvSpPr>
          <p:cNvPr id="4" name="Title 3"/>
          <p:cNvSpPr>
            <a:spLocks noGrp="1"/>
          </p:cNvSpPr>
          <p:nvPr>
            <p:ph type="title"/>
          </p:nvPr>
        </p:nvSpPr>
        <p:spPr>
          <a:xfrm>
            <a:off x="464848" y="218557"/>
            <a:ext cx="8016240" cy="951569"/>
          </a:xfrm>
        </p:spPr>
        <p:txBody>
          <a:bodyPr>
            <a:normAutofit fontScale="90000"/>
          </a:bodyPr>
          <a:lstStyle/>
          <a:p>
            <a:r>
              <a:rPr lang="en-US" dirty="0" smtClean="0">
                <a:solidFill>
                  <a:srgbClr val="FFFF00"/>
                </a:solidFill>
              </a:rPr>
              <a:t>What we need is an integrating framework</a:t>
            </a:r>
            <a:endParaRPr lang="en-US" dirty="0">
              <a:solidFill>
                <a:srgbClr val="FFFF00"/>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smtClean="0">
                <a:solidFill>
                  <a:srgbClr val="FF0000"/>
                </a:solidFill>
              </a:rPr>
              <a:t>An integrating framework that helps us deal with all aspects of a risk or incident</a:t>
            </a:r>
            <a:endParaRPr lang="en-US" dirty="0">
              <a:solidFill>
                <a:srgbClr val="FF0000"/>
              </a:solidFill>
            </a:endParaRP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smtClean="0">
                <a:solidFill>
                  <a:srgbClr val="FF0000"/>
                </a:solidFill>
              </a:rPr>
              <a:t>A federation of risk and threat information sharing and analytics capabilities</a:t>
            </a:r>
            <a:endParaRPr lang="en-US" dirty="0">
              <a:solidFill>
                <a:srgbClr val="FF0000"/>
              </a:solidFill>
            </a:endParaRPr>
          </a:p>
        </p:txBody>
      </p:sp>
    </p:spTree>
    <p:extLst>
      <p:ext uri="{BB962C8B-B14F-4D97-AF65-F5344CB8AC3E}">
        <p14:creationId xmlns:p14="http://schemas.microsoft.com/office/powerpoint/2010/main" val="35182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41693547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8954078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31654245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36385395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2400" dirty="0">
                <a:solidFill>
                  <a:schemeClr val="tx1"/>
                </a:solidFill>
              </a:rPr>
              <a:t>Optional support for conceptual modeling and mapping</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17763725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36319090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solidFill>
                  <a:schemeClr val="tx1"/>
                </a:solidFill>
              </a:rPr>
              <a:t>Optional Integration with UPDM </a:t>
            </a:r>
            <a:r>
              <a:rPr lang="en-US" sz="3200" b="1" dirty="0">
                <a:solidFill>
                  <a:schemeClr val="tx1"/>
                </a:solidFill>
              </a:rPr>
              <a:t/>
            </a:r>
            <a:br>
              <a:rPr lang="en-US" sz="3200" b="1" dirty="0">
                <a:solidFill>
                  <a:schemeClr val="tx1"/>
                </a:solidFill>
              </a:rPr>
            </a:br>
            <a:endParaRPr lang="en-US" sz="32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181459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4135274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4294967295"/>
          </p:nvPr>
        </p:nvSpPr>
        <p:spPr>
          <a:xfrm>
            <a:off x="457200" y="1417638"/>
            <a:ext cx="8229600" cy="4525963"/>
          </a:xfrm>
          <a:prstGeom prst="rect">
            <a:avLst/>
          </a:prstGeo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3743051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89</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4136982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185" y="766116"/>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3004940" y="1589855"/>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95247" y="1589856"/>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89981" y="2960137"/>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4883720" y="1866724"/>
            <a:ext cx="1371604" cy="815222"/>
          </a:xfrm>
          <a:prstGeom prst="leftRightUpArrow">
            <a:avLst>
              <a:gd name="adj1" fmla="val 14677"/>
              <a:gd name="adj2" fmla="val 14776"/>
              <a:gd name="adj3" fmla="val 2500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96717" y="4944964"/>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00"/>
                </a:solidFill>
              </a:rPr>
              <a:t>NIEM Exchanges</a:t>
            </a:r>
          </a:p>
          <a:p>
            <a:pPr algn="ctr"/>
            <a:r>
              <a:rPr lang="en-US" sz="1200" dirty="0" smtClean="0">
                <a:solidFill>
                  <a:srgbClr val="FFFF00"/>
                </a:solidFill>
              </a:rPr>
              <a:t>EDXL / CAP</a:t>
            </a:r>
          </a:p>
          <a:p>
            <a:pPr algn="ctr"/>
            <a:r>
              <a:rPr lang="en-US" sz="1200" dirty="0" smtClean="0">
                <a:solidFill>
                  <a:srgbClr val="FFFF00"/>
                </a:solidFill>
              </a:rPr>
              <a:t>Others…</a:t>
            </a:r>
            <a:endParaRPr lang="en-US" sz="1200" dirty="0">
              <a:solidFill>
                <a:srgbClr val="FFFF00"/>
              </a:solidFill>
            </a:endParaRPr>
          </a:p>
        </p:txBody>
      </p:sp>
      <p:sp>
        <p:nvSpPr>
          <p:cNvPr id="27" name="Rounded Rectangle 26"/>
          <p:cNvSpPr/>
          <p:nvPr/>
        </p:nvSpPr>
        <p:spPr>
          <a:xfrm>
            <a:off x="2819491" y="2768161"/>
            <a:ext cx="1582563" cy="164658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STIX/TAXII/Cybox</a:t>
            </a:r>
          </a:p>
          <a:p>
            <a:pPr algn="ctr"/>
            <a:r>
              <a:rPr lang="en-US" sz="1400" dirty="0" smtClean="0">
                <a:solidFill>
                  <a:srgbClr val="FFFF00"/>
                </a:solidFill>
              </a:rPr>
              <a:t>IODEF</a:t>
            </a:r>
          </a:p>
          <a:p>
            <a:pPr algn="ctr"/>
            <a:r>
              <a:rPr lang="en-US" sz="1400" dirty="0" smtClean="0">
                <a:solidFill>
                  <a:srgbClr val="FFFF00"/>
                </a:solidFill>
              </a:rPr>
              <a:t>SACM</a:t>
            </a:r>
          </a:p>
          <a:p>
            <a:pPr algn="ctr"/>
            <a:r>
              <a:rPr lang="en-US" sz="1400" dirty="0" smtClean="0">
                <a:solidFill>
                  <a:srgbClr val="FFFF00"/>
                </a:solidFill>
              </a:rPr>
              <a:t>ISO</a:t>
            </a:r>
          </a:p>
          <a:p>
            <a:pPr algn="ctr"/>
            <a:r>
              <a:rPr lang="en-US" sz="1400" dirty="0" smtClean="0">
                <a:solidFill>
                  <a:srgbClr val="FFFF00"/>
                </a:solidFill>
              </a:rPr>
              <a:t>NIST</a:t>
            </a:r>
          </a:p>
          <a:p>
            <a:pPr algn="ctr"/>
            <a:r>
              <a:rPr lang="en-US" sz="1400" dirty="0" smtClean="0">
                <a:solidFill>
                  <a:srgbClr val="FFFF00"/>
                </a:solidFill>
              </a:rPr>
              <a:t>Others…</a:t>
            </a:r>
            <a:endParaRPr lang="en-US" sz="1400" dirty="0">
              <a:solidFill>
                <a:srgbClr val="FFFF00"/>
              </a:solidFill>
            </a:endParaRPr>
          </a:p>
        </p:txBody>
      </p:sp>
      <p:sp>
        <p:nvSpPr>
          <p:cNvPr id="29" name="Up Arrow 28"/>
          <p:cNvSpPr/>
          <p:nvPr/>
        </p:nvSpPr>
        <p:spPr>
          <a:xfrm>
            <a:off x="6761342" y="2961455"/>
            <a:ext cx="265922" cy="1983509"/>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939" y="1177986"/>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434526" y="1176978"/>
            <a:ext cx="1283463" cy="83117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Other risks (Out of scope)</a:t>
            </a:r>
            <a:endParaRPr lang="en-US" sz="1600" dirty="0">
              <a:solidFill>
                <a:schemeClr val="tx1"/>
              </a:solidFill>
            </a:endParaRPr>
          </a:p>
        </p:txBody>
      </p:sp>
      <p:sp>
        <p:nvSpPr>
          <p:cNvPr id="22" name="Up Arrow 21"/>
          <p:cNvSpPr/>
          <p:nvPr/>
        </p:nvSpPr>
        <p:spPr>
          <a:xfrm>
            <a:off x="3567283" y="2426444"/>
            <a:ext cx="265922" cy="363200"/>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6" name="Rounded Rectangle 15"/>
          <p:cNvSpPr/>
          <p:nvPr/>
        </p:nvSpPr>
        <p:spPr>
          <a:xfrm>
            <a:off x="284185" y="3394010"/>
            <a:ext cx="1695419" cy="2418701"/>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rgbClr val="FFFF00"/>
                </a:solidFill>
              </a:rPr>
              <a:t>Other Risks</a:t>
            </a:r>
          </a:p>
          <a:p>
            <a:pPr algn="ctr"/>
            <a:r>
              <a:rPr lang="en-US" sz="1400" dirty="0" smtClean="0">
                <a:solidFill>
                  <a:srgbClr val="FFFF00"/>
                </a:solidFill>
              </a:rPr>
              <a:t>Systemic Risk</a:t>
            </a:r>
          </a:p>
          <a:p>
            <a:pPr algn="ctr"/>
            <a:r>
              <a:rPr lang="en-US" sz="1400" dirty="0" smtClean="0">
                <a:solidFill>
                  <a:srgbClr val="FFFF00"/>
                </a:solidFill>
              </a:rPr>
              <a:t>Credit Risk</a:t>
            </a:r>
          </a:p>
          <a:p>
            <a:pPr algn="ctr"/>
            <a:r>
              <a:rPr lang="en-US" sz="1400" dirty="0" smtClean="0">
                <a:solidFill>
                  <a:srgbClr val="FFFF00"/>
                </a:solidFill>
              </a:rPr>
              <a:t>Market Risk</a:t>
            </a:r>
          </a:p>
          <a:p>
            <a:pPr algn="ctr"/>
            <a:r>
              <a:rPr lang="en-US" sz="1400" dirty="0" smtClean="0">
                <a:solidFill>
                  <a:srgbClr val="FFFF00"/>
                </a:solidFill>
              </a:rPr>
              <a:t>Pension Risk</a:t>
            </a:r>
          </a:p>
          <a:p>
            <a:pPr algn="ctr"/>
            <a:r>
              <a:rPr lang="en-US" sz="1400" dirty="0" smtClean="0">
                <a:solidFill>
                  <a:srgbClr val="FFFF00"/>
                </a:solidFill>
              </a:rPr>
              <a:t>Reputation Risk</a:t>
            </a:r>
          </a:p>
          <a:p>
            <a:pPr algn="ctr"/>
            <a:r>
              <a:rPr lang="en-US" sz="1400" dirty="0" smtClean="0">
                <a:solidFill>
                  <a:srgbClr val="FFFF00"/>
                </a:solidFill>
              </a:rPr>
              <a:t>Liquidity Risk</a:t>
            </a:r>
          </a:p>
          <a:p>
            <a:pPr algn="ctr"/>
            <a:r>
              <a:rPr lang="en-US" sz="1400" dirty="0" smtClean="0">
                <a:solidFill>
                  <a:srgbClr val="FFFF00"/>
                </a:solidFill>
              </a:rPr>
              <a:t>Legal Risk</a:t>
            </a:r>
          </a:p>
          <a:p>
            <a:pPr algn="ctr"/>
            <a:r>
              <a:rPr lang="en-US" sz="1400" dirty="0" smtClean="0">
                <a:solidFill>
                  <a:srgbClr val="FFFF00"/>
                </a:solidFill>
              </a:rPr>
              <a:t>Project Management  Risk</a:t>
            </a:r>
          </a:p>
        </p:txBody>
      </p:sp>
      <p:sp>
        <p:nvSpPr>
          <p:cNvPr id="17" name="Up Arrow 16"/>
          <p:cNvSpPr/>
          <p:nvPr/>
        </p:nvSpPr>
        <p:spPr>
          <a:xfrm>
            <a:off x="981806" y="2008149"/>
            <a:ext cx="265922" cy="1385861"/>
          </a:xfrm>
          <a:prstGeom prst="up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3" name="Rectangle 22"/>
          <p:cNvSpPr/>
          <p:nvPr/>
        </p:nvSpPr>
        <p:spPr>
          <a:xfrm>
            <a:off x="7587100" y="1593776"/>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87099" y="4954664"/>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Other Inputs</a:t>
            </a:r>
            <a:endParaRPr lang="en-US" sz="1400" dirty="0">
              <a:solidFill>
                <a:srgbClr val="FFFF00"/>
              </a:solidFill>
            </a:endParaRPr>
          </a:p>
        </p:txBody>
      </p:sp>
      <p:sp>
        <p:nvSpPr>
          <p:cNvPr id="25" name="Up Arrow 24"/>
          <p:cNvSpPr/>
          <p:nvPr/>
        </p:nvSpPr>
        <p:spPr>
          <a:xfrm>
            <a:off x="8100064" y="4380738"/>
            <a:ext cx="265922" cy="573926"/>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87028" y="5264808"/>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287029" y="4750070"/>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287029" y="5788033"/>
            <a:ext cx="2318394" cy="457319"/>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Informative</a:t>
            </a:r>
            <a:endParaRPr lang="en-US" dirty="0">
              <a:solidFill>
                <a:srgbClr val="FFFF00"/>
              </a:solidFill>
            </a:endParaRPr>
          </a:p>
        </p:txBody>
      </p:sp>
      <p:sp>
        <p:nvSpPr>
          <p:cNvPr id="31" name="TextBox 30"/>
          <p:cNvSpPr txBox="1"/>
          <p:nvPr/>
        </p:nvSpPr>
        <p:spPr>
          <a:xfrm>
            <a:off x="4119327" y="4380738"/>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64848" y="143253"/>
            <a:ext cx="8016240" cy="637569"/>
          </a:xfrm>
        </p:spPr>
        <p:txBody>
          <a:bodyPr>
            <a:normAutofit fontScale="90000"/>
          </a:bodyPr>
          <a:lstStyle/>
          <a:p>
            <a:r>
              <a:rPr lang="en-US" dirty="0" smtClean="0">
                <a:solidFill>
                  <a:srgbClr val="FFFF00"/>
                </a:solidFill>
              </a:rPr>
              <a:t>Scope Diagram</a:t>
            </a:r>
            <a:endParaRPr lang="en-US" dirty="0">
              <a:solidFill>
                <a:srgbClr val="FFFF00"/>
              </a:solidFill>
            </a:endParaRPr>
          </a:p>
        </p:txBody>
      </p:sp>
    </p:spTree>
    <p:extLst>
      <p:ext uri="{BB962C8B-B14F-4D97-AF65-F5344CB8AC3E}">
        <p14:creationId xmlns:p14="http://schemas.microsoft.com/office/powerpoint/2010/main" val="9122394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10899011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27669185"/>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914902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0740887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23070948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9296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95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Team Discussions</a:t>
            </a:r>
            <a:endParaRPr lang="en-US" dirty="0"/>
          </a:p>
        </p:txBody>
      </p:sp>
    </p:spTree>
    <p:extLst>
      <p:ext uri="{BB962C8B-B14F-4D97-AF65-F5344CB8AC3E}">
        <p14:creationId xmlns:p14="http://schemas.microsoft.com/office/powerpoint/2010/main" val="24250109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Scope of conceptual model</a:t>
            </a:r>
          </a:p>
          <a:p>
            <a:r>
              <a:rPr lang="en-US" dirty="0" smtClean="0"/>
              <a:t>What to  include and/or map</a:t>
            </a:r>
          </a:p>
          <a:p>
            <a:r>
              <a:rPr lang="en-US" dirty="0" smtClean="0"/>
              <a:t>Including more submitters</a:t>
            </a:r>
          </a:p>
          <a:p>
            <a:r>
              <a:rPr lang="en-US" dirty="0" smtClean="0"/>
              <a:t>Who is going to do what, level of effort, doing the real work</a:t>
            </a:r>
          </a:p>
          <a:p>
            <a:r>
              <a:rPr lang="en-US" dirty="0" smtClean="0"/>
              <a:t>Process timeline</a:t>
            </a:r>
          </a:p>
          <a:p>
            <a:endParaRPr lang="en-US" dirty="0"/>
          </a:p>
          <a:p>
            <a:r>
              <a:rPr lang="en-US" dirty="0" smtClean="0"/>
              <a:t>Get started…</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96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Items to discuss</a:t>
            </a:r>
            <a:endParaRPr lang="en-US" dirty="0"/>
          </a:p>
        </p:txBody>
      </p:sp>
    </p:spTree>
    <p:extLst>
      <p:ext uri="{BB962C8B-B14F-4D97-AF65-F5344CB8AC3E}">
        <p14:creationId xmlns:p14="http://schemas.microsoft.com/office/powerpoint/2010/main" val="4187107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2562</TotalTime>
  <Words>5144</Words>
  <Application>Microsoft Office PowerPoint</Application>
  <PresentationFormat>On-screen Show (4:3)</PresentationFormat>
  <Paragraphs>1000</Paragraphs>
  <Slides>96</Slides>
  <Notes>2</Notes>
  <HiddenSlides>1</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Mylar</vt:lpstr>
      <vt:lpstr>Operational Threat &amp; Risk Information Sharing and Analytics</vt:lpstr>
      <vt:lpstr>Agenda</vt:lpstr>
      <vt:lpstr>Planning required (no particular order)</vt:lpstr>
      <vt:lpstr>Submission tasks</vt:lpstr>
      <vt:lpstr>Submission Tasks (Cont)</vt:lpstr>
      <vt:lpstr>Overview of OMG RFP Process &amp; Revised Time Line</vt:lpstr>
      <vt:lpstr>What we all should already know</vt:lpstr>
      <vt:lpstr>What we need is an integrating framework</vt:lpstr>
      <vt:lpstr>Scope Diagram</vt:lpstr>
      <vt:lpstr>Critical Components – conceptual models and mappings</vt:lpstr>
      <vt:lpstr>Conceptual Model Inputs (Initial)</vt:lpstr>
      <vt:lpstr>What it means to create a standard</vt:lpstr>
      <vt:lpstr>Submission Team</vt:lpstr>
      <vt:lpstr>Contributors &amp; Submitters</vt:lpstr>
      <vt:lpstr>Submitters</vt:lpstr>
      <vt:lpstr>Contributors</vt:lpstr>
      <vt:lpstr>Core Team</vt:lpstr>
      <vt:lpstr>Understanding the standards process</vt:lpstr>
      <vt:lpstr>Some thoughts about creating a standard</vt:lpstr>
      <vt:lpstr>What we need for the specification</vt:lpstr>
      <vt:lpstr>Validation</vt:lpstr>
      <vt:lpstr>Implementations</vt:lpstr>
      <vt:lpstr>Consider the technology readiness level required for any pilots/prototypes</vt:lpstr>
      <vt:lpstr>Potential Roadmap</vt:lpstr>
      <vt:lpstr>Time Investment Required</vt:lpstr>
      <vt:lpstr>Kinds of collaboration</vt:lpstr>
      <vt:lpstr>Stakeholder roles in our community</vt:lpstr>
      <vt:lpstr>Specific artifacts</vt:lpstr>
      <vt:lpstr>For Data Sources…</vt:lpstr>
      <vt:lpstr>For Data fusion and brokering…</vt:lpstr>
      <vt:lpstr>For Analysts…</vt:lpstr>
      <vt:lpstr>For Responders…</vt:lpstr>
      <vt:lpstr>Use case resolution</vt:lpstr>
      <vt:lpstr>Understanding the conceptual models</vt:lpstr>
      <vt:lpstr>Conceptual Model Layering</vt:lpstr>
      <vt:lpstr>Conceptual Model Packages</vt:lpstr>
      <vt:lpstr>Understanding the UML diagrams &amp; Tables</vt:lpstr>
      <vt:lpstr>UML Concepts we use</vt:lpstr>
      <vt:lpstr>Profile extension concepts</vt:lpstr>
      <vt:lpstr>Representing the data and schema</vt:lpstr>
      <vt:lpstr>Modeling Convention – General Relations</vt:lpstr>
      <vt:lpstr>PowerPoint Presentation</vt:lpstr>
      <vt:lpstr>Threats and Risks of What?</vt:lpstr>
      <vt:lpstr>Consequences</vt:lpstr>
      <vt:lpstr>“Danger” as the threat/risk common abstraction (Firesmith)</vt:lpstr>
      <vt:lpstr>Core Risk/Threat Concepts Overview</vt:lpstr>
      <vt:lpstr>Incidents</vt:lpstr>
      <vt:lpstr>Processes and plans</vt:lpstr>
      <vt:lpstr>Abstract types</vt:lpstr>
      <vt:lpstr>Kinds of entities</vt:lpstr>
      <vt:lpstr>Example abstract concepts (types and relations)</vt:lpstr>
      <vt:lpstr>Abstract concepts are then supertypes of Risk/Threat specific concepts</vt:lpstr>
      <vt:lpstr>Each concept has a definition and focus diagram</vt:lpstr>
      <vt:lpstr>Hierarchy of verb and property concepts</vt:lpstr>
      <vt:lpstr>Roles</vt:lpstr>
      <vt:lpstr>Phases</vt:lpstr>
      <vt:lpstr>Quantity Kinds</vt:lpstr>
      <vt:lpstr>Mapping Semantics</vt:lpstr>
      <vt:lpstr>Representing the STIX physical model</vt:lpstr>
      <vt:lpstr>XML Representation represents concept</vt:lpstr>
      <vt:lpstr>“Facades” provide mapped views of the conceptual model</vt:lpstr>
      <vt:lpstr>Physical/logical elements represent concepts (may be in facades)</vt:lpstr>
      <vt:lpstr>Facades utilize representations and property paths</vt:lpstr>
      <vt:lpstr>Facades utilize representations and property paths</vt:lpstr>
      <vt:lpstr>Mapping patterns for complex relations</vt:lpstr>
      <vt:lpstr>Example STIX source data</vt:lpstr>
      <vt:lpstr>Example of mapped data graph</vt:lpstr>
      <vt:lpstr>Prototyping</vt:lpstr>
      <vt:lpstr>Prototype Design</vt:lpstr>
      <vt:lpstr>Example Dictionary</vt:lpstr>
      <vt:lpstr>Map log example</vt:lpstr>
      <vt:lpstr>Example rules*</vt:lpstr>
      <vt:lpstr>Resulting data graph</vt:lpstr>
      <vt:lpstr>Process checklist</vt:lpstr>
      <vt:lpstr>Threat/Risk 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lpstr>Prototyping</vt:lpstr>
      <vt:lpstr>Prototype Design</vt:lpstr>
      <vt:lpstr>Example Dictionary</vt:lpstr>
      <vt:lpstr>Map log example</vt:lpstr>
      <vt:lpstr>Example rules*</vt:lpstr>
      <vt:lpstr>Resulting data graph</vt:lpstr>
      <vt:lpstr>Team Discussions</vt:lpstr>
      <vt:lpstr>Items to discuss</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170</cp:revision>
  <dcterms:created xsi:type="dcterms:W3CDTF">2014-12-22T21:21:42Z</dcterms:created>
  <dcterms:modified xsi:type="dcterms:W3CDTF">2015-07-13T18:54:00Z</dcterms:modified>
</cp:coreProperties>
</file>