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6"/>
  </p:notesMasterIdLst>
  <p:sldIdLst>
    <p:sldId id="256" r:id="rId2"/>
    <p:sldId id="365" r:id="rId3"/>
    <p:sldId id="375" r:id="rId4"/>
    <p:sldId id="346" r:id="rId5"/>
    <p:sldId id="347" r:id="rId6"/>
    <p:sldId id="348" r:id="rId7"/>
    <p:sldId id="349" r:id="rId8"/>
    <p:sldId id="354" r:id="rId9"/>
    <p:sldId id="355" r:id="rId10"/>
    <p:sldId id="293" r:id="rId11"/>
    <p:sldId id="294" r:id="rId12"/>
    <p:sldId id="373" r:id="rId13"/>
    <p:sldId id="366" r:id="rId14"/>
    <p:sldId id="277" r:id="rId15"/>
    <p:sldId id="317" r:id="rId16"/>
    <p:sldId id="363" r:id="rId17"/>
    <p:sldId id="279" r:id="rId18"/>
    <p:sldId id="310" r:id="rId19"/>
    <p:sldId id="311" r:id="rId20"/>
    <p:sldId id="280" r:id="rId21"/>
    <p:sldId id="324" r:id="rId22"/>
    <p:sldId id="356" r:id="rId23"/>
    <p:sldId id="357" r:id="rId24"/>
    <p:sldId id="358" r:id="rId25"/>
    <p:sldId id="376" r:id="rId26"/>
    <p:sldId id="359" r:id="rId27"/>
    <p:sldId id="360" r:id="rId28"/>
    <p:sldId id="361" r:id="rId29"/>
    <p:sldId id="325" r:id="rId30"/>
    <p:sldId id="337" r:id="rId31"/>
    <p:sldId id="327" r:id="rId32"/>
    <p:sldId id="328" r:id="rId33"/>
    <p:sldId id="334" r:id="rId34"/>
    <p:sldId id="335" r:id="rId35"/>
    <p:sldId id="336" r:id="rId36"/>
    <p:sldId id="338" r:id="rId37"/>
    <p:sldId id="339" r:id="rId38"/>
    <p:sldId id="331" r:id="rId39"/>
    <p:sldId id="340" r:id="rId40"/>
    <p:sldId id="341" r:id="rId41"/>
    <p:sldId id="342" r:id="rId42"/>
    <p:sldId id="343" r:id="rId43"/>
    <p:sldId id="344" r:id="rId44"/>
    <p:sldId id="374" r:id="rId45"/>
    <p:sldId id="345" r:id="rId46"/>
    <p:sldId id="312" r:id="rId47"/>
    <p:sldId id="283" r:id="rId48"/>
    <p:sldId id="367" r:id="rId49"/>
    <p:sldId id="368" r:id="rId50"/>
    <p:sldId id="369" r:id="rId51"/>
    <p:sldId id="370" r:id="rId52"/>
    <p:sldId id="371" r:id="rId53"/>
    <p:sldId id="372" r:id="rId54"/>
    <p:sldId id="296" r:id="rId55"/>
    <p:sldId id="297" r:id="rId56"/>
    <p:sldId id="298" r:id="rId57"/>
    <p:sldId id="299" r:id="rId58"/>
    <p:sldId id="300" r:id="rId59"/>
    <p:sldId id="301" r:id="rId60"/>
    <p:sldId id="302" r:id="rId61"/>
    <p:sldId id="303" r:id="rId62"/>
    <p:sldId id="304" r:id="rId63"/>
    <p:sldId id="305" r:id="rId64"/>
    <p:sldId id="30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C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3804" autoAdjust="0"/>
  </p:normalViewPr>
  <p:slideViewPr>
    <p:cSldViewPr>
      <p:cViewPr varScale="1">
        <p:scale>
          <a:sx n="71" d="100"/>
          <a:sy n="71" d="100"/>
        </p:scale>
        <p:origin x="-450" y="-102"/>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6/17/2015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37</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6/17/2015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6/17/2015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smtClean="0"/>
              <a:t>Click to edit Master title style</a:t>
            </a:r>
            <a:endParaRPr lang="en-US" dirty="0"/>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chemeClr val="tx1"/>
                </a:solidFill>
                <a:latin typeface="Century Gothic"/>
                <a:cs typeface="Century Gothic"/>
              </a:defRPr>
            </a:lvl1pPr>
            <a:lvl2pPr marL="742950" indent="-285750">
              <a:buClr>
                <a:srgbClr val="149DEB"/>
              </a:buClr>
              <a:buFont typeface="Arial"/>
              <a:buChar char="•"/>
              <a:defRPr sz="2000" b="0" i="0">
                <a:solidFill>
                  <a:schemeClr val="tx1"/>
                </a:solidFill>
                <a:latin typeface="Century Gothic"/>
                <a:cs typeface="Century Gothic"/>
              </a:defRPr>
            </a:lvl2pPr>
            <a:lvl3pPr marL="1143000" indent="-228600">
              <a:buClr>
                <a:srgbClr val="149DEB"/>
              </a:buClr>
              <a:buFont typeface="Lucida Grande"/>
              <a:buChar char="–"/>
              <a:defRPr sz="1800" b="0" i="0">
                <a:solidFill>
                  <a:schemeClr val="tx1"/>
                </a:solidFill>
                <a:latin typeface="Century Gothic"/>
                <a:cs typeface="Century Gothic"/>
              </a:defRPr>
            </a:lvl3pPr>
            <a:lvl4pPr marL="1600200" indent="-228600">
              <a:buClr>
                <a:srgbClr val="149DEB"/>
              </a:buClr>
              <a:buFont typeface="Arial"/>
              <a:buChar char="•"/>
              <a:defRPr sz="1600" b="0" i="0">
                <a:solidFill>
                  <a:schemeClr val="tx1"/>
                </a:solidFill>
                <a:latin typeface="Century Gothic"/>
                <a:cs typeface="Century Gothic"/>
              </a:defRPr>
            </a:lvl4pPr>
            <a:lvl5pPr marL="2057400" indent="-228600">
              <a:buClr>
                <a:srgbClr val="149DEB"/>
              </a:buClr>
              <a:buFont typeface="Lucida Grande"/>
              <a:buChar char="»"/>
              <a:defRPr sz="1600" b="0" i="0">
                <a:solidFill>
                  <a:schemeClr val="tx1"/>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Tree>
    <p:extLst>
      <p:ext uri="{BB962C8B-B14F-4D97-AF65-F5344CB8AC3E}">
        <p14:creationId xmlns:p14="http://schemas.microsoft.com/office/powerpoint/2010/main" val="950569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2"/>
          <p:cNvSpPr>
            <a:spLocks noGrp="1"/>
          </p:cNvSpPr>
          <p:nvPr>
            <p:ph type="body" idx="1"/>
          </p:nvPr>
        </p:nvSpPr>
        <p:spPr>
          <a:xfrm>
            <a:off x="685800" y="1980810"/>
            <a:ext cx="7772400" cy="609601"/>
          </a:xfrm>
          <a:prstGeom prst="rect">
            <a:avLst/>
          </a:prstGeom>
        </p:spPr>
        <p:txBody>
          <a:bodyPr anchor="b"/>
          <a:lstStyle>
            <a:lvl1pPr marL="0" indent="0">
              <a:buNone/>
              <a:defRPr sz="3400" b="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ext Placeholder 2"/>
          <p:cNvSpPr>
            <a:spLocks noGrp="1"/>
          </p:cNvSpPr>
          <p:nvPr>
            <p:ph type="body" idx="10"/>
          </p:nvPr>
        </p:nvSpPr>
        <p:spPr>
          <a:xfrm>
            <a:off x="685800" y="2921353"/>
            <a:ext cx="7772400" cy="397932"/>
          </a:xfrm>
          <a:prstGeom prst="rect">
            <a:avLst/>
          </a:prstGeom>
        </p:spPr>
        <p:txBody>
          <a:bodyPr anchor="b"/>
          <a:lstStyle>
            <a:lvl1pPr marL="0" indent="0">
              <a:buNone/>
              <a:defRPr sz="2000" b="0" i="0">
                <a:solidFill>
                  <a:schemeClr val="tx1"/>
                </a:solidFill>
                <a:latin typeface="Century Gothic"/>
                <a:cs typeface="Century Gothic"/>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TextBox 5"/>
          <p:cNvSpPr txBox="1"/>
          <p:nvPr userDrawn="1"/>
        </p:nvSpPr>
        <p:spPr>
          <a:xfrm>
            <a:off x="227726" y="6481379"/>
            <a:ext cx="3485930" cy="246221"/>
          </a:xfrm>
          <a:prstGeom prst="rect">
            <a:avLst/>
          </a:prstGeom>
          <a:noFill/>
        </p:spPr>
        <p:txBody>
          <a:bodyPr wrap="square" rtlCol="0">
            <a:spAutoFit/>
          </a:bodyPr>
          <a:lstStyle/>
          <a:p>
            <a:r>
              <a:rPr lang="en-US" sz="1000" dirty="0" smtClean="0">
                <a:solidFill>
                  <a:srgbClr val="6C6173"/>
                </a:solidFill>
                <a:latin typeface="Century Gothic"/>
                <a:cs typeface="Century Gothic"/>
              </a:rPr>
              <a:t>Strengthening </a:t>
            </a:r>
            <a:r>
              <a:rPr lang="en-US" sz="1000" dirty="0" err="1" smtClean="0">
                <a:solidFill>
                  <a:srgbClr val="6C6173"/>
                </a:solidFill>
                <a:latin typeface="Century Gothic"/>
                <a:cs typeface="Century Gothic"/>
              </a:rPr>
              <a:t>Cybersecurity</a:t>
            </a:r>
            <a:r>
              <a:rPr lang="en-US" sz="1000" dirty="0" smtClean="0">
                <a:solidFill>
                  <a:srgbClr val="6C6173"/>
                </a:solidFill>
                <a:latin typeface="Century Gothic"/>
                <a:cs typeface="Century Gothic"/>
              </a:rPr>
              <a:t> Defenders</a:t>
            </a:r>
            <a:endParaRPr lang="en-US" sz="1000" dirty="0">
              <a:solidFill>
                <a:srgbClr val="6C6173"/>
              </a:solidFill>
              <a:latin typeface="Century Gothic"/>
              <a:cs typeface="Century Gothic"/>
            </a:endParaRPr>
          </a:p>
        </p:txBody>
      </p:sp>
    </p:spTree>
    <p:extLst>
      <p:ext uri="{BB962C8B-B14F-4D97-AF65-F5344CB8AC3E}">
        <p14:creationId xmlns:p14="http://schemas.microsoft.com/office/powerpoint/2010/main" val="717516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6/17/2015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6/17/2015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6/17/2015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6/17/2015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6/17/2015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6/17/2015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6/17/2015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6/17/2015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6/17/2015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hreatrisk.org/" TargetMode="External"/><Relationship Id="rId2" Type="http://schemas.openxmlformats.org/officeDocument/2006/relationships/hyperlink" Target="https://github.com/omg-threat-modeling/phase1/tree/master/Submiss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Projects\Threat\website\threat-m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43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ory\Pictures\threatImage\l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118" y="5834570"/>
            <a:ext cx="3800032" cy="107157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167" y="5291758"/>
            <a:ext cx="1140382" cy="114038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 y="3434914"/>
            <a:ext cx="3145490" cy="870105"/>
          </a:xfrm>
        </p:spPr>
        <p:txBody>
          <a:bodyPr>
            <a:noAutofit/>
          </a:bodyPr>
          <a:lstStyle/>
          <a:p>
            <a:r>
              <a:rPr lang="en-US" sz="2800" b="1" dirty="0" smtClean="0">
                <a:effectLst>
                  <a:outerShdw blurRad="38100" dist="38100" dir="2700000" algn="tl">
                    <a:srgbClr val="000000">
                      <a:alpha val="43137"/>
                    </a:srgbClr>
                  </a:outerShdw>
                </a:effectLst>
              </a:rPr>
              <a:t>TEAM </a:t>
            </a:r>
            <a:r>
              <a:rPr lang="en-US" sz="2800" b="1" dirty="0" smtClean="0">
                <a:solidFill>
                  <a:srgbClr val="FF0000"/>
                </a:solidFill>
                <a:effectLst>
                  <a:outerShdw blurRad="38100" dist="38100" dir="2700000" algn="tl">
                    <a:srgbClr val="000000">
                      <a:alpha val="43137"/>
                    </a:srgbClr>
                  </a:outerShdw>
                </a:effectLst>
              </a:rPr>
              <a:t>Threat</a:t>
            </a:r>
          </a:p>
          <a:p>
            <a:r>
              <a:rPr lang="en-US" sz="2800" b="1" dirty="0" smtClean="0">
                <a:effectLst>
                  <a:outerShdw blurRad="38100" dist="38100" dir="2700000" algn="tl">
                    <a:srgbClr val="000000">
                      <a:alpha val="43137"/>
                    </a:srgbClr>
                  </a:outerShdw>
                </a:effectLst>
              </a:rPr>
              <a:t>Initial Submission</a:t>
            </a:r>
            <a:endParaRPr lang="en-US" sz="2800"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normAutofit fontScale="90000"/>
          </a:bodyPr>
          <a:lstStyle/>
          <a:p>
            <a:r>
              <a:rPr lang="en-US" dirty="0" smtClean="0">
                <a:solidFill>
                  <a:schemeClr val="tx1"/>
                </a:solidFill>
                <a:effectLst>
                  <a:outerShdw blurRad="38100" dist="38100" dir="2700000" algn="tl">
                    <a:srgbClr val="000000">
                      <a:alpha val="43137"/>
                    </a:srgbClr>
                  </a:outerShdw>
                </a:effectLst>
              </a:rPr>
              <a:t>Operational Threat &amp; Risk Information Sharing and Analytics</a:t>
            </a:r>
            <a:endParaRPr lang="en-US" dirty="0">
              <a:solidFill>
                <a:schemeClr val="tx1"/>
              </a:solidFill>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6"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82" y="4782030"/>
            <a:ext cx="2057400" cy="684795"/>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50" y="5693790"/>
            <a:ext cx="2723776" cy="53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844" y="4781669"/>
            <a:ext cx="2571749" cy="62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9026" y="5391080"/>
            <a:ext cx="1836714" cy="862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4648201"/>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04000" y="4798969"/>
            <a:ext cx="891713" cy="49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0894" y="4859627"/>
            <a:ext cx="14287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descr="C:\Users\Cory\Pictures\threatImage\nist.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72400" y="6423594"/>
            <a:ext cx="1246626" cy="42417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ory\Pictures\threatImage\nsa.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5765" y="5315961"/>
            <a:ext cx="1081431" cy="105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752790" y="3036805"/>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45386" y="1905058"/>
            <a:ext cx="1448272"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770490"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sz="quarter" idx="4294967295"/>
          </p:nvPr>
        </p:nvSpPr>
        <p:spPr>
          <a:xfrm>
            <a:off x="0" y="2011363"/>
            <a:ext cx="3886200" cy="3736975"/>
          </a:xfrm>
        </p:spPr>
        <p:txBody>
          <a:bodyPr>
            <a:normAutofit fontScale="92500" lnSpcReduction="20000"/>
          </a:bodyPr>
          <a:lstStyle/>
          <a:p>
            <a:r>
              <a:rPr lang="en-US" sz="2000" dirty="0" smtClean="0"/>
              <a:t>Construct a </a:t>
            </a:r>
            <a:r>
              <a:rPr lang="en-US" sz="2000" u="sng" dirty="0" smtClean="0"/>
              <a:t>conceptual model </a:t>
            </a:r>
            <a:r>
              <a:rPr lang="en-US" sz="2000" dirty="0" smtClean="0"/>
              <a:t>informed by existing schema, research and best practices</a:t>
            </a:r>
          </a:p>
          <a:p>
            <a:pPr lvl="1"/>
            <a:r>
              <a:rPr lang="en-US" sz="1800" dirty="0" smtClean="0"/>
              <a:t>This conceptual model is independent of specific data structures, technologies and terminologies</a:t>
            </a:r>
          </a:p>
          <a:p>
            <a:r>
              <a:rPr lang="en-US" sz="2000" dirty="0" smtClean="0"/>
              <a:t>Define mapping models between the conceptual model and purpose/organizational schema</a:t>
            </a:r>
          </a:p>
          <a:p>
            <a:r>
              <a:rPr lang="en-US" sz="2000" dirty="0" smtClean="0"/>
              <a:t>Make both models sufficiently precise that they can drive automated  bridging between any mapped schema</a:t>
            </a:r>
            <a:endParaRPr lang="en-US" sz="2000" dirty="0"/>
          </a:p>
        </p:txBody>
      </p:sp>
      <p:sp>
        <p:nvSpPr>
          <p:cNvPr id="5" name="Oval 4"/>
          <p:cNvSpPr/>
          <p:nvPr/>
        </p:nvSpPr>
        <p:spPr>
          <a:xfrm>
            <a:off x="5013932" y="3213417"/>
            <a:ext cx="2811780" cy="10058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a:t>
            </a:r>
            <a:endParaRPr lang="en-US" dirty="0"/>
          </a:p>
        </p:txBody>
      </p:sp>
      <p:sp>
        <p:nvSpPr>
          <p:cNvPr id="6" name="Flowchart: Document 5"/>
          <p:cNvSpPr/>
          <p:nvPr/>
        </p:nvSpPr>
        <p:spPr>
          <a:xfrm>
            <a:off x="4111716" y="19961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7" name="Flowchart: Document 6"/>
          <p:cNvSpPr/>
          <p:nvPr/>
        </p:nvSpPr>
        <p:spPr>
          <a:xfrm>
            <a:off x="4264116" y="21485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Cyber</a:t>
            </a:r>
          </a:p>
        </p:txBody>
      </p:sp>
      <p:sp>
        <p:nvSpPr>
          <p:cNvPr id="8" name="Flowchart: Document 7"/>
          <p:cNvSpPr/>
          <p:nvPr/>
        </p:nvSpPr>
        <p:spPr>
          <a:xfrm>
            <a:off x="4736691" y="48345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p:txBody>
      </p:sp>
      <p:sp>
        <p:nvSpPr>
          <p:cNvPr id="9" name="Flowchart: Document 8"/>
          <p:cNvSpPr/>
          <p:nvPr/>
        </p:nvSpPr>
        <p:spPr>
          <a:xfrm>
            <a:off x="4889091" y="49869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Criminal</a:t>
            </a:r>
          </a:p>
        </p:txBody>
      </p:sp>
      <p:sp>
        <p:nvSpPr>
          <p:cNvPr id="10" name="Flowchart: Document 9"/>
          <p:cNvSpPr/>
          <p:nvPr/>
        </p:nvSpPr>
        <p:spPr>
          <a:xfrm>
            <a:off x="7155152" y="4864735"/>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1" name="Flowchart: Document 10"/>
          <p:cNvSpPr/>
          <p:nvPr/>
        </p:nvSpPr>
        <p:spPr>
          <a:xfrm>
            <a:off x="7307552" y="5017135"/>
            <a:ext cx="134493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Infrastructure</a:t>
            </a:r>
          </a:p>
        </p:txBody>
      </p:sp>
      <p:sp>
        <p:nvSpPr>
          <p:cNvPr id="12" name="Flowchart: Document 11"/>
          <p:cNvSpPr/>
          <p:nvPr/>
        </p:nvSpPr>
        <p:spPr>
          <a:xfrm>
            <a:off x="5745452" y="13655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3" name="Flowchart: Document 12"/>
          <p:cNvSpPr/>
          <p:nvPr/>
        </p:nvSpPr>
        <p:spPr>
          <a:xfrm>
            <a:off x="5897852" y="15179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Terrorism</a:t>
            </a:r>
          </a:p>
        </p:txBody>
      </p:sp>
      <p:sp>
        <p:nvSpPr>
          <p:cNvPr id="14" name="Flowchart: Document 13"/>
          <p:cNvSpPr/>
          <p:nvPr/>
        </p:nvSpPr>
        <p:spPr>
          <a:xfrm>
            <a:off x="7456142" y="20056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5" name="Flowchart: Document 14"/>
          <p:cNvSpPr/>
          <p:nvPr/>
        </p:nvSpPr>
        <p:spPr>
          <a:xfrm>
            <a:off x="7608542" y="21580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Disasters</a:t>
            </a:r>
          </a:p>
        </p:txBody>
      </p:sp>
      <p:sp>
        <p:nvSpPr>
          <p:cNvPr id="17" name="Left-Right Arrow 16"/>
          <p:cNvSpPr/>
          <p:nvPr/>
        </p:nvSpPr>
        <p:spPr>
          <a:xfrm rot="18151234">
            <a:off x="5146267" y="418458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8" name="Left-Right Arrow 17"/>
          <p:cNvSpPr/>
          <p:nvPr/>
        </p:nvSpPr>
        <p:spPr>
          <a:xfrm rot="5400000">
            <a:off x="5949286" y="229711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9" name="Left-Right Arrow 18"/>
          <p:cNvSpPr/>
          <p:nvPr/>
        </p:nvSpPr>
        <p:spPr>
          <a:xfrm rot="1881944">
            <a:off x="4754710" y="279772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0" name="Left-Right Arrow 19"/>
          <p:cNvSpPr/>
          <p:nvPr/>
        </p:nvSpPr>
        <p:spPr>
          <a:xfrm rot="18581492">
            <a:off x="6915122" y="272383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1" name="Left-Right Arrow 20"/>
          <p:cNvSpPr/>
          <p:nvPr/>
        </p:nvSpPr>
        <p:spPr>
          <a:xfrm rot="3264445">
            <a:off x="6806537" y="419143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4" name="TextBox 3"/>
          <p:cNvSpPr txBox="1"/>
          <p:nvPr/>
        </p:nvSpPr>
        <p:spPr>
          <a:xfrm>
            <a:off x="5143053" y="798286"/>
            <a:ext cx="2597361" cy="369332"/>
          </a:xfrm>
          <a:prstGeom prst="rect">
            <a:avLst/>
          </a:prstGeom>
          <a:noFill/>
        </p:spPr>
        <p:txBody>
          <a:bodyPr wrap="none" rtlCol="0">
            <a:spAutoFit/>
          </a:bodyPr>
          <a:lstStyle/>
          <a:p>
            <a:r>
              <a:rPr lang="en-US" dirty="0" smtClean="0">
                <a:solidFill>
                  <a:srgbClr val="FF0000"/>
                </a:solidFill>
              </a:rPr>
              <a:t>Highlight O(N) vs. O(N^2)</a:t>
            </a:r>
            <a:endParaRPr lang="en-US" dirty="0">
              <a:solidFill>
                <a:srgbClr val="FF0000"/>
              </a:solidFill>
            </a:endParaRPr>
          </a:p>
        </p:txBody>
      </p:sp>
    </p:spTree>
    <p:extLst>
      <p:ext uri="{BB962C8B-B14F-4D97-AF65-F5344CB8AC3E}">
        <p14:creationId xmlns:p14="http://schemas.microsoft.com/office/powerpoint/2010/main" val="331352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a:t>
            </a:r>
            <a:endParaRPr lang="en-US" dirty="0"/>
          </a:p>
        </p:txBody>
      </p:sp>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Critical Components – conceptual models and mappings</a:t>
            </a:r>
            <a:endParaRPr lang="en-US" dirty="0"/>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 Modeling Profile (From SIMF)</a:t>
            </a:r>
            <a:endParaRPr lang="en-US" dirty="0"/>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Profile (From SIMF)</a:t>
            </a:r>
            <a:endParaRPr lang="en-US" dirty="0"/>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XSD Profile </a:t>
            </a:r>
          </a:p>
          <a:p>
            <a:pPr algn="ctr"/>
            <a:r>
              <a:rPr lang="en-US" dirty="0" smtClean="0"/>
              <a:t>(From IMM)</a:t>
            </a:r>
            <a:endParaRPr lang="en-US" dirty="0"/>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NIEM-UML</a:t>
            </a:r>
            <a:endParaRPr lang="en-US" dirty="0"/>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NIEM Mapping</a:t>
            </a:r>
            <a:endParaRPr lang="en-US" dirty="0"/>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a:t>
            </a:r>
            <a:endParaRPr lang="en-US" sz="1600" dirty="0"/>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Depends On</a:t>
            </a:r>
            <a:endParaRPr lang="en-US" sz="1400" dirty="0"/>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and threat-risk conceptual models</a:t>
            </a:r>
            <a:endParaRPr lang="en-US" dirty="0"/>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Mapping</a:t>
            </a:r>
            <a:endParaRPr lang="en-US" dirty="0"/>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r>
              <a:rPr lang="en-US" dirty="0" err="1" smtClean="0"/>
              <a:t>Cybox</a:t>
            </a:r>
            <a:r>
              <a:rPr lang="en-US" dirty="0" smtClean="0"/>
              <a:t> UML Import</a:t>
            </a:r>
            <a:endParaRPr lang="en-US" dirty="0"/>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a:t>
            </a:r>
            <a:endParaRPr lang="en-US" dirty="0"/>
          </a:p>
        </p:txBody>
      </p:sp>
      <p:sp>
        <p:nvSpPr>
          <p:cNvPr id="24" name="Rectangle 23"/>
          <p:cNvSpPr/>
          <p:nvPr/>
        </p:nvSpPr>
        <p:spPr>
          <a:xfrm>
            <a:off x="0" y="1600200"/>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External</a:t>
            </a:r>
            <a:endParaRPr lang="en-US" dirty="0"/>
          </a:p>
        </p:txBody>
      </p:sp>
    </p:spTree>
    <p:extLst>
      <p:ext uri="{BB962C8B-B14F-4D97-AF65-F5344CB8AC3E}">
        <p14:creationId xmlns:p14="http://schemas.microsoft.com/office/powerpoint/2010/main" val="3500924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ight Arrow Callout 21"/>
          <p:cNvSpPr/>
          <p:nvPr/>
        </p:nvSpPr>
        <p:spPr>
          <a:xfrm>
            <a:off x="343018" y="1324352"/>
            <a:ext cx="5498372" cy="3054727"/>
          </a:xfrm>
          <a:prstGeom prst="rightArrowCallout">
            <a:avLst>
              <a:gd name="adj1" fmla="val 25000"/>
              <a:gd name="adj2" fmla="val 29536"/>
              <a:gd name="adj3" fmla="val 13042"/>
              <a:gd name="adj4" fmla="val 84962"/>
            </a:avLst>
          </a:prstGeom>
          <a:solidFill>
            <a:srgbClr val="2650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C:\Users\Cory\AppData\Local\Microsoft\Windows\Temporary Internet Files\Content.IE5\8HTUHAU1\puzz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90" y="1310996"/>
            <a:ext cx="4663148" cy="371820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4329" y="141027"/>
            <a:ext cx="8229600" cy="1143000"/>
          </a:xfrm>
        </p:spPr>
        <p:txBody>
          <a:bodyPr/>
          <a:lstStyle/>
          <a:p>
            <a:r>
              <a:rPr lang="en-US" dirty="0" smtClean="0"/>
              <a:t>Conceptual Model Inputs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805" y="1940034"/>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Document 4"/>
          <p:cNvSpPr/>
          <p:nvPr/>
        </p:nvSpPr>
        <p:spPr>
          <a:xfrm>
            <a:off x="634429" y="14686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NIEM</a:t>
            </a:r>
          </a:p>
          <a:p>
            <a:pPr algn="ctr"/>
            <a:r>
              <a:rPr lang="en-US" sz="1600" dirty="0" smtClean="0"/>
              <a:t>(General)</a:t>
            </a:r>
            <a:endParaRPr lang="en-US" sz="1600" dirty="0"/>
          </a:p>
        </p:txBody>
      </p:sp>
      <p:sp>
        <p:nvSpPr>
          <p:cNvPr id="7" name="Flowchart: Document 6"/>
          <p:cNvSpPr/>
          <p:nvPr/>
        </p:nvSpPr>
        <p:spPr>
          <a:xfrm>
            <a:off x="634429" y="243201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STIX</a:t>
            </a:r>
          </a:p>
          <a:p>
            <a:pPr algn="ctr"/>
            <a:r>
              <a:rPr lang="en-US" sz="1600" dirty="0" smtClean="0"/>
              <a:t>(Cyber)</a:t>
            </a:r>
            <a:endParaRPr lang="en-US" sz="1600" dirty="0"/>
          </a:p>
        </p:txBody>
      </p:sp>
      <p:sp>
        <p:nvSpPr>
          <p:cNvPr id="8" name="Flowchart: Document 7"/>
          <p:cNvSpPr/>
          <p:nvPr/>
        </p:nvSpPr>
        <p:spPr>
          <a:xfrm>
            <a:off x="2070206" y="2424193"/>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OGC</a:t>
            </a:r>
          </a:p>
          <a:p>
            <a:pPr algn="ctr"/>
            <a:r>
              <a:rPr lang="en-US" sz="1600" dirty="0" smtClean="0"/>
              <a:t>(Geo)</a:t>
            </a:r>
            <a:endParaRPr lang="en-US" sz="1600" dirty="0"/>
          </a:p>
        </p:txBody>
      </p:sp>
      <p:sp>
        <p:nvSpPr>
          <p:cNvPr id="9" name="Flowchart: Document 8"/>
          <p:cNvSpPr/>
          <p:nvPr/>
        </p:nvSpPr>
        <p:spPr>
          <a:xfrm>
            <a:off x="2070206" y="1457185"/>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KDM</a:t>
            </a:r>
          </a:p>
          <a:p>
            <a:pPr algn="ctr"/>
            <a:r>
              <a:rPr lang="en-US" sz="1600" dirty="0" smtClean="0"/>
              <a:t>(Risk)</a:t>
            </a:r>
            <a:endParaRPr lang="en-US" sz="1600" dirty="0"/>
          </a:p>
        </p:txBody>
      </p:sp>
      <p:sp>
        <p:nvSpPr>
          <p:cNvPr id="10" name="Flowchart: Document 9"/>
          <p:cNvSpPr/>
          <p:nvPr/>
        </p:nvSpPr>
        <p:spPr>
          <a:xfrm>
            <a:off x="2070206"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SEI</a:t>
            </a:r>
            <a:r>
              <a:rPr lang="en-US" sz="1600" dirty="0" smtClean="0"/>
              <a:t> </a:t>
            </a:r>
          </a:p>
          <a:p>
            <a:pPr algn="ctr"/>
            <a:r>
              <a:rPr lang="en-US" sz="1600" dirty="0" smtClean="0"/>
              <a:t>(Safety)</a:t>
            </a:r>
            <a:endParaRPr lang="en-US" sz="1600" dirty="0"/>
          </a:p>
        </p:txBody>
      </p:sp>
      <p:sp>
        <p:nvSpPr>
          <p:cNvPr id="11" name="Flowchart: Document 10"/>
          <p:cNvSpPr/>
          <p:nvPr/>
        </p:nvSpPr>
        <p:spPr>
          <a:xfrm>
            <a:off x="3463755" y="240040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EDXL</a:t>
            </a:r>
          </a:p>
          <a:p>
            <a:pPr algn="ctr"/>
            <a:r>
              <a:rPr lang="en-US" dirty="0" smtClean="0"/>
              <a:t>(Emergency)</a:t>
            </a:r>
            <a:endParaRPr lang="en-US" dirty="0"/>
          </a:p>
        </p:txBody>
      </p:sp>
      <p:sp>
        <p:nvSpPr>
          <p:cNvPr id="12" name="Flowchart: Document 11"/>
          <p:cNvSpPr/>
          <p:nvPr/>
        </p:nvSpPr>
        <p:spPr>
          <a:xfrm>
            <a:off x="634429" y="3351918"/>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FIBO (Finance)</a:t>
            </a:r>
            <a:endParaRPr lang="en-US" dirty="0"/>
          </a:p>
        </p:txBody>
      </p:sp>
      <p:sp>
        <p:nvSpPr>
          <p:cNvPr id="42" name="TextBox 41"/>
          <p:cNvSpPr txBox="1"/>
          <p:nvPr/>
        </p:nvSpPr>
        <p:spPr>
          <a:xfrm>
            <a:off x="6176843" y="1324352"/>
            <a:ext cx="2501006" cy="461665"/>
          </a:xfrm>
          <a:prstGeom prst="rect">
            <a:avLst/>
          </a:prstGeom>
          <a:noFill/>
        </p:spPr>
        <p:txBody>
          <a:bodyPr wrap="none" rtlCol="0">
            <a:spAutoFit/>
          </a:bodyPr>
          <a:lstStyle/>
          <a:p>
            <a:r>
              <a:rPr lang="en-US" sz="2400" dirty="0" smtClean="0"/>
              <a:t>Conceptual Model</a:t>
            </a:r>
            <a:endParaRPr lang="en-US" sz="2400" dirty="0"/>
          </a:p>
        </p:txBody>
      </p:sp>
      <p:sp>
        <p:nvSpPr>
          <p:cNvPr id="49" name="Flowchart: Document 48"/>
          <p:cNvSpPr/>
          <p:nvPr/>
        </p:nvSpPr>
        <p:spPr>
          <a:xfrm>
            <a:off x="3463755" y="1450568"/>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NIST Framework</a:t>
            </a:r>
            <a:endParaRPr lang="en-US" dirty="0"/>
          </a:p>
        </p:txBody>
      </p:sp>
      <p:sp>
        <p:nvSpPr>
          <p:cNvPr id="50" name="Flowchart: Document 49"/>
          <p:cNvSpPr/>
          <p:nvPr/>
        </p:nvSpPr>
        <p:spPr>
          <a:xfrm>
            <a:off x="3451249" y="3300644"/>
            <a:ext cx="1451493"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 OES</a:t>
            </a:r>
          </a:p>
          <a:p>
            <a:pPr algn="ctr"/>
            <a:r>
              <a:rPr lang="en-US" dirty="0" smtClean="0"/>
              <a:t>(Health)</a:t>
            </a:r>
            <a:endParaRPr lang="en-US" dirty="0"/>
          </a:p>
        </p:txBody>
      </p:sp>
      <p:sp>
        <p:nvSpPr>
          <p:cNvPr id="51" name="Flowchart: Document 50"/>
          <p:cNvSpPr/>
          <p:nvPr/>
        </p:nvSpPr>
        <p:spPr>
          <a:xfrm>
            <a:off x="634429"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(Risk)</a:t>
            </a:r>
            <a:endParaRPr lang="en-US" dirty="0"/>
          </a:p>
        </p:txBody>
      </p:sp>
      <p:sp>
        <p:nvSpPr>
          <p:cNvPr id="52" name="Flowchart: Document 51"/>
          <p:cNvSpPr/>
          <p:nvPr/>
        </p:nvSpPr>
        <p:spPr>
          <a:xfrm>
            <a:off x="2076964"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ISO</a:t>
            </a:r>
          </a:p>
          <a:p>
            <a:pPr algn="ctr"/>
            <a:r>
              <a:rPr lang="en-US" dirty="0" smtClean="0"/>
              <a:t>(Units)</a:t>
            </a:r>
            <a:endParaRPr lang="en-US" dirty="0"/>
          </a:p>
        </p:txBody>
      </p:sp>
      <p:sp>
        <p:nvSpPr>
          <p:cNvPr id="53" name="Flowchart: Document 52"/>
          <p:cNvSpPr/>
          <p:nvPr/>
        </p:nvSpPr>
        <p:spPr>
          <a:xfrm>
            <a:off x="3567395" y="4267200"/>
            <a:ext cx="1219200" cy="609600"/>
          </a:xfrm>
          <a:prstGeom prst="flowChartDocumen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p>
          <a:p>
            <a:pPr algn="ctr"/>
            <a:r>
              <a:rPr lang="en-US" dirty="0" smtClean="0"/>
              <a:t>(Custody)</a:t>
            </a:r>
            <a:endParaRPr lang="en-US" dirty="0"/>
          </a:p>
        </p:txBody>
      </p:sp>
      <p:sp>
        <p:nvSpPr>
          <p:cNvPr id="2" name="TextBox 1"/>
          <p:cNvSpPr txBox="1"/>
          <p:nvPr/>
        </p:nvSpPr>
        <p:spPr>
          <a:xfrm>
            <a:off x="377402" y="5383306"/>
            <a:ext cx="4804198" cy="923330"/>
          </a:xfrm>
          <a:prstGeom prst="rect">
            <a:avLst/>
          </a:prstGeom>
          <a:noFill/>
        </p:spPr>
        <p:txBody>
          <a:bodyPr wrap="square" rtlCol="0">
            <a:spAutoFit/>
          </a:bodyPr>
          <a:lstStyle/>
          <a:p>
            <a:r>
              <a:rPr lang="en-US" i="1" dirty="0" smtClean="0"/>
              <a:t>There is still more to do to fully integrate the above and we anticipate more inputs and use cases</a:t>
            </a:r>
            <a:endParaRPr lang="en-US" i="1" dirty="0"/>
          </a:p>
        </p:txBody>
      </p:sp>
      <p:grpSp>
        <p:nvGrpSpPr>
          <p:cNvPr id="27" name="Group 26"/>
          <p:cNvGrpSpPr/>
          <p:nvPr/>
        </p:nvGrpSpPr>
        <p:grpSpPr>
          <a:xfrm>
            <a:off x="6564493" y="3703815"/>
            <a:ext cx="1752600" cy="2342879"/>
            <a:chOff x="6564493" y="3703815"/>
            <a:chExt cx="1752600" cy="2342879"/>
          </a:xfrm>
        </p:grpSpPr>
        <p:sp>
          <p:nvSpPr>
            <p:cNvPr id="3" name="Down Arrow Callout 2"/>
            <p:cNvSpPr/>
            <p:nvPr/>
          </p:nvSpPr>
          <p:spPr>
            <a:xfrm>
              <a:off x="6678793" y="3703815"/>
              <a:ext cx="1524000" cy="1143882"/>
            </a:xfrm>
            <a:prstGeom prst="down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
          <p:nvSpPr>
            <p:cNvPr id="15" name="Flowchart: Multidocument 14"/>
            <p:cNvSpPr/>
            <p:nvPr/>
          </p:nvSpPr>
          <p:spPr>
            <a:xfrm>
              <a:off x="6564493" y="4876800"/>
              <a:ext cx="1752600" cy="1169894"/>
            </a:xfrm>
            <a:prstGeom prst="flowChartMultidocumen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 NIEM, EDXL, Others</a:t>
              </a:r>
              <a:endParaRPr lang="en-US" dirty="0"/>
            </a:p>
          </p:txBody>
        </p:sp>
      </p:grpSp>
    </p:spTree>
    <p:extLst>
      <p:ext uri="{BB962C8B-B14F-4D97-AF65-F5344CB8AC3E}">
        <p14:creationId xmlns:p14="http://schemas.microsoft.com/office/powerpoint/2010/main" val="422647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8" name="Date Placeholder 7"/>
          <p:cNvSpPr>
            <a:spLocks noGrp="1"/>
          </p:cNvSpPr>
          <p:nvPr>
            <p:ph type="dt" sz="half" idx="10"/>
          </p:nvPr>
        </p:nvSpPr>
        <p:spPr/>
        <p:txBody>
          <a:bodyPr/>
          <a:lstStyle/>
          <a:p>
            <a:fld id="{0D6FB540-4C15-4588-86FF-E19E95913DD3}" type="datetime1">
              <a:rPr lang="en-US" smtClean="0"/>
              <a:t>6/17/2015</a:t>
            </a:fld>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14</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6/17/2015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15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a:solidFill>
            <a:srgbClr val="11C1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Foundational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specific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1079830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81000" y="1219200"/>
            <a:ext cx="2314574" cy="3429000"/>
          </a:xfrm>
        </p:spPr>
        <p:txBody>
          <a:bodyPr>
            <a:normAutofit lnSpcReduction="10000"/>
          </a:bodyPr>
          <a:lstStyle/>
          <a:p>
            <a:r>
              <a:rPr lang="en-US" b="1" u="sng" dirty="0" smtClean="0">
                <a:solidFill>
                  <a:srgbClr val="FFFF00"/>
                </a:solidFill>
              </a:rPr>
              <a:t>Core Concepts</a:t>
            </a:r>
          </a:p>
          <a:p>
            <a:r>
              <a:rPr lang="en-US" dirty="0" smtClean="0"/>
              <a:t>Foundation</a:t>
            </a:r>
          </a:p>
          <a:p>
            <a:r>
              <a:rPr lang="en-US" dirty="0" smtClean="0"/>
              <a:t>Identifiers</a:t>
            </a:r>
          </a:p>
          <a:p>
            <a:r>
              <a:rPr lang="en-US" dirty="0" smtClean="0"/>
              <a:t>Information</a:t>
            </a:r>
          </a:p>
          <a:p>
            <a:r>
              <a:rPr lang="en-US" dirty="0" smtClean="0"/>
              <a:t>Process</a:t>
            </a:r>
          </a:p>
          <a:p>
            <a:r>
              <a:rPr lang="en-US" dirty="0" smtClean="0"/>
              <a:t>Quantities and Units</a:t>
            </a:r>
          </a:p>
          <a:p>
            <a:r>
              <a:rPr lang="en-US" dirty="0" smtClean="0"/>
              <a:t>Rules</a:t>
            </a:r>
          </a:p>
          <a:p>
            <a:r>
              <a:rPr lang="en-US" dirty="0" smtClean="0"/>
              <a:t>Templates</a:t>
            </a:r>
          </a:p>
          <a:p>
            <a:r>
              <a:rPr lang="en-US" dirty="0" smtClean="0"/>
              <a:t>Timeframe</a:t>
            </a:r>
            <a:endParaRPr lang="en-US" dirty="0"/>
          </a:p>
        </p:txBody>
      </p:sp>
      <p:sp>
        <p:nvSpPr>
          <p:cNvPr id="6" name="Title 5"/>
          <p:cNvSpPr>
            <a:spLocks noGrp="1"/>
          </p:cNvSpPr>
          <p:nvPr>
            <p:ph type="title"/>
          </p:nvPr>
        </p:nvSpPr>
        <p:spPr>
          <a:xfrm>
            <a:off x="352426" y="228600"/>
            <a:ext cx="7680960" cy="838200"/>
          </a:xfrm>
        </p:spPr>
        <p:txBody>
          <a:bodyPr/>
          <a:lstStyle/>
          <a:p>
            <a:r>
              <a:rPr lang="en-US" dirty="0" smtClean="0"/>
              <a:t>Conceptual Model </a:t>
            </a:r>
            <a:r>
              <a:rPr lang="en-US" u="sng" dirty="0" smtClean="0"/>
              <a:t>Packages</a:t>
            </a:r>
            <a:endParaRPr lang="en-US" u="sng" dirty="0"/>
          </a:p>
        </p:txBody>
      </p:sp>
      <p:sp>
        <p:nvSpPr>
          <p:cNvPr id="2" name="Date Placeholder 1"/>
          <p:cNvSpPr>
            <a:spLocks noGrp="1"/>
          </p:cNvSpPr>
          <p:nvPr>
            <p:ph type="dt" sz="half" idx="15"/>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16</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Content Placeholder 6"/>
          <p:cNvSpPr>
            <a:spLocks noGrp="1"/>
          </p:cNvSpPr>
          <p:nvPr>
            <p:ph sz="quarter" idx="13"/>
          </p:nvPr>
        </p:nvSpPr>
        <p:spPr>
          <a:xfrm>
            <a:off x="2743200" y="1219200"/>
            <a:ext cx="2286000" cy="5334000"/>
          </a:xfrm>
        </p:spPr>
        <p:txBody>
          <a:bodyPr>
            <a:normAutofit fontScale="92500" lnSpcReduction="10000"/>
          </a:bodyPr>
          <a:lstStyle/>
          <a:p>
            <a:r>
              <a:rPr lang="en-US" b="1" u="sng" dirty="0" smtClean="0">
                <a:solidFill>
                  <a:srgbClr val="FFFF00"/>
                </a:solidFill>
              </a:rPr>
              <a:t>Generic Concepts</a:t>
            </a:r>
          </a:p>
          <a:p>
            <a:r>
              <a:rPr lang="en-US" dirty="0" smtClean="0"/>
              <a:t>Authority</a:t>
            </a:r>
          </a:p>
          <a:p>
            <a:r>
              <a:rPr lang="en-US" dirty="0" smtClean="0"/>
              <a:t>Capability</a:t>
            </a:r>
          </a:p>
          <a:p>
            <a:r>
              <a:rPr lang="en-US" dirty="0" smtClean="0"/>
              <a:t>Contact Information</a:t>
            </a:r>
          </a:p>
          <a:p>
            <a:r>
              <a:rPr lang="en-US" dirty="0" smtClean="0"/>
              <a:t>Custody</a:t>
            </a:r>
          </a:p>
          <a:p>
            <a:r>
              <a:rPr lang="en-US" dirty="0" smtClean="0"/>
              <a:t>Enterprise</a:t>
            </a:r>
          </a:p>
          <a:p>
            <a:r>
              <a:rPr lang="en-US" dirty="0" smtClean="0"/>
              <a:t>Entity Kinds</a:t>
            </a:r>
          </a:p>
          <a:p>
            <a:r>
              <a:rPr lang="en-US" dirty="0" smtClean="0"/>
              <a:t>Intent</a:t>
            </a:r>
          </a:p>
          <a:p>
            <a:r>
              <a:rPr lang="en-US" dirty="0" smtClean="0"/>
              <a:t>Location</a:t>
            </a:r>
          </a:p>
          <a:p>
            <a:r>
              <a:rPr lang="en-US" dirty="0" smtClean="0"/>
              <a:t>Observation</a:t>
            </a:r>
          </a:p>
          <a:p>
            <a:r>
              <a:rPr lang="en-US" dirty="0" smtClean="0"/>
              <a:t>Party relationships</a:t>
            </a:r>
          </a:p>
          <a:p>
            <a:r>
              <a:rPr lang="en-US" dirty="0" smtClean="0"/>
              <a:t>Person</a:t>
            </a:r>
          </a:p>
          <a:p>
            <a:r>
              <a:rPr lang="en-US" dirty="0" smtClean="0"/>
              <a:t>Prediction</a:t>
            </a:r>
          </a:p>
          <a:p>
            <a:r>
              <a:rPr lang="en-US" dirty="0" smtClean="0"/>
              <a:t>Requirements</a:t>
            </a:r>
          </a:p>
          <a:p>
            <a:r>
              <a:rPr lang="en-US" dirty="0" smtClean="0"/>
              <a:t>Resources</a:t>
            </a:r>
          </a:p>
          <a:p>
            <a:endParaRPr lang="en-US" dirty="0"/>
          </a:p>
        </p:txBody>
      </p:sp>
      <p:sp>
        <p:nvSpPr>
          <p:cNvPr id="10" name="Content Placeholder 6"/>
          <p:cNvSpPr>
            <a:spLocks noGrp="1"/>
          </p:cNvSpPr>
          <p:nvPr>
            <p:ph sz="quarter" idx="13"/>
          </p:nvPr>
        </p:nvSpPr>
        <p:spPr>
          <a:xfrm>
            <a:off x="5105400" y="1219200"/>
            <a:ext cx="2743200" cy="3733800"/>
          </a:xfrm>
        </p:spPr>
        <p:txBody>
          <a:bodyPr>
            <a:normAutofit/>
          </a:bodyPr>
          <a:lstStyle/>
          <a:p>
            <a:r>
              <a:rPr lang="en-US" b="1" u="sng" dirty="0" smtClean="0">
                <a:solidFill>
                  <a:srgbClr val="FFFF00"/>
                </a:solidFill>
              </a:rPr>
              <a:t>Threat and Risk Concepts</a:t>
            </a:r>
          </a:p>
          <a:p>
            <a:r>
              <a:rPr lang="en-US" dirty="0" smtClean="0"/>
              <a:t>Campaign</a:t>
            </a:r>
          </a:p>
          <a:p>
            <a:r>
              <a:rPr lang="en-US" dirty="0" smtClean="0"/>
              <a:t>Course of Action</a:t>
            </a:r>
          </a:p>
          <a:p>
            <a:r>
              <a:rPr lang="en-US" dirty="0" smtClean="0"/>
              <a:t>Danger</a:t>
            </a:r>
          </a:p>
          <a:p>
            <a:r>
              <a:rPr lang="en-US" dirty="0" smtClean="0"/>
              <a:t>Danger Categories</a:t>
            </a:r>
          </a:p>
          <a:p>
            <a:r>
              <a:rPr lang="en-US" dirty="0" smtClean="0"/>
              <a:t>Incident</a:t>
            </a:r>
          </a:p>
          <a:p>
            <a:r>
              <a:rPr lang="en-US" dirty="0" smtClean="0"/>
              <a:t>Indicator</a:t>
            </a:r>
          </a:p>
          <a:p>
            <a:r>
              <a:rPr lang="en-US" dirty="0" smtClean="0"/>
              <a:t>Risk</a:t>
            </a:r>
          </a:p>
          <a:p>
            <a:r>
              <a:rPr lang="en-US" dirty="0" smtClean="0"/>
              <a:t>Vulnerability</a:t>
            </a:r>
            <a:endParaRPr lang="en-US" dirty="0"/>
          </a:p>
        </p:txBody>
      </p:sp>
    </p:spTree>
    <p:extLst>
      <p:ext uri="{BB962C8B-B14F-4D97-AF65-F5344CB8AC3E}">
        <p14:creationId xmlns:p14="http://schemas.microsoft.com/office/powerpoint/2010/main" val="288645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6/17/2015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17</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 and can have contextual and time properties)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Structured Classifier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1433486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1097828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615440"/>
            <a:ext cx="4143374" cy="4726193"/>
          </a:xfrm>
        </p:spPr>
        <p:txBody>
          <a:bodyPr>
            <a:normAutofit/>
          </a:bodyPr>
          <a:lstStyle/>
          <a:p>
            <a:pPr lvl="0" hangingPunct="0"/>
            <a:r>
              <a:rPr lang="en-US" dirty="0"/>
              <a:t>Model Driven Solutions division of Data Access Technologies </a:t>
            </a:r>
            <a:endParaRPr lang="en-US" dirty="0" smtClean="0"/>
          </a:p>
          <a:p>
            <a:pPr lvl="0" hangingPunct="0"/>
            <a:r>
              <a:rPr lang="en-US" dirty="0" smtClean="0"/>
              <a:t>KDM </a:t>
            </a:r>
            <a:r>
              <a:rPr lang="en-US" dirty="0"/>
              <a:t>Analytics, Inc</a:t>
            </a:r>
            <a:r>
              <a:rPr lang="en-US" dirty="0" smtClean="0"/>
              <a:t>.</a:t>
            </a:r>
            <a:endParaRPr lang="en-US" dirty="0"/>
          </a:p>
          <a:p>
            <a:pPr lvl="0" hangingPunct="0"/>
            <a:r>
              <a:rPr lang="en-US" dirty="0" smtClean="0"/>
              <a:t>International </a:t>
            </a:r>
            <a:r>
              <a:rPr lang="en-US" dirty="0"/>
              <a:t>Business Machines, </a:t>
            </a:r>
            <a:r>
              <a:rPr lang="en-US" dirty="0" smtClean="0"/>
              <a:t>Inc.</a:t>
            </a:r>
            <a:endParaRPr lang="en-US" dirty="0"/>
          </a:p>
          <a:p>
            <a:pPr lvl="0" hangingPunct="0"/>
            <a:r>
              <a:rPr lang="en-US" dirty="0" smtClean="0"/>
              <a:t>RSA</a:t>
            </a:r>
            <a:r>
              <a:rPr lang="en-US" dirty="0"/>
              <a:t>, The Security Division of EMC </a:t>
            </a:r>
            <a:endParaRPr lang="en-US" dirty="0" smtClean="0"/>
          </a:p>
          <a:p>
            <a:pPr lvl="0" hangingPunct="0"/>
            <a:r>
              <a:rPr lang="en-US" dirty="0" smtClean="0"/>
              <a:t>Lockheed </a:t>
            </a:r>
            <a:r>
              <a:rPr lang="en-US" dirty="0"/>
              <a:t>Martin, Inc.</a:t>
            </a:r>
          </a:p>
          <a:p>
            <a:pPr lvl="0" hangingPunct="0"/>
            <a:r>
              <a:rPr lang="en-US" dirty="0" smtClean="0"/>
              <a:t>Oracle Corporation</a:t>
            </a:r>
          </a:p>
          <a:p>
            <a:pPr lvl="0" hangingPunct="0"/>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a:xfrm>
            <a:off x="352426" y="228600"/>
            <a:ext cx="7680960" cy="685800"/>
          </a:xfrm>
        </p:spPr>
        <p:txBody>
          <a:bodyPr>
            <a:normAutofit fontScale="90000"/>
          </a:bodyPr>
          <a:lstStyle/>
          <a:p>
            <a:r>
              <a:rPr lang="en-US" dirty="0" smtClean="0"/>
              <a:t>Submitters and Contributors (Thus Far)</a:t>
            </a:r>
            <a:endParaRPr lang="en-US" dirty="0"/>
          </a:p>
        </p:txBody>
      </p:sp>
      <p:sp>
        <p:nvSpPr>
          <p:cNvPr id="7" name="Content Placeholder 1"/>
          <p:cNvSpPr txBox="1">
            <a:spLocks/>
          </p:cNvSpPr>
          <p:nvPr/>
        </p:nvSpPr>
        <p:spPr>
          <a:xfrm>
            <a:off x="4648200" y="1219200"/>
            <a:ext cx="4143374" cy="5120640"/>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0" hangingPunct="0"/>
            <a:r>
              <a:rPr lang="en-US" dirty="0" smtClean="0"/>
              <a:t>Information Sharing Environment (ise.gov)</a:t>
            </a:r>
          </a:p>
          <a:p>
            <a:pPr lvl="0" hangingPunct="0"/>
            <a:r>
              <a:rPr lang="en-US" dirty="0" err="1" smtClean="0"/>
              <a:t>Demandware</a:t>
            </a:r>
            <a:endParaRPr lang="en-US" dirty="0" smtClean="0"/>
          </a:p>
          <a:p>
            <a:pPr lvl="0" hangingPunct="0"/>
            <a:r>
              <a:rPr lang="en-US" dirty="0" smtClean="0"/>
              <a:t>U.S</a:t>
            </a:r>
            <a:r>
              <a:rPr lang="en-US" dirty="0"/>
              <a:t>. Air force</a:t>
            </a:r>
          </a:p>
          <a:p>
            <a:pPr lvl="0" hangingPunct="0"/>
            <a:r>
              <a:rPr lang="en-US" dirty="0" smtClean="0"/>
              <a:t>U.S</a:t>
            </a:r>
            <a:r>
              <a:rPr lang="en-US" dirty="0"/>
              <a:t>. Defense Security Services</a:t>
            </a:r>
          </a:p>
          <a:p>
            <a:pPr lvl="0" hangingPunct="0"/>
            <a:r>
              <a:rPr lang="en-US" dirty="0" smtClean="0"/>
              <a:t>California </a:t>
            </a:r>
            <a:r>
              <a:rPr lang="en-US" dirty="0"/>
              <a:t>Public Safety (http://www.Caloes.ca.gov)</a:t>
            </a:r>
          </a:p>
          <a:p>
            <a:pPr lvl="0" hangingPunct="0"/>
            <a:r>
              <a:rPr lang="en-US" dirty="0" smtClean="0"/>
              <a:t>U.S</a:t>
            </a:r>
            <a:r>
              <a:rPr lang="en-US" dirty="0"/>
              <a:t>. National Information Sharing Model PMO (https://www.niem.gov/)</a:t>
            </a:r>
          </a:p>
          <a:p>
            <a:pPr lvl="0" hangingPunct="0"/>
            <a:r>
              <a:rPr lang="en-US" dirty="0" smtClean="0"/>
              <a:t>Duke </a:t>
            </a:r>
            <a:r>
              <a:rPr lang="en-US" dirty="0"/>
              <a:t>Energy</a:t>
            </a:r>
          </a:p>
          <a:p>
            <a:pPr lvl="0" hangingPunct="0"/>
            <a:r>
              <a:rPr lang="en-US" dirty="0" smtClean="0"/>
              <a:t>NSA/UCDMO</a:t>
            </a:r>
            <a:endParaRPr lang="en-US" dirty="0"/>
          </a:p>
          <a:p>
            <a:pPr lvl="0" hangingPunct="0"/>
            <a:r>
              <a:rPr lang="en-US" dirty="0"/>
              <a:t>NIST</a:t>
            </a:r>
          </a:p>
          <a:p>
            <a:pPr lvl="0" hangingPunct="0"/>
            <a:r>
              <a:rPr lang="en-US" dirty="0" smtClean="0"/>
              <a:t>INCOSE</a:t>
            </a:r>
            <a:endParaRPr lang="en-US" dirty="0"/>
          </a:p>
          <a:p>
            <a:pPr lvl="0" hangingPunct="0"/>
            <a:r>
              <a:rPr lang="en-US" dirty="0" smtClean="0"/>
              <a:t>Integrated </a:t>
            </a:r>
            <a:r>
              <a:rPr lang="en-US" dirty="0"/>
              <a:t>Networking Technologies, Inc.</a:t>
            </a:r>
          </a:p>
          <a:p>
            <a:pPr lvl="0" hangingPunct="0"/>
            <a:r>
              <a:rPr lang="en-US" dirty="0" err="1" smtClean="0"/>
              <a:t>Tibco</a:t>
            </a:r>
            <a:r>
              <a:rPr lang="en-US" dirty="0" smtClean="0"/>
              <a:t> Software Inc.</a:t>
            </a:r>
          </a:p>
          <a:p>
            <a:pPr lvl="0" hangingPunct="0"/>
            <a:r>
              <a:rPr lang="en-US" dirty="0" smtClean="0"/>
              <a:t>Hitachi</a:t>
            </a:r>
          </a:p>
          <a:p>
            <a:pPr lvl="0" hangingPunct="0"/>
            <a:r>
              <a:rPr lang="en-US" dirty="0" smtClean="0"/>
              <a:t>NC4</a:t>
            </a:r>
          </a:p>
          <a:p>
            <a:pPr lvl="0" hangingPunct="0"/>
            <a:r>
              <a:rPr lang="en-US" dirty="0" smtClean="0"/>
              <a:t>Others pending approval</a:t>
            </a:r>
            <a:endParaRPr lang="en-US" dirty="0"/>
          </a:p>
          <a:p>
            <a:pPr hangingPunct="0"/>
            <a:endParaRPr lang="en-US" dirty="0" smtClean="0"/>
          </a:p>
          <a:p>
            <a:endParaRPr lang="en-US" dirty="0"/>
          </a:p>
        </p:txBody>
      </p:sp>
    </p:spTree>
    <p:extLst>
      <p:ext uri="{BB962C8B-B14F-4D97-AF65-F5344CB8AC3E}">
        <p14:creationId xmlns:p14="http://schemas.microsoft.com/office/powerpoint/2010/main" val="3194452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Representing the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21</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275430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solidFill>
                  <a:schemeClr val="tx1"/>
                </a:solidFill>
              </a:rPr>
              <a:t>Threat/Risk Conceptual Model</a:t>
            </a:r>
            <a:endParaRPr lang="en-US" dirty="0">
              <a:solidFill>
                <a:schemeClr val="tx1"/>
              </a:solidFill>
            </a:endParaRPr>
          </a:p>
        </p:txBody>
      </p:sp>
      <p:sp>
        <p:nvSpPr>
          <p:cNvPr id="5" name="Text Placeholder 4"/>
          <p:cNvSpPr>
            <a:spLocks noGrp="1"/>
          </p:cNvSpPr>
          <p:nvPr>
            <p:ph type="body" idx="10"/>
          </p:nvPr>
        </p:nvSpPr>
        <p:spPr>
          <a:xfrm>
            <a:off x="685800" y="3035808"/>
            <a:ext cx="7772400" cy="685800"/>
          </a:xfrm>
        </p:spPr>
        <p:txBody>
          <a:bodyPr>
            <a:normAutofit lnSpcReduction="10000"/>
          </a:bodyPr>
          <a:lstStyle/>
          <a:p>
            <a:r>
              <a:rPr lang="en-US" dirty="0" smtClean="0"/>
              <a:t>Examples of specific risk/threat concepts – intended to show how the conceptual model is being produced</a:t>
            </a:r>
            <a:endParaRPr lang="en-US" dirty="0"/>
          </a:p>
        </p:txBody>
      </p:sp>
    </p:spTree>
    <p:extLst>
      <p:ext uri="{BB962C8B-B14F-4D97-AF65-F5344CB8AC3E}">
        <p14:creationId xmlns:p14="http://schemas.microsoft.com/office/powerpoint/2010/main" val="13133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Risks of What?</a:t>
            </a:r>
            <a:endParaRPr lang="en-US" dirty="0"/>
          </a:p>
        </p:txBody>
      </p:sp>
      <p:sp>
        <p:nvSpPr>
          <p:cNvPr id="3" name="Content Placeholder 2"/>
          <p:cNvSpPr>
            <a:spLocks noGrp="1"/>
          </p:cNvSpPr>
          <p:nvPr>
            <p:ph sz="half" idx="2"/>
          </p:nvPr>
        </p:nvSpPr>
        <p:spPr>
          <a:xfrm>
            <a:off x="457200" y="1305743"/>
            <a:ext cx="4040188" cy="3951288"/>
          </a:xfrm>
        </p:spPr>
        <p:txBody>
          <a:bodyPr>
            <a:normAutofit/>
          </a:bodyPr>
          <a:lstStyle/>
          <a:p>
            <a:r>
              <a:rPr lang="en-US" sz="2000" dirty="0" smtClean="0"/>
              <a:t>A threat or risk is with respect to some undesirable situation</a:t>
            </a:r>
          </a:p>
          <a:p>
            <a:r>
              <a:rPr lang="en-US" sz="2000" dirty="0" smtClean="0"/>
              <a:t>What is a situation?</a:t>
            </a:r>
          </a:p>
          <a:p>
            <a:r>
              <a:rPr lang="en-US" sz="2000" dirty="0" smtClean="0"/>
              <a:t>We define a situation as a configuration of things…</a:t>
            </a:r>
            <a:endParaRPr lang="en-US" sz="2000" dirty="0"/>
          </a:p>
        </p:txBody>
      </p:sp>
      <p:sp>
        <p:nvSpPr>
          <p:cNvPr id="5" name="Content Placeholder 4"/>
          <p:cNvSpPr>
            <a:spLocks noGrp="1"/>
          </p:cNvSpPr>
          <p:nvPr>
            <p:ph sz="quarter" idx="4294967295"/>
          </p:nvPr>
        </p:nvSpPr>
        <p:spPr>
          <a:xfrm>
            <a:off x="4645025" y="1305743"/>
            <a:ext cx="4041775" cy="3951288"/>
          </a:xfrm>
          <a:prstGeom prst="rect">
            <a:avLst/>
          </a:prstGeom>
        </p:spPr>
        <p:txBody>
          <a:bodyPr>
            <a:normAutofit/>
          </a:bodyPr>
          <a:lstStyle/>
          <a:p>
            <a:r>
              <a:rPr lang="en-US" sz="2000" dirty="0" smtClean="0"/>
              <a:t>People places, things, events, occurrences and the connections between them.</a:t>
            </a:r>
          </a:p>
          <a:p>
            <a:r>
              <a:rPr lang="en-US" sz="2000" dirty="0" smtClean="0"/>
              <a:t>Some situations are consequences of others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459282"/>
            <a:ext cx="5321300"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67858" y="5941497"/>
            <a:ext cx="7470250" cy="369332"/>
          </a:xfrm>
          <a:prstGeom prst="rect">
            <a:avLst/>
          </a:prstGeom>
          <a:noFill/>
        </p:spPr>
        <p:txBody>
          <a:bodyPr wrap="none" rtlCol="0">
            <a:spAutoFit/>
          </a:bodyPr>
          <a:lstStyle/>
          <a:p>
            <a:r>
              <a:rPr lang="en-US" dirty="0"/>
              <a:t>Situations provide a link between different kinds and phases of threats &amp; risks</a:t>
            </a:r>
          </a:p>
        </p:txBody>
      </p:sp>
    </p:spTree>
    <p:extLst>
      <p:ext uri="{BB962C8B-B14F-4D97-AF65-F5344CB8AC3E}">
        <p14:creationId xmlns:p14="http://schemas.microsoft.com/office/powerpoint/2010/main" val="3564520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1800" dirty="0" smtClean="0"/>
              <a:t>Situations may have consequences (an effect of the situation)</a:t>
            </a:r>
          </a:p>
          <a:p>
            <a:r>
              <a:rPr lang="en-US" sz="1800" dirty="0" smtClean="0"/>
              <a:t>Consequence can be positive or negative: benefits or detriments, respectively</a:t>
            </a:r>
          </a:p>
          <a:p>
            <a:r>
              <a:rPr lang="en-US" sz="1800" dirty="0" smtClean="0"/>
              <a:t>Consequences affect the objectives of stakeholders</a:t>
            </a:r>
          </a:p>
          <a:p>
            <a:pPr lvl="1"/>
            <a:r>
              <a:rPr lang="en-US" sz="1600" dirty="0" smtClean="0"/>
              <a:t>This leads to the desirability of the consequence (positive or negative)</a:t>
            </a:r>
          </a:p>
          <a:p>
            <a:r>
              <a:rPr lang="en-US" sz="1800" dirty="0" smtClean="0"/>
              <a:t>Desirability * likelihood provide the impact (</a:t>
            </a:r>
            <a:r>
              <a:rPr lang="en-US" sz="1800" dirty="0" smtClean="0">
                <a:sym typeface="Wingdings" panose="05000000000000000000" pitchFamily="2" charset="2"/>
              </a:rPr>
              <a:t></a:t>
            </a:r>
            <a:r>
              <a:rPr lang="en-US" sz="1800" dirty="0" smtClean="0"/>
              <a:t>risk metric for detriments)</a:t>
            </a:r>
            <a:endParaRPr lang="en-US" sz="1800" dirty="0"/>
          </a:p>
        </p:txBody>
      </p:sp>
      <p:sp>
        <p:nvSpPr>
          <p:cNvPr id="2" name="Title 1"/>
          <p:cNvSpPr>
            <a:spLocks noGrp="1"/>
          </p:cNvSpPr>
          <p:nvPr>
            <p:ph type="title"/>
          </p:nvPr>
        </p:nvSpPr>
        <p:spPr/>
        <p:txBody>
          <a:bodyPr/>
          <a:lstStyle/>
          <a:p>
            <a:r>
              <a:rPr lang="en-US" dirty="0" smtClean="0"/>
              <a:t>Consequences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3783666"/>
            <a:ext cx="74104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529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25</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81000" y="38100"/>
            <a:ext cx="7680960" cy="1066800"/>
          </a:xfrm>
        </p:spPr>
        <p:txBody>
          <a:bodyPr>
            <a:normAutofit fontScale="90000"/>
          </a:bodyPr>
          <a:lstStyle/>
          <a:p>
            <a:r>
              <a:rPr lang="en-US" dirty="0" smtClean="0"/>
              <a:t>“Danger” as the threat/risk common abstraction (</a:t>
            </a:r>
            <a:r>
              <a:rPr lang="en-US" dirty="0" err="1" smtClean="0"/>
              <a:t>Firesmith</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1095375"/>
            <a:ext cx="9163050"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743200" y="2209800"/>
            <a:ext cx="1600200" cy="6858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15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80960" cy="685800"/>
          </a:xfrm>
        </p:spPr>
        <p:txBody>
          <a:bodyPr>
            <a:normAutofit fontScale="90000"/>
          </a:bodyPr>
          <a:lstStyle/>
          <a:p>
            <a:r>
              <a:rPr lang="en-US" dirty="0" smtClean="0"/>
              <a:t>Core Risk/Threat Concepts Overview</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33424"/>
            <a:ext cx="966787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87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Incidents</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27" y="1272709"/>
            <a:ext cx="7893730" cy="407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144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6" y="228600"/>
            <a:ext cx="7680960" cy="742907"/>
          </a:xfrm>
        </p:spPr>
        <p:txBody>
          <a:bodyPr/>
          <a:lstStyle/>
          <a:p>
            <a:r>
              <a:rPr lang="en-US" dirty="0" smtClean="0"/>
              <a:t>Processes and plans</a:t>
            </a: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842237" cy="532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499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6/17/2015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29</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351169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Submission posted for comment on our GIT site</a:t>
            </a:r>
          </a:p>
          <a:p>
            <a:r>
              <a:rPr lang="en-US" dirty="0">
                <a:hlinkClick r:id="rId2"/>
              </a:rPr>
              <a:t>https://</a:t>
            </a:r>
            <a:r>
              <a:rPr lang="en-US" dirty="0" smtClean="0">
                <a:hlinkClick r:id="rId2"/>
              </a:rPr>
              <a:t>github.com/omg-threat-modeling/phase1/tree/master/Submission</a:t>
            </a:r>
            <a:endParaRPr lang="en-US" dirty="0" smtClean="0"/>
          </a:p>
          <a:p>
            <a:r>
              <a:rPr lang="en-US" dirty="0" smtClean="0"/>
              <a:t>Weekly collaboration meetings, technical sessions as needed</a:t>
            </a:r>
            <a:endParaRPr lang="en-US" dirty="0"/>
          </a:p>
          <a:p>
            <a:endParaRPr lang="en-US" dirty="0" smtClean="0"/>
          </a:p>
          <a:p>
            <a:r>
              <a:rPr lang="en-US" dirty="0"/>
              <a:t>Open to new contributors, substantial model evolution expected	</a:t>
            </a:r>
          </a:p>
          <a:p>
            <a:endParaRPr lang="en-US" dirty="0" smtClean="0"/>
          </a:p>
          <a:p>
            <a:r>
              <a:rPr lang="en-US" dirty="0" smtClean="0"/>
              <a:t>Development of threat/risk community of interest</a:t>
            </a:r>
          </a:p>
          <a:p>
            <a:r>
              <a:rPr lang="en-US" dirty="0"/>
              <a:t>	</a:t>
            </a:r>
            <a:r>
              <a:rPr lang="en-US" dirty="0" smtClean="0">
                <a:hlinkClick r:id="rId3"/>
              </a:rPr>
              <a:t>http</a:t>
            </a:r>
            <a:r>
              <a:rPr lang="en-US" smtClean="0">
                <a:hlinkClick r:id="rId3"/>
              </a:rPr>
              <a:t>://</a:t>
            </a:r>
            <a:r>
              <a:rPr lang="en-US" smtClean="0">
                <a:hlinkClick r:id="rId3"/>
              </a:rPr>
              <a:t>www.threatrisk.org</a:t>
            </a:r>
            <a:r>
              <a:rPr lang="en-US" smtClean="0"/>
              <a:t> </a:t>
            </a:r>
            <a:endParaRPr lang="en-US" dirty="0" smtClean="0"/>
          </a:p>
          <a:p>
            <a:r>
              <a:rPr lang="en-US" dirty="0"/>
              <a:t>	</a:t>
            </a:r>
            <a:r>
              <a:rPr lang="en-US" dirty="0" smtClean="0"/>
              <a:t>OMG Process is a part of this, but community is broader</a:t>
            </a:r>
          </a:p>
          <a:p>
            <a:r>
              <a:rPr lang="en-US" dirty="0"/>
              <a:t>	</a:t>
            </a:r>
            <a:r>
              <a:rPr lang="en-US" dirty="0" smtClean="0"/>
              <a:t>All submission teams welcome, but not for OMG process</a:t>
            </a:r>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Team </a:t>
            </a:r>
            <a:r>
              <a:rPr lang="en-US" dirty="0" smtClean="0">
                <a:solidFill>
                  <a:srgbClr val="FF0000"/>
                </a:solidFill>
              </a:rPr>
              <a:t>Threat </a:t>
            </a:r>
            <a:r>
              <a:rPr lang="en-US" dirty="0" smtClean="0"/>
              <a:t/>
            </a:r>
            <a:br>
              <a:rPr lang="en-US" dirty="0" smtClean="0"/>
            </a:br>
            <a:r>
              <a:rPr lang="en-US" dirty="0" smtClean="0"/>
              <a:t>Open Collaborative Process</a:t>
            </a:r>
            <a:endParaRPr lang="en-US" dirty="0"/>
          </a:p>
        </p:txBody>
      </p:sp>
    </p:spTree>
    <p:extLst>
      <p:ext uri="{BB962C8B-B14F-4D97-AF65-F5344CB8AC3E}">
        <p14:creationId xmlns:p14="http://schemas.microsoft.com/office/powerpoint/2010/main" val="198698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30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03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31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158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32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717464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33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231120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34</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4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sp>
        <p:nvSpPr>
          <p:cNvPr id="5" name="Date Placeholder 4"/>
          <p:cNvSpPr>
            <a:spLocks noGrp="1"/>
          </p:cNvSpPr>
          <p:nvPr>
            <p:ph type="dt" sz="half" idx="14"/>
          </p:nvPr>
        </p:nvSpPr>
        <p:spPr/>
        <p:txBody>
          <a:bodyPr/>
          <a:lstStyle/>
          <a:p>
            <a:fld id="{BE80ADE7-DD84-48A6-A0E5-4A13B3316DE6}" type="datetime1">
              <a:rPr lang="en-US" smtClean="0"/>
              <a:t>6/17/2015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35</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936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5571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016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a:t>
            </a:r>
          </a:p>
          <a:p>
            <a:r>
              <a:rPr lang="en-US" dirty="0" smtClean="0"/>
              <a:t>Mappings are bi-directional</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931887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39</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52426" y="228600"/>
            <a:ext cx="7680960" cy="533400"/>
          </a:xfrm>
        </p:spPr>
        <p:txBody>
          <a:bodyPr>
            <a:normAutofit fontScale="90000"/>
          </a:bodyPr>
          <a:lstStyle/>
          <a:p>
            <a:r>
              <a:rPr lang="en-US" dirty="0" smtClean="0"/>
              <a:t>Representing the STIX physical model</a:t>
            </a:r>
            <a:endParaRPr lang="en-US" dirty="0"/>
          </a:p>
        </p:txBody>
      </p:sp>
      <p:sp>
        <p:nvSpPr>
          <p:cNvPr id="9" name="TextBox 8"/>
          <p:cNvSpPr txBox="1"/>
          <p:nvPr/>
        </p:nvSpPr>
        <p:spPr>
          <a:xfrm>
            <a:off x="-3886200" y="1371600"/>
            <a:ext cx="33256476" cy="3416320"/>
          </a:xfrm>
          <a:prstGeom prst="rect">
            <a:avLst/>
          </a:prstGeom>
          <a:noFill/>
        </p:spPr>
        <p:txBody>
          <a:bodyPr wrap="none" rtlCol="0">
            <a:spAutoFit/>
          </a:bodyPr>
          <a:lstStyle/>
          <a:p>
            <a:r>
              <a:rPr lang="en-US" sz="1200" dirty="0"/>
              <a:t>		&lt;</a:t>
            </a:r>
            <a:r>
              <a:rPr lang="en-US" sz="1200" dirty="0" err="1"/>
              <a:t>xs:complexContent</a:t>
            </a:r>
            <a:r>
              <a:rPr lang="en-US" sz="1200" dirty="0"/>
              <a:t>&gt;</a:t>
            </a:r>
          </a:p>
          <a:p>
            <a:r>
              <a:rPr lang="en-US" sz="1200" dirty="0"/>
              <a:t>			&lt;</a:t>
            </a:r>
            <a:r>
              <a:rPr lang="en-US" sz="1200" dirty="0" err="1"/>
              <a:t>xs:extension</a:t>
            </a:r>
            <a:r>
              <a:rPr lang="en-US" sz="1200" dirty="0"/>
              <a:t> base="</a:t>
            </a:r>
            <a:r>
              <a:rPr lang="en-US" sz="1200" dirty="0" err="1"/>
              <a:t>stixCommon:IndicatorBaseType</a:t>
            </a:r>
            <a:r>
              <a:rPr lang="en-US" sz="1200" dirty="0"/>
              <a:t>"&gt;</a:t>
            </a:r>
          </a:p>
          <a:p>
            <a:r>
              <a:rPr lang="en-US" sz="1200" dirty="0"/>
              <a:t>				&lt;</a:t>
            </a:r>
            <a:r>
              <a:rPr lang="en-US" sz="1200" dirty="0" err="1"/>
              <a:t>xs:sequence</a:t>
            </a:r>
            <a:r>
              <a:rPr lang="en-US" sz="1200" dirty="0"/>
              <a:t>&gt;</a:t>
            </a:r>
          </a:p>
          <a:p>
            <a:r>
              <a:rPr lang="en-US" sz="1200" dirty="0"/>
              <a:t>					&lt;</a:t>
            </a:r>
            <a:r>
              <a:rPr lang="en-US" sz="1200" dirty="0" err="1"/>
              <a:t>xs:element</a:t>
            </a:r>
            <a:r>
              <a:rPr lang="en-US" sz="1200" dirty="0"/>
              <a:t> name="Title" type="</a:t>
            </a:r>
            <a:r>
              <a:rPr lang="en-US" sz="1200" dirty="0" err="1"/>
              <a:t>xs:string</a:t>
            </a:r>
            <a:r>
              <a:rPr lang="en-US" sz="1200" dirty="0"/>
              <a:t>" </a:t>
            </a:r>
            <a:r>
              <a:rPr lang="en-US" sz="1200" dirty="0" err="1"/>
              <a:t>minOccurs</a:t>
            </a:r>
            <a:r>
              <a:rPr lang="en-US" sz="1200" dirty="0"/>
              <a:t>="0"&gt;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&gt;The Title field provides a simple title for this Indicator.&lt;/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name="Type" type="</a:t>
            </a:r>
            <a:r>
              <a:rPr lang="en-US" sz="1200" dirty="0" err="1"/>
              <a:t>stixCommon:ControlledVocabularyStringType</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the type or types for this Indicator.&lt;/</a:t>
            </a:r>
            <a:r>
              <a:rPr lang="en-US" sz="1200" dirty="0" err="1"/>
              <a:t>xs:documentation</a:t>
            </a:r>
            <a:r>
              <a:rPr lang="en-US" sz="1200" dirty="0"/>
              <a:t>&gt;</a:t>
            </a:r>
          </a:p>
          <a:p>
            <a:r>
              <a:rPr lang="en-US" sz="1200" dirty="0"/>
              <a:t>							&lt;</a:t>
            </a:r>
            <a:r>
              <a:rPr lang="en-US" sz="1200" dirty="0" err="1"/>
              <a:t>xs:documentation</a:t>
            </a:r>
            <a:r>
              <a:rPr lang="en-US" sz="1200" dirty="0"/>
              <a:t>&gt;This field is implemented through the </a:t>
            </a:r>
            <a:r>
              <a:rPr lang="en-US" sz="1200" dirty="0" err="1"/>
              <a:t>xsi:type</a:t>
            </a:r>
            <a:r>
              <a:rPr lang="en-US" sz="1200" dirty="0"/>
              <a:t> controlled vocabulary extension mechanism. The default vocabulary type is </a:t>
            </a:r>
            <a:r>
              <a:rPr lang="en-US" sz="1200" dirty="0" err="1"/>
              <a:t>IndicatorTypeVocabularyType</a:t>
            </a:r>
            <a:r>
              <a:rPr lang="en-US" sz="1200" dirty="0"/>
              <a:t> in the http://stix.mitre.org/default_vocabularies-1 namespace. This type is defined in the stix_default_vocabularies.xsd file or at the URL http://stix.mitre.org/XMLSchema/default_vocabularies/1.1.1/stix_default_vocabularies.xsd.&lt;/xs:documentation&gt;</a:t>
            </a:r>
          </a:p>
          <a:p>
            <a:r>
              <a:rPr lang="en-US" sz="1200" dirty="0"/>
              <a:t>							&lt;</a:t>
            </a:r>
            <a:r>
              <a:rPr lang="en-US" sz="1200" dirty="0" err="1"/>
              <a:t>xs:documentation</a:t>
            </a:r>
            <a:r>
              <a:rPr lang="en-US" sz="1200" dirty="0"/>
              <a:t>&gt;Users may also define their own vocabulary using the type extension mechanism, specify a vocabulary name and reference using the attributes, or simply use this as a string field.&lt;/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a:t>
            </a:r>
            <a:r>
              <a:rPr lang="en-US" sz="1200" dirty="0" err="1"/>
              <a:t>Alternative_ID</a:t>
            </a:r>
            <a:r>
              <a:rPr lang="en-US" sz="1200" dirty="0"/>
              <a:t>" type="</a:t>
            </a:r>
            <a:r>
              <a:rPr lang="en-US" sz="1200" dirty="0" err="1"/>
              <a:t>xs:string</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an alternative identifier (or alias) for the cyber threat Indicator.&lt;/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401" y="761999"/>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flipV="1">
            <a:off x="2101001" y="4808702"/>
            <a:ext cx="1676400" cy="1536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28600" y="5029200"/>
            <a:ext cx="1872401" cy="1200329"/>
          </a:xfrm>
          <a:prstGeom prst="rect">
            <a:avLst/>
          </a:prstGeom>
          <a:noFill/>
        </p:spPr>
        <p:txBody>
          <a:bodyPr wrap="square" rtlCol="0">
            <a:spAutoFit/>
          </a:bodyPr>
          <a:lstStyle/>
          <a:p>
            <a:r>
              <a:rPr lang="en-US" dirty="0" smtClean="0">
                <a:solidFill>
                  <a:srgbClr val="FFFF00"/>
                </a:solidFill>
              </a:rPr>
              <a:t>XML Schema is reverse engineered into UML</a:t>
            </a:r>
            <a:endParaRPr lang="en-US" dirty="0">
              <a:solidFill>
                <a:srgbClr val="FFFF00"/>
              </a:solidFill>
            </a:endParaRPr>
          </a:p>
        </p:txBody>
      </p:sp>
    </p:spTree>
    <p:extLst>
      <p:ext uri="{BB962C8B-B14F-4D97-AF65-F5344CB8AC3E}">
        <p14:creationId xmlns:p14="http://schemas.microsoft.com/office/powerpoint/2010/main" val="1961937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Space</a:t>
            </a:r>
            <a:endParaRPr lang="en-US" dirty="0">
              <a:solidFill>
                <a:schemeClr val="tx1"/>
              </a:solidFill>
            </a:endParaRPr>
          </a:p>
        </p:txBody>
      </p:sp>
      <p:sp>
        <p:nvSpPr>
          <p:cNvPr id="3" name="Content Placeholder 2"/>
          <p:cNvSpPr>
            <a:spLocks noGrp="1"/>
          </p:cNvSpPr>
          <p:nvPr>
            <p:ph sz="half" idx="1"/>
          </p:nvPr>
        </p:nvSpPr>
        <p:spPr/>
        <p:txBody>
          <a:bodyPr>
            <a:normAutofit/>
          </a:bodyPr>
          <a:lstStyle/>
          <a:p>
            <a:r>
              <a:rPr lang="en-US" dirty="0" smtClean="0">
                <a:solidFill>
                  <a:schemeClr val="tx1"/>
                </a:solidFill>
              </a:rPr>
              <a:t>There is a critical need to understand and mitigate threats and risks – to “connect the dots”.</a:t>
            </a:r>
          </a:p>
          <a:p>
            <a:r>
              <a:rPr lang="en-US" dirty="0" smtClean="0">
                <a:solidFill>
                  <a:schemeClr val="tx1"/>
                </a:solidFill>
              </a:rPr>
              <a:t>The Landscape of threats is changing</a:t>
            </a:r>
          </a:p>
          <a:p>
            <a:pPr lvl="1"/>
            <a:r>
              <a:rPr lang="en-US" dirty="0" smtClean="0">
                <a:solidFill>
                  <a:schemeClr val="tx1"/>
                </a:solidFill>
              </a:rPr>
              <a:t>Multiple attack vectors, cyber and other</a:t>
            </a:r>
          </a:p>
          <a:p>
            <a:pPr lvl="1"/>
            <a:r>
              <a:rPr lang="en-US" dirty="0" smtClean="0">
                <a:solidFill>
                  <a:schemeClr val="tx1"/>
                </a:solidFill>
              </a:rPr>
              <a:t>Advanced threats utilize multiple vulnerabilities</a:t>
            </a:r>
          </a:p>
          <a:p>
            <a:r>
              <a:rPr lang="en-US" dirty="0" smtClean="0">
                <a:solidFill>
                  <a:schemeClr val="tx1"/>
                </a:solidFill>
              </a:rPr>
              <a:t>No comprehensive consistent semantic framework</a:t>
            </a:r>
          </a:p>
          <a:p>
            <a:pPr lvl="1"/>
            <a:r>
              <a:rPr lang="en-US" dirty="0" smtClean="0">
                <a:solidFill>
                  <a:schemeClr val="tx1"/>
                </a:solidFill>
              </a:rPr>
              <a:t>Existing systems (such as corporate GRC solutions) allow insular treatment of threat/risk relationships</a:t>
            </a:r>
          </a:p>
          <a:p>
            <a:pPr lvl="1"/>
            <a:r>
              <a:rPr lang="en-US" dirty="0" smtClean="0">
                <a:solidFill>
                  <a:schemeClr val="tx1"/>
                </a:solidFill>
              </a:rPr>
              <a:t>Comprehensive system would allow system-of-systems interoperability (private/private, public/private)</a:t>
            </a:r>
          </a:p>
          <a:p>
            <a:endParaRPr lang="en-US" dirty="0">
              <a:solidFill>
                <a:schemeClr val="tx1"/>
              </a:solidFill>
            </a:endParaRPr>
          </a:p>
        </p:txBody>
      </p:sp>
    </p:spTree>
    <p:extLst>
      <p:ext uri="{BB962C8B-B14F-4D97-AF65-F5344CB8AC3E}">
        <p14:creationId xmlns:p14="http://schemas.microsoft.com/office/powerpoint/2010/main" val="1755035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40</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a:xfrm>
            <a:off x="352426" y="228600"/>
            <a:ext cx="8715374" cy="1066800"/>
          </a:xfrm>
        </p:spPr>
        <p:txBody>
          <a:bodyPr>
            <a:normAutofit/>
          </a:bodyPr>
          <a:lstStyle/>
          <a:p>
            <a:r>
              <a:rPr lang="en-US" dirty="0" smtClean="0"/>
              <a:t>XML Representation </a:t>
            </a:r>
            <a:r>
              <a:rPr lang="en-US" dirty="0" smtClean="0">
                <a:solidFill>
                  <a:srgbClr val="00B050"/>
                </a:solidFill>
              </a:rPr>
              <a:t>represents</a:t>
            </a:r>
            <a:r>
              <a:rPr lang="en-US" dirty="0" smtClean="0"/>
              <a:t> concept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844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0" y="4429035"/>
            <a:ext cx="1872401" cy="646331"/>
          </a:xfrm>
          <a:prstGeom prst="rect">
            <a:avLst/>
          </a:prstGeom>
          <a:noFill/>
        </p:spPr>
        <p:txBody>
          <a:bodyPr wrap="square" rtlCol="0">
            <a:spAutoFit/>
          </a:bodyPr>
          <a:lstStyle/>
          <a:p>
            <a:r>
              <a:rPr lang="en-US" dirty="0" smtClean="0">
                <a:solidFill>
                  <a:srgbClr val="FF0000"/>
                </a:solidFill>
              </a:rPr>
              <a:t>We start with the high-level classes</a:t>
            </a:r>
            <a:endParaRPr lang="en-US" dirty="0">
              <a:solidFill>
                <a:srgbClr val="FF0000"/>
              </a:solidFill>
            </a:endParaRPr>
          </a:p>
        </p:txBody>
      </p:sp>
    </p:spTree>
    <p:extLst>
      <p:ext uri="{BB962C8B-B14F-4D97-AF65-F5344CB8AC3E}">
        <p14:creationId xmlns:p14="http://schemas.microsoft.com/office/powerpoint/2010/main" val="832781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provide mapped views of the conceptual model</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07" y="1600200"/>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268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42</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Physical/logical elements </a:t>
            </a:r>
            <a:r>
              <a:rPr lang="en-US" dirty="0" smtClean="0">
                <a:solidFill>
                  <a:srgbClr val="00B050"/>
                </a:solidFill>
              </a:rPr>
              <a:t>represent </a:t>
            </a:r>
            <a:r>
              <a:rPr lang="en-US" dirty="0" smtClean="0"/>
              <a:t>concepts (may be in facades)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93273"/>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853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105918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637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44</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Facades utilize representations and property paths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642139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rot="19758132">
            <a:off x="5085196" y="3068214"/>
            <a:ext cx="1676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0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6/17/2015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45</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Mapping patterns for complex relations</a:t>
            </a:r>
            <a:endParaRPr lang="en-US" dirty="0"/>
          </a:p>
        </p:txBody>
      </p:sp>
      <p:pic>
        <p:nvPicPr>
          <p:cNvPr id="6" name="Picture 5"/>
          <p:cNvPicPr/>
          <p:nvPr/>
        </p:nvPicPr>
        <p:blipFill>
          <a:blip r:embed="rId2"/>
          <a:stretch>
            <a:fillRect/>
          </a:stretch>
        </p:blipFill>
        <p:spPr>
          <a:xfrm>
            <a:off x="381000" y="1295400"/>
            <a:ext cx="8610600" cy="7543800"/>
          </a:xfrm>
          <a:prstGeom prst="rect">
            <a:avLst/>
          </a:prstGeom>
        </p:spPr>
      </p:pic>
    </p:spTree>
    <p:extLst>
      <p:ext uri="{BB962C8B-B14F-4D97-AF65-F5344CB8AC3E}">
        <p14:creationId xmlns:p14="http://schemas.microsoft.com/office/powerpoint/2010/main" val="596364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206238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of mapped data graph</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6/17/2015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48</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17322641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656052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848" y="230339"/>
            <a:ext cx="8016240" cy="951569"/>
          </a:xfrm>
        </p:spPr>
        <p:txBody>
          <a:bodyPr>
            <a:normAutofit fontScale="90000"/>
          </a:bodyPr>
          <a:lstStyle/>
          <a:p>
            <a:r>
              <a:rPr lang="en-US" dirty="0" smtClean="0">
                <a:solidFill>
                  <a:srgbClr val="FFFF00"/>
                </a:solidFill>
              </a:rPr>
              <a:t>We have critical needs for analytics and information sharing</a:t>
            </a:r>
            <a:endParaRPr lang="en-US" dirty="0">
              <a:solidFill>
                <a:srgbClr val="FFFF00"/>
              </a:solidFill>
            </a:endParaRPr>
          </a:p>
        </p:txBody>
      </p:sp>
      <p:sp>
        <p:nvSpPr>
          <p:cNvPr id="13" name="Rounded Rectangle 12"/>
          <p:cNvSpPr/>
          <p:nvPr/>
        </p:nvSpPr>
        <p:spPr>
          <a:xfrm>
            <a:off x="5505450" y="1651631"/>
            <a:ext cx="1623060" cy="378905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26180" y="1651631"/>
            <a:ext cx="1623060" cy="378905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08810" y="1651631"/>
            <a:ext cx="1623060" cy="378905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1440" y="1651631"/>
            <a:ext cx="1623060" cy="378905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789050"/>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3" name="TextBox 2"/>
          <p:cNvSpPr txBox="1"/>
          <p:nvPr/>
        </p:nvSpPr>
        <p:spPr>
          <a:xfrm>
            <a:off x="902970" y="5901002"/>
            <a:ext cx="6754991" cy="369332"/>
          </a:xfrm>
          <a:prstGeom prst="rect">
            <a:avLst/>
          </a:prstGeom>
          <a:noFill/>
        </p:spPr>
        <p:txBody>
          <a:bodyPr wrap="none" rtlCol="0">
            <a:spAutoFit/>
          </a:bodyPr>
          <a:lstStyle/>
          <a:p>
            <a:r>
              <a:rPr lang="en-US" b="1" dirty="0" smtClean="0">
                <a:solidFill>
                  <a:srgbClr val="FF0000"/>
                </a:solidFill>
              </a:rPr>
              <a:t>Yet the information sharing and analytics capabilities are stove piped</a:t>
            </a:r>
            <a:endParaRPr lang="en-US" b="1" dirty="0">
              <a:solidFill>
                <a:srgbClr val="FF0000"/>
              </a:solidFill>
            </a:endParaRPr>
          </a:p>
        </p:txBody>
      </p:sp>
      <p:sp>
        <p:nvSpPr>
          <p:cNvPr id="20" name="Rounded Rectangle 19"/>
          <p:cNvSpPr/>
          <p:nvPr/>
        </p:nvSpPr>
        <p:spPr>
          <a:xfrm rot="887486">
            <a:off x="363181" y="3240565"/>
            <a:ext cx="7992775" cy="1017270"/>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Threat and risk</a:t>
            </a:r>
          </a:p>
          <a:p>
            <a:pPr algn="ctr"/>
            <a:r>
              <a:rPr lang="en-US" dirty="0" smtClean="0"/>
              <a:t>Identification, assessment, mitigation, situational awareness</a:t>
            </a:r>
            <a:endParaRPr lang="en-US" dirty="0"/>
          </a:p>
        </p:txBody>
      </p:sp>
      <p:sp>
        <p:nvSpPr>
          <p:cNvPr id="21" name="TextBox 20"/>
          <p:cNvSpPr txBox="1"/>
          <p:nvPr/>
        </p:nvSpPr>
        <p:spPr>
          <a:xfrm>
            <a:off x="735002" y="5531670"/>
            <a:ext cx="6934527" cy="369332"/>
          </a:xfrm>
          <a:prstGeom prst="rect">
            <a:avLst/>
          </a:prstGeom>
          <a:noFill/>
        </p:spPr>
        <p:txBody>
          <a:bodyPr wrap="none" rtlCol="0">
            <a:spAutoFit/>
          </a:bodyPr>
          <a:lstStyle/>
          <a:p>
            <a:r>
              <a:rPr lang="en-US" b="1" dirty="0" smtClean="0">
                <a:solidFill>
                  <a:srgbClr val="FF0000"/>
                </a:solidFill>
              </a:rPr>
              <a:t>Risks and threats from threat actors and natural sources cross domains</a:t>
            </a:r>
            <a:endParaRPr lang="en-US" b="1" dirty="0">
              <a:solidFill>
                <a:srgbClr val="FF0000"/>
              </a:solidFill>
            </a:endParaRPr>
          </a:p>
        </p:txBody>
      </p:sp>
    </p:spTree>
    <p:extLst>
      <p:ext uri="{BB962C8B-B14F-4D97-AF65-F5344CB8AC3E}">
        <p14:creationId xmlns:p14="http://schemas.microsoft.com/office/powerpoint/2010/main" val="157242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animBg="1"/>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8293191"/>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5832095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7477900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5814338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925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Threat/Risk RFP Requirements</a:t>
            </a:r>
            <a:endParaRPr lang="en-US" dirty="0"/>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
        <p:nvSpPr>
          <p:cNvPr id="2" name="Title 1"/>
          <p:cNvSpPr>
            <a:spLocks noGrp="1"/>
          </p:cNvSpPr>
          <p:nvPr>
            <p:ph type="title"/>
          </p:nvPr>
        </p:nvSpPr>
        <p:spPr/>
        <p:txBody>
          <a:bodyPr/>
          <a:lstStyle/>
          <a:p>
            <a:r>
              <a:rPr lang="en-US" dirty="0" smtClean="0"/>
              <a:t>Conceptual Models</a:t>
            </a:r>
            <a:endParaRPr lang="en-US" dirty="0"/>
          </a:p>
        </p:txBody>
      </p:sp>
      <p:sp>
        <p:nvSpPr>
          <p:cNvPr id="4" name="Rectangle 3"/>
          <p:cNvSpPr/>
          <p:nvPr/>
        </p:nvSpPr>
        <p:spPr>
          <a:xfrm rot="19605516">
            <a:off x="2855782" y="2967336"/>
            <a:ext cx="26484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
        <p:nvSpPr>
          <p:cNvPr id="2" name="Title 1"/>
          <p:cNvSpPr>
            <a:spLocks noGrp="1"/>
          </p:cNvSpPr>
          <p:nvPr>
            <p:ph type="title"/>
          </p:nvPr>
        </p:nvSpPr>
        <p:spPr/>
        <p:txBody>
          <a:bodyPr/>
          <a:lstStyle/>
          <a:p>
            <a:r>
              <a:rPr lang="en-US" dirty="0" smtClean="0"/>
              <a:t>Threat/Risk Concepts To Define</a:t>
            </a:r>
            <a:endParaRPr lang="en-US" dirty="0"/>
          </a:p>
        </p:txBody>
      </p:sp>
      <p:sp>
        <p:nvSpPr>
          <p:cNvPr id="4" name="Rectangle 3"/>
          <p:cNvSpPr/>
          <p:nvPr/>
        </p:nvSpPr>
        <p:spPr>
          <a:xfrm rot="19605516">
            <a:off x="2855782" y="2967336"/>
            <a:ext cx="26484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4" name="Rectangle 3"/>
          <p:cNvSpPr/>
          <p:nvPr/>
        </p:nvSpPr>
        <p:spPr>
          <a:xfrm rot="19605516">
            <a:off x="2855782" y="2967336"/>
            <a:ext cx="26484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9845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
        <p:nvSpPr>
          <p:cNvPr id="2" name="Title 1"/>
          <p:cNvSpPr>
            <a:spLocks noGrp="1"/>
          </p:cNvSpPr>
          <p:nvPr>
            <p:ph type="title"/>
          </p:nvPr>
        </p:nvSpPr>
        <p:spPr/>
        <p:txBody>
          <a:bodyPr/>
          <a:lstStyle/>
          <a:p>
            <a:r>
              <a:rPr lang="en-US" dirty="0" smtClean="0"/>
              <a:t>Constraints</a:t>
            </a:r>
            <a:endParaRPr lang="en-US" dirty="0"/>
          </a:p>
        </p:txBody>
      </p:sp>
      <p:sp>
        <p:nvSpPr>
          <p:cNvPr id="4" name="Rectangle 3"/>
          <p:cNvSpPr/>
          <p:nvPr/>
        </p:nvSpPr>
        <p:spPr>
          <a:xfrm rot="19605516">
            <a:off x="2855782" y="2967336"/>
            <a:ext cx="26484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
        <p:nvSpPr>
          <p:cNvPr id="2" name="Title 1"/>
          <p:cNvSpPr>
            <a:spLocks noGrp="1"/>
          </p:cNvSpPr>
          <p:nvPr>
            <p:ph type="title"/>
          </p:nvPr>
        </p:nvSpPr>
        <p:spPr/>
        <p:txBody>
          <a:bodyPr/>
          <a:lstStyle/>
          <a:p>
            <a:r>
              <a:rPr lang="en-US" dirty="0" smtClean="0"/>
              <a:t>NIEM Representation &amp; Mapping</a:t>
            </a:r>
            <a:endParaRPr lang="en-US" dirty="0"/>
          </a:p>
        </p:txBody>
      </p:sp>
      <p:sp>
        <p:nvSpPr>
          <p:cNvPr id="4" name="Rectangle 3"/>
          <p:cNvSpPr/>
          <p:nvPr/>
        </p:nvSpPr>
        <p:spPr>
          <a:xfrm rot="19605516">
            <a:off x="2955971" y="2967336"/>
            <a:ext cx="244810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Started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Integrated threat and risk management across</a:t>
            </a:r>
          </a:p>
          <a:p>
            <a:pPr lvl="1"/>
            <a:r>
              <a:rPr lang="en-US" dirty="0" smtClean="0"/>
              <a:t>Domains</a:t>
            </a:r>
          </a:p>
          <a:p>
            <a:pPr lvl="2"/>
            <a:r>
              <a:rPr lang="en-US" dirty="0" smtClean="0"/>
              <a:t>Cyber, Criminal, Terrorism, Critical Infrastructure, Natural disasters, others…</a:t>
            </a:r>
          </a:p>
          <a:p>
            <a:pPr lvl="2"/>
            <a:r>
              <a:rPr lang="en-US" dirty="0" smtClean="0"/>
              <a:t>Across network fabrics (e.g. classified, unclassified, open)</a:t>
            </a:r>
          </a:p>
          <a:p>
            <a:pPr lvl="1"/>
            <a:r>
              <a:rPr lang="en-US" dirty="0" smtClean="0"/>
              <a:t>Products and technologies</a:t>
            </a:r>
          </a:p>
          <a:p>
            <a:pPr lvl="2"/>
            <a:r>
              <a:rPr lang="en-US" dirty="0" smtClean="0"/>
              <a:t>Enterprise risk management, cyber tools, disaster planning, etc…</a:t>
            </a:r>
          </a:p>
          <a:p>
            <a:pPr lvl="1"/>
            <a:r>
              <a:rPr lang="en-US" dirty="0" smtClean="0"/>
              <a:t>Organizations</a:t>
            </a:r>
          </a:p>
          <a:p>
            <a:pPr lvl="2"/>
            <a:r>
              <a:rPr lang="en-US" dirty="0" smtClean="0"/>
              <a:t>Government (Global, National, State, Local, Tribal), Non-governmental organizations, Commercial</a:t>
            </a:r>
          </a:p>
          <a:p>
            <a:r>
              <a:rPr lang="en-US" dirty="0" smtClean="0"/>
              <a:t>Leading to</a:t>
            </a:r>
          </a:p>
          <a:p>
            <a:pPr lvl="1"/>
            <a:r>
              <a:rPr lang="en-US" dirty="0" smtClean="0"/>
              <a:t>Shared awareness of threats and risks</a:t>
            </a:r>
          </a:p>
          <a:p>
            <a:pPr lvl="1"/>
            <a:r>
              <a:rPr lang="en-US" dirty="0" smtClean="0"/>
              <a:t>Federated information analytics (including “big data”)</a:t>
            </a:r>
          </a:p>
          <a:p>
            <a:pPr lvl="1"/>
            <a:r>
              <a:rPr lang="en-US" dirty="0" smtClean="0"/>
              <a:t>Improved mitigation of threats and risk</a:t>
            </a:r>
          </a:p>
          <a:p>
            <a:pPr lvl="1"/>
            <a:r>
              <a:rPr lang="en-US" dirty="0" smtClean="0"/>
              <a:t>Situational awareness in real time</a:t>
            </a:r>
          </a:p>
          <a:p>
            <a:pPr lvl="1"/>
            <a:r>
              <a:rPr lang="en-US" dirty="0" smtClean="0"/>
              <a:t>Big data analytics</a:t>
            </a:r>
          </a:p>
          <a:p>
            <a:pPr lvl="1"/>
            <a:r>
              <a:rPr lang="en-US" dirty="0" smtClean="0"/>
              <a:t>Ability to respond and recover</a:t>
            </a:r>
            <a:endParaRPr lang="en-US" dirty="0"/>
          </a:p>
        </p:txBody>
      </p:sp>
      <p:sp>
        <p:nvSpPr>
          <p:cNvPr id="2" name="Title 1"/>
          <p:cNvSpPr>
            <a:spLocks noGrp="1"/>
          </p:cNvSpPr>
          <p:nvPr>
            <p:ph type="title"/>
          </p:nvPr>
        </p:nvSpPr>
        <p:spPr/>
        <p:txBody>
          <a:bodyPr/>
          <a:lstStyle/>
          <a:p>
            <a:r>
              <a:rPr lang="en-US" dirty="0" smtClean="0"/>
              <a:t>The Opportunity</a:t>
            </a:r>
            <a:endParaRPr lang="en-US" dirty="0"/>
          </a:p>
        </p:txBody>
      </p:sp>
    </p:spTree>
    <p:extLst>
      <p:ext uri="{BB962C8B-B14F-4D97-AF65-F5344CB8AC3E}">
        <p14:creationId xmlns:p14="http://schemas.microsoft.com/office/powerpoint/2010/main" val="3495349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
        <p:nvSpPr>
          <p:cNvPr id="2" name="Title 1"/>
          <p:cNvSpPr>
            <a:spLocks noGrp="1"/>
          </p:cNvSpPr>
          <p:nvPr>
            <p:ph type="title"/>
          </p:nvPr>
        </p:nvSpPr>
        <p:spPr/>
        <p:txBody>
          <a:bodyPr/>
          <a:lstStyle/>
          <a:p>
            <a:r>
              <a:rPr lang="en-US" dirty="0" smtClean="0"/>
              <a:t>STIX Mapping</a:t>
            </a:r>
            <a:endParaRPr lang="en-US" dirty="0"/>
          </a:p>
        </p:txBody>
      </p:sp>
      <p:sp>
        <p:nvSpPr>
          <p:cNvPr id="4" name="Rectangle 3"/>
          <p:cNvSpPr/>
          <p:nvPr/>
        </p:nvSpPr>
        <p:spPr>
          <a:xfrm rot="19605516">
            <a:off x="2955972" y="2967336"/>
            <a:ext cx="244810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Started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
        <p:nvSpPr>
          <p:cNvPr id="2" name="Title 1"/>
          <p:cNvSpPr>
            <a:spLocks noGrp="1"/>
          </p:cNvSpPr>
          <p:nvPr>
            <p:ph type="title"/>
          </p:nvPr>
        </p:nvSpPr>
        <p:spPr/>
        <p:txBody>
          <a:bodyPr/>
          <a:lstStyle/>
          <a:p>
            <a:r>
              <a:rPr lang="en-US" dirty="0" smtClean="0"/>
              <a:t>Common Requirements</a:t>
            </a:r>
            <a:endParaRPr lang="en-US" dirty="0"/>
          </a:p>
        </p:txBody>
      </p:sp>
      <p:sp>
        <p:nvSpPr>
          <p:cNvPr id="4" name="Rectangle 3"/>
          <p:cNvSpPr/>
          <p:nvPr/>
        </p:nvSpPr>
        <p:spPr>
          <a:xfrm rot="19605516">
            <a:off x="2855782" y="2967336"/>
            <a:ext cx="26484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65424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
        <p:nvSpPr>
          <p:cNvPr id="2" name="Title 1"/>
          <p:cNvSpPr>
            <a:spLocks noGrp="1"/>
          </p:cNvSpPr>
          <p:nvPr>
            <p:ph type="title"/>
          </p:nvPr>
        </p:nvSpPr>
        <p:spPr/>
        <p:txBody>
          <a:bodyPr/>
          <a:lstStyle/>
          <a:p>
            <a:r>
              <a:rPr lang="en-US" dirty="0" smtClean="0"/>
              <a:t>Optional Mappings</a:t>
            </a:r>
            <a:endParaRPr lang="en-US" dirty="0"/>
          </a:p>
        </p:txBody>
      </p:sp>
      <p:sp>
        <p:nvSpPr>
          <p:cNvPr id="4" name="Rectangle 3"/>
          <p:cNvSpPr/>
          <p:nvPr/>
        </p:nvSpPr>
        <p:spPr>
          <a:xfrm rot="19605516">
            <a:off x="330705" y="2551838"/>
            <a:ext cx="7698646"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EDXL and others as input</a:t>
            </a:r>
          </a:p>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Mappings anticipated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4" name="Rectangle 3"/>
          <p:cNvSpPr/>
          <p:nvPr/>
        </p:nvSpPr>
        <p:spPr>
          <a:xfrm rot="19605516">
            <a:off x="1844738" y="2967336"/>
            <a:ext cx="46705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 - SIMF</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
        <p:nvSpPr>
          <p:cNvPr id="2" name="Title 1"/>
          <p:cNvSpPr>
            <a:spLocks noGrp="1"/>
          </p:cNvSpPr>
          <p:nvPr>
            <p:ph type="title"/>
          </p:nvPr>
        </p:nvSpPr>
        <p:spPr/>
        <p:txBody>
          <a:bodyPr/>
          <a:lstStyle/>
          <a:p>
            <a:r>
              <a:rPr lang="en-US" dirty="0" smtClean="0"/>
              <a:t>MOF Representation</a:t>
            </a:r>
            <a:endParaRPr lang="en-US" dirty="0"/>
          </a:p>
        </p:txBody>
      </p:sp>
      <p:sp>
        <p:nvSpPr>
          <p:cNvPr id="4" name="Rectangle 3"/>
          <p:cNvSpPr/>
          <p:nvPr/>
        </p:nvSpPr>
        <p:spPr>
          <a:xfrm rot="19605516">
            <a:off x="2454743" y="2551838"/>
            <a:ext cx="3450561"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Covered</a:t>
            </a:r>
          </a:p>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Using UML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There are dozens of standards, exchange schema and technologies for </a:t>
            </a:r>
            <a:r>
              <a:rPr lang="en-US" u="sng" dirty="0" smtClean="0"/>
              <a:t>each</a:t>
            </a:r>
            <a:r>
              <a:rPr lang="en-US" dirty="0" smtClean="0"/>
              <a:t> domain</a:t>
            </a:r>
          </a:p>
          <a:p>
            <a:pPr lvl="1"/>
            <a:r>
              <a:rPr lang="en-US" dirty="0" smtClean="0"/>
              <a:t>Each uses different terminology, structure and schema to represent the same or overlapping concepts</a:t>
            </a:r>
          </a:p>
          <a:p>
            <a:pPr lvl="1"/>
            <a:r>
              <a:rPr lang="en-US" dirty="0" smtClean="0"/>
              <a:t>These only work together inside of proprietary products. No one product could ever cover the entire scope</a:t>
            </a:r>
          </a:p>
          <a:p>
            <a:pPr lvl="1"/>
            <a:r>
              <a:rPr lang="en-US" dirty="0" smtClean="0"/>
              <a:t>Organizations with different or multiple products can’t integrate</a:t>
            </a:r>
          </a:p>
          <a:p>
            <a:r>
              <a:rPr lang="en-US" dirty="0" smtClean="0"/>
              <a:t>There is even less capability across domains</a:t>
            </a:r>
          </a:p>
          <a:p>
            <a:r>
              <a:rPr lang="en-US" dirty="0" smtClean="0"/>
              <a:t>Threat actors and natural disasters don’t respect our stovepipes, they exploit them</a:t>
            </a:r>
          </a:p>
          <a:p>
            <a:r>
              <a:rPr lang="en-US" dirty="0" smtClean="0">
                <a:solidFill>
                  <a:srgbClr val="FF0000"/>
                </a:solidFill>
              </a:rPr>
              <a:t>Impact: </a:t>
            </a:r>
            <a:r>
              <a:rPr lang="en-US" dirty="0" smtClean="0"/>
              <a:t>Our capacity for coordinated mitigation and response is severely compromised</a:t>
            </a:r>
            <a:endParaRPr lang="en-US" dirty="0"/>
          </a:p>
        </p:txBody>
      </p:sp>
      <p:sp>
        <p:nvSpPr>
          <p:cNvPr id="2" name="Title 1"/>
          <p:cNvSpPr>
            <a:spLocks noGrp="1"/>
          </p:cNvSpPr>
          <p:nvPr>
            <p:ph type="title"/>
          </p:nvPr>
        </p:nvSpPr>
        <p:spPr/>
        <p:txBody>
          <a:bodyPr/>
          <a:lstStyle/>
          <a:p>
            <a:r>
              <a:rPr lang="en-US" dirty="0" smtClean="0"/>
              <a:t>The Challenge</a:t>
            </a:r>
            <a:endParaRPr lang="en-US" dirty="0"/>
          </a:p>
        </p:txBody>
      </p:sp>
    </p:spTree>
    <p:extLst>
      <p:ext uri="{BB962C8B-B14F-4D97-AF65-F5344CB8AC3E}">
        <p14:creationId xmlns:p14="http://schemas.microsoft.com/office/powerpoint/2010/main" val="2268692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Transformation from one information sharing data format to another</a:t>
            </a:r>
          </a:p>
          <a:p>
            <a:pPr lvl="1"/>
            <a:r>
              <a:rPr lang="en-US" sz="2000" dirty="0" smtClean="0"/>
              <a:t>Example: NIEM to a CAP Alert</a:t>
            </a:r>
          </a:p>
          <a:p>
            <a:r>
              <a:rPr lang="en-US" sz="2400" dirty="0" smtClean="0"/>
              <a:t>Analytics of information federated from multiple sources</a:t>
            </a:r>
          </a:p>
          <a:p>
            <a:pPr lvl="1"/>
            <a:r>
              <a:rPr lang="en-US" sz="2000" dirty="0" smtClean="0"/>
              <a:t>Examples: </a:t>
            </a:r>
          </a:p>
          <a:p>
            <a:pPr lvl="2"/>
            <a:r>
              <a:rPr lang="en-US" sz="2000" dirty="0" smtClean="0"/>
              <a:t>Fusion center “connects the dots” between a stolen laptop (from NIEM) and a cyber incident (From STIX)</a:t>
            </a:r>
          </a:p>
          <a:p>
            <a:pPr lvl="2"/>
            <a:r>
              <a:rPr lang="en-US" sz="2000" dirty="0" smtClean="0"/>
              <a:t>Bio hazard detected by automated  instruments and collaborated by local health care professionals</a:t>
            </a:r>
            <a:endParaRPr lang="en-US" sz="2000" dirty="0"/>
          </a:p>
        </p:txBody>
      </p:sp>
      <p:sp>
        <p:nvSpPr>
          <p:cNvPr id="2" name="Title 1"/>
          <p:cNvSpPr>
            <a:spLocks noGrp="1"/>
          </p:cNvSpPr>
          <p:nvPr>
            <p:ph type="title"/>
          </p:nvPr>
        </p:nvSpPr>
        <p:spPr/>
        <p:txBody>
          <a:bodyPr/>
          <a:lstStyle/>
          <a:p>
            <a:r>
              <a:rPr lang="en-US" dirty="0" smtClean="0"/>
              <a:t>Primary classes of use cases</a:t>
            </a:r>
            <a:endParaRPr lang="en-US" dirty="0"/>
          </a:p>
        </p:txBody>
      </p:sp>
    </p:spTree>
    <p:extLst>
      <p:ext uri="{BB962C8B-B14F-4D97-AF65-F5344CB8AC3E}">
        <p14:creationId xmlns:p14="http://schemas.microsoft.com/office/powerpoint/2010/main" val="4078020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724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987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102503"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31633" y="1651630"/>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p:txBody>
          <a:bodyPr>
            <a:normAutofit/>
          </a:bodyPr>
          <a:lstStyle/>
          <a:p>
            <a:r>
              <a:rPr lang="en-US" sz="3200" dirty="0" smtClean="0"/>
              <a:t>What we need is an integrating framework </a:t>
            </a:r>
            <a:r>
              <a:rPr lang="en-US" sz="3200" dirty="0" smtClean="0">
                <a:solidFill>
                  <a:srgbClr val="FF0000"/>
                </a:solidFill>
              </a:rPr>
              <a:t>that supports automated data mapping</a:t>
            </a:r>
            <a:endParaRPr lang="en-US" sz="3200" dirty="0">
              <a:solidFill>
                <a:srgbClr val="FF00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109596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3017</TotalTime>
  <Words>2740</Words>
  <Application>Microsoft Office PowerPoint</Application>
  <PresentationFormat>On-screen Show (4:3)</PresentationFormat>
  <Paragraphs>649</Paragraphs>
  <Slides>64</Slides>
  <Notes>2</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Mylar</vt:lpstr>
      <vt:lpstr>Operational Threat &amp; Risk Information Sharing and Analytics</vt:lpstr>
      <vt:lpstr>Submitters and Contributors (Thus Far)</vt:lpstr>
      <vt:lpstr>Team Threat  Open Collaborative Process</vt:lpstr>
      <vt:lpstr>Problem Space</vt:lpstr>
      <vt:lpstr>We have critical needs for analytics and information sharing</vt:lpstr>
      <vt:lpstr>The Opportunity</vt:lpstr>
      <vt:lpstr>The Challenge</vt:lpstr>
      <vt:lpstr>Primary classes of use cases</vt:lpstr>
      <vt:lpstr>What we need is an integrating framework that supports automated data mapping</vt:lpstr>
      <vt:lpstr>Scope Diagram</vt:lpstr>
      <vt:lpstr>Approach</vt:lpstr>
      <vt:lpstr>Critical Components – conceptual models and mappings</vt:lpstr>
      <vt:lpstr>Conceptual Model Inputs</vt:lpstr>
      <vt:lpstr>Understanding the conceptual models</vt:lpstr>
      <vt:lpstr>Conceptual Model Layering</vt:lpstr>
      <vt:lpstr>Conceptual Model Packages</vt:lpstr>
      <vt:lpstr>Understanding the UML diagrams &amp; Tables</vt:lpstr>
      <vt:lpstr>UML Concepts we use</vt:lpstr>
      <vt:lpstr>Profile extension concepts</vt:lpstr>
      <vt:lpstr>Representing the data and schema</vt:lpstr>
      <vt:lpstr>Modeling Convention – General Relations</vt:lpstr>
      <vt:lpstr>PowerPoint Presentation</vt:lpstr>
      <vt:lpstr>Threats and Risks of What?</vt:lpstr>
      <vt:lpstr>Consequences</vt:lpstr>
      <vt:lpstr>“Danger” as the threat/risk common abstraction (Firesmith)</vt:lpstr>
      <vt:lpstr>Core Risk/Threat Concepts Overview</vt:lpstr>
      <vt:lpstr>Incidents</vt:lpstr>
      <vt:lpstr>Processes and plans</vt:lpstr>
      <vt:lpstr>Abstract types</vt:lpstr>
      <vt:lpstr>Kinds of entities</vt:lpstr>
      <vt:lpstr>Example abstract concepts (types and relations)</vt:lpstr>
      <vt:lpstr>Abstract concepts are then supertypes of Risk/Threat specific concepts</vt:lpstr>
      <vt:lpstr>Each concept has a definition and focus diagram</vt:lpstr>
      <vt:lpstr>Hierarchy of verb and property concepts</vt:lpstr>
      <vt:lpstr>Roles</vt:lpstr>
      <vt:lpstr>Phases</vt:lpstr>
      <vt:lpstr>Quantity Kinds</vt:lpstr>
      <vt:lpstr>Mapping Semantics</vt:lpstr>
      <vt:lpstr>Representing the STIX physical model</vt:lpstr>
      <vt:lpstr>XML Representation represents concept</vt:lpstr>
      <vt:lpstr>“Facades” provide mapped views of the conceptual model</vt:lpstr>
      <vt:lpstr>Physical/logical elements represent concepts (may be in facades)</vt:lpstr>
      <vt:lpstr>Facades utilize representations and property paths</vt:lpstr>
      <vt:lpstr>Facades utilize representations and property paths</vt:lpstr>
      <vt:lpstr>Mapping patterns for complex relations</vt:lpstr>
      <vt:lpstr>Example STIX source data</vt:lpstr>
      <vt:lpstr>Example of mapped data graph</vt:lpstr>
      <vt:lpstr>Prototyping</vt:lpstr>
      <vt:lpstr>Prototype Design</vt:lpstr>
      <vt:lpstr>Example Dictionary</vt:lpstr>
      <vt:lpstr>Map log example</vt:lpstr>
      <vt:lpstr>Example rules*</vt:lpstr>
      <vt:lpstr>Resulting data graph</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208</cp:revision>
  <dcterms:created xsi:type="dcterms:W3CDTF">2014-12-22T21:21:42Z</dcterms:created>
  <dcterms:modified xsi:type="dcterms:W3CDTF">2015-06-17T12:33:51Z</dcterms:modified>
</cp:coreProperties>
</file>