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407" r:id="rId3"/>
    <p:sldId id="2363" r:id="rId4"/>
    <p:sldId id="2369" r:id="rId5"/>
    <p:sldId id="2370" r:id="rId6"/>
    <p:sldId id="2410" r:id="rId7"/>
    <p:sldId id="1653" r:id="rId8"/>
    <p:sldId id="2357" r:id="rId9"/>
    <p:sldId id="1175" r:id="rId10"/>
    <p:sldId id="2092" r:id="rId11"/>
    <p:sldId id="1188" r:id="rId12"/>
    <p:sldId id="1195" r:id="rId13"/>
    <p:sldId id="2408" r:id="rId14"/>
    <p:sldId id="2409" r:id="rId15"/>
    <p:sldId id="2411" r:id="rId16"/>
    <p:sldId id="2095" r:id="rId17"/>
    <p:sldId id="2143" r:id="rId18"/>
    <p:sldId id="2145" r:id="rId19"/>
    <p:sldId id="1219" r:id="rId20"/>
    <p:sldId id="2147" r:id="rId21"/>
    <p:sldId id="2320" r:id="rId22"/>
    <p:sldId id="1197" r:id="rId23"/>
    <p:sldId id="2397" r:id="rId24"/>
    <p:sldId id="2398" r:id="rId25"/>
    <p:sldId id="2373" r:id="rId26"/>
    <p:sldId id="2374" r:id="rId27"/>
    <p:sldId id="2375" r:id="rId28"/>
    <p:sldId id="2377" r:id="rId29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 DiMillo" initials="TD" lastIdx="8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C0C0"/>
    <a:srgbClr val="E51B24"/>
    <a:srgbClr val="D1D2D3"/>
    <a:srgbClr val="FFFF00"/>
    <a:srgbClr val="009999"/>
    <a:srgbClr val="99CC00"/>
    <a:srgbClr val="D5C0C0"/>
    <a:srgbClr val="99C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 autoAdjust="0"/>
    <p:restoredTop sz="91022" autoAdjust="0"/>
  </p:normalViewPr>
  <p:slideViewPr>
    <p:cSldViewPr snapToGrid="0">
      <p:cViewPr>
        <p:scale>
          <a:sx n="100" d="100"/>
          <a:sy n="100" d="100"/>
        </p:scale>
        <p:origin x="-5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40"/>
    </p:cViewPr>
  </p:sorterViewPr>
  <p:notesViewPr>
    <p:cSldViewPr snapToGrid="0">
      <p:cViewPr>
        <p:scale>
          <a:sx n="100" d="100"/>
          <a:sy n="100" d="100"/>
        </p:scale>
        <p:origin x="-2478" y="264"/>
      </p:cViewPr>
      <p:guideLst>
        <p:guide orient="horz" pos="2851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481C-EEF5-EF42-9560-CBBDD3877905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90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9790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C1F1F-C601-9540-A786-244F2A90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5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1D4DD-984B-4529-A839-0BEFD8DE775E}" type="datetimeFigureOut">
              <a:rPr lang="en-CA" smtClean="0"/>
              <a:pPr/>
              <a:t>03/02/2015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768EA-29F5-48E8-AFEC-95A9D71E39A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802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768EA-29F5-48E8-AFEC-95A9D71E39AE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positphotos_2721359_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875" y="4333875"/>
            <a:ext cx="7305675" cy="1857375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317500"/>
          </a:effectLst>
        </p:spPr>
      </p:pic>
      <p:grpSp>
        <p:nvGrpSpPr>
          <p:cNvPr id="5" name="Group 4"/>
          <p:cNvGrpSpPr/>
          <p:nvPr userDrawn="1"/>
        </p:nvGrpSpPr>
        <p:grpSpPr>
          <a:xfrm>
            <a:off x="342900" y="1352198"/>
            <a:ext cx="8251055" cy="1257652"/>
            <a:chOff x="609600" y="2095148"/>
            <a:chExt cx="8251055" cy="1257652"/>
          </a:xfrm>
        </p:grpSpPr>
        <p:pic>
          <p:nvPicPr>
            <p:cNvPr id="1027" name="Picture 3" descr="C:\Users\Owner\Documents\KDM\Final\KDM Logo set\FINAL KDM LOGO WITH TEXT9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095148"/>
              <a:ext cx="2743200" cy="125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5867400" y="2664023"/>
              <a:ext cx="29932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Working Together to Build Confidence </a:t>
              </a:r>
              <a:endParaRPr lang="en-US" sz="140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23210"/>
            <a:ext cx="7315200" cy="13639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CA" sz="4000" dirty="0" smtClean="0"/>
              <a:t>Security Assurance</a:t>
            </a:r>
          </a:p>
          <a:p>
            <a:pPr algn="ctr"/>
            <a:r>
              <a:rPr lang="en-CA" dirty="0" smtClean="0"/>
              <a:t>KDM Blade</a:t>
            </a:r>
          </a:p>
        </p:txBody>
      </p:sp>
    </p:spTree>
    <p:extLst>
      <p:ext uri="{BB962C8B-B14F-4D97-AF65-F5344CB8AC3E}">
        <p14:creationId xmlns:p14="http://schemas.microsoft.com/office/powerpoint/2010/main" val="75775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79EF-16DC-6048-BC55-F542F27A3315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C72D038-24B3-764F-917D-6E50CFB98B93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© KDM Analytics Inc.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08725"/>
            <a:ext cx="1447800" cy="39687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39552" y="1125538"/>
            <a:ext cx="83536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6172200"/>
            <a:ext cx="8510339" cy="0"/>
          </a:xfrm>
          <a:prstGeom prst="line">
            <a:avLst/>
          </a:prstGeom>
          <a:ln w="76200">
            <a:solidFill>
              <a:srgbClr val="D1D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epositphotos_2721359_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2425" y="47625"/>
            <a:ext cx="1619672" cy="77724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3794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3083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2108-D816-394C-B042-AA7C3DF39F99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6403-7F2E-0943-8A04-0D4AEF15CF51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2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49A-47C7-724A-A7C6-B376A3271BE4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0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E060-0947-4744-9926-82B8803F7C91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4F9-96A8-9C47-8DCA-473088EF6A81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C121-8EF3-5D48-846A-C43859393535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62E8-302A-9F45-8BC4-766D10143ACB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600" y="6356350"/>
            <a:ext cx="16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EAA2-44EB-1E4C-9F0D-B379BF70C5B2}" type="datetime1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75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314700"/>
            <a:ext cx="859655" cy="410625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971600" y="6356350"/>
            <a:ext cx="16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10232-8642-9C4C-B0B9-D2A89323E77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2/3/2015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1475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D658C-420F-44E4-BE39-3F462A0315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KDM Analytics Proprietary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32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63600" y="2645410"/>
            <a:ext cx="7315200" cy="13639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CA" dirty="0" smtClean="0"/>
              <a:t>Towards a common OMG Risk </a:t>
            </a:r>
            <a:r>
              <a:rPr lang="en-CA" dirty="0" err="1" smtClean="0"/>
              <a:t>Metamodel</a:t>
            </a:r>
            <a:endParaRPr lang="en-CA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01900" y="4038600"/>
            <a:ext cx="412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Nikolai Mansourov, CTO KDM Analytics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3289300"/>
            <a:ext cx="539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to Threat Modeling Project discussion 21-04-2014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5499102" y="3225799"/>
            <a:ext cx="749298" cy="5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operational context is based on</a:t>
            </a:r>
            <a:br>
              <a:rPr lang="en-US" dirty="0" smtClean="0"/>
            </a:br>
            <a:r>
              <a:rPr lang="en-US" dirty="0" smtClean="0"/>
              <a:t>the following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256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7600" y="43942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96850" y="3168650"/>
            <a:ext cx="2438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2500" y="28575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37846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16200000" flipV="1">
            <a:off x="3157816" y="1693581"/>
            <a:ext cx="1765300" cy="2416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2679700"/>
            <a:ext cx="196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the capability</a:t>
            </a:r>
            <a:endParaRPr lang="en-US" sz="1600" i="1" dirty="0"/>
          </a:p>
        </p:txBody>
      </p: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 flipV="1">
            <a:off x="2418332" y="3969266"/>
            <a:ext cx="2356868" cy="609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43561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9200" y="39243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22" idx="3"/>
            <a:endCxn id="36" idx="1"/>
          </p:cNvCxnSpPr>
          <p:nvPr/>
        </p:nvCxnSpPr>
        <p:spPr>
          <a:xfrm>
            <a:off x="5722470" y="3969266"/>
            <a:ext cx="121173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200" y="45085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8700" y="5613400"/>
            <a:ext cx="11185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Safeguard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5400000">
            <a:off x="1168650" y="5181849"/>
            <a:ext cx="850897" cy="1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17600" y="5029200"/>
            <a:ext cx="90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requires</a:t>
            </a:r>
            <a:endParaRPr lang="en-US" sz="16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3403600" y="2425700"/>
            <a:ext cx="5080000" cy="250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60900" y="54864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78400"/>
            <a:ext cx="134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sensitive to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2171700" y="4775200"/>
            <a:ext cx="2489200" cy="8958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573436" y="4799163"/>
            <a:ext cx="1346200" cy="28273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94200" y="4965700"/>
            <a:ext cx="229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Produces injury involving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698500" y="990600"/>
            <a:ext cx="49022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02100" y="1104900"/>
            <a:ext cx="11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74800" y="2197100"/>
            <a:ext cx="3258199" cy="1477328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OC1 - Capture packets</a:t>
            </a:r>
          </a:p>
          <a:p>
            <a:r>
              <a:rPr lang="en-US" i="1" dirty="0" smtClean="0"/>
              <a:t>OC2 -  Analyze &amp; display packets</a:t>
            </a:r>
          </a:p>
          <a:p>
            <a:r>
              <a:rPr lang="en-US" i="1" dirty="0" smtClean="0"/>
              <a:t>OC3 – Export &amp; import packets</a:t>
            </a:r>
          </a:p>
          <a:p>
            <a:r>
              <a:rPr lang="en-US" i="1" dirty="0" smtClean="0"/>
              <a:t>OC4 – Exchange packets</a:t>
            </a:r>
          </a:p>
          <a:p>
            <a:r>
              <a:rPr lang="en-US" i="1" dirty="0" smtClean="0"/>
              <a:t>OC5 – Manage network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1900" y="4229100"/>
            <a:ext cx="3100290" cy="1200329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ST1 – Chief Security Officer</a:t>
            </a:r>
          </a:p>
          <a:p>
            <a:r>
              <a:rPr lang="en-US" i="1" dirty="0" smtClean="0"/>
              <a:t>ST2 -  Law Enforcement Officer</a:t>
            </a:r>
          </a:p>
          <a:p>
            <a:r>
              <a:rPr lang="en-US" i="1" dirty="0" smtClean="0"/>
              <a:t>ST3 – Chief Information Officer</a:t>
            </a:r>
          </a:p>
          <a:p>
            <a:r>
              <a:rPr lang="en-US" i="1" dirty="0" smtClean="0"/>
              <a:t>ST4 – Network 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0500" y="5105400"/>
            <a:ext cx="1602472" cy="923330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Confidentiality</a:t>
            </a:r>
          </a:p>
          <a:p>
            <a:r>
              <a:rPr lang="en-US" i="1" dirty="0" smtClean="0"/>
              <a:t>Integrity</a:t>
            </a:r>
          </a:p>
          <a:p>
            <a:r>
              <a:rPr lang="en-US" i="1" dirty="0" smtClean="0"/>
              <a:t>Availability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2300" y="28575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74954" y="32936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0" y="3276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Risk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Undesired Events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0700" y="1155700"/>
            <a:ext cx="192873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Undesired Event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286000"/>
            <a:ext cx="1454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8300" y="45593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200" y="22479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0" y="45466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3400" y="5511800"/>
            <a:ext cx="19224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Impacts Taxonomy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3589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8481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1900" y="55372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5300" y="2971800"/>
            <a:ext cx="9365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413000" y="1562100"/>
            <a:ext cx="812800" cy="647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3200" y="1689100"/>
            <a:ext cx="152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an asset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endCxn id="43" idx="0"/>
          </p:cNvCxnSpPr>
          <p:nvPr/>
        </p:nvCxnSpPr>
        <p:spPr>
          <a:xfrm rot="5400000">
            <a:off x="6161368" y="3176868"/>
            <a:ext cx="1168400" cy="2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6754" y="30650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501900"/>
            <a:ext cx="31115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8150" y="1720850"/>
            <a:ext cx="520700" cy="482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1841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393950" y="3003550"/>
            <a:ext cx="30353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2100" y="1922046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endCxn id="11" idx="0"/>
          </p:cNvCxnSpPr>
          <p:nvPr/>
        </p:nvCxnSpPr>
        <p:spPr>
          <a:xfrm rot="16200000" flipH="1">
            <a:off x="6422358" y="4199611"/>
            <a:ext cx="684767" cy="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400" y="41910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11" idx="2"/>
          </p:cNvCxnSpPr>
          <p:nvPr/>
        </p:nvCxnSpPr>
        <p:spPr>
          <a:xfrm rot="16200000" flipH="1">
            <a:off x="6979289" y="4705989"/>
            <a:ext cx="545068" cy="96495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56400" y="50419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stCxn id="7" idx="2"/>
            <a:endCxn id="16" idx="0"/>
          </p:cNvCxnSpPr>
          <p:nvPr/>
        </p:nvCxnSpPr>
        <p:spPr>
          <a:xfrm rot="16200000" flipH="1">
            <a:off x="3691329" y="1889548"/>
            <a:ext cx="1415990" cy="74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1200" y="2705100"/>
            <a:ext cx="100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describes</a:t>
            </a:r>
            <a:endParaRPr lang="en-US" sz="1600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14900" y="3314700"/>
            <a:ext cx="1435100" cy="1320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0"/>
          </p:cNvCxnSpPr>
          <p:nvPr/>
        </p:nvCxnSpPr>
        <p:spPr>
          <a:xfrm rot="5400000">
            <a:off x="3043088" y="5214786"/>
            <a:ext cx="622299" cy="2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54300" y="50673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5400000" flipH="1" flipV="1">
            <a:off x="962310" y="2800588"/>
            <a:ext cx="1192768" cy="902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900" y="3060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378700" y="25990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motivated to injure </a:t>
            </a:r>
            <a:br>
              <a:rPr lang="en-US" sz="1400" i="1" dirty="0" smtClean="0"/>
            </a:br>
            <a:r>
              <a:rPr lang="en-US" sz="1400" i="1" dirty="0" smtClean="0"/>
              <a:t>the asset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3492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6200000" flipV="1">
            <a:off x="1695450" y="3168650"/>
            <a:ext cx="1841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10864" y="3212524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65" name="Straight Arrow Connector 64"/>
          <p:cNvCxnSpPr>
            <a:stCxn id="14" idx="3"/>
          </p:cNvCxnSpPr>
          <p:nvPr/>
        </p:nvCxnSpPr>
        <p:spPr>
          <a:xfrm flipV="1">
            <a:off x="1757932" y="3987800"/>
            <a:ext cx="4503168" cy="449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0400" y="4419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0" name="Straight Arrow Connector 49"/>
          <p:cNvCxnSpPr>
            <a:stCxn id="14" idx="2"/>
            <a:endCxn id="15" idx="1"/>
          </p:cNvCxnSpPr>
          <p:nvPr/>
        </p:nvCxnSpPr>
        <p:spPr>
          <a:xfrm rot="16200000" flipH="1">
            <a:off x="1052516" y="4272482"/>
            <a:ext cx="1504434" cy="139433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61100" y="37719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9" idx="3"/>
          </p:cNvCxnSpPr>
          <p:nvPr/>
        </p:nvCxnSpPr>
        <p:spPr>
          <a:xfrm rot="10800000" flipV="1">
            <a:off x="4046052" y="4152900"/>
            <a:ext cx="2278549" cy="591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6700" y="5266035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Stakeholder wants to mitigate incidents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203700" y="1536700"/>
            <a:ext cx="2260600" cy="2209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60900" y="55499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708400" y="4914903"/>
            <a:ext cx="1272874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75100" y="50546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75100" y="39624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168900" y="2722146"/>
            <a:ext cx="153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occurrence of</a:t>
            </a:r>
            <a:endParaRPr lang="en-US" sz="16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876800" y="43434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5803900" y="1028700"/>
            <a:ext cx="3111500" cy="50673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759700" y="394970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Incident</a:t>
            </a:r>
            <a:endParaRPr lang="en-US" sz="20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952167" y="1339910"/>
            <a:ext cx="1321633" cy="8825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26000" y="1570623"/>
            <a:ext cx="98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performs</a:t>
            </a:r>
            <a:endParaRPr lang="en-US" sz="1600" i="1" dirty="0"/>
          </a:p>
        </p:txBody>
      </p:sp>
      <p:cxnSp>
        <p:nvCxnSpPr>
          <p:cNvPr id="111" name="Straight Arrow Connector 110"/>
          <p:cNvCxnSpPr>
            <a:stCxn id="9" idx="3"/>
            <a:endCxn id="11" idx="1"/>
          </p:cNvCxnSpPr>
          <p:nvPr/>
        </p:nvCxnSpPr>
        <p:spPr>
          <a:xfrm flipV="1">
            <a:off x="4046051" y="4731266"/>
            <a:ext cx="2303949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88000" y="48768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Attack Groups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185178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Threat Scenario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660900"/>
            <a:ext cx="17235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Undesired Event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6637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7100" y="3886200"/>
            <a:ext cx="147989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13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200" y="2057400"/>
            <a:ext cx="188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Attacks a performer</a:t>
            </a:r>
            <a:endParaRPr lang="en-US" sz="1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4900" y="1549400"/>
            <a:ext cx="144780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500" y="2044700"/>
            <a:ext cx="13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Performed by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794000"/>
            <a:ext cx="33020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1800" y="2095500"/>
            <a:ext cx="457200" cy="406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21463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2590801" y="3111501"/>
            <a:ext cx="3086098" cy="3810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3847098" y="2248902"/>
            <a:ext cx="2032000" cy="65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16200000" flipV="1">
            <a:off x="1932376" y="2881530"/>
            <a:ext cx="926068" cy="108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03400" y="3035300"/>
            <a:ext cx="14386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br>
              <a:rPr lang="en-US" sz="1600" i="1" dirty="0" smtClean="0"/>
            </a:br>
            <a:r>
              <a:rPr lang="en-US" sz="1600" i="1" dirty="0" smtClean="0"/>
              <a:t> the performer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6527800" y="30181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9" idx="1"/>
          </p:cNvCxnSpPr>
          <p:nvPr/>
        </p:nvCxnSpPr>
        <p:spPr>
          <a:xfrm rot="16200000" flipH="1">
            <a:off x="2968367" y="4384933"/>
            <a:ext cx="578366" cy="342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2700" y="4292600"/>
            <a:ext cx="78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4173" y="1270000"/>
            <a:ext cx="14381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Mode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2100" y="952500"/>
            <a:ext cx="18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characterized by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stCxn id="7" idx="1"/>
          </p:cNvCxnSpPr>
          <p:nvPr/>
        </p:nvCxnSpPr>
        <p:spPr>
          <a:xfrm rot="10800000" flipV="1">
            <a:off x="1892300" y="1355754"/>
            <a:ext cx="1485900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873" y="3403600"/>
            <a:ext cx="14165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4000" y="977900"/>
            <a:ext cx="5219700" cy="20701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1500" y="3238500"/>
            <a:ext cx="355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500" y="5245100"/>
            <a:ext cx="7490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 considers a single entry point; This is a class of attacks</a:t>
            </a:r>
          </a:p>
          <a:p>
            <a:r>
              <a:rPr lang="en-US" dirty="0" smtClean="0"/>
              <a:t>Threat Scenarios within the Attack Group describe various multi-stage attacks;</a:t>
            </a:r>
          </a:p>
          <a:p>
            <a:r>
              <a:rPr lang="en-US" dirty="0" smtClean="0"/>
              <a:t>In a simple case Attack Group involves a single Threat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Safeguards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092200"/>
            <a:ext cx="124840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Safeguard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600" y="2019300"/>
            <a:ext cx="2088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Vulnerability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2800" y="32131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1780722" y="1292254"/>
            <a:ext cx="1597478" cy="727045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451" y="1924053"/>
            <a:ext cx="1727203" cy="9270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62200" y="25527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79400" y="4826000"/>
            <a:ext cx="886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Threat Scenario within an Attack Group describes a multi-stage attack that involves multiple Performers;</a:t>
            </a:r>
          </a:p>
          <a:p>
            <a:r>
              <a:rPr lang="en-US" sz="1600" dirty="0" smtClean="0"/>
              <a:t>A Safeguard prevents an attack from succeeding;</a:t>
            </a:r>
          </a:p>
          <a:p>
            <a:r>
              <a:rPr lang="en-US" sz="1600" dirty="0" smtClean="0"/>
              <a:t>A System Vulnerability is a condition involving a certain Performer that </a:t>
            </a:r>
          </a:p>
          <a:p>
            <a:r>
              <a:rPr lang="en-US" sz="1600" dirty="0" smtClean="0"/>
              <a:t>enables the attack and permit it to propagate and eventually cause an undesired event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197100" y="1460500"/>
            <a:ext cx="101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mitigates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08800" y="1435100"/>
            <a:ext cx="17742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21" idx="1"/>
          </p:cNvCxnSpPr>
          <p:nvPr/>
        </p:nvCxnSpPr>
        <p:spPr>
          <a:xfrm>
            <a:off x="4626609" y="1292255"/>
            <a:ext cx="2282191" cy="32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7100" y="11049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873500"/>
            <a:ext cx="188525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Existing Safeguard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11600" y="3111500"/>
            <a:ext cx="51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 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endCxn id="7" idx="2"/>
          </p:cNvCxnSpPr>
          <p:nvPr/>
        </p:nvCxnSpPr>
        <p:spPr>
          <a:xfrm rot="5400000" flipH="1" flipV="1">
            <a:off x="2779107" y="2650203"/>
            <a:ext cx="2381190" cy="65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4100" y="1143000"/>
            <a:ext cx="5581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1625606" y="1162565"/>
            <a:ext cx="1765295" cy="18363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66900" y="8763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8800" y="4216400"/>
            <a:ext cx="134311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Original Risk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60600" y="39116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 flipV="1">
            <a:off x="1905006" y="4197865"/>
            <a:ext cx="1765295" cy="18363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System Vulnerabilities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236399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System Vulnerability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114800"/>
            <a:ext cx="16541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Scenario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9014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 Level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5137150" y="1924050"/>
            <a:ext cx="1181100" cy="558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2863851" y="2838451"/>
            <a:ext cx="2565400" cy="6350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4037715" y="2058274"/>
            <a:ext cx="2032000" cy="10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87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enables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264400" y="29419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73100" y="4838700"/>
            <a:ext cx="8212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 Scenario within an Attack Group describes a multi-stage attack that </a:t>
            </a:r>
          </a:p>
          <a:p>
            <a:r>
              <a:rPr lang="en-US" dirty="0" smtClean="0"/>
              <a:t>involves multiple Performers;</a:t>
            </a:r>
          </a:p>
          <a:p>
            <a:r>
              <a:rPr lang="en-US" dirty="0" smtClean="0"/>
              <a:t>A System Vulnerability is a condition involving a certain Performer that </a:t>
            </a:r>
          </a:p>
          <a:p>
            <a:r>
              <a:rPr lang="en-US" dirty="0" smtClean="0"/>
              <a:t>enables the attack and permit it to propagate and eventually cause an undesired event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19177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59400" y="1854200"/>
            <a:ext cx="869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exploits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219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 Analysis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092200"/>
            <a:ext cx="124840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Safeguard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600" y="2019300"/>
            <a:ext cx="2088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Vulnerability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2800" y="32131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1600" y="2108200"/>
            <a:ext cx="59503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1780722" y="1292254"/>
            <a:ext cx="1597478" cy="727045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451" y="1885953"/>
            <a:ext cx="1727203" cy="9270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62200" y="25527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79400" y="4826000"/>
            <a:ext cx="886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Threat Scenario within an Attack Group describes a multi-stage attack that involves multiple Performers;</a:t>
            </a:r>
          </a:p>
          <a:p>
            <a:r>
              <a:rPr lang="en-US" sz="1600" dirty="0" smtClean="0"/>
              <a:t>A Safeguard prevents an attack from succeeding;</a:t>
            </a:r>
          </a:p>
          <a:p>
            <a:r>
              <a:rPr lang="en-US" sz="1600" dirty="0" smtClean="0"/>
              <a:t>A System Vulnerability is a condition involving a certain Performer that </a:t>
            </a:r>
          </a:p>
          <a:p>
            <a:r>
              <a:rPr lang="en-US" sz="1600" dirty="0" smtClean="0"/>
              <a:t>enables the attack and permit it to propagate and eventually cause an undesired event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197100" y="1460500"/>
            <a:ext cx="101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mitigates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08800" y="1435100"/>
            <a:ext cx="17742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21" idx="1"/>
          </p:cNvCxnSpPr>
          <p:nvPr/>
        </p:nvCxnSpPr>
        <p:spPr>
          <a:xfrm>
            <a:off x="4626609" y="1292255"/>
            <a:ext cx="2282191" cy="32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7100" y="11049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21100" y="3352800"/>
            <a:ext cx="258665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Recommended Safeguard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05300" y="4254500"/>
            <a:ext cx="184805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Mitigation Option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76900" y="16129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0" name="Straight Arrow Connector 39"/>
          <p:cNvCxnSpPr>
            <a:endCxn id="16" idx="1"/>
          </p:cNvCxnSpPr>
          <p:nvPr/>
        </p:nvCxnSpPr>
        <p:spPr>
          <a:xfrm>
            <a:off x="4483100" y="1485900"/>
            <a:ext cx="1968500" cy="806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0200" y="3822700"/>
            <a:ext cx="797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4546600" y="3873500"/>
            <a:ext cx="5715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0" y="2400300"/>
            <a:ext cx="51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a </a:t>
            </a:r>
            <a:endParaRPr lang="en-US" sz="1600" i="1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3244852" y="2444750"/>
            <a:ext cx="184149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4100" y="1143000"/>
            <a:ext cx="5581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1625606" y="1162565"/>
            <a:ext cx="1765295" cy="18363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66900" y="8763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7010400" y="3035300"/>
            <a:ext cx="139586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Risk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918200" y="29083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309827" y="3238500"/>
            <a:ext cx="687873" cy="3175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threat sources in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952500"/>
            <a:ext cx="1582484" cy="369332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4700" y="1524000"/>
            <a:ext cx="866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8900" y="1435100"/>
            <a:ext cx="13286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Non-Human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022600" y="1295400"/>
            <a:ext cx="774702" cy="419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379784" y="1137166"/>
            <a:ext cx="1084516" cy="361434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300" y="2476500"/>
            <a:ext cx="1082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Malicious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9200" y="2540000"/>
            <a:ext cx="1545089" cy="369332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Non-Malicious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 rot="5400000">
            <a:off x="1656020" y="1654817"/>
            <a:ext cx="583168" cy="1060198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 rot="16200000" flipH="1">
            <a:off x="3181390" y="1189645"/>
            <a:ext cx="646668" cy="205404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66" y="3454400"/>
            <a:ext cx="91695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3666" y="3454400"/>
            <a:ext cx="9530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730250" y="3016252"/>
            <a:ext cx="711203" cy="419098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5603" y="2870203"/>
            <a:ext cx="901697" cy="71119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74866" y="3429000"/>
            <a:ext cx="916950" cy="369332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10066" y="33782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4" idx="2"/>
          </p:cNvCxnSpPr>
          <p:nvPr/>
        </p:nvCxnSpPr>
        <p:spPr>
          <a:xfrm rot="5400000">
            <a:off x="4203140" y="3163897"/>
            <a:ext cx="583170" cy="7404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37100" y="2882903"/>
            <a:ext cx="1625600" cy="60959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566" y="4533900"/>
            <a:ext cx="111216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6566" y="45339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207234" y="4209967"/>
            <a:ext cx="773671" cy="128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4469" y="3835403"/>
            <a:ext cx="838201" cy="7619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33566" y="4495800"/>
            <a:ext cx="1112166" cy="646331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03566" y="45339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70119" y="4146554"/>
            <a:ext cx="711199" cy="317496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60669" y="3886203"/>
            <a:ext cx="889001" cy="7111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4566" y="44704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97566" y="44704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6746617" y="4083049"/>
            <a:ext cx="812802" cy="215904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57766" y="3759200"/>
            <a:ext cx="1485904" cy="77470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93666" y="5080000"/>
            <a:ext cx="111216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Limited</a:t>
            </a:r>
            <a:br>
              <a:rPr lang="en-US" dirty="0" smtClean="0"/>
            </a:br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39866" y="50165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930789" y="4391412"/>
            <a:ext cx="1370569" cy="23520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2682616" y="4057649"/>
            <a:ext cx="1308103" cy="812803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666" y="5372100"/>
            <a:ext cx="159530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295017" y="4489450"/>
            <a:ext cx="1562099" cy="3809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74666" y="5803900"/>
            <a:ext cx="159530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H="1">
            <a:off x="2269867" y="4457699"/>
            <a:ext cx="1968499" cy="800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8766" y="52451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4232015" y="4527551"/>
            <a:ext cx="1371602" cy="1905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3266" y="5130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6156066" y="4470400"/>
            <a:ext cx="1409700" cy="38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46800" y="2590800"/>
            <a:ext cx="1082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Malicious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27900" y="2590800"/>
            <a:ext cx="154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Non-Malicious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6572252" y="2089155"/>
            <a:ext cx="774700" cy="304796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7143751" y="1911348"/>
            <a:ext cx="863600" cy="673103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140700" y="2527300"/>
            <a:ext cx="596900" cy="546100"/>
            <a:chOff x="1206500" y="1816100"/>
            <a:chExt cx="596900" cy="5461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435100" y="4572000"/>
            <a:ext cx="596900" cy="546100"/>
            <a:chOff x="1206500" y="1816100"/>
            <a:chExt cx="596900" cy="5461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733800" y="5105400"/>
            <a:ext cx="596900" cy="546100"/>
            <a:chOff x="1206500" y="1816100"/>
            <a:chExt cx="596900" cy="5461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273800" y="3340100"/>
            <a:ext cx="596900" cy="546100"/>
            <a:chOff x="1206500" y="1816100"/>
            <a:chExt cx="596900" cy="5461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461000" y="5359400"/>
            <a:ext cx="596900" cy="546100"/>
            <a:chOff x="1206500" y="1816100"/>
            <a:chExt cx="596900" cy="5461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591300" y="5245100"/>
            <a:ext cx="596900" cy="546100"/>
            <a:chOff x="1206500" y="1816100"/>
            <a:chExt cx="596900" cy="5461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985000" y="4572000"/>
            <a:ext cx="596900" cy="546100"/>
            <a:chOff x="1206500" y="1816100"/>
            <a:chExt cx="596900" cy="54610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204200" y="4610100"/>
            <a:ext cx="596900" cy="546100"/>
            <a:chOff x="1206500" y="1816100"/>
            <a:chExt cx="596900" cy="5461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Assets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1181100"/>
            <a:ext cx="6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0" y="1841500"/>
            <a:ext cx="16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Tangible Assets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6700" y="2260600"/>
            <a:ext cx="176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Intangible Assets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1000" y="2222500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7000" y="2540000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184400" y="1524000"/>
            <a:ext cx="1612900" cy="3556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4432300" y="1498600"/>
            <a:ext cx="1797684" cy="762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422650" y="1606550"/>
            <a:ext cx="571500" cy="508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3805147" y="1887447"/>
            <a:ext cx="849868" cy="17583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300" y="2540000"/>
            <a:ext cx="23903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Facilities</a:t>
            </a:r>
          </a:p>
          <a:p>
            <a:r>
              <a:rPr lang="en-US" dirty="0" smtClean="0"/>
              <a:t>Negotiable Instruments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Security Devices</a:t>
            </a:r>
          </a:p>
          <a:p>
            <a:r>
              <a:rPr lang="en-US" dirty="0" smtClean="0"/>
              <a:t>Others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89600" y="29337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0200" y="29337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8600" y="3606800"/>
            <a:ext cx="2052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Competitive Advantage</a:t>
            </a:r>
          </a:p>
          <a:p>
            <a:r>
              <a:rPr lang="en-US" sz="1400" dirty="0" smtClean="0"/>
              <a:t>Organization Credibility</a:t>
            </a:r>
          </a:p>
          <a:p>
            <a:r>
              <a:rPr lang="en-US" sz="1400" dirty="0" smtClean="0"/>
              <a:t>Product Identity</a:t>
            </a:r>
          </a:p>
          <a:p>
            <a:r>
              <a:rPr lang="en-US" sz="1400" dirty="0" smtClean="0"/>
              <a:t>Public Confidence &amp; Trust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949950" y="27114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6591300" y="2679700"/>
            <a:ext cx="406400" cy="330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810250" y="33718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9700" y="4521200"/>
            <a:ext cx="23305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Morale</a:t>
            </a:r>
          </a:p>
          <a:p>
            <a:pPr algn="r"/>
            <a:r>
              <a:rPr lang="en-US" sz="1400" dirty="0" smtClean="0"/>
              <a:t>Management Credibility</a:t>
            </a:r>
          </a:p>
          <a:p>
            <a:pPr algn="r"/>
            <a:r>
              <a:rPr lang="en-US" sz="1400" dirty="0" smtClean="0"/>
              <a:t>Employee Confidence &amp; Trust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6972300" y="3581400"/>
            <a:ext cx="1219200" cy="762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984250" y="22796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89800" y="5778500"/>
            <a:ext cx="149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 HTRA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Assets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300" y="2247900"/>
            <a:ext cx="6897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9400" y="3352800"/>
            <a:ext cx="19189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Primary asset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8700" y="3314700"/>
            <a:ext cx="182378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 asset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65700" y="1244600"/>
            <a:ext cx="177817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Assets Taxonomy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2508858" y="2432566"/>
            <a:ext cx="1796442" cy="9202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400" y="27686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4995025" y="2432566"/>
            <a:ext cx="1799475" cy="8948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6700" y="3632200"/>
            <a:ext cx="120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endParaRPr lang="en-US" sz="1600" i="1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rot="5400000" flipH="1" flipV="1">
            <a:off x="4623781" y="1677382"/>
            <a:ext cx="596900" cy="54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57700" y="18288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stCxn id="8" idx="3"/>
            <a:endCxn id="10" idx="1"/>
          </p:cNvCxnSpPr>
          <p:nvPr/>
        </p:nvCxnSpPr>
        <p:spPr>
          <a:xfrm flipV="1">
            <a:off x="3468315" y="3545533"/>
            <a:ext cx="264038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8000" y="1087735"/>
            <a:ext cx="2857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Primary asset is usually </a:t>
            </a:r>
            <a:r>
              <a:rPr lang="en-US" sz="1400" i="1" smtClean="0"/>
              <a:t>an intangible </a:t>
            </a:r>
            <a:r>
              <a:rPr lang="en-US" sz="1400" i="1" dirty="0" smtClean="0"/>
              <a:t>asset (information or service) provided by the enterprise to its environment and therefore is a responsibility of a stakeholder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19800" y="2057400"/>
            <a:ext cx="2497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Assets Taxonomy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6826250" y="2876550"/>
            <a:ext cx="8255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69100" y="2730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6184900" y="1625600"/>
            <a:ext cx="469900" cy="419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8600" y="1676400"/>
            <a:ext cx="7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27178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8300" y="24003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38500" y="46482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1500" y="51689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73400" y="56388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3784600" y="5346700"/>
            <a:ext cx="6731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800" y="51689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73" name="Straight Arrow Connector 72"/>
          <p:cNvCxnSpPr>
            <a:stCxn id="69" idx="0"/>
          </p:cNvCxnSpPr>
          <p:nvPr/>
        </p:nvCxnSpPr>
        <p:spPr>
          <a:xfrm rot="5400000" flipH="1" flipV="1">
            <a:off x="960183" y="4097083"/>
            <a:ext cx="1333500" cy="81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600" y="4203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cxnSp>
        <p:nvCxnSpPr>
          <p:cNvPr id="75" name="Straight Arrow Connector 74"/>
          <p:cNvCxnSpPr>
            <a:endCxn id="8" idx="2"/>
          </p:cNvCxnSpPr>
          <p:nvPr/>
        </p:nvCxnSpPr>
        <p:spPr>
          <a:xfrm rot="10800000">
            <a:off x="2508858" y="3814466"/>
            <a:ext cx="1148742" cy="82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3949700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77" name="Straight Arrow Connector 76"/>
          <p:cNvCxnSpPr>
            <a:stCxn id="69" idx="3"/>
            <a:endCxn id="67" idx="1"/>
          </p:cNvCxnSpPr>
          <p:nvPr/>
        </p:nvCxnSpPr>
        <p:spPr>
          <a:xfrm flipV="1">
            <a:off x="1872232" y="4832866"/>
            <a:ext cx="1366268" cy="520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1543050" y="2940050"/>
            <a:ext cx="5461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89100" y="28829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85" name="Rectangle 84"/>
          <p:cNvSpPr/>
          <p:nvPr/>
        </p:nvSpPr>
        <p:spPr>
          <a:xfrm>
            <a:off x="6286500" y="4021435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System asset is a point of attack or a point of failure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320800" y="4800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-513017" y="3982783"/>
            <a:ext cx="2413000" cy="10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5100" y="36449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92700" y="56388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06903" y="4953003"/>
            <a:ext cx="1049144" cy="59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500" y="51054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01800" y="3962400"/>
            <a:ext cx="3229457" cy="1477328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CA1 - Network packets</a:t>
            </a:r>
          </a:p>
          <a:p>
            <a:r>
              <a:rPr lang="en-US" i="1" dirty="0" smtClean="0"/>
              <a:t>CA2 - 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CA3 – Network</a:t>
            </a:r>
          </a:p>
          <a:p>
            <a:r>
              <a:rPr lang="en-US" i="1" dirty="0" smtClean="0"/>
              <a:t>CA4 – Other information assets</a:t>
            </a:r>
          </a:p>
          <a:p>
            <a:r>
              <a:rPr lang="en-US" i="1" dirty="0" smtClean="0"/>
              <a:t>CA5 – Knowledge of the capture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37200" y="4000500"/>
            <a:ext cx="2797886" cy="1754327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SS1 – </a:t>
            </a:r>
            <a:r>
              <a:rPr lang="en-US" i="1" dirty="0" err="1" smtClean="0"/>
              <a:t>Wireshark</a:t>
            </a:r>
            <a:r>
              <a:rPr lang="en-US" i="1" dirty="0" smtClean="0"/>
              <a:t> executable</a:t>
            </a:r>
          </a:p>
          <a:p>
            <a:r>
              <a:rPr lang="en-US" i="1" dirty="0" smtClean="0"/>
              <a:t>SS2 -  </a:t>
            </a:r>
            <a:r>
              <a:rPr lang="en-US" i="1" dirty="0" err="1" smtClean="0"/>
              <a:t>Wireshark</a:t>
            </a:r>
            <a:r>
              <a:rPr lang="en-US" i="1" dirty="0" smtClean="0"/>
              <a:t> code</a:t>
            </a:r>
          </a:p>
          <a:p>
            <a:r>
              <a:rPr lang="en-US" i="1" dirty="0" smtClean="0"/>
              <a:t>SS3 – </a:t>
            </a:r>
            <a:r>
              <a:rPr lang="en-US" i="1" dirty="0" err="1" smtClean="0"/>
              <a:t>Wireshark</a:t>
            </a:r>
            <a:r>
              <a:rPr lang="en-US" i="1" dirty="0" smtClean="0"/>
              <a:t> COTS</a:t>
            </a:r>
          </a:p>
          <a:p>
            <a:r>
              <a:rPr lang="en-US" i="1" dirty="0" smtClean="0"/>
              <a:t>SS4 – System software</a:t>
            </a:r>
          </a:p>
          <a:p>
            <a:r>
              <a:rPr lang="en-US" i="1" dirty="0" smtClean="0"/>
              <a:t>SS5 – Stored files</a:t>
            </a:r>
          </a:p>
          <a:p>
            <a:r>
              <a:rPr lang="en-US" i="1" dirty="0" smtClean="0"/>
              <a:t>SS6 - Network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injuries for cyber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3900" y="1267936"/>
            <a:ext cx="8026400" cy="4320064"/>
            <a:chOff x="424871" y="517787"/>
            <a:chExt cx="8832086" cy="4926418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t="8305" b="15687"/>
            <a:stretch>
              <a:fillRect/>
            </a:stretch>
          </p:blipFill>
          <p:spPr bwMode="auto">
            <a:xfrm>
              <a:off x="424871" y="517787"/>
              <a:ext cx="8641878" cy="492641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8" name="Rectangle 2"/>
            <p:cNvSpPr>
              <a:spLocks/>
            </p:cNvSpPr>
            <p:nvPr/>
          </p:nvSpPr>
          <p:spPr bwMode="auto">
            <a:xfrm>
              <a:off x="8165598" y="3089767"/>
              <a:ext cx="1091359" cy="2632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500" dirty="0">
                  <a:latin typeface="Helvetica" charset="0"/>
                  <a:cs typeface="Helvetica" charset="0"/>
                  <a:sym typeface="Helvetica" charset="0"/>
                </a:rPr>
                <a:t>Data in use</a:t>
              </a:r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rot="10800000">
              <a:off x="7603178" y="2588169"/>
              <a:ext cx="615104" cy="54537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security risk ? (ISO 15408)</a:t>
            </a:r>
            <a:endParaRPr lang="en-US" sz="2800" dirty="0"/>
          </a:p>
        </p:txBody>
      </p:sp>
      <p:pic>
        <p:nvPicPr>
          <p:cNvPr id="7" name="Picture 6" descr="Screen shot 2012-09-10 at 2.38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92950" cy="5118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Undesired Events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0700" y="1155700"/>
            <a:ext cx="192873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Undesired Event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286000"/>
            <a:ext cx="1454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8300" y="45593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200" y="22479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0" y="45466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3400" y="5511800"/>
            <a:ext cx="19224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Impacts Taxonomy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3589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8481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1900" y="55372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5300" y="2971800"/>
            <a:ext cx="9365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413000" y="1562100"/>
            <a:ext cx="812800" cy="647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3200" y="1689100"/>
            <a:ext cx="152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an asset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endCxn id="43" idx="0"/>
          </p:cNvCxnSpPr>
          <p:nvPr/>
        </p:nvCxnSpPr>
        <p:spPr>
          <a:xfrm rot="5400000">
            <a:off x="6161368" y="3176868"/>
            <a:ext cx="1168400" cy="2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6754" y="30650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501900"/>
            <a:ext cx="31115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8150" y="1720850"/>
            <a:ext cx="520700" cy="482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1841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393950" y="3003550"/>
            <a:ext cx="30353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2100" y="1922046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endCxn id="11" idx="0"/>
          </p:cNvCxnSpPr>
          <p:nvPr/>
        </p:nvCxnSpPr>
        <p:spPr>
          <a:xfrm rot="16200000" flipH="1">
            <a:off x="6422358" y="4199611"/>
            <a:ext cx="684767" cy="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400" y="41910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11" idx="2"/>
          </p:cNvCxnSpPr>
          <p:nvPr/>
        </p:nvCxnSpPr>
        <p:spPr>
          <a:xfrm rot="16200000" flipH="1">
            <a:off x="6979289" y="4705989"/>
            <a:ext cx="545068" cy="96495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56400" y="50419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stCxn id="7" idx="2"/>
            <a:endCxn id="16" idx="0"/>
          </p:cNvCxnSpPr>
          <p:nvPr/>
        </p:nvCxnSpPr>
        <p:spPr>
          <a:xfrm rot="16200000" flipH="1">
            <a:off x="3691329" y="1889548"/>
            <a:ext cx="1415990" cy="74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1200" y="2705100"/>
            <a:ext cx="100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describes</a:t>
            </a:r>
            <a:endParaRPr lang="en-US" sz="1600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14900" y="3314700"/>
            <a:ext cx="1435100" cy="1320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0"/>
          </p:cNvCxnSpPr>
          <p:nvPr/>
        </p:nvCxnSpPr>
        <p:spPr>
          <a:xfrm rot="5400000">
            <a:off x="3043088" y="5214786"/>
            <a:ext cx="622299" cy="2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54300" y="50673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5400000" flipH="1" flipV="1">
            <a:off x="962310" y="2800588"/>
            <a:ext cx="1192768" cy="902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900" y="3060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378700" y="25990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motivated to injure </a:t>
            </a:r>
            <a:br>
              <a:rPr lang="en-US" sz="1400" i="1" dirty="0" smtClean="0"/>
            </a:br>
            <a:r>
              <a:rPr lang="en-US" sz="1400" i="1" dirty="0" smtClean="0"/>
              <a:t>the asset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3492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6200000" flipV="1">
            <a:off x="1695450" y="3168650"/>
            <a:ext cx="1841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10864" y="3212524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65" name="Straight Arrow Connector 64"/>
          <p:cNvCxnSpPr>
            <a:stCxn id="14" idx="3"/>
          </p:cNvCxnSpPr>
          <p:nvPr/>
        </p:nvCxnSpPr>
        <p:spPr>
          <a:xfrm flipV="1">
            <a:off x="1757932" y="3987800"/>
            <a:ext cx="4503168" cy="449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0400" y="4419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0" name="Straight Arrow Connector 49"/>
          <p:cNvCxnSpPr>
            <a:stCxn id="14" idx="2"/>
            <a:endCxn id="15" idx="1"/>
          </p:cNvCxnSpPr>
          <p:nvPr/>
        </p:nvCxnSpPr>
        <p:spPr>
          <a:xfrm rot="16200000" flipH="1">
            <a:off x="1052516" y="4272482"/>
            <a:ext cx="1504434" cy="139433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61100" y="37719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9" idx="3"/>
          </p:cNvCxnSpPr>
          <p:nvPr/>
        </p:nvCxnSpPr>
        <p:spPr>
          <a:xfrm rot="10800000" flipV="1">
            <a:off x="4046052" y="4152900"/>
            <a:ext cx="2278549" cy="591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6700" y="5266035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Stakeholder wants to mitigate incidents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203700" y="1536700"/>
            <a:ext cx="2260600" cy="2209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60900" y="55499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708400" y="4914903"/>
            <a:ext cx="1272874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75100" y="50546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75100" y="39624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168900" y="2722146"/>
            <a:ext cx="153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occurrence of</a:t>
            </a:r>
            <a:endParaRPr lang="en-US" sz="16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876800" y="43434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5803900" y="1028700"/>
            <a:ext cx="3111500" cy="50673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759700" y="394970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Incident</a:t>
            </a:r>
            <a:endParaRPr lang="en-US" sz="20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952167" y="1339910"/>
            <a:ext cx="1321633" cy="8825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26000" y="1570623"/>
            <a:ext cx="98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performs</a:t>
            </a:r>
            <a:endParaRPr lang="en-US" sz="1600" i="1" dirty="0"/>
          </a:p>
        </p:txBody>
      </p:sp>
      <p:cxnSp>
        <p:nvCxnSpPr>
          <p:cNvPr id="111" name="Straight Arrow Connector 110"/>
          <p:cNvCxnSpPr>
            <a:stCxn id="9" idx="3"/>
            <a:endCxn id="11" idx="1"/>
          </p:cNvCxnSpPr>
          <p:nvPr/>
        </p:nvCxnSpPr>
        <p:spPr>
          <a:xfrm flipV="1">
            <a:off x="4046051" y="4731266"/>
            <a:ext cx="2303949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88000" y="48768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36900" y="1968500"/>
            <a:ext cx="3973576" cy="2031325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UE1 – Loss of availability of network</a:t>
            </a:r>
          </a:p>
          <a:p>
            <a:r>
              <a:rPr lang="en-US" i="1" dirty="0" smtClean="0"/>
              <a:t>UE2 -  Disclosure of other assets</a:t>
            </a:r>
          </a:p>
          <a:p>
            <a:r>
              <a:rPr lang="en-US" i="1" dirty="0" smtClean="0"/>
              <a:t>UE3 - Subversion of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UE4 - Loss of availability of packets</a:t>
            </a:r>
          </a:p>
          <a:p>
            <a:r>
              <a:rPr lang="en-US" i="1" dirty="0" smtClean="0"/>
              <a:t>UE5 – Disclosure of packet data</a:t>
            </a:r>
          </a:p>
          <a:p>
            <a:r>
              <a:rPr lang="en-US" i="1" dirty="0" smtClean="0"/>
              <a:t>UE6 – Disclosure of capture</a:t>
            </a:r>
          </a:p>
          <a:p>
            <a:r>
              <a:rPr lang="en-US" i="1" dirty="0" smtClean="0"/>
              <a:t>UE7 – Loss of availability of other assets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effect in a risk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37977" y="3094038"/>
            <a:ext cx="8353623" cy="1287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R01 </a:t>
            </a:r>
            <a:r>
              <a:rPr lang="en-US" u="sng" dirty="0" smtClean="0"/>
              <a:t>Hacker</a:t>
            </a:r>
            <a:r>
              <a:rPr lang="en-US" dirty="0" smtClean="0"/>
              <a:t> </a:t>
            </a:r>
            <a:r>
              <a:rPr lang="en-US" i="1" dirty="0" smtClean="0"/>
              <a:t>gains access to  </a:t>
            </a:r>
            <a:r>
              <a:rPr lang="en-US" u="sng" dirty="0" smtClean="0"/>
              <a:t>confidential assets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information gathering</a:t>
            </a:r>
            <a:r>
              <a:rPr lang="en-US" dirty="0" smtClean="0"/>
              <a:t> </a:t>
            </a:r>
            <a:r>
              <a:rPr lang="en-US" i="1" dirty="0" smtClean="0"/>
              <a:t>on </a:t>
            </a:r>
            <a:r>
              <a:rPr lang="en-US" u="sng" dirty="0" smtClean="0"/>
              <a:t>stored files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1600"/>
            <a:ext cx="1785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Threat source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8900" y="2997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500" y="264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Injury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8150" y="3054350"/>
            <a:ext cx="215900" cy="17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6400" y="1930400"/>
            <a:ext cx="23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Primary asset: sensitivity subject &amp;</a:t>
            </a:r>
          </a:p>
          <a:p>
            <a:r>
              <a:rPr lang="en-US" sz="1600" dirty="0" smtClean="0">
                <a:latin typeface="Courier"/>
                <a:cs typeface="Courier"/>
              </a:rPr>
              <a:t>attack goal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6946900" y="3086100"/>
            <a:ext cx="3048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5753100"/>
            <a:ext cx="19854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Attack mode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39900" y="5562600"/>
            <a:ext cx="2921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5740400"/>
            <a:ext cx="23241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System asset: attack target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6642100" y="5486400"/>
            <a:ext cx="3429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71600" y="4965700"/>
            <a:ext cx="6286500" cy="723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0700" y="3200400"/>
            <a:ext cx="8420100" cy="1054100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6200" y="21971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Undesired event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368006" y="2895600"/>
            <a:ext cx="673894" cy="1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 txBox="1">
            <a:spLocks/>
          </p:cNvSpPr>
          <p:nvPr/>
        </p:nvSpPr>
        <p:spPr>
          <a:xfrm>
            <a:off x="1285677" y="1023938"/>
            <a:ext cx="8353623" cy="7540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confidentiality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i="1" dirty="0" smtClean="0"/>
              <a:t>of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assets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502150" y="2076450"/>
            <a:ext cx="406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0400" y="1828800"/>
            <a:ext cx="1968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Security criterion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rot="5400000" flipH="1" flipV="1">
            <a:off x="2873375" y="1654175"/>
            <a:ext cx="2159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44600" y="1066800"/>
            <a:ext cx="7543800" cy="723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13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What?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2100" y="5143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How?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6115050" y="1682750"/>
            <a:ext cx="7239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/>
          <p:cNvSpPr txBox="1">
            <a:spLocks/>
          </p:cNvSpPr>
          <p:nvPr/>
        </p:nvSpPr>
        <p:spPr>
          <a:xfrm>
            <a:off x="1387277" y="4960938"/>
            <a:ext cx="8353623" cy="7540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gathering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 files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4300" y="4394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Threat scenario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4660900" y="4902200"/>
            <a:ext cx="2032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4591050" y="4311650"/>
            <a:ext cx="317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4725" y="1703619"/>
            <a:ext cx="4880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2000" dirty="0" smtClean="0"/>
              <a:t>Abuse of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node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Damage to the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node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Exceeding capacity of the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Node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Modification of the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Code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Information Gathering on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Code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Information Gathering on Stored Files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291" y="1021874"/>
            <a:ext cx="199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Attack Groups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22700" y="49530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Attack Groups can be  systematically enumerated as a product of attack modes and systems (performers,  entry points); </a:t>
            </a:r>
          </a:p>
          <a:p>
            <a:r>
              <a:rPr lang="en-US" sz="1600" dirty="0" smtClean="0"/>
              <a:t>this is a controlled brainstorming approach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1691" y="2291874"/>
            <a:ext cx="199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Attack modes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6225" y="2694219"/>
            <a:ext cx="2733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2000" dirty="0" smtClean="0"/>
              <a:t>Abuse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Exceeding capacity 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Damage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Loss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Modification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Information Gathering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Threat Scenarios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185178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Threat Scenario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660900"/>
            <a:ext cx="17235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Undesired Event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6637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7100" y="3886200"/>
            <a:ext cx="147989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13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200" y="2057400"/>
            <a:ext cx="188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Attacks a performer</a:t>
            </a:r>
            <a:endParaRPr lang="en-US" sz="1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4900" y="1549400"/>
            <a:ext cx="144780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500" y="2044700"/>
            <a:ext cx="13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Performed by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794000"/>
            <a:ext cx="33020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1800" y="2095500"/>
            <a:ext cx="457200" cy="406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21463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2590801" y="3111501"/>
            <a:ext cx="3086098" cy="3810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3847098" y="2248902"/>
            <a:ext cx="2032000" cy="65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16200000" flipV="1">
            <a:off x="1932376" y="2881530"/>
            <a:ext cx="926068" cy="108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03400" y="3035300"/>
            <a:ext cx="14386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br>
              <a:rPr lang="en-US" sz="1600" i="1" dirty="0" smtClean="0"/>
            </a:br>
            <a:r>
              <a:rPr lang="en-US" sz="1600" i="1" dirty="0" smtClean="0"/>
              <a:t> the performer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6527800" y="30181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9" idx="1"/>
          </p:cNvCxnSpPr>
          <p:nvPr/>
        </p:nvCxnSpPr>
        <p:spPr>
          <a:xfrm rot="16200000" flipH="1">
            <a:off x="2968367" y="4384933"/>
            <a:ext cx="578366" cy="342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2700" y="4292600"/>
            <a:ext cx="78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4173" y="1270000"/>
            <a:ext cx="14381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Mode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2100" y="952500"/>
            <a:ext cx="18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characterized by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stCxn id="7" idx="1"/>
          </p:cNvCxnSpPr>
          <p:nvPr/>
        </p:nvCxnSpPr>
        <p:spPr>
          <a:xfrm rot="10800000" flipV="1">
            <a:off x="1892300" y="1355754"/>
            <a:ext cx="1485900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873" y="3403600"/>
            <a:ext cx="14165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4000" y="977900"/>
            <a:ext cx="5219700" cy="20701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1500" y="3238500"/>
            <a:ext cx="355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245100"/>
            <a:ext cx="8334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 considers a single entry point; This is a class of attacks.</a:t>
            </a:r>
          </a:p>
          <a:p>
            <a:r>
              <a:rPr lang="en-US" dirty="0" smtClean="0"/>
              <a:t>Threat Scenarios within the Attack Group describe various multi-stage attacks;</a:t>
            </a:r>
          </a:p>
          <a:p>
            <a:r>
              <a:rPr lang="en-US" dirty="0" smtClean="0"/>
              <a:t>Analysis of Threat Scenarios is about connecting to impacts ( the “How” to the “What”)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Threat Scenarios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185178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Threat Scenario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660900"/>
            <a:ext cx="17235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Undesired Event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6637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7100" y="3886200"/>
            <a:ext cx="147989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13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200" y="2057400"/>
            <a:ext cx="1614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Attacks a system</a:t>
            </a:r>
            <a:endParaRPr lang="en-US" sz="1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4900" y="1549400"/>
            <a:ext cx="144780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500" y="2044700"/>
            <a:ext cx="13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Performed by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794000"/>
            <a:ext cx="33020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1800" y="2095500"/>
            <a:ext cx="457200" cy="406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21463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584449" y="3067052"/>
            <a:ext cx="3175000" cy="380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3847098" y="2248902"/>
            <a:ext cx="2032000" cy="65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16200000" flipV="1">
            <a:off x="1932376" y="2881530"/>
            <a:ext cx="926068" cy="108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03400" y="3035300"/>
            <a:ext cx="120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br>
              <a:rPr lang="en-US" sz="1600" i="1" dirty="0" smtClean="0"/>
            </a:br>
            <a:r>
              <a:rPr lang="en-US" sz="1600" i="1" dirty="0" smtClean="0"/>
              <a:t> the system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264400" y="29419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9" idx="1"/>
          </p:cNvCxnSpPr>
          <p:nvPr/>
        </p:nvCxnSpPr>
        <p:spPr>
          <a:xfrm rot="16200000" flipH="1">
            <a:off x="2968367" y="4384933"/>
            <a:ext cx="578366" cy="342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2700" y="4292600"/>
            <a:ext cx="78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4173" y="1270000"/>
            <a:ext cx="14381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Mode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2100" y="952500"/>
            <a:ext cx="18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characterized by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stCxn id="7" idx="1"/>
          </p:cNvCxnSpPr>
          <p:nvPr/>
        </p:nvCxnSpPr>
        <p:spPr>
          <a:xfrm rot="10800000" flipV="1">
            <a:off x="1892300" y="1355754"/>
            <a:ext cx="1485900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873" y="3403600"/>
            <a:ext cx="14165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4000" y="977900"/>
            <a:ext cx="5219700" cy="20701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1500" y="3238500"/>
            <a:ext cx="355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0801" y="1663701"/>
            <a:ext cx="4368800" cy="4770537"/>
          </a:xfrm>
          <a:prstGeom prst="rect">
            <a:avLst/>
          </a:prstGeom>
          <a:solidFill>
            <a:srgbClr val="D7E4BD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TS1.1 - Loss of stored files</a:t>
            </a:r>
          </a:p>
          <a:p>
            <a:r>
              <a:rPr lang="en-US" sz="1600" i="1" dirty="0" smtClean="0"/>
              <a:t>TS1.2 – Local damage to system software</a:t>
            </a:r>
          </a:p>
          <a:p>
            <a:r>
              <a:rPr lang="en-US" sz="1600" i="1" dirty="0" smtClean="0"/>
              <a:t>TS1.3 – Remote damage to system software</a:t>
            </a:r>
          </a:p>
          <a:p>
            <a:r>
              <a:rPr lang="en-US" sz="1600" i="1" dirty="0" smtClean="0"/>
              <a:t>TS1.4 – Local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code</a:t>
            </a:r>
          </a:p>
          <a:p>
            <a:r>
              <a:rPr lang="en-US" sz="1600" i="1" dirty="0" smtClean="0"/>
              <a:t>TS1.5 – Remote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code</a:t>
            </a:r>
          </a:p>
          <a:p>
            <a:r>
              <a:rPr lang="en-US" sz="1600" i="1" dirty="0" smtClean="0"/>
              <a:t>TS1.6 – Local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COTS</a:t>
            </a:r>
          </a:p>
          <a:p>
            <a:r>
              <a:rPr lang="en-US" sz="1600" i="1" dirty="0" smtClean="0"/>
              <a:t>TS1.7 –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executable</a:t>
            </a:r>
          </a:p>
          <a:p>
            <a:r>
              <a:rPr lang="en-US" sz="1600" i="1" dirty="0" smtClean="0"/>
              <a:t>TS2.1 – Modification of stored files</a:t>
            </a:r>
          </a:p>
          <a:p>
            <a:r>
              <a:rPr lang="en-US" sz="1600" i="1" dirty="0" smtClean="0"/>
              <a:t>TS2.2 – Local abuse of system software</a:t>
            </a:r>
          </a:p>
          <a:p>
            <a:r>
              <a:rPr lang="en-US" sz="1600" i="1" dirty="0" smtClean="0"/>
              <a:t>TS2.3 – Remote abuse of system software</a:t>
            </a:r>
          </a:p>
          <a:p>
            <a:r>
              <a:rPr lang="en-US" sz="1600" i="1" dirty="0" smtClean="0"/>
              <a:t>TS2.4 – Local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software</a:t>
            </a:r>
          </a:p>
          <a:p>
            <a:r>
              <a:rPr lang="en-US" sz="1600" i="1" dirty="0" smtClean="0"/>
              <a:t>TS2.5 – Remote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software</a:t>
            </a:r>
          </a:p>
          <a:p>
            <a:r>
              <a:rPr lang="en-US" sz="1600" i="1" dirty="0" smtClean="0"/>
              <a:t>TS2.6 – Local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COTS</a:t>
            </a:r>
          </a:p>
          <a:p>
            <a:r>
              <a:rPr lang="en-US" sz="1600" i="1" dirty="0" smtClean="0"/>
              <a:t>TS2.7 – Remote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COTS</a:t>
            </a:r>
          </a:p>
          <a:p>
            <a:r>
              <a:rPr lang="en-US" sz="1600" i="1" dirty="0" smtClean="0"/>
              <a:t>TS2.8 – Modification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executable</a:t>
            </a:r>
          </a:p>
          <a:p>
            <a:r>
              <a:rPr lang="en-US" sz="1600" i="1" dirty="0" smtClean="0"/>
              <a:t>TS3.1 – Information gathering on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code</a:t>
            </a:r>
          </a:p>
          <a:p>
            <a:r>
              <a:rPr lang="en-US" sz="1600" i="1" dirty="0" smtClean="0"/>
              <a:t>TS3.2 – Information gathering on stored files</a:t>
            </a:r>
          </a:p>
          <a:p>
            <a:r>
              <a:rPr lang="en-US" sz="1600" i="1" dirty="0" smtClean="0"/>
              <a:t>  </a:t>
            </a:r>
          </a:p>
          <a:p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justifiable risk analysis (1 of 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074421"/>
          <a:ext cx="80010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87"/>
                <a:gridCol w="3528213"/>
                <a:gridCol w="800100"/>
                <a:gridCol w="939800"/>
                <a:gridCol w="852758"/>
                <a:gridCol w="710272"/>
                <a:gridCol w="710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Likeli</a:t>
                      </a:r>
                      <a:r>
                        <a:rPr lang="en-US" sz="1400" dirty="0" smtClean="0"/>
                        <a:t>-hood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Resi</a:t>
                      </a:r>
                      <a:r>
                        <a:rPr lang="en-US" sz="1400" dirty="0" smtClean="0"/>
                        <a:t>-dual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Confi-dence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Hacker</a:t>
                      </a:r>
                      <a:r>
                        <a:rPr lang="en-US" sz="1200" baseline="0" dirty="0" smtClean="0"/>
                        <a:t> gains access to </a:t>
                      </a:r>
                      <a:r>
                        <a:rPr lang="en-US" sz="1200" dirty="0" smtClean="0"/>
                        <a:t> confidential assets by information gathering on stored files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Targeted</a:t>
                      </a:r>
                      <a:r>
                        <a:rPr lang="en-US" sz="1200" baseline="0" dirty="0" smtClean="0"/>
                        <a:t> virus or </a:t>
                      </a:r>
                      <a:r>
                        <a:rPr lang="en-US" sz="1200" baseline="0" dirty="0" err="1" smtClean="0"/>
                        <a:t>timebomb</a:t>
                      </a:r>
                      <a:r>
                        <a:rPr lang="en-US" sz="1200" baseline="0" dirty="0" smtClean="0"/>
                        <a:t>  affects integrity or availability of network by attacking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Hacker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remote attack exploiting</a:t>
                      </a:r>
                      <a:r>
                        <a:rPr lang="en-US" sz="1200" baseline="0" dirty="0" smtClean="0"/>
                        <a:t> vulnerabilities in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Hacker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remote attack exploiting</a:t>
                      </a:r>
                      <a:r>
                        <a:rPr lang="en-US" sz="1200" baseline="0" dirty="0" smtClean="0"/>
                        <a:t> vulnerabilities in system software on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node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Criminal leans about forensic activity by attacking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Targeted virus or </a:t>
                      </a:r>
                      <a:r>
                        <a:rPr lang="en-US" sz="1200" dirty="0" err="1" smtClean="0"/>
                        <a:t>timebomb</a:t>
                      </a:r>
                      <a:r>
                        <a:rPr lang="en-US" sz="1200" dirty="0" smtClean="0"/>
                        <a:t> affects availability of other assets by attacking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Malicious user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locally</a:t>
                      </a:r>
                      <a:r>
                        <a:rPr lang="en-US" sz="1200" baseline="0" dirty="0" smtClean="0"/>
                        <a:t> attacking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Malicious user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locally attacking system software on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Criminal forces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miss packets by attacking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risk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8277" y="2560638"/>
            <a:ext cx="8353623" cy="1287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R01 </a:t>
            </a:r>
            <a:r>
              <a:rPr lang="en-US" u="sng" dirty="0" smtClean="0"/>
              <a:t>Hacker</a:t>
            </a:r>
            <a:r>
              <a:rPr lang="en-US" dirty="0" smtClean="0"/>
              <a:t> </a:t>
            </a:r>
            <a:r>
              <a:rPr lang="en-US" i="1" dirty="0" smtClean="0"/>
              <a:t>gains access to  </a:t>
            </a:r>
            <a:r>
              <a:rPr lang="en-US" u="sng" dirty="0" smtClean="0"/>
              <a:t>confidential assets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information gathering</a:t>
            </a:r>
            <a:r>
              <a:rPr lang="en-US" dirty="0" smtClean="0"/>
              <a:t> </a:t>
            </a:r>
            <a:r>
              <a:rPr lang="en-US" i="1" dirty="0" smtClean="0"/>
              <a:t>on </a:t>
            </a:r>
            <a:r>
              <a:rPr lang="en-US" u="sng" dirty="0" smtClean="0"/>
              <a:t>stored files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1117600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Threat source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1092200" y="1828800"/>
            <a:ext cx="11557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14097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Injury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40050" y="2190750"/>
            <a:ext cx="8636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9900" y="1143000"/>
            <a:ext cx="198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Primary asset (attack goal)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597650" y="1898650"/>
            <a:ext cx="88900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6500" y="4851400"/>
            <a:ext cx="19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Attack mode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27200" y="3962400"/>
            <a:ext cx="9906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3700" y="4876800"/>
            <a:ext cx="198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System asset (attack target)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6299200" y="3962400"/>
            <a:ext cx="12827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76300" y="3175000"/>
            <a:ext cx="6184900" cy="774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89300" y="444500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Threat scenario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3949700" y="4165600"/>
            <a:ext cx="393700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89200" y="2489200"/>
            <a:ext cx="5765800" cy="66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64000" y="185420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Undesired event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578350" y="2343150"/>
            <a:ext cx="317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effect in a risk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0377" y="3322638"/>
            <a:ext cx="8353623" cy="1287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R01 </a:t>
            </a:r>
            <a:r>
              <a:rPr lang="en-US" u="sng" dirty="0" smtClean="0"/>
              <a:t>Hacker</a:t>
            </a:r>
            <a:r>
              <a:rPr lang="en-US" dirty="0" smtClean="0"/>
              <a:t> </a:t>
            </a:r>
            <a:r>
              <a:rPr lang="en-US" i="1" dirty="0" smtClean="0"/>
              <a:t>gains access to  </a:t>
            </a:r>
            <a:r>
              <a:rPr lang="en-US" u="sng" dirty="0" smtClean="0"/>
              <a:t>confidential assets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information gathering</a:t>
            </a:r>
            <a:r>
              <a:rPr lang="en-US" dirty="0" smtClean="0"/>
              <a:t> </a:t>
            </a:r>
            <a:r>
              <a:rPr lang="en-US" i="1" dirty="0" smtClean="0"/>
              <a:t>on </a:t>
            </a:r>
            <a:r>
              <a:rPr lang="en-US" u="sng" dirty="0" smtClean="0"/>
              <a:t>stored files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1600"/>
            <a:ext cx="1785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Threat source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8900" y="2997200"/>
            <a:ext cx="8001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500" y="264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Injury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46400" y="3086100"/>
            <a:ext cx="4318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6400" y="1930400"/>
            <a:ext cx="23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Primary asset: sensitivity subject &amp;</a:t>
            </a:r>
          </a:p>
          <a:p>
            <a:r>
              <a:rPr lang="en-US" sz="1600" dirty="0" smtClean="0">
                <a:latin typeface="Courier"/>
                <a:cs typeface="Courier"/>
              </a:rPr>
              <a:t>attack goal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6578600" y="3086100"/>
            <a:ext cx="67310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4991100"/>
            <a:ext cx="198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Attack mode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03400" y="4483100"/>
            <a:ext cx="5461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5067300"/>
            <a:ext cx="232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System asset (attack target)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6413500" y="4483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79500" y="3987800"/>
            <a:ext cx="6286500" cy="774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62300" y="5207000"/>
            <a:ext cx="238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Threat scenario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3822700" y="4927600"/>
            <a:ext cx="393700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3251200"/>
            <a:ext cx="5740400" cy="660400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6200" y="21971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Undesired event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368006" y="2895600"/>
            <a:ext cx="673894" cy="1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 txBox="1">
            <a:spLocks/>
          </p:cNvSpPr>
          <p:nvPr/>
        </p:nvSpPr>
        <p:spPr>
          <a:xfrm>
            <a:off x="1285677" y="1023938"/>
            <a:ext cx="8353623" cy="7540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confidentiality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i="1" dirty="0" smtClean="0"/>
              <a:t>of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assets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502150" y="2076450"/>
            <a:ext cx="406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0400" y="1828800"/>
            <a:ext cx="1968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Security criterion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rot="5400000" flipH="1" flipV="1">
            <a:off x="2873375" y="1654175"/>
            <a:ext cx="2159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44600" y="1066800"/>
            <a:ext cx="7543800" cy="723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13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What?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000" y="3924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How?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6115050" y="1682750"/>
            <a:ext cx="7239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2108753" y="1278631"/>
            <a:ext cx="5181047" cy="2694152"/>
            <a:chOff x="5056837" y="3869048"/>
            <a:chExt cx="4222949" cy="1802709"/>
          </a:xfrm>
        </p:grpSpPr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 rot="16200000">
              <a:off x="4406723" y="4519162"/>
              <a:ext cx="1576175" cy="275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/>
                <a:t>Impact Rating</a:t>
              </a:r>
              <a:endParaRPr lang="en-US" sz="1600" b="1" dirty="0"/>
            </a:p>
          </p:txBody>
        </p:sp>
        <p:grpSp>
          <p:nvGrpSpPr>
            <p:cNvPr id="4" name="Group 65"/>
            <p:cNvGrpSpPr/>
            <p:nvPr/>
          </p:nvGrpSpPr>
          <p:grpSpPr>
            <a:xfrm>
              <a:off x="5160362" y="4301097"/>
              <a:ext cx="4119424" cy="1370660"/>
              <a:chOff x="4584298" y="4301097"/>
              <a:chExt cx="4119424" cy="1370660"/>
            </a:xfrm>
          </p:grpSpPr>
          <p:sp>
            <p:nvSpPr>
              <p:cNvPr id="7" name="AutoShape 3"/>
              <p:cNvSpPr>
                <a:spLocks noChangeArrowheads="1"/>
              </p:cNvSpPr>
              <p:nvPr/>
            </p:nvSpPr>
            <p:spPr bwMode="auto">
              <a:xfrm>
                <a:off x="5249643" y="4917165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003366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8" name="AutoShape 4"/>
              <p:cNvSpPr>
                <a:spLocks noChangeArrowheads="1"/>
              </p:cNvSpPr>
              <p:nvPr/>
            </p:nvSpPr>
            <p:spPr bwMode="auto">
              <a:xfrm>
                <a:off x="5249643" y="4469116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Med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4584298" y="4413109"/>
                <a:ext cx="609900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/>
                  <a:t>High</a:t>
                </a: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5970434" y="4469116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33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High</a:t>
                </a:r>
              </a:p>
            </p:txBody>
          </p: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6691225" y="4469116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33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High</a:t>
                </a:r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5249643" y="4693140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6691225" y="4693140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33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High</a:t>
                </a: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5970434" y="4917165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6691225" y="4917165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5194197" y="5141190"/>
                <a:ext cx="23841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5194197" y="4301097"/>
                <a:ext cx="0" cy="8400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4584298" y="4637134"/>
                <a:ext cx="609900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/>
                  <a:t>Med</a:t>
                </a: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4584298" y="4861159"/>
                <a:ext cx="609900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dirty="0"/>
                  <a:t>Low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5305088" y="5151692"/>
                <a:ext cx="2217818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Low          Med         High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5508104" y="5445224"/>
                <a:ext cx="1663363" cy="226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Likelihood Rating</a:t>
                </a:r>
              </a:p>
            </p:txBody>
          </p:sp>
          <p:sp>
            <p:nvSpPr>
              <p:cNvPr id="22" name="AutoShape 20"/>
              <p:cNvSpPr>
                <a:spLocks/>
              </p:cNvSpPr>
              <p:nvPr/>
            </p:nvSpPr>
            <p:spPr bwMode="auto">
              <a:xfrm>
                <a:off x="7522906" y="4413109"/>
                <a:ext cx="166336" cy="61606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7744688" y="4591631"/>
                <a:ext cx="959034" cy="226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/>
                  <a:t>Risk Level</a:t>
                </a:r>
                <a:endParaRPr lang="en-US" sz="1600" b="1" dirty="0"/>
              </a:p>
            </p:txBody>
          </p:sp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5970434" y="4693140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2747561" y="4992216"/>
            <a:ext cx="314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Rockwell"/>
                <a:cs typeface="Rockwell"/>
              </a:rPr>
              <a:t>Risk= ∫(Severity, Likelihood)</a:t>
            </a:r>
            <a:endParaRPr lang="en-US" sz="1800" dirty="0">
              <a:latin typeface="Rockwell"/>
              <a:cs typeface="Rockwel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100" y="1866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What?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5800" y="436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How?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>
            <a:endCxn id="5" idx="0"/>
          </p:cNvCxnSpPr>
          <p:nvPr/>
        </p:nvCxnSpPr>
        <p:spPr>
          <a:xfrm>
            <a:off x="1600200" y="2082800"/>
            <a:ext cx="508554" cy="373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1"/>
          </p:cNvCxnSpPr>
          <p:nvPr/>
        </p:nvCxnSpPr>
        <p:spPr>
          <a:xfrm rot="10800000">
            <a:off x="5092700" y="4064000"/>
            <a:ext cx="673100" cy="4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7900" y="29718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3900" y="10541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System Model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9149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500" y="2946400"/>
            <a:ext cx="13843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err="1" smtClean="0">
                <a:solidFill>
                  <a:schemeClr val="accent1"/>
                </a:solidFill>
              </a:rPr>
              <a:t>Metamodel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813583">
            <a:off x="3073623" y="4268094"/>
            <a:ext cx="1291987" cy="482600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74800" y="2082800"/>
            <a:ext cx="180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to</a:t>
            </a:r>
          </a:p>
          <a:p>
            <a:r>
              <a:rPr lang="en-US" sz="1200" dirty="0" smtClean="0"/>
              <a:t>System Model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83000" y="2324100"/>
            <a:ext cx="16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</a:t>
            </a:r>
          </a:p>
          <a:p>
            <a:r>
              <a:rPr lang="en-US" sz="1200" dirty="0" smtClean="0"/>
              <a:t>to  Risk </a:t>
            </a:r>
            <a:r>
              <a:rPr lang="en-US" sz="1200" dirty="0" err="1" smtClean="0"/>
              <a:t>Metamodel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2400" y="5080000"/>
            <a:ext cx="18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provides guidance</a:t>
            </a:r>
            <a:br>
              <a:rPr lang="en-US" sz="1200" dirty="0" smtClean="0"/>
            </a:br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0500" y="4978400"/>
            <a:ext cx="236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> provides guidance </a:t>
            </a:r>
          </a:p>
          <a:p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3307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Process delivers </a:t>
            </a:r>
            <a:br>
              <a:rPr lang="en-US" sz="1200" dirty="0" smtClean="0"/>
            </a:br>
            <a:r>
              <a:rPr lang="en-US" sz="1200" dirty="0" smtClean="0"/>
              <a:t>assurance case</a:t>
            </a:r>
          </a:p>
          <a:p>
            <a:r>
              <a:rPr lang="en-US" sz="1200" dirty="0" smtClean="0"/>
              <a:t>(argument + evidence)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94400" y="2565400"/>
            <a:ext cx="140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describes evidence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76900" y="19558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System Model</a:t>
            </a:r>
            <a:br>
              <a:rPr lang="en-US" sz="1200" dirty="0" smtClean="0"/>
            </a:br>
            <a:r>
              <a:rPr lang="en-US" sz="1200" dirty="0" smtClean="0"/>
              <a:t> constrains evidence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 rot="8190909">
            <a:off x="3144162" y="2000611"/>
            <a:ext cx="1267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26199" y="3073658"/>
            <a:ext cx="977898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968501">
            <a:off x="6480471" y="4080781"/>
            <a:ext cx="1370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3900" y="30226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Evidence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568700" y="3124458"/>
            <a:ext cx="876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29000" y="378460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Evidence justifies claims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7400" y="41402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Assurance Process defines</a:t>
            </a:r>
          </a:p>
          <a:p>
            <a:r>
              <a:rPr lang="en-US" sz="1200" dirty="0" smtClean="0"/>
              <a:t> the steps to  collect </a:t>
            </a:r>
          </a:p>
          <a:p>
            <a:r>
              <a:rPr lang="en-US" sz="1200" dirty="0" smtClean="0"/>
              <a:t>evidence 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 rot="16200000">
            <a:off x="5085440" y="4070559"/>
            <a:ext cx="93938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014133" y="2109215"/>
            <a:ext cx="85293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31900" y="1066800"/>
            <a:ext cx="2532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Assurance Case</a:t>
            </a:r>
            <a:br>
              <a:rPr lang="en-US" sz="1600" dirty="0" smtClean="0"/>
            </a:br>
            <a:r>
              <a:rPr lang="en-US" sz="1600" dirty="0" smtClean="0"/>
              <a:t> is related to the level of risk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90500" y="2501900"/>
            <a:ext cx="1117600" cy="21336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Risk Report / Risk Manage-</a:t>
            </a:r>
            <a:r>
              <a:rPr lang="en-US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ment</a:t>
            </a:r>
            <a:endPara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Plan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1409699" y="3111758"/>
            <a:ext cx="749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4000" y="5880100"/>
            <a:ext cx="723900" cy="1651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Report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400" y="5524500"/>
            <a:ext cx="685800" cy="190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</a:rPr>
              <a:t>Assurance Process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8100" y="3657600"/>
            <a:ext cx="1148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structures </a:t>
            </a:r>
          </a:p>
          <a:p>
            <a:r>
              <a:rPr lang="en-US" sz="1200" dirty="0" smtClean="0"/>
              <a:t>report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4100" y="5842000"/>
            <a:ext cx="160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specific to system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397500"/>
            <a:ext cx="12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</a:t>
            </a:r>
          </a:p>
          <a:p>
            <a:r>
              <a:rPr lang="en-US" sz="1200" dirty="0" smtClean="0"/>
              <a:t> guidance &amp; tool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81800" y="1244600"/>
            <a:ext cx="143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e.g. </a:t>
            </a:r>
            <a:r>
              <a:rPr lang="en-US" sz="1400" dirty="0" err="1" smtClean="0"/>
              <a:t>DoDAF</a:t>
            </a:r>
            <a:r>
              <a:rPr lang="en-US" sz="1400" dirty="0" smtClean="0"/>
              <a:t> views</a:t>
            </a:r>
            <a:endParaRPr lang="en-US" sz="1400" dirty="0"/>
          </a:p>
        </p:txBody>
      </p:sp>
      <p:cxnSp>
        <p:nvCxnSpPr>
          <p:cNvPr id="39" name="Straight Connector 38"/>
          <p:cNvCxnSpPr>
            <a:endCxn id="4" idx="0"/>
          </p:cNvCxnSpPr>
          <p:nvPr/>
        </p:nvCxnSpPr>
        <p:spPr>
          <a:xfrm rot="16200000" flipH="1">
            <a:off x="1939925" y="2047875"/>
            <a:ext cx="1320800" cy="527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32600" y="16129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Observations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66676">
            <a:off x="6169834" y="2350515"/>
            <a:ext cx="85293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Risk </a:t>
            </a:r>
            <a:r>
              <a:rPr lang="en-US" dirty="0" err="1" smtClean="0"/>
              <a:t>Metamodel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0900" y="2527300"/>
            <a:ext cx="23878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Identified Risks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990600"/>
            <a:ext cx="158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what ?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800" y="3873500"/>
            <a:ext cx="352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severe/ So what ?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23000" y="3937000"/>
            <a:ext cx="192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likely ?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0400" y="1054100"/>
            <a:ext cx="1971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 cares ? 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2900" y="1549400"/>
            <a:ext cx="1168400" cy="100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311400" y="1612900"/>
            <a:ext cx="1155700" cy="97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501900" y="3086100"/>
            <a:ext cx="10160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37200" y="3111500"/>
            <a:ext cx="88900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790700"/>
            <a:ext cx="19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Assets and Targets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6400" y="1879600"/>
            <a:ext cx="207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Owners and criteria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927100" y="4533900"/>
            <a:ext cx="184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Undesired events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559300"/>
            <a:ext cx="176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Attack scenarios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21000" y="4978400"/>
            <a:ext cx="3299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to do about it ?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213100" y="5651500"/>
            <a:ext cx="28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Controls, mitigation options</a:t>
            </a:r>
            <a:endParaRPr lang="en-US" i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3492500" y="4025900"/>
            <a:ext cx="187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Risk </a:t>
            </a:r>
            <a:r>
              <a:rPr lang="en-US" dirty="0" err="1" smtClean="0"/>
              <a:t>Metamodel</a:t>
            </a:r>
            <a:endParaRPr lang="en-US" dirty="0"/>
          </a:p>
        </p:txBody>
      </p:sp>
      <p:pic>
        <p:nvPicPr>
          <p:cNvPr id="4" name="Picture 3" descr="Screen shot 2013-03-20 at 1.50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7" y="990600"/>
            <a:ext cx="2881113" cy="1817524"/>
          </a:xfrm>
          <a:prstGeom prst="rect">
            <a:avLst/>
          </a:prstGeom>
        </p:spPr>
      </p:pic>
      <p:pic>
        <p:nvPicPr>
          <p:cNvPr id="5" name="Picture 4" descr="Screen shot 2013-03-20 at 1.50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30" y="939800"/>
            <a:ext cx="3303769" cy="1930400"/>
          </a:xfrm>
          <a:prstGeom prst="rect">
            <a:avLst/>
          </a:prstGeom>
        </p:spPr>
      </p:pic>
      <p:pic>
        <p:nvPicPr>
          <p:cNvPr id="6" name="Picture 5" descr="Screen shot 2013-03-20 at 1.52.1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4014671"/>
            <a:ext cx="3111501" cy="1871410"/>
          </a:xfrm>
          <a:prstGeom prst="rect">
            <a:avLst/>
          </a:prstGeom>
        </p:spPr>
      </p:pic>
      <p:pic>
        <p:nvPicPr>
          <p:cNvPr id="7" name="Picture 6" descr="Screen shot 2013-03-20 at 1.52.2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00" y="4210050"/>
            <a:ext cx="3162300" cy="1581150"/>
          </a:xfrm>
          <a:prstGeom prst="rect">
            <a:avLst/>
          </a:prstGeom>
        </p:spPr>
      </p:pic>
      <p:pic>
        <p:nvPicPr>
          <p:cNvPr id="8" name="Picture 7" descr="Screen shot 2013-03-20 at 2.02.25 PM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800" y="2487868"/>
            <a:ext cx="3397250" cy="1722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1600" y="3073400"/>
            <a:ext cx="19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Assets and Targets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1800" y="2971800"/>
            <a:ext cx="207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Owners and criteria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9300" y="5905500"/>
            <a:ext cx="184536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Undesired events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37300" y="5930900"/>
            <a:ext cx="176534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Attack scenarios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94100" y="4343400"/>
            <a:ext cx="159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Identified risks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8400" y="5499100"/>
            <a:ext cx="1968107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Controls, </a:t>
            </a:r>
          </a:p>
          <a:p>
            <a:pPr algn="ctr"/>
            <a:r>
              <a:rPr lang="en-US" i="1" dirty="0" smtClean="0"/>
              <a:t>Mitigation options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Risks is based on the following model</a:t>
            </a:r>
            <a:endParaRPr lang="en-US" dirty="0"/>
          </a:p>
        </p:txBody>
      </p:sp>
      <p:pic>
        <p:nvPicPr>
          <p:cNvPr id="4" name="Picture 3" descr="Screen shot 2013-03-20 at 2.02.25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213" y="1092200"/>
            <a:ext cx="8593035" cy="435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3200" y="4152900"/>
            <a:ext cx="122780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Disposition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7400" y="40894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533900" y="3962400"/>
            <a:ext cx="749300" cy="37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operational context is based on</a:t>
            </a:r>
            <a:br>
              <a:rPr lang="en-US" dirty="0" smtClean="0"/>
            </a:br>
            <a:r>
              <a:rPr lang="en-US" dirty="0" smtClean="0"/>
              <a:t>the following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256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7600" y="43942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96850" y="3168650"/>
            <a:ext cx="2438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2500" y="28575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37846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16200000" flipV="1">
            <a:off x="3157816" y="1693581"/>
            <a:ext cx="1765300" cy="2416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2679700"/>
            <a:ext cx="196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the capability</a:t>
            </a:r>
            <a:endParaRPr lang="en-US" sz="1600" i="1" dirty="0"/>
          </a:p>
        </p:txBody>
      </p: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 flipV="1">
            <a:off x="2418332" y="3969266"/>
            <a:ext cx="2356868" cy="609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43561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9200" y="39243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22" idx="3"/>
            <a:endCxn id="36" idx="1"/>
          </p:cNvCxnSpPr>
          <p:nvPr/>
        </p:nvCxnSpPr>
        <p:spPr>
          <a:xfrm>
            <a:off x="5722470" y="3969266"/>
            <a:ext cx="121173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200" y="45085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8700" y="5613400"/>
            <a:ext cx="11185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Safeguard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5400000">
            <a:off x="1168650" y="5181849"/>
            <a:ext cx="850897" cy="1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17600" y="5029200"/>
            <a:ext cx="90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requires</a:t>
            </a:r>
            <a:endParaRPr lang="en-US" sz="16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3403600" y="2425700"/>
            <a:ext cx="5080000" cy="250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20000" y="3276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Risk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60900" y="54864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78400"/>
            <a:ext cx="134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sensitive to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2171700" y="4775200"/>
            <a:ext cx="2489200" cy="8958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573436" y="4799163"/>
            <a:ext cx="1346200" cy="28273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94200" y="4965700"/>
            <a:ext cx="229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Produces injury involving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698500" y="990600"/>
            <a:ext cx="49022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02100" y="1104900"/>
            <a:ext cx="11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2300" y="28575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5499102" y="3225799"/>
            <a:ext cx="749298" cy="5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4954" y="32936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38300" y="3975100"/>
            <a:ext cx="1259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aka “Owner”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System Facts is aligned with Business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0700" y="1155700"/>
            <a:ext cx="127470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Enterprise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1300" y="27559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1638300"/>
            <a:ext cx="1130300" cy="977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6600" y="1892300"/>
            <a:ext cx="109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consists of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94200" y="22860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4102100" y="1587500"/>
            <a:ext cx="711200" cy="711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4700" y="1701800"/>
            <a:ext cx="935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provides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20460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Activity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308600" y="2997200"/>
            <a:ext cx="5969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6700" y="28321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cxnSp>
        <p:nvCxnSpPr>
          <p:cNvPr id="24" name="Straight Arrow Connector 23"/>
          <p:cNvCxnSpPr>
            <a:stCxn id="6" idx="3"/>
            <a:endCxn id="17" idx="1"/>
          </p:cNvCxnSpPr>
          <p:nvPr/>
        </p:nvCxnSpPr>
        <p:spPr>
          <a:xfrm>
            <a:off x="2653447" y="2940566"/>
            <a:ext cx="1689953" cy="673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9100" y="27940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0900" y="3302000"/>
            <a:ext cx="2614956" cy="1754327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P01 –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P02 -  Analyst</a:t>
            </a:r>
          </a:p>
          <a:p>
            <a:r>
              <a:rPr lang="en-US" i="1" dirty="0" smtClean="0"/>
              <a:t>P03 – Network</a:t>
            </a:r>
          </a:p>
          <a:p>
            <a:r>
              <a:rPr lang="en-US" i="1" dirty="0" smtClean="0"/>
              <a:t>P04 – Network User</a:t>
            </a:r>
          </a:p>
          <a:p>
            <a:r>
              <a:rPr lang="en-US" i="1" dirty="0" smtClean="0"/>
              <a:t>P05 – Stored capture files</a:t>
            </a:r>
          </a:p>
          <a:p>
            <a:r>
              <a:rPr lang="en-US" i="1" dirty="0" smtClean="0"/>
              <a:t>P06 - Admin</a:t>
            </a:r>
            <a:endParaRPr lang="en-US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2908300" y="1016000"/>
            <a:ext cx="4114800" cy="1854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78500" y="9906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38900" y="3644900"/>
            <a:ext cx="2533065" cy="2492990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OA01 – Configure Network Interfaces</a:t>
            </a:r>
          </a:p>
          <a:p>
            <a:r>
              <a:rPr lang="en-US" sz="1200" i="1" dirty="0" smtClean="0"/>
              <a:t>OA02 -  Start Capture</a:t>
            </a:r>
          </a:p>
          <a:p>
            <a:r>
              <a:rPr lang="en-US" sz="1200" i="1" dirty="0" smtClean="0"/>
              <a:t>OA03 – Stop Capture</a:t>
            </a:r>
          </a:p>
          <a:p>
            <a:r>
              <a:rPr lang="en-US" sz="1200" i="1" dirty="0" smtClean="0"/>
              <a:t>OA04 – Save Capture Trace</a:t>
            </a:r>
          </a:p>
          <a:p>
            <a:r>
              <a:rPr lang="en-US" sz="1200" i="1" dirty="0" smtClean="0"/>
              <a:t>OA05 – Analyze Trace</a:t>
            </a:r>
          </a:p>
          <a:p>
            <a:r>
              <a:rPr lang="en-US" sz="1200" i="1" dirty="0" smtClean="0"/>
              <a:t>OA06 – Open Capture Trace</a:t>
            </a:r>
          </a:p>
          <a:p>
            <a:r>
              <a:rPr lang="en-US" sz="1200" i="1" dirty="0" smtClean="0"/>
              <a:t>OA07 – Annotate Trace</a:t>
            </a:r>
          </a:p>
          <a:p>
            <a:r>
              <a:rPr lang="en-US" sz="1200" i="1" dirty="0" smtClean="0"/>
              <a:t>OA08 – Send Network Packet</a:t>
            </a:r>
          </a:p>
          <a:p>
            <a:r>
              <a:rPr lang="en-US" sz="1200" i="1" dirty="0" smtClean="0"/>
              <a:t>OA09 – Receive Network Packet</a:t>
            </a:r>
          </a:p>
          <a:p>
            <a:r>
              <a:rPr lang="en-US" sz="1200" i="1" dirty="0" smtClean="0"/>
              <a:t>OA10 – Tap Network Packet</a:t>
            </a:r>
          </a:p>
          <a:p>
            <a:r>
              <a:rPr lang="en-US" sz="1200" i="1" dirty="0" smtClean="0"/>
              <a:t>OA11 – Dissect Network Packet</a:t>
            </a:r>
          </a:p>
          <a:p>
            <a:r>
              <a:rPr lang="en-US" sz="1200" i="1" dirty="0" smtClean="0"/>
              <a:t>OA12 – Add Network Packet to Trace</a:t>
            </a:r>
          </a:p>
          <a:p>
            <a:r>
              <a:rPr lang="en-US" sz="1200" i="1" dirty="0" smtClean="0"/>
              <a:t>OA13 – Manage Network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Assets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300" y="2247900"/>
            <a:ext cx="6897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9400" y="3352800"/>
            <a:ext cx="19189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Primary asset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8700" y="3314700"/>
            <a:ext cx="182378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 asset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65700" y="1244600"/>
            <a:ext cx="177817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Assets Taxonomy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2508858" y="2432566"/>
            <a:ext cx="1796442" cy="9202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400" y="27686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4995025" y="2432566"/>
            <a:ext cx="1799475" cy="8948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6700" y="3632200"/>
            <a:ext cx="120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endParaRPr lang="en-US" sz="1600" i="1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rot="5400000" flipH="1" flipV="1">
            <a:off x="4623781" y="1677382"/>
            <a:ext cx="596900" cy="54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57700" y="18288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stCxn id="8" idx="3"/>
            <a:endCxn id="10" idx="1"/>
          </p:cNvCxnSpPr>
          <p:nvPr/>
        </p:nvCxnSpPr>
        <p:spPr>
          <a:xfrm flipV="1">
            <a:off x="3468315" y="3545533"/>
            <a:ext cx="264038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8000" y="1087735"/>
            <a:ext cx="2857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Primary asset is usually </a:t>
            </a:r>
            <a:r>
              <a:rPr lang="en-US" sz="1400" i="1" smtClean="0"/>
              <a:t>an intangible </a:t>
            </a:r>
            <a:r>
              <a:rPr lang="en-US" sz="1400" i="1" dirty="0" smtClean="0"/>
              <a:t>asset (information or service) provided by the enterprise to its environment and therefore is a responsibility of a stakeholder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19800" y="2057400"/>
            <a:ext cx="2497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Assets Taxonomy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6826250" y="2876550"/>
            <a:ext cx="8255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69100" y="2730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6184900" y="1625600"/>
            <a:ext cx="469900" cy="419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8600" y="1676400"/>
            <a:ext cx="7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27178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8300" y="24003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38500" y="46482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1500" y="51689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73400" y="56388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3784600" y="5346700"/>
            <a:ext cx="6731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800" y="51689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73" name="Straight Arrow Connector 72"/>
          <p:cNvCxnSpPr>
            <a:stCxn id="69" idx="0"/>
          </p:cNvCxnSpPr>
          <p:nvPr/>
        </p:nvCxnSpPr>
        <p:spPr>
          <a:xfrm rot="5400000" flipH="1" flipV="1">
            <a:off x="960183" y="4097083"/>
            <a:ext cx="1333500" cy="81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600" y="4203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cxnSp>
        <p:nvCxnSpPr>
          <p:cNvPr id="75" name="Straight Arrow Connector 74"/>
          <p:cNvCxnSpPr>
            <a:endCxn id="8" idx="2"/>
          </p:cNvCxnSpPr>
          <p:nvPr/>
        </p:nvCxnSpPr>
        <p:spPr>
          <a:xfrm rot="10800000">
            <a:off x="2508858" y="3814466"/>
            <a:ext cx="1148742" cy="82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3949700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77" name="Straight Arrow Connector 76"/>
          <p:cNvCxnSpPr>
            <a:stCxn id="69" idx="3"/>
            <a:endCxn id="67" idx="1"/>
          </p:cNvCxnSpPr>
          <p:nvPr/>
        </p:nvCxnSpPr>
        <p:spPr>
          <a:xfrm flipV="1">
            <a:off x="1872232" y="4832866"/>
            <a:ext cx="1366268" cy="520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1543050" y="2940050"/>
            <a:ext cx="5461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89100" y="28829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85" name="Rectangle 84"/>
          <p:cNvSpPr/>
          <p:nvPr/>
        </p:nvSpPr>
        <p:spPr>
          <a:xfrm>
            <a:off x="6286500" y="4021435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System asset is a </a:t>
            </a:r>
            <a:r>
              <a:rPr lang="en-US" sz="1400" b="1" i="1" dirty="0" smtClean="0"/>
              <a:t>point of attack </a:t>
            </a:r>
            <a:r>
              <a:rPr lang="en-US" sz="1400" i="1" dirty="0" smtClean="0"/>
              <a:t>or a point of failure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320800" y="4800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-513017" y="3982783"/>
            <a:ext cx="2413000" cy="10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5100" y="36449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92700" y="56388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06903" y="4953003"/>
            <a:ext cx="1049144" cy="59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500" y="51054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DM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KDM powerpoint</Template>
  <TotalTime>68549</TotalTime>
  <Words>1897</Words>
  <Application>Microsoft Office PowerPoint</Application>
  <PresentationFormat>On-screen Show (4:3)</PresentationFormat>
  <Paragraphs>621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KDM Master</vt:lpstr>
      <vt:lpstr>PowerPoint Presentation</vt:lpstr>
      <vt:lpstr>What is security risk ? (ISO 15408)</vt:lpstr>
      <vt:lpstr>Justifiable Risk Assurance</vt:lpstr>
      <vt:lpstr>Overview of the Risk Metamodel</vt:lpstr>
      <vt:lpstr>Overview of the Risk Metamodel</vt:lpstr>
      <vt:lpstr>Analysis of Risks is based on the following model</vt:lpstr>
      <vt:lpstr>Analysis of the operational context is based on the following model</vt:lpstr>
      <vt:lpstr>Analysis of System Facts is aligned with Business Models</vt:lpstr>
      <vt:lpstr>Analysis of Assets is based on  the following model </vt:lpstr>
      <vt:lpstr>Analysis of the operational context is based on the following model</vt:lpstr>
      <vt:lpstr>Analysis of Undesired Events is based on  the following model </vt:lpstr>
      <vt:lpstr>Analysis of Attack Groups is based on  the following model </vt:lpstr>
      <vt:lpstr>Analysis of Safeguards is based on  the following model </vt:lpstr>
      <vt:lpstr>Analysis of System Vulnerabilities is based on  the following model </vt:lpstr>
      <vt:lpstr>Risk Mitigation Analysis is based on  the following model </vt:lpstr>
      <vt:lpstr>Taxonomy of threat sources in scope</vt:lpstr>
      <vt:lpstr>Taxonomy of Assets</vt:lpstr>
      <vt:lpstr>Analysis of Assets is based on  the following model </vt:lpstr>
      <vt:lpstr>Taxonomy of injuries for cyber security</vt:lpstr>
      <vt:lpstr>Analysis of Undesired Events is based on  the following model </vt:lpstr>
      <vt:lpstr>Cause and effect in a risk statement</vt:lpstr>
      <vt:lpstr>Attack Groups</vt:lpstr>
      <vt:lpstr>Analysis of Threat Scenarios is based on  the following model </vt:lpstr>
      <vt:lpstr>Analysis of Threat Scenarios is based on  the following model </vt:lpstr>
      <vt:lpstr>Results of justifiable risk analysis (1 of 2)</vt:lpstr>
      <vt:lpstr>Anatomy of a risk statement</vt:lpstr>
      <vt:lpstr>Cause and effect in a risk statement</vt:lpstr>
      <vt:lpstr>Risk analysis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Rajala</dc:creator>
  <cp:lastModifiedBy>Cory Casanave</cp:lastModifiedBy>
  <cp:revision>1630</cp:revision>
  <cp:lastPrinted>2014-04-21T17:10:08Z</cp:lastPrinted>
  <dcterms:created xsi:type="dcterms:W3CDTF">2014-04-21T17:08:06Z</dcterms:created>
  <dcterms:modified xsi:type="dcterms:W3CDTF">2015-02-06T16:41:09Z</dcterms:modified>
</cp:coreProperties>
</file>