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71" r:id="rId3"/>
    <p:sldId id="264" r:id="rId4"/>
    <p:sldId id="269" r:id="rId5"/>
    <p:sldId id="270" r:id="rId6"/>
    <p:sldId id="272" r:id="rId7"/>
    <p:sldId id="267" r:id="rId8"/>
    <p:sldId id="265" r:id="rId9"/>
    <p:sldId id="273" r:id="rId10"/>
    <p:sldId id="274" r:id="rId11"/>
    <p:sldId id="276" r:id="rId12"/>
    <p:sldId id="275" r:id="rId13"/>
    <p:sldId id="277" r:id="rId14"/>
    <p:sldId id="279" r:id="rId15"/>
    <p:sldId id="278" r:id="rId16"/>
    <p:sldId id="280" r:id="rId17"/>
    <p:sldId id="281" r:id="rId18"/>
  </p:sldIdLst>
  <p:sldSz cx="9144000" cy="5143500" type="screen16x9"/>
  <p:notesSz cx="7019925" cy="9305925"/>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202E"/>
    <a:srgbClr val="1A1B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572" autoAdjust="0"/>
  </p:normalViewPr>
  <p:slideViewPr>
    <p:cSldViewPr>
      <p:cViewPr varScale="1">
        <p:scale>
          <a:sx n="114" d="100"/>
          <a:sy n="114" d="100"/>
        </p:scale>
        <p:origin x="102" y="222"/>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18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extLst/>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extLst/>
          </a:lstStyle>
          <a:p>
            <a:fld id="{A8ADFD5B-A66C-449C-B6E8-FB716D07777D}" type="datetimeFigureOut">
              <a:rPr lang="en-US" smtClean="0"/>
              <a:pPr/>
              <a:t>3/20/2015</a:t>
            </a:fld>
            <a:endParaRPr lang="en-US"/>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extLst/>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3325295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407988" y="698500"/>
            <a:ext cx="6203950" cy="3489325"/>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1133267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128997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1A1B2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a:prstGeom prst="rect">
            <a:avLst/>
          </a:prstGeom>
        </p:spPr>
        <p:txBody>
          <a:bodyPr>
            <a:noAutofit/>
          </a:bodyPr>
          <a:lstStyle>
            <a:lvl1pPr algn="ctr">
              <a:defRPr sz="2000">
                <a:solidFill>
                  <a:srgbClr val="FFFFFF"/>
                </a:solidFill>
              </a:defRPr>
            </a:lvl1pPr>
            <a:extLst/>
          </a:lstStyle>
          <a:p>
            <a:pPr algn="ctr"/>
            <a:endParaRPr lang="en-US" sz="2000" dirty="0">
              <a:solidFill>
                <a:srgbClr val="FFFFFF"/>
              </a:solidFill>
            </a:endParaRPr>
          </a:p>
        </p:txBody>
      </p:sp>
      <p:sp>
        <p:nvSpPr>
          <p:cNvPr id="12" name="Rectangle 11"/>
          <p:cNvSpPr>
            <a:spLocks noGrp="1"/>
          </p:cNvSpPr>
          <p:nvPr>
            <p:ph type="title"/>
          </p:nvPr>
        </p:nvSpPr>
        <p:spPr>
          <a:xfrm>
            <a:off x="2362200" y="3638550"/>
            <a:ext cx="6477000" cy="742950"/>
          </a:xfrm>
        </p:spPr>
        <p:txBody>
          <a:bodyPr rtlCol="0" anchor="b"/>
          <a:lstStyle>
            <a:lvl1pPr>
              <a:defRPr cap="all" baseline="0"/>
            </a:lvl1pPr>
            <a:extLst/>
          </a:lstStyle>
          <a:p>
            <a:r>
              <a:rPr lang="en-US" dirty="0"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dirty="0"/>
          </a:p>
        </p:txBody>
      </p:sp>
      <p:sp>
        <p:nvSpPr>
          <p:cNvPr id="7" name="Rectangle 6"/>
          <p:cNvSpPr>
            <a:spLocks noGrp="1"/>
          </p:cNvSpPr>
          <p:nvPr>
            <p:ph sz="quarter" idx="13"/>
          </p:nvPr>
        </p:nvSpPr>
        <p:spPr>
          <a:xfrm>
            <a:off x="609600" y="1008507"/>
            <a:ext cx="8153400" cy="3620643"/>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1276350"/>
            <a:ext cx="7123113" cy="3276599"/>
          </a:xfrm>
        </p:spPr>
        <p:txBody>
          <a:bodyPr anchor="t">
            <a:normAutofit/>
          </a:bodyPr>
          <a:lstStyle>
            <a:lvl1pPr>
              <a:buNone/>
              <a:defRPr sz="1800">
                <a:solidFill>
                  <a:srgbClr val="1A1B23"/>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dirty="0" smtClean="0"/>
              <a:t>Click to edit Master text styles</a:t>
            </a:r>
          </a:p>
        </p:txBody>
      </p:sp>
      <p:sp>
        <p:nvSpPr>
          <p:cNvPr id="8" name="Rectangle 7"/>
          <p:cNvSpPr/>
          <p:nvPr/>
        </p:nvSpPr>
        <p:spPr>
          <a:xfrm>
            <a:off x="0" y="438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438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438150"/>
            <a:ext cx="7620000" cy="742950"/>
          </a:xfrm>
        </p:spPr>
        <p:txBody>
          <a:bodyPr>
            <a:normAutofit/>
          </a:bodyPr>
          <a:lstStyle>
            <a:lvl1pPr algn="l">
              <a:buNone/>
              <a:defRPr sz="2800" b="0" cap="none">
                <a:solidFill>
                  <a:srgbClr val="1A1B23"/>
                </a:solidFill>
              </a:defRPr>
            </a:lvl1pPr>
            <a:extLst/>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971550"/>
            <a:ext cx="3886200" cy="3649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971550"/>
            <a:ext cx="3886200" cy="3649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624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581150"/>
            <a:ext cx="3886200" cy="2967568"/>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581150"/>
            <a:ext cx="3886200" cy="2967568"/>
          </a:xfrm>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6" name="Text Placeholder 15"/>
          <p:cNvSpPr>
            <a:spLocks noGrp="1"/>
          </p:cNvSpPr>
          <p:nvPr>
            <p:ph type="body" sz="quarter" idx="18"/>
          </p:nvPr>
        </p:nvSpPr>
        <p:spPr>
          <a:xfrm>
            <a:off x="609600" y="974598"/>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974598"/>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624840"/>
          </a:xfrm>
        </p:spPr>
        <p:txBody>
          <a:bodyPr/>
          <a:lstStyle>
            <a:extLst/>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6" name="TextBox 5"/>
          <p:cNvSpPr txBox="1"/>
          <p:nvPr userDrawn="1"/>
        </p:nvSpPr>
        <p:spPr>
          <a:xfrm>
            <a:off x="4240003" y="1113031"/>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548640"/>
          </a:xfrm>
        </p:spPr>
        <p:txBody>
          <a:bodyPr anchor="b">
            <a:normAutofit/>
          </a:bodyPr>
          <a:lstStyle>
            <a:lvl1pPr algn="l">
              <a:buNone/>
              <a:defRPr sz="2800" b="0"/>
            </a:lvl1pPr>
            <a:extLst/>
          </a:lstStyle>
          <a:p>
            <a:r>
              <a:rPr lang="en-US" dirty="0" smtClean="0"/>
              <a:t>Click to edit Master title style</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971550"/>
            <a:ext cx="1600200" cy="3657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971550"/>
            <a:ext cx="6400800" cy="3657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rgbClr val="1A1B23"/>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solidFill>
                  <a:srgbClr val="1A1B23"/>
                </a:solidFill>
              </a:defRPr>
            </a:lvl1pPr>
            <a:extLst/>
          </a:lstStyle>
          <a:p>
            <a:r>
              <a:rPr lang="en-US" dirty="0"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solidFill>
                  <a:schemeClr val="tx1"/>
                </a:solidFill>
              </a:defRPr>
            </a:lvl1pPr>
            <a:lvl2pPr>
              <a:buFontTx/>
              <a:buNone/>
              <a:defRPr sz="1200"/>
            </a:lvl2pPr>
            <a:lvl3pPr>
              <a:buFontTx/>
              <a:buNone/>
              <a:defRPr sz="1000"/>
            </a:lvl3pPr>
            <a:lvl4pPr>
              <a:buFontTx/>
              <a:buNone/>
              <a:defRPr sz="900"/>
            </a:lvl4pPr>
            <a:lvl5pPr>
              <a:buFontTx/>
              <a:buNone/>
              <a:defRPr sz="900"/>
            </a:lvl5pPr>
            <a:extLst/>
          </a:lstStyle>
          <a:p>
            <a:pPr lvl="0"/>
            <a:r>
              <a:rPr lang="en-US" dirty="0"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normAutofit/>
          </a:bodyPr>
          <a:lstStyle>
            <a:lvl1pPr algn="l">
              <a:buNone/>
              <a:defRPr sz="2000" b="0">
                <a:solidFill>
                  <a:srgbClr val="1A1B23"/>
                </a:solidFill>
              </a:defRPr>
            </a:lvl1pPr>
            <a:extLst/>
          </a:lstStyle>
          <a:p>
            <a:r>
              <a:rPr lang="en-US" dirty="0"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6171424" y="4800600"/>
            <a:ext cx="1087325" cy="207171"/>
          </a:xfrm>
          <a:prstGeom prst="rect">
            <a:avLst/>
          </a:prstGeom>
        </p:spPr>
        <p:txBody>
          <a:bodyPr/>
          <a:lstStyle/>
          <a:p>
            <a:fld id="{03F41C87-7AD9-4845-A077-840E4A0F3F06}" type="datetimeFigureOut">
              <a:rPr lang="en-US"/>
              <a:t>3/20/2015</a:t>
            </a:fld>
            <a:endParaRPr/>
          </a:p>
        </p:txBody>
      </p:sp>
      <p:sp>
        <p:nvSpPr>
          <p:cNvPr id="5" name="Footer Placeholder 4"/>
          <p:cNvSpPr>
            <a:spLocks noGrp="1"/>
          </p:cNvSpPr>
          <p:nvPr>
            <p:ph type="ftr" sz="quarter" idx="11"/>
          </p:nvPr>
        </p:nvSpPr>
        <p:spPr>
          <a:xfrm>
            <a:off x="1142107" y="4800600"/>
            <a:ext cx="4916180" cy="207171"/>
          </a:xfrm>
          <a:prstGeom prst="rect">
            <a:avLst/>
          </a:prstGeom>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38930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971550"/>
            <a:ext cx="8153400" cy="3623310"/>
          </a:xfrm>
          <a:prstGeom prst="rect">
            <a:avLst/>
          </a:prstGeom>
        </p:spPr>
        <p:txBody>
          <a:bodyPr vert="horz">
            <a:normAutofit/>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p:nvSpPr>
        <p:spPr>
          <a:xfrm>
            <a:off x="0" y="717945"/>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717945"/>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711993"/>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548640"/>
          </a:xfrm>
          <a:prstGeom prst="rect">
            <a:avLst/>
          </a:prstGeom>
        </p:spPr>
        <p:txBody>
          <a:bodyPr vert="horz" anchor="b">
            <a:normAutofit/>
          </a:bodyPr>
          <a:lstStyle>
            <a:extLst/>
          </a:lstStyle>
          <a:p>
            <a:r>
              <a:rPr lang="en-US" dirty="0" smtClean="0"/>
              <a:t>Click to edit Master title style</a:t>
            </a:r>
            <a:endParaRPr lang="en-US" dirty="0"/>
          </a:p>
        </p:txBody>
      </p:sp>
      <p:pic>
        <p:nvPicPr>
          <p:cNvPr id="2" name="Picture 1" descr="NRF_PowerPoint-02.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4589175"/>
            <a:ext cx="9144001" cy="649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6" r:id="rId7"/>
    <p:sldLayoutId id="2147483657" r:id="rId8"/>
    <p:sldLayoutId id="2147483659" r:id="rId9"/>
  </p:sldLayoutIdLst>
  <p:timing>
    <p:tnLst>
      <p:par>
        <p:cTn id="1" dur="indefinite" restart="never" nodeType="tmRoot"/>
      </p:par>
    </p:tnLst>
  </p:timing>
  <p:txStyles>
    <p:titleStyle>
      <a:lvl1pPr algn="l" rtl="0" eaLnBrk="1" latinLnBrk="0" hangingPunct="1">
        <a:spcBef>
          <a:spcPct val="0"/>
        </a:spcBef>
        <a:buNone/>
        <a:defRPr sz="3200" kern="1200">
          <a:solidFill>
            <a:srgbClr val="1A1B23"/>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400" kern="1200">
          <a:solidFill>
            <a:srgbClr val="1A1B23"/>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000" kern="1200">
          <a:solidFill>
            <a:srgbClr val="1A1B23"/>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1800" kern="1200">
          <a:solidFill>
            <a:srgbClr val="1A1B23"/>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1600" kern="1200">
          <a:solidFill>
            <a:srgbClr val="1A1B23"/>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1400" kern="1200">
          <a:solidFill>
            <a:srgbClr val="1A1B23"/>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rf.com/events/switching-gears-pci-dss-version-30" TargetMode="External"/><Relationship Id="rId2" Type="http://schemas.openxmlformats.org/officeDocument/2006/relationships/hyperlink" Target="https://nrf.com/events/planning-secure-payments-strategy"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nrf.com/events/webinar-securing-retail-performance-and-growth" TargetMode="External"/><Relationship Id="rId4" Type="http://schemas.openxmlformats.org/officeDocument/2006/relationships/hyperlink" Target="http://www.emv-connection.com/merchant-considerations-for-u-s-chip-migrat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mailto:litchfordt@nrf.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52400" y="3790950"/>
            <a:ext cx="8686800" cy="590550"/>
          </a:xfrm>
        </p:spPr>
        <p:txBody>
          <a:bodyPr>
            <a:normAutofit fontScale="90000"/>
          </a:bodyPr>
          <a:lstStyle>
            <a:extLst/>
          </a:lstStyle>
          <a:p>
            <a:pPr algn="r"/>
            <a:r>
              <a:rPr lang="en-US" dirty="0" smtClean="0">
                <a:solidFill>
                  <a:schemeClr val="tx1"/>
                </a:solidFill>
                <a:latin typeface="Corbel" panose="020B0503020204020204" pitchFamily="34" charset="0"/>
              </a:rPr>
              <a:t>Rethinking </a:t>
            </a:r>
            <a:r>
              <a:rPr lang="en-US" dirty="0" smtClean="0">
                <a:solidFill>
                  <a:schemeClr val="tx1"/>
                </a:solidFill>
                <a:latin typeface="Corbel" panose="020B0503020204020204" pitchFamily="34" charset="0"/>
              </a:rPr>
              <a:t>ORC: NRF’s Cyber Security Efforts</a:t>
            </a:r>
            <a:endParaRPr lang="en-US" dirty="0">
              <a:solidFill>
                <a:schemeClr val="tx1"/>
              </a:solidFill>
              <a:latin typeface="Corbel" panose="020B0503020204020204" pitchFamily="34" charset="0"/>
            </a:endParaRPr>
          </a:p>
        </p:txBody>
      </p:sp>
      <p:sp>
        <p:nvSpPr>
          <p:cNvPr id="5" name="Rectangle 4"/>
          <p:cNvSpPr>
            <a:spLocks noGrp="1"/>
          </p:cNvSpPr>
          <p:nvPr>
            <p:ph type="subTitle" idx="1"/>
          </p:nvPr>
        </p:nvSpPr>
        <p:spPr/>
        <p:txBody>
          <a:bodyPr>
            <a:normAutofit fontScale="47500" lnSpcReduction="20000"/>
          </a:bodyPr>
          <a:lstStyle>
            <a:extLst/>
          </a:lstStyle>
          <a:p>
            <a:pPr algn="r"/>
            <a:r>
              <a:rPr lang="en-US" dirty="0" smtClean="0">
                <a:latin typeface="Corbel" panose="020B0503020204020204" pitchFamily="34" charset="0"/>
              </a:rPr>
              <a:t>OMG Cross Domain Threat &amp; Risk</a:t>
            </a:r>
          </a:p>
          <a:p>
            <a:pPr algn="r"/>
            <a:r>
              <a:rPr lang="en-US" dirty="0" smtClean="0">
                <a:latin typeface="Corbel" panose="020B0503020204020204" pitchFamily="34" charset="0"/>
              </a:rPr>
              <a:t>Information Exchange Day, March 23, 2015</a:t>
            </a:r>
            <a:endParaRPr lang="en-US" dirty="0">
              <a:latin typeface="Corbel" panose="020B0503020204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rbel" panose="020B0503020204020204" pitchFamily="34" charset="0"/>
              </a:rPr>
              <a:t>NRF Threat Alert System</a:t>
            </a:r>
            <a:endParaRPr lang="en-US" b="1" dirty="0">
              <a:latin typeface="Corbel" panose="020B0503020204020204" pitchFamily="34" charset="0"/>
            </a:endParaRPr>
          </a:p>
        </p:txBody>
      </p:sp>
      <p:sp>
        <p:nvSpPr>
          <p:cNvPr id="3" name="Content Placeholder 2"/>
          <p:cNvSpPr>
            <a:spLocks noGrp="1"/>
          </p:cNvSpPr>
          <p:nvPr>
            <p:ph sz="quarter" idx="13"/>
          </p:nvPr>
        </p:nvSpPr>
        <p:spPr>
          <a:xfrm>
            <a:off x="4366070" y="1314765"/>
            <a:ext cx="4549329" cy="2956686"/>
          </a:xfrm>
        </p:spPr>
        <p:txBody>
          <a:bodyPr>
            <a:noAutofit/>
          </a:bodyPr>
          <a:lstStyle/>
          <a:p>
            <a:r>
              <a:rPr lang="en-US" sz="1900" dirty="0" smtClean="0">
                <a:latin typeface="Corbel" panose="020B0503020204020204" pitchFamily="34" charset="0"/>
              </a:rPr>
              <a:t>Partnering with FS-ISAC, US government (NCCIC, US CERT, US Secret Service), and private sector intelligence providers</a:t>
            </a:r>
          </a:p>
          <a:p>
            <a:r>
              <a:rPr lang="en-US" sz="1900" dirty="0" smtClean="0">
                <a:latin typeface="Corbel" panose="020B0503020204020204" pitchFamily="34" charset="0"/>
              </a:rPr>
              <a:t>Averages 12-15 structured alerts per day</a:t>
            </a:r>
          </a:p>
          <a:p>
            <a:r>
              <a:rPr lang="en-US" sz="1900" dirty="0" smtClean="0">
                <a:latin typeface="Corbel" panose="020B0503020204020204" pitchFamily="34" charset="0"/>
              </a:rPr>
              <a:t>Coded by Incidents, Threats, Vulnerabilities and Resolutions</a:t>
            </a:r>
          </a:p>
          <a:p>
            <a:r>
              <a:rPr lang="en-US" sz="1900" dirty="0" smtClean="0">
                <a:latin typeface="Corbel" panose="020B0503020204020204" pitchFamily="34" charset="0"/>
              </a:rPr>
              <a:t>TLP Protocol enforced</a:t>
            </a:r>
          </a:p>
          <a:p>
            <a:r>
              <a:rPr lang="en-US" sz="1900" dirty="0" smtClean="0">
                <a:latin typeface="Corbel" panose="020B0503020204020204" pitchFamily="34" charset="0"/>
              </a:rPr>
              <a:t>Separate collaboration portal</a:t>
            </a:r>
            <a:endParaRPr lang="en-US" sz="1900" dirty="0">
              <a:latin typeface="Corbel" panose="020B0503020204020204" pitchFamily="34" charset="0"/>
            </a:endParaRPr>
          </a:p>
        </p:txBody>
      </p:sp>
      <p:pic>
        <p:nvPicPr>
          <p:cNvPr id="4" name="Picture 3"/>
          <p:cNvPicPr>
            <a:picLocks noChangeAspect="1"/>
          </p:cNvPicPr>
          <p:nvPr/>
        </p:nvPicPr>
        <p:blipFill>
          <a:blip r:embed="rId2"/>
          <a:stretch>
            <a:fillRect/>
          </a:stretch>
        </p:blipFill>
        <p:spPr>
          <a:xfrm>
            <a:off x="568166" y="1511617"/>
            <a:ext cx="3470434" cy="2660333"/>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609600" y="851028"/>
            <a:ext cx="5943600" cy="400110"/>
          </a:xfrm>
          <a:prstGeom prst="rect">
            <a:avLst/>
          </a:prstGeom>
          <a:noFill/>
        </p:spPr>
        <p:txBody>
          <a:bodyPr wrap="square" rtlCol="0">
            <a:spAutoFit/>
          </a:bodyPr>
          <a:lstStyle/>
          <a:p>
            <a:r>
              <a:rPr lang="en-US" sz="2000" i="1" dirty="0" smtClean="0">
                <a:solidFill>
                  <a:srgbClr val="CF202E"/>
                </a:solidFill>
                <a:latin typeface="Corbel" panose="020B0503020204020204" pitchFamily="34" charset="0"/>
              </a:rPr>
              <a:t>Facilitating Real-Time Information Exchange</a:t>
            </a:r>
            <a:endParaRPr lang="en-US" sz="2000" i="1" dirty="0">
              <a:solidFill>
                <a:srgbClr val="CF202E"/>
              </a:solidFill>
              <a:latin typeface="Corbel" panose="020B0503020204020204" pitchFamily="34" charset="0"/>
            </a:endParaRPr>
          </a:p>
        </p:txBody>
      </p:sp>
    </p:spTree>
    <p:extLst>
      <p:ext uri="{BB962C8B-B14F-4D97-AF65-F5344CB8AC3E}">
        <p14:creationId xmlns:p14="http://schemas.microsoft.com/office/powerpoint/2010/main" val="175373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par>
                          <p:cTn id="12" fill="hold">
                            <p:stCondLst>
                              <p:cond delay="2500"/>
                            </p:stCondLst>
                            <p:childTnLst>
                              <p:par>
                                <p:cTn id="13" presetID="9"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par>
                          <p:cTn id="20" fill="hold">
                            <p:stCondLst>
                              <p:cond delay="3500"/>
                            </p:stCondLst>
                            <p:childTnLst>
                              <p:par>
                                <p:cTn id="21" presetID="9"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par>
                          <p:cTn id="24" fill="hold">
                            <p:stCondLst>
                              <p:cond delay="4000"/>
                            </p:stCondLst>
                            <p:childTnLst>
                              <p:par>
                                <p:cTn id="25" presetID="9"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00699" y="361950"/>
            <a:ext cx="6150769" cy="40290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8258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rbel" panose="020B0503020204020204" pitchFamily="34" charset="0"/>
              </a:rPr>
              <a:t>IT Security Webinar Series</a:t>
            </a:r>
            <a:endParaRPr lang="en-US" b="1" dirty="0">
              <a:latin typeface="Corbel" panose="020B0503020204020204" pitchFamily="34" charset="0"/>
            </a:endParaRPr>
          </a:p>
        </p:txBody>
      </p:sp>
      <p:sp>
        <p:nvSpPr>
          <p:cNvPr id="3" name="Content Placeholder 2"/>
          <p:cNvSpPr>
            <a:spLocks noGrp="1"/>
          </p:cNvSpPr>
          <p:nvPr>
            <p:ph sz="quarter" idx="13"/>
          </p:nvPr>
        </p:nvSpPr>
        <p:spPr>
          <a:xfrm>
            <a:off x="612749" y="1276350"/>
            <a:ext cx="4549329" cy="2956686"/>
          </a:xfrm>
        </p:spPr>
        <p:txBody>
          <a:bodyPr>
            <a:noAutofit/>
          </a:bodyPr>
          <a:lstStyle/>
          <a:p>
            <a:r>
              <a:rPr lang="en-US" sz="1900" dirty="0" smtClean="0">
                <a:latin typeface="Corbel" panose="020B0503020204020204" pitchFamily="34" charset="0"/>
              </a:rPr>
              <a:t>Target POS Malware Debrief</a:t>
            </a:r>
          </a:p>
          <a:p>
            <a:r>
              <a:rPr lang="en-US" sz="1900" dirty="0" smtClean="0">
                <a:latin typeface="Corbel" panose="020B0503020204020204" pitchFamily="34" charset="0"/>
              </a:rPr>
              <a:t>P2P Encryption &amp; Tokenization: Ready for Primetime!</a:t>
            </a:r>
          </a:p>
          <a:p>
            <a:r>
              <a:rPr lang="en-US" sz="1900" dirty="0" smtClean="0">
                <a:latin typeface="Corbel" panose="020B0503020204020204" pitchFamily="34" charset="0"/>
                <a:hlinkClick r:id="rId2"/>
              </a:rPr>
              <a:t>Planning a Secure Payments Strategy</a:t>
            </a:r>
            <a:endParaRPr lang="en-US" sz="1900" dirty="0" smtClean="0">
              <a:latin typeface="Corbel" panose="020B0503020204020204" pitchFamily="34" charset="0"/>
            </a:endParaRPr>
          </a:p>
          <a:p>
            <a:r>
              <a:rPr lang="en-US" sz="1900" dirty="0" smtClean="0">
                <a:latin typeface="Corbel" panose="020B0503020204020204" pitchFamily="34" charset="0"/>
                <a:hlinkClick r:id="rId3"/>
              </a:rPr>
              <a:t>Switching Gears: PCI DSS 3.0</a:t>
            </a:r>
            <a:endParaRPr lang="en-US" sz="1900" dirty="0" smtClean="0">
              <a:latin typeface="Corbel" panose="020B0503020204020204" pitchFamily="34" charset="0"/>
            </a:endParaRPr>
          </a:p>
          <a:p>
            <a:r>
              <a:rPr lang="en-US" sz="1900" dirty="0" smtClean="0">
                <a:latin typeface="Corbel" panose="020B0503020204020204" pitchFamily="34" charset="0"/>
                <a:hlinkClick r:id="rId4"/>
              </a:rPr>
              <a:t>Merchant Considerations for US Chip Migration</a:t>
            </a:r>
            <a:endParaRPr lang="en-US" sz="1900" dirty="0" smtClean="0">
              <a:latin typeface="Corbel" panose="020B0503020204020204" pitchFamily="34" charset="0"/>
            </a:endParaRPr>
          </a:p>
          <a:p>
            <a:r>
              <a:rPr lang="en-US" sz="1900" dirty="0" smtClean="0">
                <a:latin typeface="Corbel" panose="020B0503020204020204" pitchFamily="34" charset="0"/>
                <a:hlinkClick r:id="rId5"/>
              </a:rPr>
              <a:t>Securing Retail Performance and Growth</a:t>
            </a:r>
            <a:endParaRPr lang="en-US" sz="1900" dirty="0">
              <a:latin typeface="Corbel" panose="020B0503020204020204" pitchFamily="34" charset="0"/>
            </a:endParaRPr>
          </a:p>
        </p:txBody>
      </p:sp>
      <p:sp>
        <p:nvSpPr>
          <p:cNvPr id="5" name="TextBox 4"/>
          <p:cNvSpPr txBox="1"/>
          <p:nvPr/>
        </p:nvSpPr>
        <p:spPr>
          <a:xfrm>
            <a:off x="609600" y="851028"/>
            <a:ext cx="5943600" cy="400110"/>
          </a:xfrm>
          <a:prstGeom prst="rect">
            <a:avLst/>
          </a:prstGeom>
          <a:noFill/>
        </p:spPr>
        <p:txBody>
          <a:bodyPr wrap="square" rtlCol="0">
            <a:spAutoFit/>
          </a:bodyPr>
          <a:lstStyle/>
          <a:p>
            <a:r>
              <a:rPr lang="en-US" sz="2000" i="1" dirty="0" smtClean="0">
                <a:solidFill>
                  <a:srgbClr val="CF202E"/>
                </a:solidFill>
                <a:latin typeface="Corbel" panose="020B0503020204020204" pitchFamily="34" charset="0"/>
              </a:rPr>
              <a:t>Education</a:t>
            </a:r>
            <a:endParaRPr lang="en-US" sz="2000" i="1" dirty="0">
              <a:solidFill>
                <a:srgbClr val="CF202E"/>
              </a:solidFill>
              <a:latin typeface="Corbel" panose="020B0503020204020204" pitchFamily="34" charset="0"/>
            </a:endParaRPr>
          </a:p>
        </p:txBody>
      </p:sp>
      <p:pic>
        <p:nvPicPr>
          <p:cNvPr id="6" name="Picture 5"/>
          <p:cNvPicPr>
            <a:picLocks noChangeAspect="1"/>
          </p:cNvPicPr>
          <p:nvPr/>
        </p:nvPicPr>
        <p:blipFill>
          <a:blip r:embed="rId6"/>
          <a:stretch>
            <a:fillRect/>
          </a:stretch>
        </p:blipFill>
        <p:spPr>
          <a:xfrm rot="781968">
            <a:off x="5413508" y="1296756"/>
            <a:ext cx="3180398" cy="25931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520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rbel" panose="020B0503020204020204" pitchFamily="34" charset="0"/>
              </a:rPr>
              <a:t>Benchmarking, Research &amp; Publications</a:t>
            </a:r>
            <a:endParaRPr lang="en-US" b="1" dirty="0">
              <a:latin typeface="Corbel" panose="020B0503020204020204" pitchFamily="34" charset="0"/>
            </a:endParaRPr>
          </a:p>
        </p:txBody>
      </p:sp>
      <p:pic>
        <p:nvPicPr>
          <p:cNvPr id="7" name="Picture 6"/>
          <p:cNvPicPr>
            <a:picLocks noChangeAspect="1"/>
          </p:cNvPicPr>
          <p:nvPr/>
        </p:nvPicPr>
        <p:blipFill>
          <a:blip r:embed="rId2"/>
          <a:stretch>
            <a:fillRect/>
          </a:stretch>
        </p:blipFill>
        <p:spPr>
          <a:xfrm>
            <a:off x="381000" y="971550"/>
            <a:ext cx="2550319" cy="3304699"/>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3"/>
          <a:stretch>
            <a:fillRect/>
          </a:stretch>
        </p:blipFill>
        <p:spPr>
          <a:xfrm>
            <a:off x="3306096" y="999839"/>
            <a:ext cx="2533460" cy="3276410"/>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4"/>
          <a:stretch>
            <a:fillRect/>
          </a:stretch>
        </p:blipFill>
        <p:spPr>
          <a:xfrm>
            <a:off x="6236970" y="1003554"/>
            <a:ext cx="2526030" cy="3272695"/>
          </a:xfrm>
          <a:prstGeom prst="rect">
            <a:avLst/>
          </a:prstGeom>
          <a:ln>
            <a:noFill/>
          </a:ln>
          <a:effectLst>
            <a:outerShdw blurRad="190500" algn="tl" rotWithShape="0">
              <a:srgbClr val="000000">
                <a:alpha val="70000"/>
              </a:srgbClr>
            </a:outerShdw>
          </a:effectLst>
        </p:spPr>
      </p:pic>
      <p:sp>
        <p:nvSpPr>
          <p:cNvPr id="10" name="TextBox 9"/>
          <p:cNvSpPr txBox="1"/>
          <p:nvPr/>
        </p:nvSpPr>
        <p:spPr>
          <a:xfrm rot="19808648">
            <a:off x="6501289" y="2190750"/>
            <a:ext cx="2133600" cy="461665"/>
          </a:xfrm>
          <a:prstGeom prst="rect">
            <a:avLst/>
          </a:prstGeom>
          <a:noFill/>
        </p:spPr>
        <p:txBody>
          <a:bodyPr wrap="square" rtlCol="0">
            <a:spAutoFit/>
          </a:bodyPr>
          <a:lstStyle/>
          <a:p>
            <a:r>
              <a:rPr lang="en-US" sz="2400" dirty="0" smtClean="0">
                <a:solidFill>
                  <a:srgbClr val="FF0000"/>
                </a:solidFill>
                <a:latin typeface="Corbel" panose="020B0503020204020204" pitchFamily="34" charset="0"/>
              </a:rPr>
              <a:t>Coming Soon!</a:t>
            </a:r>
            <a:endParaRPr lang="en-US" sz="2400" dirty="0">
              <a:solidFill>
                <a:srgbClr val="FF0000"/>
              </a:solidFill>
              <a:latin typeface="Corbel" panose="020B0503020204020204" pitchFamily="34" charset="0"/>
            </a:endParaRPr>
          </a:p>
        </p:txBody>
      </p:sp>
    </p:spTree>
    <p:extLst>
      <p:ext uri="{BB962C8B-B14F-4D97-AF65-F5344CB8AC3E}">
        <p14:creationId xmlns:p14="http://schemas.microsoft.com/office/powerpoint/2010/main" val="46389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 calcmode="lin" valueType="num">
                                      <p:cBhvr>
                                        <p:cTn id="23" dur="1000" fill="hold"/>
                                        <p:tgtEl>
                                          <p:spTgt spid="9"/>
                                        </p:tgtEl>
                                        <p:attrNameLst>
                                          <p:attrName>style.rotation</p:attrName>
                                        </p:attrNameLst>
                                      </p:cBhvr>
                                      <p:tavLst>
                                        <p:tav tm="0">
                                          <p:val>
                                            <p:fltVal val="90"/>
                                          </p:val>
                                        </p:tav>
                                        <p:tav tm="100000">
                                          <p:val>
                                            <p:fltVal val="0"/>
                                          </p:val>
                                        </p:tav>
                                      </p:tavLst>
                                    </p:anim>
                                    <p:animEffect transition="in" filter="fade">
                                      <p:cBhvr>
                                        <p:cTn id="24" dur="1000"/>
                                        <p:tgtEl>
                                          <p:spTgt spid="9"/>
                                        </p:tgtEl>
                                      </p:cBhvr>
                                    </p:animEffect>
                                  </p:childTnLst>
                                </p:cTn>
                              </p:par>
                            </p:childTnLst>
                          </p:cTn>
                        </p:par>
                        <p:par>
                          <p:cTn id="25" fill="hold">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rbel" panose="020B0503020204020204" pitchFamily="34" charset="0"/>
              </a:rPr>
              <a:t>“Stay left of boom”</a:t>
            </a:r>
            <a:endParaRPr lang="en-US" b="1" dirty="0">
              <a:latin typeface="Corbel" panose="020B0503020204020204" pitchFamily="34" charset="0"/>
            </a:endParaRPr>
          </a:p>
        </p:txBody>
      </p:sp>
      <p:sp>
        <p:nvSpPr>
          <p:cNvPr id="3" name="Content Placeholder 2"/>
          <p:cNvSpPr>
            <a:spLocks noGrp="1"/>
          </p:cNvSpPr>
          <p:nvPr>
            <p:ph sz="quarter" idx="13"/>
          </p:nvPr>
        </p:nvSpPr>
        <p:spPr>
          <a:xfrm>
            <a:off x="609600" y="1084370"/>
            <a:ext cx="5257800" cy="3239643"/>
          </a:xfrm>
        </p:spPr>
        <p:txBody>
          <a:bodyPr>
            <a:normAutofit/>
          </a:bodyPr>
          <a:lstStyle/>
          <a:p>
            <a:pPr marL="228600" indent="-228600">
              <a:buClr>
                <a:srgbClr val="CF202E"/>
              </a:buClr>
              <a:buSzPct val="90000"/>
              <a:buFont typeface="+mj-lt"/>
              <a:buAutoNum type="arabicPeriod"/>
            </a:pPr>
            <a:r>
              <a:rPr lang="en-US" sz="2000" dirty="0" smtClean="0">
                <a:latin typeface="Corbel" panose="020B0503020204020204" pitchFamily="34" charset="0"/>
              </a:rPr>
              <a:t>Act like a CSI…</a:t>
            </a:r>
            <a:endParaRPr lang="en-US" sz="2000" dirty="0">
              <a:latin typeface="Corbel" panose="020B0503020204020204" pitchFamily="34" charset="0"/>
            </a:endParaRPr>
          </a:p>
          <a:p>
            <a:pPr marL="228600" indent="-228600">
              <a:buClr>
                <a:srgbClr val="CF202E"/>
              </a:buClr>
              <a:buSzPct val="90000"/>
              <a:buFont typeface="+mj-lt"/>
              <a:buAutoNum type="arabicPeriod"/>
            </a:pPr>
            <a:r>
              <a:rPr lang="en-US" sz="2000" dirty="0" smtClean="0">
                <a:latin typeface="Corbel" panose="020B0503020204020204" pitchFamily="34" charset="0"/>
              </a:rPr>
              <a:t>Build the muscle of a first line of defense…</a:t>
            </a:r>
          </a:p>
          <a:p>
            <a:pPr marL="228600" indent="-228600">
              <a:buClr>
                <a:srgbClr val="CF202E"/>
              </a:buClr>
              <a:buSzPct val="90000"/>
              <a:buFont typeface="+mj-lt"/>
              <a:buAutoNum type="arabicPeriod"/>
            </a:pPr>
            <a:r>
              <a:rPr lang="en-US" sz="2000" dirty="0" smtClean="0">
                <a:latin typeface="Corbel" panose="020B0503020204020204" pitchFamily="34" charset="0"/>
              </a:rPr>
              <a:t>Have an actionable Incident Response Plan…</a:t>
            </a:r>
          </a:p>
          <a:p>
            <a:pPr marL="228600" indent="-228600">
              <a:buClr>
                <a:srgbClr val="CF202E"/>
              </a:buClr>
              <a:buSzPct val="90000"/>
              <a:buFont typeface="+mj-lt"/>
              <a:buAutoNum type="arabicPeriod"/>
            </a:pPr>
            <a:r>
              <a:rPr lang="en-US" sz="2000" dirty="0" smtClean="0">
                <a:latin typeface="Corbel" panose="020B0503020204020204" pitchFamily="34" charset="0"/>
              </a:rPr>
              <a:t>Watch your supply chain…</a:t>
            </a:r>
          </a:p>
          <a:p>
            <a:pPr marL="228600" indent="-228600">
              <a:buClr>
                <a:srgbClr val="CF202E"/>
              </a:buClr>
              <a:buSzPct val="90000"/>
              <a:buFont typeface="+mj-lt"/>
              <a:buAutoNum type="arabicPeriod"/>
            </a:pPr>
            <a:r>
              <a:rPr lang="en-US" sz="2000" dirty="0" smtClean="0">
                <a:latin typeface="Corbel" panose="020B0503020204020204" pitchFamily="34" charset="0"/>
              </a:rPr>
              <a:t>Think of all your threat vectors…</a:t>
            </a:r>
          </a:p>
          <a:p>
            <a:pPr marL="228600" indent="-228600">
              <a:buClr>
                <a:srgbClr val="CF202E"/>
              </a:buClr>
              <a:buSzPct val="90000"/>
              <a:buFont typeface="+mj-lt"/>
              <a:buAutoNum type="arabicPeriod"/>
            </a:pPr>
            <a:r>
              <a:rPr lang="en-US" sz="2000" dirty="0" smtClean="0">
                <a:latin typeface="Corbel" panose="020B0503020204020204" pitchFamily="34" charset="0"/>
              </a:rPr>
              <a:t>Wall off your most critical data…</a:t>
            </a:r>
          </a:p>
          <a:p>
            <a:pPr marL="228600" indent="-228600">
              <a:buClr>
                <a:srgbClr val="CF202E"/>
              </a:buClr>
              <a:buSzPct val="90000"/>
              <a:buFont typeface="+mj-lt"/>
              <a:buAutoNum type="arabicPeriod"/>
            </a:pPr>
            <a:r>
              <a:rPr lang="en-US" sz="2000" dirty="0" smtClean="0">
                <a:latin typeface="Corbel" panose="020B0503020204020204" pitchFamily="34" charset="0"/>
              </a:rPr>
              <a:t>Share your intelligence…</a:t>
            </a:r>
            <a:endParaRPr lang="en-US" sz="2000" dirty="0">
              <a:latin typeface="Corbel" panose="020B0503020204020204" pitchFamily="34" charset="0"/>
            </a:endParaRPr>
          </a:p>
          <a:p>
            <a:pPr marL="228600" indent="-228600">
              <a:buClr>
                <a:srgbClr val="CF202E"/>
              </a:buClr>
              <a:buSzPct val="90000"/>
              <a:buFont typeface="+mj-lt"/>
              <a:buAutoNum type="arabicPeriod"/>
            </a:pPr>
            <a:r>
              <a:rPr lang="en-US" sz="2000" dirty="0" smtClean="0">
                <a:latin typeface="Corbel" panose="020B0503020204020204" pitchFamily="34" charset="0"/>
              </a:rPr>
              <a:t>Become the hunter…</a:t>
            </a:r>
          </a:p>
        </p:txBody>
      </p:sp>
      <p:sp>
        <p:nvSpPr>
          <p:cNvPr id="7" name="TextBox 6"/>
          <p:cNvSpPr txBox="1"/>
          <p:nvPr/>
        </p:nvSpPr>
        <p:spPr>
          <a:xfrm>
            <a:off x="6172200" y="4152840"/>
            <a:ext cx="2743200" cy="400110"/>
          </a:xfrm>
          <a:prstGeom prst="rect">
            <a:avLst/>
          </a:prstGeom>
          <a:noFill/>
        </p:spPr>
        <p:txBody>
          <a:bodyPr wrap="square" rtlCol="0">
            <a:spAutoFit/>
          </a:bodyPr>
          <a:lstStyle/>
          <a:p>
            <a:r>
              <a:rPr lang="en-US" sz="1000" i="1" dirty="0">
                <a:latin typeface="Corbel" panose="020B0503020204020204" pitchFamily="34" charset="0"/>
              </a:rPr>
              <a:t>Source: </a:t>
            </a:r>
            <a:r>
              <a:rPr lang="en-US" sz="1000" i="1" dirty="0" smtClean="0">
                <a:latin typeface="Corbel" panose="020B0503020204020204" pitchFamily="34" charset="0"/>
              </a:rPr>
              <a:t>Sondra Barbour, EVP, Lockheed Martin, notes from the Gartner Symposium, October 2014</a:t>
            </a:r>
            <a:endParaRPr lang="en-US" sz="1000" i="1" dirty="0">
              <a:latin typeface="Corbel" panose="020B0503020204020204" pitchFamily="34" charset="0"/>
            </a:endParaRPr>
          </a:p>
        </p:txBody>
      </p:sp>
      <p:sp>
        <p:nvSpPr>
          <p:cNvPr id="6" name="TextBox 5"/>
          <p:cNvSpPr txBox="1"/>
          <p:nvPr/>
        </p:nvSpPr>
        <p:spPr>
          <a:xfrm>
            <a:off x="6096000" y="1756612"/>
            <a:ext cx="2590800" cy="1631216"/>
          </a:xfrm>
          <a:prstGeom prst="rect">
            <a:avLst/>
          </a:prstGeom>
          <a:noFill/>
        </p:spPr>
        <p:txBody>
          <a:bodyPr wrap="square" rtlCol="0">
            <a:spAutoFit/>
          </a:bodyPr>
          <a:lstStyle/>
          <a:p>
            <a:r>
              <a:rPr lang="en-US" sz="2000" i="1" dirty="0" smtClean="0">
                <a:solidFill>
                  <a:srgbClr val="CF202E"/>
                </a:solidFill>
              </a:rPr>
              <a:t>“Your adversary has to be right 100% of the chain [of events]. You only have to break it in one place.”</a:t>
            </a:r>
            <a:endParaRPr lang="en-US" sz="2000" i="1" dirty="0">
              <a:solidFill>
                <a:srgbClr val="CF202E"/>
              </a:solidFill>
            </a:endParaRPr>
          </a:p>
        </p:txBody>
      </p:sp>
    </p:spTree>
    <p:extLst>
      <p:ext uri="{BB962C8B-B14F-4D97-AF65-F5344CB8AC3E}">
        <p14:creationId xmlns:p14="http://schemas.microsoft.com/office/powerpoint/2010/main" val="267996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dissolve">
                                      <p:cBhvr>
                                        <p:cTn id="35" dur="500"/>
                                        <p:tgtEl>
                                          <p:spTgt spid="3">
                                            <p:txEl>
                                              <p:pRg st="7" end="7"/>
                                            </p:txEl>
                                          </p:spTgt>
                                        </p:tgtEl>
                                      </p:cBhvr>
                                    </p:animEffect>
                                  </p:childTnLst>
                                </p:cTn>
                              </p:par>
                            </p:childTnLst>
                          </p:cTn>
                        </p:par>
                        <p:par>
                          <p:cTn id="36" fill="hold">
                            <p:stCondLst>
                              <p:cond delay="4000"/>
                            </p:stCondLst>
                            <p:childTnLst>
                              <p:par>
                                <p:cTn id="37" presetID="1"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rbel" panose="020B0503020204020204" pitchFamily="34" charset="0"/>
              </a:rPr>
              <a:t>Understanding Cyber Risk Management</a:t>
            </a:r>
            <a:endParaRPr lang="en-US" b="1" dirty="0">
              <a:latin typeface="Corbel" panose="020B0503020204020204" pitchFamily="34" charset="0"/>
            </a:endParaRPr>
          </a:p>
        </p:txBody>
      </p:sp>
      <p:sp>
        <p:nvSpPr>
          <p:cNvPr id="3" name="Content Placeholder 2"/>
          <p:cNvSpPr>
            <a:spLocks noGrp="1"/>
          </p:cNvSpPr>
          <p:nvPr>
            <p:ph sz="quarter" idx="13"/>
          </p:nvPr>
        </p:nvSpPr>
        <p:spPr/>
        <p:txBody>
          <a:bodyPr>
            <a:normAutofit fontScale="55000" lnSpcReduction="20000"/>
          </a:bodyPr>
          <a:lstStyle/>
          <a:p>
            <a:pPr marL="228600" indent="-228600">
              <a:buClr>
                <a:srgbClr val="CF202E"/>
              </a:buClr>
              <a:buSzPct val="90000"/>
              <a:buFont typeface="+mj-lt"/>
              <a:buAutoNum type="arabicPeriod"/>
            </a:pPr>
            <a:r>
              <a:rPr lang="en-US" dirty="0">
                <a:latin typeface="Corbel" panose="020B0503020204020204" pitchFamily="34" charset="0"/>
              </a:rPr>
              <a:t>How is our executive leadership informed about the current level of cyber risks to our company? </a:t>
            </a:r>
            <a:r>
              <a:rPr lang="en-US" dirty="0" smtClean="0">
                <a:latin typeface="Corbel" panose="020B0503020204020204" pitchFamily="34" charset="0"/>
              </a:rPr>
              <a:t>How is </a:t>
            </a:r>
            <a:r>
              <a:rPr lang="en-US" dirty="0">
                <a:latin typeface="Corbel" panose="020B0503020204020204" pitchFamily="34" charset="0"/>
              </a:rPr>
              <a:t>security reflected in our culture?</a:t>
            </a:r>
          </a:p>
          <a:p>
            <a:pPr marL="228600" indent="-228600">
              <a:buClr>
                <a:srgbClr val="CF202E"/>
              </a:buClr>
              <a:buSzPct val="90000"/>
              <a:buFont typeface="+mj-lt"/>
              <a:buAutoNum type="arabicPeriod"/>
            </a:pPr>
            <a:r>
              <a:rPr lang="en-US" dirty="0" smtClean="0">
                <a:latin typeface="Corbel" panose="020B0503020204020204" pitchFamily="34" charset="0"/>
              </a:rPr>
              <a:t>What </a:t>
            </a:r>
            <a:r>
              <a:rPr lang="en-US" dirty="0">
                <a:latin typeface="Corbel" panose="020B0503020204020204" pitchFamily="34" charset="0"/>
              </a:rPr>
              <a:t>individuals within the company are responsible for aspects of cybersecurity, including </a:t>
            </a:r>
            <a:r>
              <a:rPr lang="en-US" dirty="0" smtClean="0">
                <a:latin typeface="Corbel" panose="020B0503020204020204" pitchFamily="34" charset="0"/>
              </a:rPr>
              <a:t>network security</a:t>
            </a:r>
            <a:r>
              <a:rPr lang="en-US" dirty="0">
                <a:latin typeface="Corbel" panose="020B0503020204020204" pitchFamily="34" charset="0"/>
              </a:rPr>
              <a:t>, physical security, breach response, and risk mapping? Do we have a formally designated</a:t>
            </a:r>
            <a:r>
              <a:rPr lang="en-US" dirty="0" smtClean="0">
                <a:latin typeface="Corbel" panose="020B0503020204020204" pitchFamily="34" charset="0"/>
              </a:rPr>
              <a:t>, qualified </a:t>
            </a:r>
            <a:r>
              <a:rPr lang="en-US" dirty="0">
                <a:latin typeface="Corbel" panose="020B0503020204020204" pitchFamily="34" charset="0"/>
              </a:rPr>
              <a:t>Chief Information Security Officer or equivalent?</a:t>
            </a:r>
          </a:p>
          <a:p>
            <a:pPr marL="228600" indent="-228600">
              <a:buClr>
                <a:srgbClr val="CF202E"/>
              </a:buClr>
              <a:buSzPct val="90000"/>
              <a:buFont typeface="+mj-lt"/>
              <a:buAutoNum type="arabicPeriod"/>
            </a:pPr>
            <a:r>
              <a:rPr lang="en-US" dirty="0" smtClean="0">
                <a:latin typeface="Corbel" panose="020B0503020204020204" pitchFamily="34" charset="0"/>
              </a:rPr>
              <a:t>How </a:t>
            </a:r>
            <a:r>
              <a:rPr lang="en-US" dirty="0">
                <a:latin typeface="Corbel" panose="020B0503020204020204" pitchFamily="34" charset="0"/>
              </a:rPr>
              <a:t>does our cybersecurity program apply industry standards and best practices, including the </a:t>
            </a:r>
            <a:r>
              <a:rPr lang="en-US" dirty="0" smtClean="0">
                <a:latin typeface="Corbel" panose="020B0503020204020204" pitchFamily="34" charset="0"/>
              </a:rPr>
              <a:t>NIST Cybersecurity </a:t>
            </a:r>
            <a:r>
              <a:rPr lang="en-US" dirty="0">
                <a:latin typeface="Corbel" panose="020B0503020204020204" pitchFamily="34" charset="0"/>
              </a:rPr>
              <a:t>Framework?</a:t>
            </a:r>
          </a:p>
          <a:p>
            <a:pPr marL="228600" indent="-228600">
              <a:buClr>
                <a:srgbClr val="CF202E"/>
              </a:buClr>
              <a:buSzPct val="90000"/>
              <a:buFont typeface="+mj-lt"/>
              <a:buAutoNum type="arabicPeriod"/>
            </a:pPr>
            <a:r>
              <a:rPr lang="en-US" dirty="0" smtClean="0">
                <a:latin typeface="Corbel" panose="020B0503020204020204" pitchFamily="34" charset="0"/>
              </a:rPr>
              <a:t>How </a:t>
            </a:r>
            <a:r>
              <a:rPr lang="en-US" dirty="0">
                <a:latin typeface="Corbel" panose="020B0503020204020204" pitchFamily="34" charset="0"/>
              </a:rPr>
              <a:t>have we prioritized cybersecurity risks, and what is our plan to address identified risks? Do </a:t>
            </a:r>
            <a:r>
              <a:rPr lang="en-US" dirty="0" smtClean="0">
                <a:latin typeface="Corbel" panose="020B0503020204020204" pitchFamily="34" charset="0"/>
              </a:rPr>
              <a:t>we consider </a:t>
            </a:r>
            <a:r>
              <a:rPr lang="en-US" dirty="0">
                <a:latin typeface="Corbel" panose="020B0503020204020204" pitchFamily="34" charset="0"/>
              </a:rPr>
              <a:t>cybersecurity risks up-front in new business initiatives and new technology implementations</a:t>
            </a:r>
            <a:r>
              <a:rPr lang="en-US" dirty="0" smtClean="0">
                <a:latin typeface="Corbel" panose="020B0503020204020204" pitchFamily="34" charset="0"/>
              </a:rPr>
              <a:t>?</a:t>
            </a:r>
          </a:p>
          <a:p>
            <a:pPr marL="228600" indent="-228600">
              <a:buClr>
                <a:srgbClr val="CF202E"/>
              </a:buClr>
              <a:buSzPct val="90000"/>
              <a:buFont typeface="+mj-lt"/>
              <a:buAutoNum type="arabicPeriod"/>
            </a:pPr>
            <a:r>
              <a:rPr lang="en-US" dirty="0">
                <a:latin typeface="Corbel" panose="020B0503020204020204" pitchFamily="34" charset="0"/>
              </a:rPr>
              <a:t>How do we manage risk related to vendor access to our systems and information?</a:t>
            </a:r>
          </a:p>
          <a:p>
            <a:pPr marL="228600" indent="-228600">
              <a:buClr>
                <a:srgbClr val="FF0000"/>
              </a:buClr>
              <a:buSzPct val="90000"/>
              <a:buFont typeface="+mj-lt"/>
              <a:buAutoNum type="arabicPeriod"/>
            </a:pPr>
            <a:endParaRPr lang="en-US" dirty="0">
              <a:latin typeface="Corbel" panose="020B0503020204020204" pitchFamily="34" charset="0"/>
            </a:endParaRPr>
          </a:p>
        </p:txBody>
      </p:sp>
      <p:sp>
        <p:nvSpPr>
          <p:cNvPr id="4" name="Content Placeholder 3"/>
          <p:cNvSpPr>
            <a:spLocks noGrp="1"/>
          </p:cNvSpPr>
          <p:nvPr>
            <p:ph sz="quarter" idx="14"/>
          </p:nvPr>
        </p:nvSpPr>
        <p:spPr/>
        <p:txBody>
          <a:bodyPr>
            <a:normAutofit fontScale="55000" lnSpcReduction="20000"/>
          </a:bodyPr>
          <a:lstStyle/>
          <a:p>
            <a:pPr marL="228600" indent="-228600">
              <a:buClr>
                <a:srgbClr val="C00000"/>
              </a:buClr>
              <a:buSzPct val="90000"/>
              <a:buFont typeface="+mj-lt"/>
              <a:buAutoNum type="arabicPeriod" startAt="6"/>
            </a:pPr>
            <a:r>
              <a:rPr lang="en-US" dirty="0" smtClean="0">
                <a:latin typeface="Corbel" panose="020B0503020204020204" pitchFamily="34" charset="0"/>
              </a:rPr>
              <a:t>How </a:t>
            </a:r>
            <a:r>
              <a:rPr lang="en-US" dirty="0">
                <a:latin typeface="Corbel" panose="020B0503020204020204" pitchFamily="34" charset="0"/>
              </a:rPr>
              <a:t>many and what types of cyber incidents do we detect in a normal week? What is the </a:t>
            </a:r>
            <a:r>
              <a:rPr lang="en-US" dirty="0" smtClean="0">
                <a:latin typeface="Corbel" panose="020B0503020204020204" pitchFamily="34" charset="0"/>
              </a:rPr>
              <a:t>threshold for </a:t>
            </a:r>
            <a:r>
              <a:rPr lang="en-US" dirty="0">
                <a:latin typeface="Corbel" panose="020B0503020204020204" pitchFamily="34" charset="0"/>
              </a:rPr>
              <a:t>notifying our executive leadership?</a:t>
            </a:r>
          </a:p>
          <a:p>
            <a:pPr marL="228600" indent="-228600">
              <a:buClr>
                <a:srgbClr val="C00000"/>
              </a:buClr>
              <a:buSzPct val="90000"/>
              <a:buFont typeface="+mj-lt"/>
              <a:buAutoNum type="arabicPeriod" startAt="6"/>
            </a:pPr>
            <a:r>
              <a:rPr lang="en-US" dirty="0" smtClean="0">
                <a:latin typeface="Corbel" panose="020B0503020204020204" pitchFamily="34" charset="0"/>
              </a:rPr>
              <a:t>How </a:t>
            </a:r>
            <a:r>
              <a:rPr lang="en-US" dirty="0">
                <a:latin typeface="Corbel" panose="020B0503020204020204" pitchFamily="34" charset="0"/>
              </a:rPr>
              <a:t>mature is our cyber incident response plan? How often is our incident response plan tested </a:t>
            </a:r>
            <a:r>
              <a:rPr lang="en-US" dirty="0" smtClean="0">
                <a:latin typeface="Corbel" panose="020B0503020204020204" pitchFamily="34" charset="0"/>
              </a:rPr>
              <a:t>and what </a:t>
            </a:r>
            <a:r>
              <a:rPr lang="en-US" dirty="0">
                <a:latin typeface="Corbel" panose="020B0503020204020204" pitchFamily="34" charset="0"/>
              </a:rPr>
              <a:t>were the results of the latest test? Does it include a communications strategy?</a:t>
            </a:r>
          </a:p>
          <a:p>
            <a:pPr marL="228600" indent="-228600">
              <a:buClr>
                <a:srgbClr val="C00000"/>
              </a:buClr>
              <a:buSzPct val="90000"/>
              <a:buFont typeface="+mj-lt"/>
              <a:buAutoNum type="arabicPeriod" startAt="6"/>
            </a:pPr>
            <a:r>
              <a:rPr lang="en-US" dirty="0" smtClean="0">
                <a:latin typeface="Corbel" panose="020B0503020204020204" pitchFamily="34" charset="0"/>
              </a:rPr>
              <a:t>Do </a:t>
            </a:r>
            <a:r>
              <a:rPr lang="en-US" dirty="0">
                <a:latin typeface="Corbel" panose="020B0503020204020204" pitchFamily="34" charset="0"/>
              </a:rPr>
              <a:t>we have a relationship with other security personnel in our sector and law enforcement (local, FBI</a:t>
            </a:r>
            <a:r>
              <a:rPr lang="en-US" dirty="0" smtClean="0">
                <a:latin typeface="Corbel" panose="020B0503020204020204" pitchFamily="34" charset="0"/>
              </a:rPr>
              <a:t>, U.S</a:t>
            </a:r>
            <a:r>
              <a:rPr lang="en-US" dirty="0">
                <a:latin typeface="Corbel" panose="020B0503020204020204" pitchFamily="34" charset="0"/>
              </a:rPr>
              <a:t>. Secret Service) that could be leveraged in the event of a breach?</a:t>
            </a:r>
          </a:p>
          <a:p>
            <a:pPr marL="228600" indent="-228600">
              <a:buClr>
                <a:srgbClr val="C00000"/>
              </a:buClr>
              <a:buSzPct val="90000"/>
              <a:buFont typeface="+mj-lt"/>
              <a:buAutoNum type="arabicPeriod" startAt="6"/>
            </a:pPr>
            <a:r>
              <a:rPr lang="en-US" dirty="0" smtClean="0">
                <a:latin typeface="Corbel" panose="020B0503020204020204" pitchFamily="34" charset="0"/>
              </a:rPr>
              <a:t>How </a:t>
            </a:r>
            <a:r>
              <a:rPr lang="en-US" dirty="0">
                <a:latin typeface="Corbel" panose="020B0503020204020204" pitchFamily="34" charset="0"/>
              </a:rPr>
              <a:t>do we monitor cybersecurity risk on an ongoing basis, and what are the key metrics?</a:t>
            </a:r>
          </a:p>
          <a:p>
            <a:pPr marL="228600" indent="-228600">
              <a:buClr>
                <a:srgbClr val="C00000"/>
              </a:buClr>
              <a:buSzPct val="90000"/>
              <a:buFont typeface="+mj-lt"/>
              <a:buAutoNum type="arabicPeriod" startAt="6"/>
            </a:pPr>
            <a:r>
              <a:rPr lang="en-US" dirty="0" smtClean="0">
                <a:latin typeface="Corbel" panose="020B0503020204020204" pitchFamily="34" charset="0"/>
              </a:rPr>
              <a:t>Do </a:t>
            </a:r>
            <a:r>
              <a:rPr lang="en-US" dirty="0">
                <a:latin typeface="Corbel" panose="020B0503020204020204" pitchFamily="34" charset="0"/>
              </a:rPr>
              <a:t>we have cyber-insurance coverage to offset some of our cyber-risk, and what does the </a:t>
            </a:r>
            <a:r>
              <a:rPr lang="en-US" dirty="0" smtClean="0">
                <a:latin typeface="Corbel" panose="020B0503020204020204" pitchFamily="34" charset="0"/>
              </a:rPr>
              <a:t>policy cover?</a:t>
            </a:r>
            <a:endParaRPr lang="en-US" dirty="0">
              <a:latin typeface="Corbel" panose="020B0503020204020204" pitchFamily="34" charset="0"/>
            </a:endParaRPr>
          </a:p>
        </p:txBody>
      </p:sp>
      <p:sp>
        <p:nvSpPr>
          <p:cNvPr id="11" name="TextBox 10"/>
          <p:cNvSpPr txBox="1"/>
          <p:nvPr/>
        </p:nvSpPr>
        <p:spPr>
          <a:xfrm>
            <a:off x="5257800" y="4152840"/>
            <a:ext cx="3657600" cy="400110"/>
          </a:xfrm>
          <a:prstGeom prst="rect">
            <a:avLst/>
          </a:prstGeom>
          <a:noFill/>
        </p:spPr>
        <p:txBody>
          <a:bodyPr wrap="square" rtlCol="0">
            <a:spAutoFit/>
          </a:bodyPr>
          <a:lstStyle/>
          <a:p>
            <a:r>
              <a:rPr lang="en-US" sz="1000" i="1" dirty="0">
                <a:latin typeface="Corbel" panose="020B0503020204020204" pitchFamily="34" charset="0"/>
              </a:rPr>
              <a:t>Source: </a:t>
            </a:r>
            <a:r>
              <a:rPr lang="en-US" sz="1000" i="1" dirty="0" smtClean="0">
                <a:latin typeface="Corbel" panose="020B0503020204020204" pitchFamily="34" charset="0"/>
              </a:rPr>
              <a:t>Actions to Address Retail Cybersecurity Risk: Considerations for CEOs, NRF and The Chertoff Group, September 2014</a:t>
            </a:r>
            <a:endParaRPr lang="en-US" sz="1000" i="1" dirty="0">
              <a:latin typeface="Corbel" panose="020B0503020204020204" pitchFamily="34" charset="0"/>
            </a:endParaRPr>
          </a:p>
        </p:txBody>
      </p:sp>
    </p:spTree>
    <p:extLst>
      <p:ext uri="{BB962C8B-B14F-4D97-AF65-F5344CB8AC3E}">
        <p14:creationId xmlns:p14="http://schemas.microsoft.com/office/powerpoint/2010/main" val="379852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dissolve">
                                      <p:cBhvr>
                                        <p:cTn id="27" dur="500"/>
                                        <p:tgtEl>
                                          <p:spTgt spid="4">
                                            <p:txEl>
                                              <p:pRg st="0" end="0"/>
                                            </p:txEl>
                                          </p:spTgt>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dissolve">
                                      <p:cBhvr>
                                        <p:cTn id="31" dur="500"/>
                                        <p:tgtEl>
                                          <p:spTgt spid="4">
                                            <p:txEl>
                                              <p:pRg st="1" end="1"/>
                                            </p:txEl>
                                          </p:spTgt>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dissolve">
                                      <p:cBhvr>
                                        <p:cTn id="35" dur="500"/>
                                        <p:tgtEl>
                                          <p:spTgt spid="4">
                                            <p:txEl>
                                              <p:pRg st="2" end="2"/>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dissolve">
                                      <p:cBhvr>
                                        <p:cTn id="39" dur="500"/>
                                        <p:tgtEl>
                                          <p:spTgt spid="4">
                                            <p:txEl>
                                              <p:pRg st="3" end="3"/>
                                            </p:txEl>
                                          </p:spTgt>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dissolve">
                                      <p:cBhvr>
                                        <p:cTn id="43" dur="500"/>
                                        <p:tgtEl>
                                          <p:spTgt spid="4">
                                            <p:txEl>
                                              <p:pRg st="4" end="4"/>
                                            </p:txEl>
                                          </p:spTgt>
                                        </p:tgtEl>
                                      </p:cBhvr>
                                    </p:animEffect>
                                  </p:childTnLst>
                                </p:cTn>
                              </p:par>
                            </p:childTnLst>
                          </p:cTn>
                        </p:par>
                        <p:par>
                          <p:cTn id="44" fill="hold">
                            <p:stCondLst>
                              <p:cond delay="5000"/>
                            </p:stCondLst>
                            <p:childTnLst>
                              <p:par>
                                <p:cTn id="45" presetID="1"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spcBef>
                <a:spcPts val="0"/>
              </a:spcBef>
            </a:pPr>
            <a:r>
              <a:rPr lang="en-US" dirty="0" smtClean="0">
                <a:solidFill>
                  <a:schemeClr val="accent6"/>
                </a:solidFill>
                <a:latin typeface="Corbel" panose="020B0503020204020204" pitchFamily="34" charset="0"/>
              </a:rPr>
              <a:t>Tom Litchford</a:t>
            </a:r>
          </a:p>
          <a:p>
            <a:pPr>
              <a:spcBef>
                <a:spcPts val="0"/>
              </a:spcBef>
            </a:pPr>
            <a:r>
              <a:rPr lang="en-US" dirty="0" smtClean="0">
                <a:solidFill>
                  <a:schemeClr val="accent6"/>
                </a:solidFill>
                <a:latin typeface="Corbel" panose="020B0503020204020204" pitchFamily="34" charset="0"/>
              </a:rPr>
              <a:t>VP, Retail Technologies</a:t>
            </a:r>
          </a:p>
          <a:p>
            <a:pPr>
              <a:spcBef>
                <a:spcPts val="0"/>
              </a:spcBef>
            </a:pPr>
            <a:r>
              <a:rPr lang="en-US" dirty="0" smtClean="0">
                <a:solidFill>
                  <a:schemeClr val="accent6"/>
                </a:solidFill>
                <a:latin typeface="Corbel" panose="020B0503020204020204" pitchFamily="34" charset="0"/>
              </a:rPr>
              <a:t>National Retail Federation</a:t>
            </a:r>
          </a:p>
          <a:p>
            <a:pPr>
              <a:spcBef>
                <a:spcPts val="0"/>
              </a:spcBef>
            </a:pPr>
            <a:r>
              <a:rPr lang="en-US" dirty="0" smtClean="0">
                <a:solidFill>
                  <a:schemeClr val="accent6"/>
                </a:solidFill>
                <a:latin typeface="Corbel" panose="020B0503020204020204" pitchFamily="34" charset="0"/>
                <a:hlinkClick r:id="rId2"/>
              </a:rPr>
              <a:t>litchfordt@nrf.com</a:t>
            </a:r>
            <a:endParaRPr lang="en-US" dirty="0" smtClean="0">
              <a:solidFill>
                <a:schemeClr val="accent6"/>
              </a:solidFill>
              <a:latin typeface="Corbel" panose="020B0503020204020204" pitchFamily="34" charset="0"/>
            </a:endParaRPr>
          </a:p>
          <a:p>
            <a:pPr>
              <a:spcBef>
                <a:spcPts val="0"/>
              </a:spcBef>
            </a:pPr>
            <a:r>
              <a:rPr lang="en-US" dirty="0" smtClean="0">
                <a:solidFill>
                  <a:schemeClr val="accent6"/>
                </a:solidFill>
                <a:latin typeface="Corbel" panose="020B0503020204020204" pitchFamily="34" charset="0"/>
              </a:rPr>
              <a:t>202/626.8126</a:t>
            </a:r>
            <a:endParaRPr lang="en-US" dirty="0">
              <a:solidFill>
                <a:schemeClr val="accent6"/>
              </a:solidFill>
              <a:latin typeface="Corbel" panose="020B0503020204020204" pitchFamily="34" charset="0"/>
            </a:endParaRPr>
          </a:p>
        </p:txBody>
      </p:sp>
      <p:sp>
        <p:nvSpPr>
          <p:cNvPr id="3" name="Title 2"/>
          <p:cNvSpPr>
            <a:spLocks noGrp="1"/>
          </p:cNvSpPr>
          <p:nvPr>
            <p:ph type="title"/>
          </p:nvPr>
        </p:nvSpPr>
        <p:spPr/>
        <p:txBody>
          <a:bodyPr>
            <a:normAutofit/>
          </a:bodyPr>
          <a:lstStyle/>
          <a:p>
            <a:r>
              <a:rPr lang="en-US" sz="4000" b="1" dirty="0" smtClean="0">
                <a:latin typeface="Corbel" panose="020B0503020204020204" pitchFamily="34" charset="0"/>
              </a:rPr>
              <a:t>Thank You!</a:t>
            </a:r>
            <a:endParaRPr lang="en-US" sz="4000" b="1" dirty="0">
              <a:latin typeface="Corbel" panose="020B0503020204020204" pitchFamily="34" charset="0"/>
            </a:endParaRPr>
          </a:p>
        </p:txBody>
      </p:sp>
    </p:spTree>
    <p:extLst>
      <p:ext uri="{BB962C8B-B14F-4D97-AF65-F5344CB8AC3E}">
        <p14:creationId xmlns:p14="http://schemas.microsoft.com/office/powerpoint/2010/main" val="423098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231082" y="234747"/>
            <a:ext cx="4686586" cy="4728591"/>
          </a:xfrm>
          <a:prstGeom prst="rect">
            <a:avLst/>
          </a:prstGeom>
          <a:ln w="228600" cap="sq" cmpd="thickThin">
            <a:solidFill>
              <a:srgbClr val="000000"/>
            </a:solidFill>
            <a:prstDash val="solid"/>
            <a:miter lim="800000"/>
          </a:ln>
          <a:effectLst>
            <a:innerShdw blurRad="76200">
              <a:srgbClr val="000000"/>
            </a:innerShdw>
          </a:effectLst>
        </p:spPr>
      </p:pic>
      <p:sp>
        <p:nvSpPr>
          <p:cNvPr id="7" name="Title 1"/>
          <p:cNvSpPr>
            <a:spLocks noGrp="1"/>
          </p:cNvSpPr>
          <p:nvPr>
            <p:ph type="title"/>
          </p:nvPr>
        </p:nvSpPr>
        <p:spPr>
          <a:xfrm>
            <a:off x="304800" y="1581150"/>
            <a:ext cx="3352800" cy="1905000"/>
          </a:xfrm>
        </p:spPr>
        <p:txBody>
          <a:bodyPr anchor="ctr">
            <a:noAutofit/>
          </a:bodyPr>
          <a:lstStyle/>
          <a:p>
            <a:pPr algn="ctr"/>
            <a:r>
              <a:rPr lang="en-US" sz="4000" b="1" dirty="0" smtClean="0">
                <a:latin typeface="Corbel" panose="020B0503020204020204" pitchFamily="34" charset="0"/>
              </a:rPr>
              <a:t>Anatomy of a Large US Retailer Breach</a:t>
            </a:r>
            <a:endParaRPr lang="en-US" sz="4000" b="1" dirty="0">
              <a:latin typeface="Corbel" panose="020B0503020204020204" pitchFamily="34" charset="0"/>
            </a:endParaRPr>
          </a:p>
        </p:txBody>
      </p:sp>
      <p:sp>
        <p:nvSpPr>
          <p:cNvPr id="8" name="TextBox 7"/>
          <p:cNvSpPr txBox="1"/>
          <p:nvPr/>
        </p:nvSpPr>
        <p:spPr>
          <a:xfrm>
            <a:off x="304800" y="4324350"/>
            <a:ext cx="3048000" cy="261610"/>
          </a:xfrm>
          <a:prstGeom prst="rect">
            <a:avLst/>
          </a:prstGeom>
          <a:noFill/>
        </p:spPr>
        <p:txBody>
          <a:bodyPr wrap="square" rtlCol="0">
            <a:spAutoFit/>
          </a:bodyPr>
          <a:lstStyle/>
          <a:p>
            <a:r>
              <a:rPr lang="en-US" sz="1050" i="1" dirty="0" smtClean="0">
                <a:latin typeface="Corbel" panose="020B0503020204020204" pitchFamily="34" charset="0"/>
              </a:rPr>
              <a:t>Source: </a:t>
            </a:r>
            <a:r>
              <a:rPr lang="en-US" sz="1050" i="1" dirty="0" err="1" smtClean="0">
                <a:latin typeface="Corbel" panose="020B0503020204020204" pitchFamily="34" charset="0"/>
              </a:rPr>
              <a:t>Mandiant</a:t>
            </a:r>
            <a:r>
              <a:rPr lang="en-US" sz="1050" i="1" dirty="0" smtClean="0">
                <a:latin typeface="Corbel" panose="020B0503020204020204" pitchFamily="34" charset="0"/>
              </a:rPr>
              <a:t> M-Trends 2015</a:t>
            </a:r>
            <a:endParaRPr lang="en-US" sz="1050" i="1" dirty="0">
              <a:latin typeface="Corbel" panose="020B0503020204020204" pitchFamily="34" charset="0"/>
            </a:endParaRPr>
          </a:p>
        </p:txBody>
      </p:sp>
    </p:spTree>
    <p:extLst>
      <p:ext uri="{BB962C8B-B14F-4D97-AF65-F5344CB8AC3E}">
        <p14:creationId xmlns:p14="http://schemas.microsoft.com/office/powerpoint/2010/main" val="20444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53333"/>
          <a:stretch/>
        </p:blipFill>
        <p:spPr>
          <a:xfrm>
            <a:off x="5105400" y="1276349"/>
            <a:ext cx="2667000" cy="2695575"/>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4667"/>
          <a:stretch/>
        </p:blipFill>
        <p:spPr>
          <a:xfrm>
            <a:off x="1447800" y="1276350"/>
            <a:ext cx="2590800" cy="26955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1156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71550"/>
            <a:ext cx="3352800" cy="2743200"/>
          </a:xfrm>
        </p:spPr>
        <p:txBody>
          <a:bodyPr>
            <a:noAutofit/>
          </a:bodyPr>
          <a:lstStyle/>
          <a:p>
            <a:pPr algn="ctr"/>
            <a:r>
              <a:rPr lang="en-US" sz="4000" b="1" dirty="0" smtClean="0">
                <a:latin typeface="Corbel" panose="020B0503020204020204" pitchFamily="34" charset="0"/>
              </a:rPr>
              <a:t>No Organization is</a:t>
            </a:r>
            <a:br>
              <a:rPr lang="en-US" sz="4000" b="1" dirty="0" smtClean="0">
                <a:latin typeface="Corbel" panose="020B0503020204020204" pitchFamily="34" charset="0"/>
              </a:rPr>
            </a:br>
            <a:r>
              <a:rPr lang="en-US" sz="4000" b="1" dirty="0" smtClean="0">
                <a:latin typeface="Corbel" panose="020B0503020204020204" pitchFamily="34" charset="0"/>
              </a:rPr>
              <a:t>Secure</a:t>
            </a:r>
            <a:endParaRPr lang="en-US" sz="4000" b="1" dirty="0">
              <a:latin typeface="Corbel" panose="020B0503020204020204" pitchFamily="34" charset="0"/>
            </a:endParaRPr>
          </a:p>
        </p:txBody>
      </p:sp>
      <p:sp>
        <p:nvSpPr>
          <p:cNvPr id="4" name="TextBox 3"/>
          <p:cNvSpPr txBox="1"/>
          <p:nvPr/>
        </p:nvSpPr>
        <p:spPr>
          <a:xfrm>
            <a:off x="304800" y="4324350"/>
            <a:ext cx="3048000" cy="261610"/>
          </a:xfrm>
          <a:prstGeom prst="rect">
            <a:avLst/>
          </a:prstGeom>
          <a:noFill/>
        </p:spPr>
        <p:txBody>
          <a:bodyPr wrap="square" rtlCol="0">
            <a:spAutoFit/>
          </a:bodyPr>
          <a:lstStyle/>
          <a:p>
            <a:r>
              <a:rPr lang="en-US" sz="1050" i="1" dirty="0" smtClean="0">
                <a:latin typeface="Corbel" panose="020B0503020204020204" pitchFamily="34" charset="0"/>
              </a:rPr>
              <a:t>Source: http</a:t>
            </a:r>
            <a:r>
              <a:rPr lang="en-US" sz="1050" i="1" dirty="0">
                <a:latin typeface="Corbel" panose="020B0503020204020204" pitchFamily="34" charset="0"/>
              </a:rPr>
              <a:t>://</a:t>
            </a:r>
            <a:r>
              <a:rPr lang="en-US" sz="1050" i="1" dirty="0" smtClean="0">
                <a:latin typeface="Corbel" panose="020B0503020204020204" pitchFamily="34" charset="0"/>
              </a:rPr>
              <a:t>www.informationisbeautiful.net</a:t>
            </a:r>
            <a:endParaRPr lang="en-US" sz="1050" i="1" dirty="0">
              <a:latin typeface="Corbel" panose="020B0503020204020204" pitchFamily="34" charset="0"/>
            </a:endParaRPr>
          </a:p>
        </p:txBody>
      </p:sp>
      <p:pic>
        <p:nvPicPr>
          <p:cNvPr id="3" name="Picture 2"/>
          <p:cNvPicPr>
            <a:picLocks noChangeAspect="1"/>
          </p:cNvPicPr>
          <p:nvPr/>
        </p:nvPicPr>
        <p:blipFill>
          <a:blip r:embed="rId2"/>
          <a:stretch>
            <a:fillRect/>
          </a:stretch>
        </p:blipFill>
        <p:spPr>
          <a:xfrm>
            <a:off x="4162269" y="236054"/>
            <a:ext cx="4749927" cy="475983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61474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09649"/>
            <a:ext cx="7315200" cy="3086101"/>
          </a:xfrm>
        </p:spPr>
        <p:txBody>
          <a:bodyPr>
            <a:noAutofit/>
          </a:bodyPr>
          <a:lstStyle/>
          <a:p>
            <a:pPr marL="0" indent="0">
              <a:buNone/>
            </a:pPr>
            <a:r>
              <a:rPr lang="en-US" sz="1500" dirty="0">
                <a:latin typeface="Corbel" panose="020B0503020204020204" pitchFamily="34" charset="0"/>
              </a:rPr>
              <a:t>Every </a:t>
            </a:r>
            <a:r>
              <a:rPr lang="en-US" b="1" dirty="0">
                <a:solidFill>
                  <a:srgbClr val="CF202E"/>
                </a:solidFill>
                <a:latin typeface="Corbel" panose="020B0503020204020204" pitchFamily="34" charset="0"/>
              </a:rPr>
              <a:t>1 min </a:t>
            </a:r>
            <a:r>
              <a:rPr lang="en-US" sz="1500" dirty="0">
                <a:latin typeface="Corbel" panose="020B0503020204020204" pitchFamily="34" charset="0"/>
              </a:rPr>
              <a:t>a host accesses a malicious website</a:t>
            </a:r>
          </a:p>
          <a:p>
            <a:pPr marL="0" indent="0">
              <a:buNone/>
            </a:pPr>
            <a:r>
              <a:rPr lang="en-US" sz="1500" dirty="0">
                <a:latin typeface="Corbel" panose="020B0503020204020204" pitchFamily="34" charset="0"/>
              </a:rPr>
              <a:t>Every </a:t>
            </a:r>
            <a:r>
              <a:rPr lang="en-US" sz="2700" b="1" dirty="0">
                <a:solidFill>
                  <a:srgbClr val="CF202E"/>
                </a:solidFill>
                <a:latin typeface="Corbel" panose="020B0503020204020204" pitchFamily="34" charset="0"/>
              </a:rPr>
              <a:t>3 </a:t>
            </a:r>
            <a:r>
              <a:rPr lang="en-US" sz="2700" b="1" dirty="0" err="1">
                <a:solidFill>
                  <a:srgbClr val="CF202E"/>
                </a:solidFill>
                <a:latin typeface="Corbel" panose="020B0503020204020204" pitchFamily="34" charset="0"/>
              </a:rPr>
              <a:t>mins</a:t>
            </a:r>
            <a:r>
              <a:rPr lang="en-US" sz="2700" b="1" dirty="0">
                <a:solidFill>
                  <a:srgbClr val="CF202E"/>
                </a:solidFill>
                <a:latin typeface="Corbel" panose="020B0503020204020204" pitchFamily="34" charset="0"/>
              </a:rPr>
              <a:t> </a:t>
            </a:r>
            <a:r>
              <a:rPr lang="en-US" sz="1500" dirty="0">
                <a:latin typeface="Corbel" panose="020B0503020204020204" pitchFamily="34" charset="0"/>
              </a:rPr>
              <a:t>a malicious bot is communicating with its command and control center</a:t>
            </a:r>
          </a:p>
          <a:p>
            <a:pPr marL="0" indent="0">
              <a:buNone/>
            </a:pPr>
            <a:r>
              <a:rPr lang="en-US" sz="1500" dirty="0">
                <a:latin typeface="Corbel" panose="020B0503020204020204" pitchFamily="34" charset="0"/>
              </a:rPr>
              <a:t>Every </a:t>
            </a:r>
            <a:r>
              <a:rPr lang="en-US" sz="2700" b="1" dirty="0">
                <a:solidFill>
                  <a:srgbClr val="CF202E"/>
                </a:solidFill>
                <a:latin typeface="Corbel" panose="020B0503020204020204" pitchFamily="34" charset="0"/>
              </a:rPr>
              <a:t>9 </a:t>
            </a:r>
            <a:r>
              <a:rPr lang="en-US" sz="2700" b="1" dirty="0" err="1">
                <a:solidFill>
                  <a:srgbClr val="CF202E"/>
                </a:solidFill>
                <a:latin typeface="Corbel" panose="020B0503020204020204" pitchFamily="34" charset="0"/>
              </a:rPr>
              <a:t>mins</a:t>
            </a:r>
            <a:r>
              <a:rPr lang="en-US" sz="2700" b="1" dirty="0">
                <a:solidFill>
                  <a:srgbClr val="CF202E"/>
                </a:solidFill>
                <a:latin typeface="Corbel" panose="020B0503020204020204" pitchFamily="34" charset="0"/>
              </a:rPr>
              <a:t> </a:t>
            </a:r>
            <a:r>
              <a:rPr lang="en-US" sz="1500" dirty="0">
                <a:latin typeface="Corbel" panose="020B0503020204020204" pitchFamily="34" charset="0"/>
              </a:rPr>
              <a:t>a High Risk application is being used</a:t>
            </a:r>
          </a:p>
          <a:p>
            <a:pPr marL="0" indent="0">
              <a:buNone/>
            </a:pPr>
            <a:r>
              <a:rPr lang="en-US" sz="1500" dirty="0">
                <a:latin typeface="Corbel" panose="020B0503020204020204" pitchFamily="34" charset="0"/>
              </a:rPr>
              <a:t>Every </a:t>
            </a:r>
            <a:r>
              <a:rPr lang="en-US" sz="2700" b="1" dirty="0">
                <a:solidFill>
                  <a:srgbClr val="CF202E"/>
                </a:solidFill>
                <a:latin typeface="Corbel" panose="020B0503020204020204" pitchFamily="34" charset="0"/>
              </a:rPr>
              <a:t>10 </a:t>
            </a:r>
            <a:r>
              <a:rPr lang="en-US" sz="2700" b="1" dirty="0" err="1">
                <a:solidFill>
                  <a:srgbClr val="CF202E"/>
                </a:solidFill>
                <a:latin typeface="Corbel" panose="020B0503020204020204" pitchFamily="34" charset="0"/>
              </a:rPr>
              <a:t>mins</a:t>
            </a:r>
            <a:r>
              <a:rPr lang="en-US" sz="2700" b="1" dirty="0">
                <a:solidFill>
                  <a:srgbClr val="CF202E"/>
                </a:solidFill>
                <a:latin typeface="Corbel" panose="020B0503020204020204" pitchFamily="34" charset="0"/>
              </a:rPr>
              <a:t> </a:t>
            </a:r>
            <a:r>
              <a:rPr lang="en-US" sz="1500" dirty="0">
                <a:latin typeface="Corbel" panose="020B0503020204020204" pitchFamily="34" charset="0"/>
              </a:rPr>
              <a:t>a known malware is being downloaded</a:t>
            </a:r>
          </a:p>
          <a:p>
            <a:pPr marL="0" indent="0">
              <a:buNone/>
            </a:pPr>
            <a:r>
              <a:rPr lang="en-US" sz="1500" dirty="0">
                <a:latin typeface="Corbel" panose="020B0503020204020204" pitchFamily="34" charset="0"/>
              </a:rPr>
              <a:t>Every </a:t>
            </a:r>
            <a:r>
              <a:rPr lang="en-US" sz="2700" b="1" dirty="0">
                <a:solidFill>
                  <a:srgbClr val="CF202E"/>
                </a:solidFill>
                <a:latin typeface="Corbel" panose="020B0503020204020204" pitchFamily="34" charset="0"/>
              </a:rPr>
              <a:t>27 </a:t>
            </a:r>
            <a:r>
              <a:rPr lang="en-US" sz="2700" b="1" dirty="0" err="1">
                <a:solidFill>
                  <a:srgbClr val="CF202E"/>
                </a:solidFill>
                <a:latin typeface="Corbel" panose="020B0503020204020204" pitchFamily="34" charset="0"/>
              </a:rPr>
              <a:t>mins</a:t>
            </a:r>
            <a:r>
              <a:rPr lang="en-US" sz="2700" b="1" dirty="0">
                <a:solidFill>
                  <a:srgbClr val="CF202E"/>
                </a:solidFill>
                <a:latin typeface="Corbel" panose="020B0503020204020204" pitchFamily="34" charset="0"/>
              </a:rPr>
              <a:t> </a:t>
            </a:r>
            <a:r>
              <a:rPr lang="en-US" sz="1500" dirty="0">
                <a:latin typeface="Corbel" panose="020B0503020204020204" pitchFamily="34" charset="0"/>
              </a:rPr>
              <a:t>an </a:t>
            </a:r>
            <a:r>
              <a:rPr lang="en-US" sz="1500" dirty="0" err="1">
                <a:latin typeface="Corbel" panose="020B0503020204020204" pitchFamily="34" charset="0"/>
              </a:rPr>
              <a:t>unkown</a:t>
            </a:r>
            <a:r>
              <a:rPr lang="en-US" sz="1500" dirty="0">
                <a:latin typeface="Corbel" panose="020B0503020204020204" pitchFamily="34" charset="0"/>
              </a:rPr>
              <a:t> malware is being downloaded</a:t>
            </a:r>
          </a:p>
          <a:p>
            <a:pPr marL="0" indent="0">
              <a:buNone/>
            </a:pPr>
            <a:r>
              <a:rPr lang="en-US" sz="1500" dirty="0">
                <a:latin typeface="Corbel" panose="020B0503020204020204" pitchFamily="34" charset="0"/>
              </a:rPr>
              <a:t>Every </a:t>
            </a:r>
            <a:r>
              <a:rPr lang="en-US" sz="2700" b="1" dirty="0">
                <a:solidFill>
                  <a:srgbClr val="CF202E"/>
                </a:solidFill>
                <a:latin typeface="Corbel" panose="020B0503020204020204" pitchFamily="34" charset="0"/>
              </a:rPr>
              <a:t>49 </a:t>
            </a:r>
            <a:r>
              <a:rPr lang="en-US" sz="2700" b="1" dirty="0" err="1">
                <a:solidFill>
                  <a:srgbClr val="CF202E"/>
                </a:solidFill>
                <a:latin typeface="Corbel" panose="020B0503020204020204" pitchFamily="34" charset="0"/>
              </a:rPr>
              <a:t>mins</a:t>
            </a:r>
            <a:r>
              <a:rPr lang="en-US" sz="2700" b="1" dirty="0">
                <a:solidFill>
                  <a:srgbClr val="CF202E"/>
                </a:solidFill>
                <a:latin typeface="Corbel" panose="020B0503020204020204" pitchFamily="34" charset="0"/>
              </a:rPr>
              <a:t> </a:t>
            </a:r>
            <a:r>
              <a:rPr lang="en-US" sz="1500" dirty="0">
                <a:latin typeface="Corbel" panose="020B0503020204020204" pitchFamily="34" charset="0"/>
              </a:rPr>
              <a:t>sensitive data is sent outside the organization</a:t>
            </a:r>
          </a:p>
          <a:p>
            <a:pPr marL="0" indent="0">
              <a:buNone/>
            </a:pPr>
            <a:r>
              <a:rPr lang="en-US" sz="1500" dirty="0">
                <a:latin typeface="Corbel" panose="020B0503020204020204" pitchFamily="34" charset="0"/>
              </a:rPr>
              <a:t>Every </a:t>
            </a:r>
            <a:r>
              <a:rPr lang="en-US" sz="2700" b="1" dirty="0">
                <a:solidFill>
                  <a:srgbClr val="CF202E"/>
                </a:solidFill>
                <a:latin typeface="Corbel" panose="020B0503020204020204" pitchFamily="34" charset="0"/>
              </a:rPr>
              <a:t>24 h</a:t>
            </a:r>
            <a:r>
              <a:rPr lang="en-US" sz="1500" b="1" dirty="0">
                <a:latin typeface="Corbel" panose="020B0503020204020204" pitchFamily="34" charset="0"/>
              </a:rPr>
              <a:t> </a:t>
            </a:r>
            <a:r>
              <a:rPr lang="en-US" sz="1500" dirty="0">
                <a:latin typeface="Corbel" panose="020B0503020204020204" pitchFamily="34" charset="0"/>
              </a:rPr>
              <a:t>a host is infected with a malicious bot</a:t>
            </a:r>
          </a:p>
        </p:txBody>
      </p:sp>
      <p:sp>
        <p:nvSpPr>
          <p:cNvPr id="4" name="TextBox 3"/>
          <p:cNvSpPr txBox="1"/>
          <p:nvPr/>
        </p:nvSpPr>
        <p:spPr>
          <a:xfrm>
            <a:off x="6632403" y="4324350"/>
            <a:ext cx="2282997" cy="246221"/>
          </a:xfrm>
          <a:prstGeom prst="rect">
            <a:avLst/>
          </a:prstGeom>
          <a:noFill/>
        </p:spPr>
        <p:txBody>
          <a:bodyPr wrap="none" rtlCol="0">
            <a:spAutoFit/>
          </a:bodyPr>
          <a:lstStyle/>
          <a:p>
            <a:r>
              <a:rPr lang="en-US" sz="1000" i="1" dirty="0">
                <a:latin typeface="Corbel" panose="020B0503020204020204" pitchFamily="34" charset="0"/>
              </a:rPr>
              <a:t>Source: Check Point Security Report 2014</a:t>
            </a:r>
          </a:p>
        </p:txBody>
      </p:sp>
      <p:sp>
        <p:nvSpPr>
          <p:cNvPr id="5" name="Title 4"/>
          <p:cNvSpPr>
            <a:spLocks noGrp="1"/>
          </p:cNvSpPr>
          <p:nvPr>
            <p:ph type="title"/>
          </p:nvPr>
        </p:nvSpPr>
        <p:spPr/>
        <p:txBody>
          <a:bodyPr>
            <a:normAutofit fontScale="90000"/>
          </a:bodyPr>
          <a:lstStyle/>
          <a:p>
            <a:r>
              <a:rPr lang="en-US" b="1" dirty="0">
                <a:solidFill>
                  <a:schemeClr val="tx1"/>
                </a:solidFill>
                <a:latin typeface="Corbel" panose="020B0503020204020204" pitchFamily="34" charset="0"/>
              </a:rPr>
              <a:t>An Average Day in an Enterprise Organization</a:t>
            </a:r>
            <a:endParaRPr lang="en-US" dirty="0">
              <a:solidFill>
                <a:schemeClr val="tx1"/>
              </a:solidFill>
              <a:latin typeface="Corbel" panose="020B0503020204020204" pitchFamily="34" charset="0"/>
            </a:endParaRPr>
          </a:p>
        </p:txBody>
      </p:sp>
    </p:spTree>
    <p:extLst>
      <p:ext uri="{BB962C8B-B14F-4D97-AF65-F5344CB8AC3E}">
        <p14:creationId xmlns:p14="http://schemas.microsoft.com/office/powerpoint/2010/main" val="154498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100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603" y="1200150"/>
            <a:ext cx="7717359" cy="3086101"/>
          </a:xfrm>
        </p:spPr>
        <p:txBody>
          <a:bodyPr>
            <a:noAutofit/>
          </a:bodyPr>
          <a:lstStyle/>
          <a:p>
            <a:pPr marL="0" indent="0">
              <a:buNone/>
            </a:pPr>
            <a:r>
              <a:rPr lang="en-US" sz="1500" dirty="0">
                <a:latin typeface="Corbel" panose="020B0503020204020204" pitchFamily="34" charset="0"/>
              </a:rPr>
              <a:t>Volume of investigations increased </a:t>
            </a:r>
            <a:r>
              <a:rPr lang="en-US" b="1" dirty="0">
                <a:solidFill>
                  <a:srgbClr val="CF202E"/>
                </a:solidFill>
                <a:latin typeface="Corbel" panose="020B0503020204020204" pitchFamily="34" charset="0"/>
              </a:rPr>
              <a:t>54 percent </a:t>
            </a:r>
            <a:r>
              <a:rPr lang="en-US" sz="1500" dirty="0">
                <a:latin typeface="Corbel" panose="020B0503020204020204" pitchFamily="34" charset="0"/>
              </a:rPr>
              <a:t>in 2013, compared to 2012</a:t>
            </a:r>
          </a:p>
          <a:p>
            <a:pPr marL="0" indent="0">
              <a:buNone/>
            </a:pPr>
            <a:r>
              <a:rPr lang="en-US" b="1" dirty="0">
                <a:solidFill>
                  <a:srgbClr val="CF202E"/>
                </a:solidFill>
                <a:latin typeface="Corbel" panose="020B0503020204020204" pitchFamily="34" charset="0"/>
              </a:rPr>
              <a:t>45 percent </a:t>
            </a:r>
            <a:r>
              <a:rPr lang="en-US" sz="1500" dirty="0">
                <a:latin typeface="Corbel" panose="020B0503020204020204" pitchFamily="34" charset="0"/>
              </a:rPr>
              <a:t>of data thefts involved non-payment card data</a:t>
            </a:r>
          </a:p>
          <a:p>
            <a:pPr marL="0" indent="0">
              <a:buNone/>
            </a:pPr>
            <a:r>
              <a:rPr lang="en-US" sz="1500" dirty="0">
                <a:latin typeface="Corbel" panose="020B0503020204020204" pitchFamily="34" charset="0"/>
              </a:rPr>
              <a:t>E-commerce made up </a:t>
            </a:r>
            <a:r>
              <a:rPr lang="en-US" b="1" dirty="0">
                <a:solidFill>
                  <a:srgbClr val="CF202E"/>
                </a:solidFill>
                <a:latin typeface="Corbel" panose="020B0503020204020204" pitchFamily="34" charset="0"/>
              </a:rPr>
              <a:t>54 percent </a:t>
            </a:r>
            <a:r>
              <a:rPr lang="en-US" sz="1500" dirty="0">
                <a:latin typeface="Corbel" panose="020B0503020204020204" pitchFamily="34" charset="0"/>
              </a:rPr>
              <a:t>of assets targeted – </a:t>
            </a:r>
            <a:r>
              <a:rPr lang="en-US" b="1" dirty="0">
                <a:solidFill>
                  <a:srgbClr val="CF202E"/>
                </a:solidFill>
                <a:latin typeface="Corbel" panose="020B0503020204020204" pitchFamily="34" charset="0"/>
              </a:rPr>
              <a:t>up 5 percent YOY</a:t>
            </a:r>
            <a:endParaRPr lang="en-US" sz="1500" b="1" dirty="0">
              <a:solidFill>
                <a:srgbClr val="CF202E"/>
              </a:solidFill>
              <a:latin typeface="Corbel" panose="020B0503020204020204" pitchFamily="34" charset="0"/>
            </a:endParaRPr>
          </a:p>
          <a:p>
            <a:pPr marL="0" indent="0">
              <a:buNone/>
            </a:pPr>
            <a:r>
              <a:rPr lang="en-US" sz="1500" dirty="0">
                <a:latin typeface="Corbel" panose="020B0503020204020204" pitchFamily="34" charset="0"/>
              </a:rPr>
              <a:t>Point-of-sale (POS) breaches accounted for </a:t>
            </a:r>
            <a:r>
              <a:rPr lang="en-US" b="1" dirty="0">
                <a:solidFill>
                  <a:srgbClr val="CF202E"/>
                </a:solidFill>
                <a:latin typeface="Corbel" panose="020B0503020204020204" pitchFamily="34" charset="0"/>
              </a:rPr>
              <a:t>33 percent </a:t>
            </a:r>
            <a:r>
              <a:rPr lang="en-US" sz="1500" dirty="0">
                <a:latin typeface="Corbel" panose="020B0503020204020204" pitchFamily="34" charset="0"/>
              </a:rPr>
              <a:t>of all investigations</a:t>
            </a:r>
          </a:p>
          <a:p>
            <a:pPr marL="0" indent="0">
              <a:buNone/>
            </a:pPr>
            <a:r>
              <a:rPr lang="en-US" sz="1500" dirty="0">
                <a:latin typeface="Corbel" panose="020B0503020204020204" pitchFamily="34" charset="0"/>
              </a:rPr>
              <a:t>US retailers accounted for </a:t>
            </a:r>
            <a:r>
              <a:rPr lang="en-US" b="1" dirty="0">
                <a:solidFill>
                  <a:srgbClr val="CF202E"/>
                </a:solidFill>
                <a:latin typeface="Corbel" panose="020B0503020204020204" pitchFamily="34" charset="0"/>
              </a:rPr>
              <a:t>59 percent </a:t>
            </a:r>
            <a:r>
              <a:rPr lang="en-US" sz="1500" dirty="0">
                <a:latin typeface="Corbel" panose="020B0503020204020204" pitchFamily="34" charset="0"/>
              </a:rPr>
              <a:t>of the victims – </a:t>
            </a:r>
            <a:r>
              <a:rPr lang="en-US" b="1" dirty="0">
                <a:solidFill>
                  <a:srgbClr val="CF202E"/>
                </a:solidFill>
                <a:latin typeface="Corbel" panose="020B0503020204020204" pitchFamily="34" charset="0"/>
              </a:rPr>
              <a:t>4x any other country</a:t>
            </a:r>
          </a:p>
          <a:p>
            <a:pPr marL="0" indent="0">
              <a:buNone/>
            </a:pPr>
            <a:r>
              <a:rPr lang="en-US" b="1" dirty="0">
                <a:solidFill>
                  <a:srgbClr val="CF202E"/>
                </a:solidFill>
                <a:latin typeface="Corbel" panose="020B0503020204020204" pitchFamily="34" charset="0"/>
              </a:rPr>
              <a:t>71 percent </a:t>
            </a:r>
            <a:r>
              <a:rPr lang="en-US" sz="1500" dirty="0">
                <a:latin typeface="Corbel" panose="020B0503020204020204" pitchFamily="34" charset="0"/>
              </a:rPr>
              <a:t>of compromise victims did not detect breaches themselves</a:t>
            </a:r>
            <a:endParaRPr lang="en-US" b="1" dirty="0">
              <a:solidFill>
                <a:srgbClr val="FF0000"/>
              </a:solidFill>
              <a:latin typeface="Corbel" panose="020B0503020204020204" pitchFamily="34" charset="0"/>
            </a:endParaRPr>
          </a:p>
        </p:txBody>
      </p:sp>
      <p:sp>
        <p:nvSpPr>
          <p:cNvPr id="4" name="TextBox 3"/>
          <p:cNvSpPr txBox="1"/>
          <p:nvPr/>
        </p:nvSpPr>
        <p:spPr>
          <a:xfrm>
            <a:off x="6053604" y="4286251"/>
            <a:ext cx="2709396" cy="253916"/>
          </a:xfrm>
          <a:prstGeom prst="rect">
            <a:avLst/>
          </a:prstGeom>
          <a:noFill/>
        </p:spPr>
        <p:txBody>
          <a:bodyPr wrap="none" rtlCol="0">
            <a:spAutoFit/>
          </a:bodyPr>
          <a:lstStyle/>
          <a:p>
            <a:r>
              <a:rPr lang="en-US" sz="1050" i="1" dirty="0">
                <a:latin typeface="Corbel" panose="020B0503020204020204" pitchFamily="34" charset="0"/>
              </a:rPr>
              <a:t>Source: 2014 </a:t>
            </a:r>
            <a:r>
              <a:rPr lang="en-US" sz="1050" i="1" dirty="0" err="1">
                <a:latin typeface="Corbel" panose="020B0503020204020204" pitchFamily="34" charset="0"/>
              </a:rPr>
              <a:t>Trustwave</a:t>
            </a:r>
            <a:r>
              <a:rPr lang="en-US" sz="1050" i="1" dirty="0">
                <a:latin typeface="Corbel" panose="020B0503020204020204" pitchFamily="34" charset="0"/>
              </a:rPr>
              <a:t> Global Security Report</a:t>
            </a:r>
          </a:p>
        </p:txBody>
      </p:sp>
      <p:sp>
        <p:nvSpPr>
          <p:cNvPr id="5" name="Title 4"/>
          <p:cNvSpPr>
            <a:spLocks noGrp="1"/>
          </p:cNvSpPr>
          <p:nvPr>
            <p:ph type="title"/>
          </p:nvPr>
        </p:nvSpPr>
        <p:spPr/>
        <p:txBody>
          <a:bodyPr>
            <a:normAutofit fontScale="90000"/>
          </a:bodyPr>
          <a:lstStyle/>
          <a:p>
            <a:r>
              <a:rPr lang="en-US" b="1" dirty="0" smtClean="0">
                <a:latin typeface="Corbel" panose="020B0503020204020204" pitchFamily="34" charset="0"/>
              </a:rPr>
              <a:t>The Retail Industry is a Lucrative Target</a:t>
            </a:r>
            <a:endParaRPr lang="en-US" b="1" dirty="0">
              <a:latin typeface="Corbel" panose="020B0503020204020204" pitchFamily="34" charset="0"/>
            </a:endParaRPr>
          </a:p>
        </p:txBody>
      </p:sp>
    </p:spTree>
    <p:extLst>
      <p:ext uri="{BB962C8B-B14F-4D97-AF65-F5344CB8AC3E}">
        <p14:creationId xmlns:p14="http://schemas.microsoft.com/office/powerpoint/2010/main" val="14393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45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6000"/>
                            </p:stCondLst>
                            <p:childTnLst>
                              <p:par>
                                <p:cTn id="21" presetID="10" presetClass="entr" presetSubtype="0" fill="hold" grpId="0"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7500"/>
                            </p:stCondLst>
                            <p:childTnLst>
                              <p:par>
                                <p:cTn id="25" presetID="10" presetClass="entr" presetSubtype="0" fill="hold" grpId="0"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100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082" y="895350"/>
            <a:ext cx="8221718" cy="3143250"/>
          </a:xfrm>
        </p:spPr>
        <p:txBody>
          <a:bodyPr>
            <a:noAutofit/>
          </a:bodyPr>
          <a:lstStyle/>
          <a:p>
            <a:pPr marL="0" indent="0">
              <a:buNone/>
            </a:pPr>
            <a:r>
              <a:rPr lang="en-US" sz="2000" b="1" dirty="0">
                <a:solidFill>
                  <a:srgbClr val="CF202E"/>
                </a:solidFill>
                <a:latin typeface="Corbel" panose="020B0503020204020204" pitchFamily="34" charset="0"/>
              </a:rPr>
              <a:t>40M, 70M </a:t>
            </a:r>
            <a:r>
              <a:rPr lang="en-US" sz="1600" dirty="0">
                <a:latin typeface="Corbel" panose="020B0503020204020204" pitchFamily="34" charset="0"/>
              </a:rPr>
              <a:t>– number of credit and debit cards stolen from Target between Nov. 27 and Dec. 15, 2013, and the number of records stolen that included PII data of Target customers</a:t>
            </a:r>
          </a:p>
          <a:p>
            <a:pPr marL="0" indent="0">
              <a:buNone/>
            </a:pPr>
            <a:r>
              <a:rPr lang="en-US" sz="2000" b="1" dirty="0">
                <a:solidFill>
                  <a:srgbClr val="CF202E"/>
                </a:solidFill>
                <a:latin typeface="Corbel" panose="020B0503020204020204" pitchFamily="34" charset="0"/>
              </a:rPr>
              <a:t>46%, $148M</a:t>
            </a:r>
            <a:r>
              <a:rPr lang="en-US" sz="2000" dirty="0">
                <a:solidFill>
                  <a:srgbClr val="CF202E"/>
                </a:solidFill>
                <a:latin typeface="Corbel" panose="020B0503020204020204" pitchFamily="34" charset="0"/>
              </a:rPr>
              <a:t> </a:t>
            </a:r>
            <a:r>
              <a:rPr lang="en-US" sz="1600" dirty="0">
                <a:latin typeface="Corbel" panose="020B0503020204020204" pitchFamily="34" charset="0"/>
              </a:rPr>
              <a:t>– the percentage drop in profits at Target in 4Q2013 YOY, and the estimated cost to Target for their fiscal 2Q2014 responding to the data theft</a:t>
            </a:r>
          </a:p>
          <a:p>
            <a:pPr marL="0" indent="0">
              <a:buNone/>
            </a:pPr>
            <a:r>
              <a:rPr lang="en-US" sz="2000" b="1" dirty="0">
                <a:solidFill>
                  <a:srgbClr val="CF202E"/>
                </a:solidFill>
                <a:latin typeface="Corbel" panose="020B0503020204020204" pitchFamily="34" charset="0"/>
              </a:rPr>
              <a:t>$100M, 0 </a:t>
            </a:r>
            <a:r>
              <a:rPr lang="en-US" sz="1600" dirty="0">
                <a:latin typeface="Corbel" panose="020B0503020204020204" pitchFamily="34" charset="0"/>
              </a:rPr>
              <a:t>– the number Target says it will spend upgrading to EMV (Chip &amp; PIN), and </a:t>
            </a:r>
            <a:r>
              <a:rPr lang="en-US" sz="1600" b="1" u="sng" dirty="0">
                <a:solidFill>
                  <a:srgbClr val="FF0000"/>
                </a:solidFill>
                <a:latin typeface="Corbel" panose="020B0503020204020204" pitchFamily="34" charset="0"/>
              </a:rPr>
              <a:t>ZERO</a:t>
            </a:r>
            <a:r>
              <a:rPr lang="en-US" sz="1600" dirty="0">
                <a:latin typeface="Corbel" panose="020B0503020204020204" pitchFamily="34" charset="0"/>
              </a:rPr>
              <a:t>: the number of customer cards that EMV would have been able to stop the bad actors from stealing from Target</a:t>
            </a:r>
          </a:p>
          <a:p>
            <a:pPr marL="0" indent="0">
              <a:buNone/>
            </a:pPr>
            <a:r>
              <a:rPr lang="en-US" sz="2000" b="1" dirty="0">
                <a:solidFill>
                  <a:srgbClr val="CF202E"/>
                </a:solidFill>
                <a:latin typeface="Corbel" panose="020B0503020204020204" pitchFamily="34" charset="0"/>
              </a:rPr>
              <a:t>$2,500-$6,500</a:t>
            </a:r>
            <a:r>
              <a:rPr lang="en-US" sz="2000" dirty="0">
                <a:solidFill>
                  <a:srgbClr val="CF202E"/>
                </a:solidFill>
                <a:latin typeface="Corbel" panose="020B0503020204020204" pitchFamily="34" charset="0"/>
              </a:rPr>
              <a:t> </a:t>
            </a:r>
            <a:r>
              <a:rPr lang="en-US" sz="1600" dirty="0">
                <a:latin typeface="Corbel" panose="020B0503020204020204" pitchFamily="34" charset="0"/>
              </a:rPr>
              <a:t>– the estimated cost to hackers for POS malware advertised in online freelance IT marketplaces</a:t>
            </a:r>
            <a:endParaRPr lang="en-US" sz="1600" b="1" dirty="0">
              <a:solidFill>
                <a:srgbClr val="FF0000"/>
              </a:solidFill>
              <a:latin typeface="Corbel" panose="020B0503020204020204" pitchFamily="34" charset="0"/>
            </a:endParaRPr>
          </a:p>
          <a:p>
            <a:pPr marL="0" indent="0">
              <a:buNone/>
            </a:pPr>
            <a:r>
              <a:rPr lang="en-US" sz="2000" b="1" dirty="0">
                <a:solidFill>
                  <a:srgbClr val="CF202E"/>
                </a:solidFill>
                <a:latin typeface="Corbel" panose="020B0503020204020204" pitchFamily="34" charset="0"/>
              </a:rPr>
              <a:t>$18.00-$35.70, 1-3M, $53.7M</a:t>
            </a:r>
            <a:r>
              <a:rPr lang="en-US" sz="2000" dirty="0">
                <a:solidFill>
                  <a:srgbClr val="CF202E"/>
                </a:solidFill>
                <a:latin typeface="Corbel" panose="020B0503020204020204" pitchFamily="34" charset="0"/>
              </a:rPr>
              <a:t> </a:t>
            </a:r>
            <a:r>
              <a:rPr lang="en-US" sz="1600" dirty="0">
                <a:latin typeface="Corbel" panose="020B0503020204020204" pitchFamily="34" charset="0"/>
              </a:rPr>
              <a:t>– the median price range per card stolen and resold on the black market, and the number of stolen Target customer cards successfully sold on the black market and used for fraud, and the income that hackers likely generated</a:t>
            </a:r>
          </a:p>
        </p:txBody>
      </p:sp>
      <p:sp>
        <p:nvSpPr>
          <p:cNvPr id="4" name="Title 3"/>
          <p:cNvSpPr>
            <a:spLocks noGrp="1"/>
          </p:cNvSpPr>
          <p:nvPr>
            <p:ph type="title"/>
          </p:nvPr>
        </p:nvSpPr>
        <p:spPr/>
        <p:txBody>
          <a:bodyPr>
            <a:normAutofit fontScale="90000"/>
          </a:bodyPr>
          <a:lstStyle/>
          <a:p>
            <a:r>
              <a:rPr lang="en-US" b="1" dirty="0" smtClean="0">
                <a:latin typeface="Corbel" panose="020B0503020204020204" pitchFamily="34" charset="0"/>
              </a:rPr>
              <a:t>Cybercrime: By the Numbers…</a:t>
            </a:r>
            <a:endParaRPr lang="en-US" b="1" dirty="0">
              <a:latin typeface="Corbel" panose="020B0503020204020204" pitchFamily="34" charset="0"/>
            </a:endParaRPr>
          </a:p>
        </p:txBody>
      </p:sp>
    </p:spTree>
    <p:extLst>
      <p:ext uri="{BB962C8B-B14F-4D97-AF65-F5344CB8AC3E}">
        <p14:creationId xmlns:p14="http://schemas.microsoft.com/office/powerpoint/2010/main" val="265876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45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6000"/>
                            </p:stCondLst>
                            <p:childTnLst>
                              <p:par>
                                <p:cTn id="21" presetID="10" presetClass="entr" presetSubtype="0" fill="hold" grpId="0"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100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953000" y="228600"/>
            <a:ext cx="3230761" cy="4725591"/>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4138" t="23218" r="4828" b="5484"/>
          <a:stretch/>
        </p:blipFill>
        <p:spPr>
          <a:xfrm>
            <a:off x="1485900" y="1885950"/>
            <a:ext cx="2171700" cy="1290323"/>
          </a:xfrm>
          <a:prstGeom prst="rect">
            <a:avLst/>
          </a:prstGeom>
          <a:effectLst>
            <a:softEdge rad="63500"/>
          </a:effectLst>
        </p:spPr>
      </p:pic>
      <p:sp>
        <p:nvSpPr>
          <p:cNvPr id="13" name="TextBox 12"/>
          <p:cNvSpPr txBox="1"/>
          <p:nvPr/>
        </p:nvSpPr>
        <p:spPr>
          <a:xfrm>
            <a:off x="984885" y="3486150"/>
            <a:ext cx="3206115" cy="738664"/>
          </a:xfrm>
          <a:prstGeom prst="rect">
            <a:avLst/>
          </a:prstGeom>
          <a:noFill/>
        </p:spPr>
        <p:txBody>
          <a:bodyPr wrap="square" rtlCol="0">
            <a:spAutoFit/>
          </a:bodyPr>
          <a:lstStyle/>
          <a:p>
            <a:pPr algn="ctr"/>
            <a:r>
              <a:rPr lang="en-US" sz="2100" dirty="0" err="1">
                <a:latin typeface="Corbel" panose="020B0503020204020204" pitchFamily="34" charset="0"/>
              </a:rPr>
              <a:t>Gameover</a:t>
            </a:r>
            <a:r>
              <a:rPr lang="en-US" sz="2100" dirty="0">
                <a:latin typeface="Corbel" panose="020B0503020204020204" pitchFamily="34" charset="0"/>
              </a:rPr>
              <a:t> Zeus</a:t>
            </a:r>
          </a:p>
          <a:p>
            <a:pPr algn="ctr"/>
            <a:r>
              <a:rPr lang="en-US" sz="2100" dirty="0" err="1">
                <a:latin typeface="Corbel" panose="020B0503020204020204" pitchFamily="34" charset="0"/>
              </a:rPr>
              <a:t>CryptoLocker</a:t>
            </a:r>
            <a:endParaRPr lang="en-US" sz="2100" dirty="0">
              <a:latin typeface="Corbel" panose="020B0503020204020204" pitchFamily="34" charset="0"/>
            </a:endParaRPr>
          </a:p>
        </p:txBody>
      </p:sp>
      <p:sp>
        <p:nvSpPr>
          <p:cNvPr id="3" name="Title 2"/>
          <p:cNvSpPr>
            <a:spLocks noGrp="1"/>
          </p:cNvSpPr>
          <p:nvPr>
            <p:ph type="title"/>
          </p:nvPr>
        </p:nvSpPr>
        <p:spPr>
          <a:xfrm>
            <a:off x="1198721" y="971550"/>
            <a:ext cx="2746058" cy="548640"/>
          </a:xfrm>
        </p:spPr>
        <p:txBody>
          <a:bodyPr>
            <a:noAutofit/>
          </a:bodyPr>
          <a:lstStyle/>
          <a:p>
            <a:r>
              <a:rPr lang="en-US" sz="3600" b="1" dirty="0">
                <a:solidFill>
                  <a:srgbClr val="FF0000"/>
                </a:solidFill>
                <a:latin typeface="Corbel" panose="020B0503020204020204" pitchFamily="34" charset="0"/>
              </a:rPr>
              <a:t>$198,234.93</a:t>
            </a:r>
          </a:p>
        </p:txBody>
      </p:sp>
    </p:spTree>
    <p:extLst>
      <p:ext uri="{BB962C8B-B14F-4D97-AF65-F5344CB8AC3E}">
        <p14:creationId xmlns:p14="http://schemas.microsoft.com/office/powerpoint/2010/main" val="143428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8900" y="1047750"/>
            <a:ext cx="6172200" cy="3429001"/>
          </a:xfrm>
        </p:spPr>
        <p:txBody>
          <a:bodyPr>
            <a:normAutofit fontScale="77500" lnSpcReduction="20000"/>
          </a:bodyPr>
          <a:lstStyle/>
          <a:p>
            <a:pPr marL="0" indent="0">
              <a:buNone/>
            </a:pPr>
            <a:r>
              <a:rPr lang="en-US" b="1" u="sng" dirty="0" smtClean="0">
                <a:solidFill>
                  <a:srgbClr val="CF202E"/>
                </a:solidFill>
                <a:latin typeface="Corbel" panose="020B0503020204020204" pitchFamily="34" charset="0"/>
              </a:rPr>
              <a:t>CIO Council</a:t>
            </a:r>
          </a:p>
          <a:p>
            <a:r>
              <a:rPr lang="en-US" dirty="0" smtClean="0">
                <a:latin typeface="Corbel" panose="020B0503020204020204" pitchFamily="34" charset="0"/>
              </a:rPr>
              <a:t>An invitation only committee made up of retailing’s most prominent chief information officers.</a:t>
            </a:r>
          </a:p>
          <a:p>
            <a:pPr marL="0" indent="0">
              <a:buNone/>
            </a:pPr>
            <a:r>
              <a:rPr lang="en-US" b="1" u="sng" dirty="0" smtClean="0">
                <a:solidFill>
                  <a:srgbClr val="CF202E"/>
                </a:solidFill>
                <a:latin typeface="Corbel" panose="020B0503020204020204" pitchFamily="34" charset="0"/>
              </a:rPr>
              <a:t>IT Security Council</a:t>
            </a:r>
          </a:p>
          <a:p>
            <a:r>
              <a:rPr lang="en-US" dirty="0" smtClean="0">
                <a:latin typeface="Corbel" panose="020B0503020204020204" pitchFamily="34" charset="0"/>
              </a:rPr>
              <a:t>An invitation only committee made up of retailing’s leading technology security experts.</a:t>
            </a:r>
          </a:p>
          <a:p>
            <a:pPr marL="0" indent="0">
              <a:buNone/>
            </a:pPr>
            <a:r>
              <a:rPr lang="en-US" b="1" u="sng" dirty="0" smtClean="0">
                <a:solidFill>
                  <a:srgbClr val="CF202E"/>
                </a:solidFill>
                <a:latin typeface="Corbel" panose="020B0503020204020204" pitchFamily="34" charset="0"/>
              </a:rPr>
              <a:t>Association for Retail Technology Standards (ARTS)</a:t>
            </a:r>
          </a:p>
          <a:p>
            <a:r>
              <a:rPr lang="en-US" dirty="0" smtClean="0">
                <a:latin typeface="Corbel" panose="020B0503020204020204" pitchFamily="34" charset="0"/>
              </a:rPr>
              <a:t>A worldwide community of retail business and information technology professionals organized to help retail enterprises and solution providers identify, adopt and integrate current and emerging technologies into their organizations, strategies and operations.</a:t>
            </a:r>
            <a:endParaRPr lang="en-US" dirty="0">
              <a:latin typeface="Corbel" panose="020B0503020204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55" y="1090612"/>
            <a:ext cx="1905953" cy="35718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55" y="2019300"/>
            <a:ext cx="2037255" cy="33304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956" y="2966698"/>
            <a:ext cx="2118122" cy="396479"/>
          </a:xfrm>
          <a:prstGeom prst="rect">
            <a:avLst/>
          </a:prstGeom>
        </p:spPr>
      </p:pic>
      <p:sp>
        <p:nvSpPr>
          <p:cNvPr id="4" name="Title 3"/>
          <p:cNvSpPr>
            <a:spLocks noGrp="1"/>
          </p:cNvSpPr>
          <p:nvPr>
            <p:ph type="title"/>
          </p:nvPr>
        </p:nvSpPr>
        <p:spPr/>
        <p:txBody>
          <a:bodyPr>
            <a:normAutofit fontScale="90000"/>
          </a:bodyPr>
          <a:lstStyle/>
          <a:p>
            <a:r>
              <a:rPr lang="en-US" b="1" dirty="0" smtClean="0">
                <a:latin typeface="Corbel" panose="020B0503020204020204" pitchFamily="34" charset="0"/>
              </a:rPr>
              <a:t>NRF’s Technology Leadership Community</a:t>
            </a:r>
            <a:endParaRPr lang="en-US" b="1" dirty="0">
              <a:latin typeface="Corbel" panose="020B0503020204020204" pitchFamily="34" charset="0"/>
            </a:endParaRPr>
          </a:p>
        </p:txBody>
      </p:sp>
    </p:spTree>
    <p:extLst>
      <p:ext uri="{BB962C8B-B14F-4D97-AF65-F5344CB8AC3E}">
        <p14:creationId xmlns:p14="http://schemas.microsoft.com/office/powerpoint/2010/main" val="233931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726" y="1238249"/>
            <a:ext cx="5476875" cy="3086101"/>
          </a:xfrm>
        </p:spPr>
        <p:txBody>
          <a:bodyPr>
            <a:normAutofit fontScale="70000" lnSpcReduction="20000"/>
          </a:bodyPr>
          <a:lstStyle/>
          <a:p>
            <a:pPr marL="0" indent="0">
              <a:buNone/>
            </a:pPr>
            <a:r>
              <a:rPr lang="en-US" dirty="0" smtClean="0">
                <a:latin typeface="Corbel" panose="020B0503020204020204" pitchFamily="34" charset="0"/>
              </a:rPr>
              <a:t>Providing a forum for networking and collaboration and exchange of information, develop and share industry best practices and key components of an effective security and risk management framework, and be the voice to the Hill in educating lawmakers on what is needed to combat data theft and the resulting fraud that occurs.</a:t>
            </a:r>
          </a:p>
          <a:p>
            <a:r>
              <a:rPr lang="en-US" dirty="0" smtClean="0">
                <a:latin typeface="Corbel" panose="020B0503020204020204" pitchFamily="34" charset="0"/>
              </a:rPr>
              <a:t>Networking and communications</a:t>
            </a:r>
          </a:p>
          <a:p>
            <a:r>
              <a:rPr lang="en-US" dirty="0" smtClean="0">
                <a:latin typeface="Corbel" panose="020B0503020204020204" pitchFamily="34" charset="0"/>
              </a:rPr>
              <a:t>Real-time information exchange</a:t>
            </a:r>
          </a:p>
          <a:p>
            <a:r>
              <a:rPr lang="en-US" dirty="0" smtClean="0">
                <a:latin typeface="Corbel" panose="020B0503020204020204" pitchFamily="34" charset="0"/>
              </a:rPr>
              <a:t>Benchmarking, research and publishing</a:t>
            </a:r>
          </a:p>
          <a:p>
            <a:r>
              <a:rPr lang="en-US" dirty="0" smtClean="0">
                <a:latin typeface="Corbel" panose="020B0503020204020204" pitchFamily="34" charset="0"/>
              </a:rPr>
              <a:t>Conference planning and education programs</a:t>
            </a:r>
          </a:p>
          <a:p>
            <a:r>
              <a:rPr lang="en-US" dirty="0" smtClean="0">
                <a:latin typeface="Corbel" panose="020B0503020204020204" pitchFamily="34" charset="0"/>
              </a:rPr>
              <a:t>Industry representation regarding Policy and Advocacy</a:t>
            </a:r>
          </a:p>
          <a:p>
            <a:endParaRPr lang="en-US" dirty="0">
              <a:latin typeface="Corbel" panose="020B0503020204020204" pitchFamily="34" charset="0"/>
            </a:endParaRPr>
          </a:p>
        </p:txBody>
      </p:sp>
      <p:pic>
        <p:nvPicPr>
          <p:cNvPr id="5" name="Picture 4"/>
          <p:cNvPicPr>
            <a:picLocks noChangeAspect="1"/>
          </p:cNvPicPr>
          <p:nvPr/>
        </p:nvPicPr>
        <p:blipFill>
          <a:blip r:embed="rId2"/>
          <a:stretch>
            <a:fillRect/>
          </a:stretch>
        </p:blipFill>
        <p:spPr>
          <a:xfrm rot="857107">
            <a:off x="6291569" y="1561503"/>
            <a:ext cx="1889522" cy="2439591"/>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4238" y="195275"/>
            <a:ext cx="2418623" cy="394309"/>
          </a:xfrm>
          <a:prstGeom prst="rect">
            <a:avLst/>
          </a:prstGeom>
        </p:spPr>
      </p:pic>
      <p:sp>
        <p:nvSpPr>
          <p:cNvPr id="4" name="Title 3"/>
          <p:cNvSpPr>
            <a:spLocks noGrp="1"/>
          </p:cNvSpPr>
          <p:nvPr>
            <p:ph type="title"/>
          </p:nvPr>
        </p:nvSpPr>
        <p:spPr/>
        <p:txBody>
          <a:bodyPr>
            <a:normAutofit fontScale="90000"/>
          </a:bodyPr>
          <a:lstStyle/>
          <a:p>
            <a:r>
              <a:rPr lang="en-US" b="1" dirty="0" smtClean="0">
                <a:latin typeface="Corbel" panose="020B0503020204020204" pitchFamily="34" charset="0"/>
              </a:rPr>
              <a:t>NRF’s IT Security Council</a:t>
            </a:r>
            <a:endParaRPr lang="en-US" b="1" dirty="0">
              <a:latin typeface="Corbel" panose="020B0503020204020204" pitchFamily="34" charset="0"/>
            </a:endParaRPr>
          </a:p>
        </p:txBody>
      </p:sp>
    </p:spTree>
    <p:extLst>
      <p:ext uri="{BB962C8B-B14F-4D97-AF65-F5344CB8AC3E}">
        <p14:creationId xmlns:p14="http://schemas.microsoft.com/office/powerpoint/2010/main" val="209081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9"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dissolve">
                                      <p:cBhvr>
                                        <p:cTn id="14" dur="500"/>
                                        <p:tgtEl>
                                          <p:spTgt spid="3">
                                            <p:txEl>
                                              <p:pRg st="0" end="0"/>
                                            </p:txEl>
                                          </p:spTgt>
                                        </p:tgtEl>
                                      </p:cBhvr>
                                    </p:animEffect>
                                  </p:childTnLst>
                                </p:cTn>
                              </p:par>
                            </p:childTnLst>
                          </p:cTn>
                        </p:par>
                        <p:par>
                          <p:cTn id="15" fill="hold">
                            <p:stCondLst>
                              <p:cond delay="1500"/>
                            </p:stCondLst>
                            <p:childTnLst>
                              <p:par>
                                <p:cTn id="16" presetID="9"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par>
                          <p:cTn id="19" fill="hold">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par>
                          <p:cTn id="23" fill="hold">
                            <p:stCondLst>
                              <p:cond delay="2500"/>
                            </p:stCondLst>
                            <p:childTnLst>
                              <p:par>
                                <p:cTn id="24" presetID="9"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childTnLst>
                          </p:cTn>
                        </p:par>
                        <p:par>
                          <p:cTn id="27" fill="hold">
                            <p:stCondLst>
                              <p:cond delay="3000"/>
                            </p:stCondLst>
                            <p:childTnLst>
                              <p:par>
                                <p:cTn id="28" presetID="9" presetClass="entr" presetSubtype="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par>
                          <p:cTn id="31" fill="hold">
                            <p:stCondLst>
                              <p:cond delay="3500"/>
                            </p:stCondLst>
                            <p:childTnLst>
                              <p:par>
                                <p:cTn id="32" presetID="9" presetClass="entr" presetSubtype="0"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dissolv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 Presentation.potx</Template>
  <TotalTime>0</TotalTime>
  <Words>1064</Words>
  <Application>Microsoft Office PowerPoint</Application>
  <PresentationFormat>On-screen Show (16:9)</PresentationFormat>
  <Paragraphs>95</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Corbel</vt:lpstr>
      <vt:lpstr>Franklin Gothic Book</vt:lpstr>
      <vt:lpstr>Franklin Gothic Medium</vt:lpstr>
      <vt:lpstr>Wingdings</vt:lpstr>
      <vt:lpstr>Wingdings 2</vt:lpstr>
      <vt:lpstr>WidescreenPresentation</vt:lpstr>
      <vt:lpstr>Rethinking ORC: NRF’s Cyber Security Efforts</vt:lpstr>
      <vt:lpstr>PowerPoint Presentation</vt:lpstr>
      <vt:lpstr>No Organization is Secure</vt:lpstr>
      <vt:lpstr>An Average Day in an Enterprise Organization</vt:lpstr>
      <vt:lpstr>The Retail Industry is a Lucrative Target</vt:lpstr>
      <vt:lpstr>Cybercrime: By the Numbers…</vt:lpstr>
      <vt:lpstr>$198,234.93</vt:lpstr>
      <vt:lpstr>NRF’s Technology Leadership Community</vt:lpstr>
      <vt:lpstr>NRF’s IT Security Council</vt:lpstr>
      <vt:lpstr>NRF Threat Alert System</vt:lpstr>
      <vt:lpstr>PowerPoint Presentation</vt:lpstr>
      <vt:lpstr>IT Security Webinar Series</vt:lpstr>
      <vt:lpstr>Benchmarking, Research &amp; Publications</vt:lpstr>
      <vt:lpstr>“Stay left of boom”</vt:lpstr>
      <vt:lpstr>Understanding Cyber Risk Management</vt:lpstr>
      <vt:lpstr>Thank You!</vt:lpstr>
      <vt:lpstr>Anatomy of a Large US Retailer Breach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2010-04-19T20:53:40Z</dcterms:created>
  <dcterms:modified xsi:type="dcterms:W3CDTF">2015-03-20T21:01:40Z</dcterms:modified>
</cp:coreProperties>
</file>