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9" r:id="rId2"/>
  </p:sldMasterIdLst>
  <p:notesMasterIdLst>
    <p:notesMasterId r:id="rId11"/>
  </p:notesMasterIdLst>
  <p:handoutMasterIdLst>
    <p:handoutMasterId r:id="rId12"/>
  </p:handoutMasterIdLst>
  <p:sldIdLst>
    <p:sldId id="370" r:id="rId3"/>
    <p:sldId id="381" r:id="rId4"/>
    <p:sldId id="357" r:id="rId5"/>
    <p:sldId id="379" r:id="rId6"/>
    <p:sldId id="378" r:id="rId7"/>
    <p:sldId id="352" r:id="rId8"/>
    <p:sldId id="356" r:id="rId9"/>
    <p:sldId id="269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66FF"/>
    <a:srgbClr val="00C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 autoAdjust="0"/>
    <p:restoredTop sz="86778" autoAdjust="0"/>
  </p:normalViewPr>
  <p:slideViewPr>
    <p:cSldViewPr snapToGrid="0"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 snapToGrid="0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r>
              <a:rPr lang="en-US" dirty="0" smtClean="0"/>
              <a:t>Unclassified Briefing California 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BAC0F507-4F3E-4CD6-A00A-862C8DE3A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0724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r>
              <a:rPr lang="en-US" dirty="0" smtClean="0"/>
              <a:t>NDIA/AIA Spring 2013 - May 19 - 22, 2013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B67D2754-7CD9-48EF-85B4-662B80ECF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26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1122-40CC-4B56-BD0C-904F45EFEC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DSS/ CI Cyber Outreach to Industry           2014-10-08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754-7CD9-48EF-85B4-662B80ECFA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2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NDIA/AIA Spring 2013 - May 19 - 22,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6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NDIA/AIA Spring 2013 - May 19 - 22,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3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237"/>
            <a:ext cx="9144000" cy="894666"/>
          </a:xfrm>
          <a:prstGeom prst="rect">
            <a:avLst/>
          </a:prstGeom>
          <a:gradFill>
            <a:gsLst>
              <a:gs pos="20000">
                <a:srgbClr val="6FBCD0"/>
              </a:gs>
              <a:gs pos="15000">
                <a:srgbClr val="6FBCD0"/>
              </a:gs>
              <a:gs pos="50000">
                <a:srgbClr val="2691B4"/>
              </a:gs>
              <a:gs pos="100000">
                <a:srgbClr val="4BBFDE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91440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0517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33" y="-15622"/>
            <a:ext cx="9144000" cy="911525"/>
          </a:xfrm>
          <a:noFill/>
        </p:spPr>
        <p:txBody>
          <a:bodyPr>
            <a:normAutofit/>
          </a:bodyPr>
          <a:lstStyle>
            <a:lvl1pPr algn="r">
              <a:defRPr sz="3600">
                <a:solidFill>
                  <a:srgbClr val="0517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en-US" dirty="0" smtClean="0"/>
              <a:t>Defense Security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8031917" cy="528267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ook/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3716553" cy="5282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0"/>
          </p:nvPr>
        </p:nvSpPr>
        <p:spPr>
          <a:xfrm>
            <a:off x="4642443" y="1341411"/>
            <a:ext cx="4225512" cy="528267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rtl="0" eaLnBrk="0" fontAlgn="base" hangingPunct="0">
              <a:spcBef>
                <a:spcPts val="100"/>
              </a:spcBef>
              <a:spcAft>
                <a:spcPts val="25"/>
              </a:spcAft>
              <a:buSzPct val="80000"/>
              <a:buFont typeface="Arial" charset="0"/>
              <a:buChar char="•"/>
              <a:defRPr lang="en-US" sz="20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00"/>
              </a:spcBef>
              <a:spcAft>
                <a:spcPts val="25"/>
              </a:spcAft>
              <a:buSzPct val="80000"/>
              <a:buFont typeface="Arial" charset="0"/>
              <a:buChar char="•"/>
              <a:defRPr lang="en-US" sz="16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100"/>
              </a:spcBef>
              <a:spcAft>
                <a:spcPts val="25"/>
              </a:spcAft>
              <a:buSzPct val="80000"/>
              <a:buFont typeface="Arial" charset="0"/>
              <a:buChar char="•"/>
              <a:defRPr lang="en-US" sz="12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100"/>
              </a:spcBef>
              <a:spcAft>
                <a:spcPts val="25"/>
              </a:spcAft>
              <a:buSzPct val="80000"/>
              <a:buFont typeface="Arial" charset="0"/>
              <a:buChar char="•"/>
              <a:defRPr lang="en-US" sz="8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ts val="100"/>
              </a:spcBef>
              <a:spcAft>
                <a:spcPts val="25"/>
              </a:spcAft>
              <a:buSzPct val="80000"/>
              <a:buFont typeface="Arial" charset="0"/>
              <a:buNone/>
              <a:defRPr lang="en-US" sz="20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524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3517" y="1138688"/>
            <a:ext cx="8902460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1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3517" y="1138688"/>
            <a:ext cx="4416725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632385" y="1138688"/>
            <a:ext cx="4416725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0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T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3517" y="2199736"/>
            <a:ext cx="4416725" cy="4468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632385" y="2199736"/>
            <a:ext cx="4416725" cy="4468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1"/>
          </p:nvPr>
        </p:nvSpPr>
        <p:spPr>
          <a:xfrm>
            <a:off x="769183" y="1341411"/>
            <a:ext cx="7617125" cy="77206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ion &amp; 1 gra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5142519" cy="53889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>
          <a:xfrm>
            <a:off x="6124755" y="1341411"/>
            <a:ext cx="2872596" cy="53870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5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ion &amp; 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5142519" cy="53889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>
          <a:xfrm>
            <a:off x="6124755" y="1341411"/>
            <a:ext cx="2872596" cy="26209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24755" y="4122711"/>
            <a:ext cx="2872596" cy="26209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6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450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34" y="1598412"/>
            <a:ext cx="8124766" cy="45277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gion &amp; 1 gra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5142519" cy="53889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>
          <a:xfrm>
            <a:off x="6124755" y="1341411"/>
            <a:ext cx="2872596" cy="53870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69183" y="1341411"/>
            <a:ext cx="76171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7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3517" y="1138688"/>
            <a:ext cx="8902460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4C5B"/>
                </a:solidFill>
              </a:defRPr>
            </a:lvl1pPr>
            <a:lvl2pPr>
              <a:defRPr>
                <a:solidFill>
                  <a:srgbClr val="3D4C5B"/>
                </a:solidFill>
              </a:defRPr>
            </a:lvl2pPr>
            <a:lvl3pPr>
              <a:defRPr>
                <a:solidFill>
                  <a:srgbClr val="3D4C5B"/>
                </a:solidFill>
              </a:defRPr>
            </a:lvl3pPr>
            <a:lvl4pPr>
              <a:defRPr>
                <a:solidFill>
                  <a:srgbClr val="3D4C5B"/>
                </a:solidFill>
              </a:defRPr>
            </a:lvl4pPr>
            <a:lvl5pPr>
              <a:defRPr>
                <a:solidFill>
                  <a:srgbClr val="3D4C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itle Placeholder 2"/>
          <p:cNvSpPr>
            <a:spLocks noGrp="1"/>
          </p:cNvSpPr>
          <p:nvPr>
            <p:ph type="title"/>
          </p:nvPr>
        </p:nvSpPr>
        <p:spPr>
          <a:xfrm>
            <a:off x="1308229" y="178824"/>
            <a:ext cx="7607171" cy="63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775700" y="64928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75868"/>
                </a:solidFill>
                <a:cs typeface="Arial" charset="0"/>
              </a:defRPr>
            </a:lvl1pPr>
          </a:lstStyle>
          <a:p>
            <a:pPr>
              <a:defRPr/>
            </a:pPr>
            <a:fld id="{33A0FA89-3A04-0844-A1B0-585F005C20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19800" y="-29879"/>
            <a:ext cx="3124200" cy="3048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r">
              <a:buNone/>
              <a:defRPr sz="1200" baseline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9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7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34" y="1598406"/>
            <a:ext cx="8124766" cy="45277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4C5B"/>
                </a:solidFill>
              </a:defRPr>
            </a:lvl1pPr>
            <a:lvl2pPr>
              <a:defRPr>
                <a:solidFill>
                  <a:srgbClr val="3D4C5B"/>
                </a:solidFill>
              </a:defRPr>
            </a:lvl2pPr>
            <a:lvl3pPr>
              <a:defRPr>
                <a:solidFill>
                  <a:srgbClr val="3D4C5B"/>
                </a:solidFill>
              </a:defRPr>
            </a:lvl3pPr>
            <a:lvl4pPr>
              <a:defRPr>
                <a:solidFill>
                  <a:srgbClr val="3D4C5B"/>
                </a:solidFill>
              </a:defRPr>
            </a:lvl4pPr>
            <a:lvl5pPr>
              <a:defRPr>
                <a:solidFill>
                  <a:srgbClr val="3D4C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itle Placeholder 2"/>
          <p:cNvSpPr>
            <a:spLocks noGrp="1"/>
          </p:cNvSpPr>
          <p:nvPr>
            <p:ph type="title"/>
          </p:nvPr>
        </p:nvSpPr>
        <p:spPr>
          <a:xfrm>
            <a:off x="1308229" y="178824"/>
            <a:ext cx="7607171" cy="63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775700" y="64928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75868"/>
                </a:solidFill>
                <a:cs typeface="Arial" charset="0"/>
              </a:defRPr>
            </a:lvl1pPr>
          </a:lstStyle>
          <a:p>
            <a:pPr>
              <a:defRPr/>
            </a:pPr>
            <a:fld id="{33A0FA89-3A04-0844-A1B0-585F005C20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19800" y="-29879"/>
            <a:ext cx="3124200" cy="3048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r">
              <a:buNone/>
              <a:defRPr sz="1200" baseline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0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4C5B"/>
                </a:solidFill>
              </a:defRPr>
            </a:lvl1pPr>
            <a:lvl2pPr>
              <a:defRPr>
                <a:solidFill>
                  <a:srgbClr val="3D4C5B"/>
                </a:solidFill>
              </a:defRPr>
            </a:lvl2pPr>
            <a:lvl3pPr>
              <a:defRPr>
                <a:solidFill>
                  <a:srgbClr val="3D4C5B"/>
                </a:solidFill>
              </a:defRPr>
            </a:lvl3pPr>
            <a:lvl4pPr>
              <a:defRPr>
                <a:solidFill>
                  <a:srgbClr val="3D4C5B"/>
                </a:solidFill>
              </a:defRPr>
            </a:lvl4pPr>
            <a:lvl5pPr>
              <a:defRPr>
                <a:solidFill>
                  <a:srgbClr val="3D4C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itle Placeholder 2"/>
          <p:cNvSpPr>
            <a:spLocks noGrp="1"/>
          </p:cNvSpPr>
          <p:nvPr>
            <p:ph type="title"/>
          </p:nvPr>
        </p:nvSpPr>
        <p:spPr>
          <a:xfrm>
            <a:off x="1308229" y="178824"/>
            <a:ext cx="7607171" cy="63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775700" y="64928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75868"/>
                </a:solidFill>
                <a:cs typeface="Arial" charset="0"/>
              </a:defRPr>
            </a:lvl1pPr>
          </a:lstStyle>
          <a:p>
            <a:pPr>
              <a:defRPr/>
            </a:pPr>
            <a:fld id="{33A0FA89-3A04-0844-A1B0-585F005C2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Date Placeholder 16"/>
          <p:cNvSpPr>
            <a:spLocks noGrp="1"/>
          </p:cNvSpPr>
          <p:nvPr>
            <p:ph type="dt" sz="half" idx="12"/>
          </p:nvPr>
        </p:nvSpPr>
        <p:spPr>
          <a:xfrm>
            <a:off x="6553200" y="6596063"/>
            <a:ext cx="2133600" cy="261937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algn="r">
              <a:defRPr lang="en-US" sz="1100">
                <a:solidFill>
                  <a:srgbClr val="475868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3/15/13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553200"/>
            <a:ext cx="3124200" cy="30480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>
              <a:buNone/>
              <a:defRPr sz="1200" baseline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19800" y="-29879"/>
            <a:ext cx="3124200" cy="3048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r">
              <a:buNone/>
              <a:defRPr sz="1200" baseline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08098"/>
            <a:ext cx="9144000" cy="448574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46880"/>
            <a:ext cx="9144000" cy="89858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183" y="1341411"/>
            <a:ext cx="76171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237"/>
            <a:ext cx="9144000" cy="894666"/>
          </a:xfrm>
          <a:prstGeom prst="rect">
            <a:avLst/>
          </a:prstGeom>
          <a:gradFill>
            <a:gsLst>
              <a:gs pos="20000">
                <a:srgbClr val="6FBCD0"/>
              </a:gs>
              <a:gs pos="15000">
                <a:srgbClr val="6FBCD0"/>
              </a:gs>
              <a:gs pos="50000">
                <a:srgbClr val="2691B4"/>
              </a:gs>
              <a:gs pos="100000">
                <a:srgbClr val="4BBFDE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8" r:id="rId4"/>
    <p:sldLayoutId id="2147483663" r:id="rId5"/>
    <p:sldLayoutId id="2147483668" r:id="rId6"/>
    <p:sldLayoutId id="2147483690" r:id="rId7"/>
    <p:sldLayoutId id="2147483713" r:id="rId8"/>
  </p:sldLayoutIdLst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rgbClr val="05176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"/>
        </a:spcBef>
        <a:spcAft>
          <a:spcPts val="20"/>
        </a:spcAft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00"/>
        </a:spcBef>
        <a:spcAft>
          <a:spcPts val="20"/>
        </a:spcAft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"/>
        </a:spcBef>
        <a:spcAft>
          <a:spcPts val="2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"/>
        </a:spcBef>
        <a:spcAft>
          <a:spcPts val="20"/>
        </a:spcAft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"/>
        </a:spcBef>
        <a:spcAft>
          <a:spcPts val="20"/>
        </a:spcAft>
        <a:buSzPct val="80000"/>
        <a:buFont typeface="Arial" pitchFamily="34" charset="0"/>
        <a:buChar char="•"/>
        <a:defRPr sz="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38" y="1341438"/>
            <a:ext cx="8008937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 MT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 MT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 MT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 MT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 M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rgbClr val="051763"/>
          </a:solidFill>
          <a:latin typeface="Gill Sans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rgbClr val="051763"/>
          </a:solidFill>
          <a:latin typeface="Gill Sans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rgbClr val="051763"/>
          </a:solidFill>
          <a:latin typeface="Gill Sans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rgbClr val="051763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ts val="100"/>
        </a:spcBef>
        <a:spcAft>
          <a:spcPts val="25"/>
        </a:spcAft>
        <a:buSzPct val="80000"/>
        <a:buFont typeface="Arial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ts val="100"/>
        </a:spcBef>
        <a:spcAft>
          <a:spcPts val="25"/>
        </a:spcAft>
        <a:buSzPct val="80000"/>
        <a:buFont typeface="Arial" charset="0"/>
        <a:buChar char="•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ts val="100"/>
        </a:spcBef>
        <a:spcAft>
          <a:spcPts val="25"/>
        </a:spcAft>
        <a:buSzPct val="80000"/>
        <a:buFont typeface="Arial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ts val="100"/>
        </a:spcBef>
        <a:spcAft>
          <a:spcPts val="25"/>
        </a:spcAft>
        <a:buSzPct val="80000"/>
        <a:buFont typeface="Arial" charset="0"/>
        <a:buChar char="•"/>
        <a:defRPr sz="1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ts val="100"/>
        </a:spcBef>
        <a:spcAft>
          <a:spcPts val="25"/>
        </a:spcAft>
        <a:buSzPct val="80000"/>
        <a:buFont typeface="Arial" charset="0"/>
        <a:buChar char="•"/>
        <a:defRPr sz="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907369"/>
            <a:ext cx="9144000" cy="1219200"/>
          </a:xfrm>
        </p:spPr>
        <p:txBody>
          <a:bodyPr/>
          <a:lstStyle/>
          <a:p>
            <a:r>
              <a:rPr lang="en-US" dirty="0">
                <a:effectLst/>
              </a:rPr>
              <a:t>The Need:  Thwarting the adversary by analyzing Cyber behaviors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6583512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41" y="2015696"/>
            <a:ext cx="6471718" cy="40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21264"/>
            <a:ext cx="8763000" cy="419485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President’s </a:t>
            </a:r>
            <a:r>
              <a:rPr lang="en-US" sz="2200" dirty="0">
                <a:solidFill>
                  <a:schemeClr val="tx1"/>
                </a:solidFill>
              </a:rPr>
              <a:t>Comprehensive National </a:t>
            </a:r>
            <a:r>
              <a:rPr lang="en-US" sz="2200" dirty="0" smtClean="0">
                <a:solidFill>
                  <a:schemeClr val="tx1"/>
                </a:solidFill>
              </a:rPr>
              <a:t>Cybersecurity Initiative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Develop </a:t>
            </a:r>
            <a:r>
              <a:rPr lang="en-US" sz="1900" dirty="0">
                <a:solidFill>
                  <a:schemeClr val="tx1"/>
                </a:solidFill>
              </a:rPr>
              <a:t>and implement a government-wide cyber counterintelligence (CI) </a:t>
            </a:r>
            <a:r>
              <a:rPr lang="en-US" sz="1900" dirty="0" smtClean="0">
                <a:solidFill>
                  <a:schemeClr val="tx1"/>
                </a:solidFill>
              </a:rPr>
              <a:t>plan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ONCIX CI Strategy:  Detect and Counter FISS Cyber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Unifying Intelligence Strategy for Cyber, 11 Mar 2013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80000"/>
              </a:lnSpc>
              <a:spcAft>
                <a:spcPts val="600"/>
              </a:spcAft>
              <a:buFont typeface="Gill Sans MT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Cyber Intelligence must be presented in a holistic fashion (threat, vulnerability and value) </a:t>
            </a:r>
          </a:p>
          <a:p>
            <a:pPr lvl="2">
              <a:lnSpc>
                <a:spcPct val="80000"/>
              </a:lnSpc>
              <a:spcAft>
                <a:spcPts val="600"/>
              </a:spcAft>
              <a:buFont typeface="Gill Sans MT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All-Source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Defense Science Board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Defense only is a failed strategy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Threat,  Vulnerability and Consequence cannot be managed in isolation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lvl="2">
              <a:lnSpc>
                <a:spcPct val="80000"/>
              </a:lnSpc>
              <a:spcAft>
                <a:spcPts val="600"/>
              </a:spcAft>
              <a:buFont typeface="Gill Sans MT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Threat is broken into two categories:  adversaries intent and their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Cyber is </a:t>
            </a:r>
            <a:r>
              <a:rPr lang="en-US" dirty="0" smtClean="0"/>
              <a:t>Integral?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A0FA89-3A04-0844-A1B0-585F005C20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83" y="5042735"/>
            <a:ext cx="4450466" cy="127727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>
                <a:latin typeface="Gill Sans MT" pitchFamily="34" charset="0"/>
              </a:rPr>
              <a:t>Mr</a:t>
            </a:r>
            <a:r>
              <a:rPr lang="en-US" dirty="0">
                <a:latin typeface="Gill Sans MT" pitchFamily="34" charset="0"/>
              </a:rPr>
              <a:t> Clapper: 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Gill Sans MT" pitchFamily="34" charset="0"/>
              </a:rPr>
              <a:t>“In this [Cyber] threat environment, the importance and urgency of intelligence integration cannot be overstated.”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9874" y="5042735"/>
            <a:ext cx="4450466" cy="127727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latin typeface="Gill Sans MT" pitchFamily="34" charset="0"/>
              </a:rPr>
              <a:t>Gen </a:t>
            </a:r>
            <a:r>
              <a:rPr lang="en-US" dirty="0">
                <a:latin typeface="Gill Sans MT" pitchFamily="34" charset="0"/>
              </a:rPr>
              <a:t>Alexander: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Gill Sans MT" pitchFamily="34" charset="0"/>
              </a:rPr>
              <a:t>“The theft of intellectual property is the biggest transfer of wealth in history, from this nation to others."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UNCLASSIFIED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2759"/>
            <a:ext cx="9148878" cy="56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120" y="914400"/>
            <a:ext cx="3133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Communications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Email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Social Networking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Online Phone Calls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Blog and </a:t>
            </a:r>
            <a:r>
              <a:rPr lang="en-US" sz="2000" dirty="0" err="1" smtClean="0">
                <a:latin typeface="Gill Sans MT" panose="020B0502020104020203" pitchFamily="34" charset="0"/>
              </a:rPr>
              <a:t>Vlog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r>
              <a:rPr lang="en-US" sz="2000" dirty="0" smtClean="0">
                <a:latin typeface="Gill Sans MT" panose="020B0502020104020203" pitchFamily="34" charset="0"/>
              </a:rPr>
              <a:t>Online Forums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970333"/>
            <a:ext cx="25840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Gill Sans MT" panose="020B0502020104020203" pitchFamily="34" charset="0"/>
              </a:rPr>
              <a:t>Collection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Targeted Cyber Attack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Network Attack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Social Engineering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5478" y="4422874"/>
            <a:ext cx="2825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latin typeface="Gill Sans MT" panose="020B0502020104020203" pitchFamily="34" charset="0"/>
              </a:rPr>
              <a:t>Motivation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Saves Money in R&amp;D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Technology Advancement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Profit</a:t>
            </a:r>
          </a:p>
          <a:p>
            <a:pPr algn="r"/>
            <a:r>
              <a:rPr lang="en-US" sz="2000" dirty="0" smtClean="0">
                <a:latin typeface="Gill Sans MT" panose="020B0502020104020203" pitchFamily="34" charset="0"/>
              </a:rPr>
              <a:t>Power</a:t>
            </a:r>
          </a:p>
          <a:p>
            <a:pPr algn="r"/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4495800"/>
            <a:ext cx="3066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Techniques </a:t>
            </a:r>
          </a:p>
          <a:p>
            <a:r>
              <a:rPr lang="en-US" sz="3200" dirty="0" smtClean="0">
                <a:latin typeface="Gill Sans MT" panose="020B0502020104020203" pitchFamily="34" charset="0"/>
              </a:rPr>
              <a:t>Used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r>
              <a:rPr lang="en-US" sz="2000" dirty="0" smtClean="0">
                <a:latin typeface="Gill Sans MT" panose="020B0502020104020203" pitchFamily="34" charset="0"/>
              </a:rPr>
              <a:t>Spear Phishing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Malware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Spoofed Websites or Emails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200400"/>
            <a:ext cx="1967955" cy="110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anose="020B0502020104020203" pitchFamily="34" charset="0"/>
              </a:rPr>
              <a:t>Cyber </a:t>
            </a:r>
          </a:p>
          <a:p>
            <a:pPr algn="ctr"/>
            <a:r>
              <a:rPr lang="en-US" sz="3200" dirty="0" smtClean="0">
                <a:latin typeface="Gill Sans MT" panose="020B0502020104020203" pitchFamily="34" charset="0"/>
              </a:rPr>
              <a:t>Espionage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 smtClean="0">
                <a:solidFill>
                  <a:srgbClr val="002060"/>
                </a:solidFill>
                <a:latin typeface="Gill Sans MT"/>
              </a:rPr>
              <a:t>(U) Cyber </a:t>
            </a:r>
            <a:r>
              <a:rPr lang="en-US" altLang="en-US" kern="0" dirty="0">
                <a:solidFill>
                  <a:srgbClr val="002060"/>
                </a:solidFill>
                <a:latin typeface="Gill Sans MT"/>
              </a:rPr>
              <a:t>Espionage</a:t>
            </a:r>
            <a:endParaRPr 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0" y="6583512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35692" y="6489825"/>
            <a:ext cx="133436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800" i="1" dirty="0" smtClean="0">
                <a:solidFill>
                  <a:srgbClr val="008000"/>
                </a:solidFill>
              </a:rPr>
              <a:t>UNCLASSIFIED</a:t>
            </a:r>
            <a:endParaRPr lang="en-US" sz="8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503379" y="1382174"/>
            <a:ext cx="1247193" cy="4987774"/>
          </a:xfrm>
          <a:prstGeom prst="roundRect">
            <a:avLst>
              <a:gd name="adj" fmla="val 9833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62147" y="1382173"/>
            <a:ext cx="1638944" cy="4999612"/>
          </a:xfrm>
          <a:prstGeom prst="roundRect">
            <a:avLst>
              <a:gd name="adj" fmla="val 5225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40337" y="1382172"/>
            <a:ext cx="1362142" cy="5012364"/>
          </a:xfrm>
          <a:prstGeom prst="roundRect">
            <a:avLst>
              <a:gd name="adj" fmla="val 7280"/>
            </a:avLst>
          </a:prstGeom>
          <a:solidFill>
            <a:schemeClr val="bg1">
              <a:lumMod val="75000"/>
            </a:schemeClr>
          </a:solidFill>
          <a:ln w="38100" cmpd="sng"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22300" y="1382171"/>
            <a:ext cx="1268928" cy="4999613"/>
          </a:xfrm>
          <a:prstGeom prst="roundRect">
            <a:avLst>
              <a:gd name="adj" fmla="val 4575"/>
            </a:avLst>
          </a:prstGeom>
          <a:solidFill>
            <a:schemeClr val="bg1">
              <a:lumMod val="75000"/>
            </a:schemeClr>
          </a:solidFill>
          <a:ln w="38100" cmpd="sng"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n w="1905">
                <a:noFill/>
              </a:ln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23963" y="1382171"/>
            <a:ext cx="1247193" cy="4987777"/>
          </a:xfrm>
          <a:prstGeom prst="roundRect">
            <a:avLst>
              <a:gd name="adj" fmla="val 7099"/>
            </a:avLst>
          </a:prstGeom>
          <a:solidFill>
            <a:schemeClr val="bg1">
              <a:lumMod val="75000"/>
            </a:schemeClr>
          </a:solidFill>
          <a:ln w="12700" cmpd="sng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9143" y="1382171"/>
            <a:ext cx="1255719" cy="4987777"/>
          </a:xfrm>
          <a:prstGeom prst="roundRect">
            <a:avLst>
              <a:gd name="adj" fmla="val 9201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9143" y="1382171"/>
            <a:ext cx="1238671" cy="770222"/>
          </a:xfrm>
          <a:prstGeom prst="roundRect">
            <a:avLst>
              <a:gd name="adj" fmla="val 9960"/>
            </a:avLst>
          </a:prstGeom>
          <a:solidFill>
            <a:schemeClr val="accent1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Planning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62148" y="1382171"/>
            <a:ext cx="1638943" cy="770222"/>
          </a:xfrm>
          <a:prstGeom prst="roundRect">
            <a:avLst>
              <a:gd name="adj" fmla="val 12240"/>
            </a:avLst>
          </a:prstGeom>
          <a:solidFill>
            <a:schemeClr val="accent1">
              <a:lumMod val="40000"/>
              <a:lumOff val="6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Weaponization</a:t>
            </a:r>
            <a:endParaRPr lang="en-US" sz="12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23962" y="1382171"/>
            <a:ext cx="1247193" cy="770222"/>
          </a:xfrm>
          <a:prstGeom prst="roundRect">
            <a:avLst>
              <a:gd name="adj" fmla="val 11067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>
                  <a:noFill/>
                </a:ln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Targeting</a:t>
            </a:r>
            <a:endParaRPr lang="en-US" sz="1400" b="1" dirty="0">
              <a:ln w="1905">
                <a:noFill/>
              </a:ln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22299" y="1382171"/>
            <a:ext cx="1268929" cy="770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0895" y="1382171"/>
            <a:ext cx="1351583" cy="77022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Logistics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90834" y="1382171"/>
            <a:ext cx="1259738" cy="770222"/>
          </a:xfrm>
          <a:prstGeom prst="roundRect">
            <a:avLst>
              <a:gd name="adj" fmla="val 11134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Exercise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258" y="2152393"/>
            <a:ext cx="121355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 on how to act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 their motivation and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intent.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23963" y="2152393"/>
            <a:ext cx="1294033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Target victims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whether by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sector, or technology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 or software, or some combination of factors.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32859" y="2152984"/>
            <a:ext cx="1292465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tactics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techniques, and procedures they will employ during their attack.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65653" y="2136100"/>
            <a:ext cx="1411472" cy="2893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Logistics for acquiring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funding for time and resources, leveraged infrastructures, and other supporting elements such as people or technology needed for the attack.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62148" y="2168990"/>
            <a:ext cx="1638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Weaponization is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act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developing a set of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weapons</a:t>
            </a:r>
            <a:endParaRPr lang="en-US" sz="1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7806" y="2152393"/>
            <a:ext cx="12471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Exercise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test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  <a:r>
              <a:rPr lang="en-US" sz="1400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practice </a:t>
            </a:r>
            <a:r>
              <a:rPr lang="en-US" sz="1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ensure it actually works with at least some degree of certainty. 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409143" y="4966803"/>
            <a:ext cx="1264243" cy="1431900"/>
          </a:xfrm>
          <a:prstGeom prst="round2Diag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HUMINT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Cyber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Blended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Financial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Supply Chain</a:t>
            </a:r>
          </a:p>
        </p:txBody>
      </p:sp>
      <p:sp>
        <p:nvSpPr>
          <p:cNvPr id="37" name="Round Diagonal Corner Rectangle 36"/>
          <p:cNvSpPr/>
          <p:nvPr/>
        </p:nvSpPr>
        <p:spPr>
          <a:xfrm>
            <a:off x="1723963" y="4966803"/>
            <a:ext cx="1247192" cy="140314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Cleared Contractor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Sub Contractor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Research Lab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Academia</a:t>
            </a:r>
          </a:p>
        </p:txBody>
      </p:sp>
      <p:sp>
        <p:nvSpPr>
          <p:cNvPr id="38" name="Round Diagonal Corner Rectangle 37"/>
          <p:cNvSpPr/>
          <p:nvPr/>
        </p:nvSpPr>
        <p:spPr>
          <a:xfrm>
            <a:off x="3017996" y="4966803"/>
            <a:ext cx="1264243" cy="140314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</a:rPr>
              <a:t>Spear 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</a:rPr>
              <a:t>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</a:rPr>
              <a:t>Spoofed Websites or Emails</a:t>
            </a:r>
          </a:p>
        </p:txBody>
      </p:sp>
      <p:sp>
        <p:nvSpPr>
          <p:cNvPr id="39" name="Round Diagonal Corner Rectangle 38"/>
          <p:cNvSpPr/>
          <p:nvPr/>
        </p:nvSpPr>
        <p:spPr>
          <a:xfrm>
            <a:off x="4350896" y="4966803"/>
            <a:ext cx="1351582" cy="1431899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Manpower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TIME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5777125" y="4963951"/>
            <a:ext cx="1615285" cy="1431899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ill Sans MT" panose="020B0502020104020203" pitchFamily="34" charset="0"/>
              </a:rPr>
              <a:t>Exploit the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Extranet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Human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7499421" y="4968901"/>
            <a:ext cx="1251151" cy="1431899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 panose="020B0502020104020203" pitchFamily="34" charset="0"/>
              </a:rPr>
              <a:t>Third Party/ private 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3962" y="83389"/>
            <a:ext cx="7228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40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Anatomy of the Acquisition Cycle</a:t>
            </a:r>
            <a:endParaRPr lang="en-US" sz="4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09142" y="6295788"/>
            <a:ext cx="8125258" cy="381000"/>
            <a:chOff x="409142" y="5257800"/>
            <a:chExt cx="8125258" cy="38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409142" y="5638800"/>
              <a:ext cx="3866956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276098" y="5638800"/>
              <a:ext cx="3124993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01091" y="5638800"/>
              <a:ext cx="1133309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57400" y="52578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40%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46687" y="52578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30%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75838" y="526946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0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/>
          </a:bodyPr>
          <a:lstStyle/>
          <a:p>
            <a:r>
              <a:rPr lang="en-US" altLang="en-US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Mutually Supportive Missions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hape 29"/>
          <p:cNvSpPr/>
          <p:nvPr/>
        </p:nvSpPr>
        <p:spPr>
          <a:xfrm rot="1401564">
            <a:off x="3652346" y="1389652"/>
            <a:ext cx="2040994" cy="889778"/>
          </a:xfrm>
          <a:prstGeom prst="swooshArrow">
            <a:avLst>
              <a:gd name="adj1" fmla="val 11909"/>
              <a:gd name="adj2" fmla="val 32528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Shape 30"/>
          <p:cNvSpPr/>
          <p:nvPr/>
        </p:nvSpPr>
        <p:spPr>
          <a:xfrm rot="12121207">
            <a:off x="3481058" y="5501218"/>
            <a:ext cx="2040994" cy="889778"/>
          </a:xfrm>
          <a:prstGeom prst="swooshArrow">
            <a:avLst>
              <a:gd name="adj1" fmla="val 11909"/>
              <a:gd name="adj2" fmla="val 3252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grpSp>
        <p:nvGrpSpPr>
          <p:cNvPr id="8" name="Group 7"/>
          <p:cNvGrpSpPr/>
          <p:nvPr/>
        </p:nvGrpSpPr>
        <p:grpSpPr>
          <a:xfrm>
            <a:off x="527222" y="1696119"/>
            <a:ext cx="7854777" cy="4342216"/>
            <a:chOff x="2499560" y="1696119"/>
            <a:chExt cx="5882440" cy="3091550"/>
          </a:xfrm>
        </p:grpSpPr>
        <p:grpSp>
          <p:nvGrpSpPr>
            <p:cNvPr id="15" name="Group 14"/>
            <p:cNvGrpSpPr/>
            <p:nvPr/>
          </p:nvGrpSpPr>
          <p:grpSpPr>
            <a:xfrm>
              <a:off x="2499560" y="1696119"/>
              <a:ext cx="3091550" cy="3091550"/>
              <a:chOff x="1105711" y="0"/>
              <a:chExt cx="4422843" cy="4422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05711" y="0"/>
                <a:ext cx="4422843" cy="4422843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shade val="51000"/>
                      <a:satMod val="130000"/>
                      <a:alpha val="50000"/>
                    </a:schemeClr>
                  </a:gs>
                  <a:gs pos="80000">
                    <a:schemeClr val="accent1">
                      <a:shade val="93000"/>
                      <a:satMod val="130000"/>
                      <a:alpha val="50000"/>
                    </a:schemeClr>
                  </a:gs>
                  <a:gs pos="100000">
                    <a:schemeClr val="accent1">
                      <a:shade val="94000"/>
                      <a:satMod val="135000"/>
                      <a:alpha val="5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4"/>
              <p:cNvSpPr/>
              <p:nvPr/>
            </p:nvSpPr>
            <p:spPr>
              <a:xfrm>
                <a:off x="1863051" y="407843"/>
                <a:ext cx="2893922" cy="6634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solidFill>
                      <a:schemeClr val="tx1"/>
                    </a:solidFill>
                  </a:rPr>
                  <a:t>Counterintelligence</a:t>
                </a:r>
                <a:endParaRPr 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30542" y="1860428"/>
              <a:ext cx="2814494" cy="2814495"/>
              <a:chOff x="1547995" y="884568"/>
              <a:chExt cx="3538274" cy="353827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547995" y="884568"/>
                <a:ext cx="3538274" cy="353827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10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10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10000"/>
                    </a:schemeClr>
                  </a:gs>
                </a:gsLst>
              </a:gradFill>
              <a:ln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6" name="Oval 4"/>
              <p:cNvSpPr/>
              <p:nvPr/>
            </p:nvSpPr>
            <p:spPr>
              <a:xfrm>
                <a:off x="1547995" y="2313123"/>
                <a:ext cx="1769137" cy="6368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Cyber-Informed </a:t>
                </a:r>
                <a:br>
                  <a:rPr lang="en-US" sz="1600" b="1" kern="1200" dirty="0" smtClean="0">
                    <a:solidFill>
                      <a:schemeClr val="tx1"/>
                    </a:solidFill>
                  </a:rPr>
                </a:b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Intel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328657" y="1712654"/>
              <a:ext cx="3053343" cy="3053343"/>
              <a:chOff x="1117600" y="0"/>
              <a:chExt cx="4470400" cy="4470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17600" y="0"/>
                <a:ext cx="4470400" cy="447040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  <a:alpha val="50000"/>
                    </a:schemeClr>
                  </a:gs>
                  <a:gs pos="80000">
                    <a:schemeClr val="accent3">
                      <a:shade val="93000"/>
                      <a:satMod val="130000"/>
                      <a:alpha val="50000"/>
                    </a:schemeClr>
                  </a:gs>
                  <a:gs pos="100000">
                    <a:schemeClr val="accent3">
                      <a:shade val="94000"/>
                      <a:satMod val="135000"/>
                      <a:alpha val="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1" name="Oval 4"/>
              <p:cNvSpPr/>
              <p:nvPr/>
            </p:nvSpPr>
            <p:spPr>
              <a:xfrm>
                <a:off x="2590800" y="393178"/>
                <a:ext cx="1523999" cy="6705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solidFill>
                      <a:schemeClr val="tx1"/>
                    </a:solidFill>
                  </a:rPr>
                  <a:t>Defense</a:t>
                </a:r>
                <a:endParaRPr 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331863" y="2301557"/>
              <a:ext cx="1221337" cy="1966976"/>
              <a:chOff x="2458720" y="2682239"/>
              <a:chExt cx="1788160" cy="178816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458720" y="2682239"/>
                <a:ext cx="1788160" cy="178816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5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14" name="Oval 4"/>
              <p:cNvSpPr/>
              <p:nvPr/>
            </p:nvSpPr>
            <p:spPr>
              <a:xfrm>
                <a:off x="2906260" y="3129279"/>
                <a:ext cx="126442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kern="1200" dirty="0" smtClean="0">
                    <a:solidFill>
                      <a:schemeClr val="tx1"/>
                    </a:solidFill>
                  </a:rPr>
                  <a:t>Network Defense (IA)</a:t>
                </a:r>
                <a:endParaRPr lang="en-US" sz="1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09043" y="2321531"/>
              <a:ext cx="1208344" cy="1946051"/>
              <a:chOff x="2432563" y="2653705"/>
              <a:chExt cx="1769137" cy="176913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432563" y="2653705"/>
                <a:ext cx="1769137" cy="176913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50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2549707" y="3095990"/>
                <a:ext cx="1250968" cy="884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kern="1200" dirty="0" smtClean="0">
                    <a:solidFill>
                      <a:schemeClr val="tx1"/>
                    </a:solidFill>
                  </a:rPr>
                  <a:t>Cyber Intel (CI)</a:t>
                </a:r>
                <a:endParaRPr lang="en-US" sz="1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31863" y="2674377"/>
              <a:ext cx="1221337" cy="1221337"/>
              <a:chOff x="2458720" y="2682239"/>
              <a:chExt cx="1788160" cy="178816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458720" y="2682239"/>
                <a:ext cx="1788160" cy="178816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2906260" y="3129279"/>
                <a:ext cx="126442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kern="1200" dirty="0" smtClean="0">
                    <a:solidFill>
                      <a:schemeClr val="tx1"/>
                    </a:solidFill>
                  </a:rPr>
                  <a:t>Network Defense (IA)</a:t>
                </a:r>
                <a:endParaRPr lang="en-US" sz="1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280595" y="2613985"/>
              <a:ext cx="358635" cy="1315959"/>
              <a:chOff x="4435458" y="2879742"/>
              <a:chExt cx="326032" cy="83821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4583907" y="2879742"/>
                <a:ext cx="177583" cy="838214"/>
              </a:xfrm>
              <a:custGeom>
                <a:avLst/>
                <a:gdLst>
                  <a:gd name="connsiteX0" fmla="*/ 163244 w 326488"/>
                  <a:gd name="connsiteY0" fmla="*/ 0 h 838200"/>
                  <a:gd name="connsiteX1" fmla="*/ 322690 w 326488"/>
                  <a:gd name="connsiteY1" fmla="*/ 329219 h 838200"/>
                  <a:gd name="connsiteX2" fmla="*/ 322134 w 326488"/>
                  <a:gd name="connsiteY2" fmla="*/ 515249 h 838200"/>
                  <a:gd name="connsiteX3" fmla="*/ 150341 w 326488"/>
                  <a:gd name="connsiteY3" fmla="*/ 836889 h 838200"/>
                  <a:gd name="connsiteX4" fmla="*/ 163244 w 326488"/>
                  <a:gd name="connsiteY4" fmla="*/ 419100 h 838200"/>
                  <a:gd name="connsiteX5" fmla="*/ 163244 w 326488"/>
                  <a:gd name="connsiteY5" fmla="*/ 0 h 838200"/>
                  <a:gd name="connsiteX0" fmla="*/ 163244 w 326488"/>
                  <a:gd name="connsiteY0" fmla="*/ 0 h 838200"/>
                  <a:gd name="connsiteX1" fmla="*/ 322690 w 326488"/>
                  <a:gd name="connsiteY1" fmla="*/ 329219 h 838200"/>
                  <a:gd name="connsiteX2" fmla="*/ 322134 w 326488"/>
                  <a:gd name="connsiteY2" fmla="*/ 515249 h 838200"/>
                  <a:gd name="connsiteX3" fmla="*/ 150341 w 326488"/>
                  <a:gd name="connsiteY3" fmla="*/ 836889 h 838200"/>
                  <a:gd name="connsiteX0" fmla="*/ 12903 w 177505"/>
                  <a:gd name="connsiteY0" fmla="*/ 0 h 838214"/>
                  <a:gd name="connsiteX1" fmla="*/ 172349 w 177505"/>
                  <a:gd name="connsiteY1" fmla="*/ 329219 h 838214"/>
                  <a:gd name="connsiteX2" fmla="*/ 171793 w 177505"/>
                  <a:gd name="connsiteY2" fmla="*/ 515249 h 838214"/>
                  <a:gd name="connsiteX3" fmla="*/ 0 w 177505"/>
                  <a:gd name="connsiteY3" fmla="*/ 836889 h 838214"/>
                  <a:gd name="connsiteX4" fmla="*/ 12903 w 177505"/>
                  <a:gd name="connsiteY4" fmla="*/ 419100 h 838214"/>
                  <a:gd name="connsiteX5" fmla="*/ 12903 w 177505"/>
                  <a:gd name="connsiteY5" fmla="*/ 0 h 838214"/>
                  <a:gd name="connsiteX0" fmla="*/ 12903 w 177505"/>
                  <a:gd name="connsiteY0" fmla="*/ 0 h 838214"/>
                  <a:gd name="connsiteX1" fmla="*/ 120231 w 177505"/>
                  <a:gd name="connsiteY1" fmla="*/ 143592 h 838214"/>
                  <a:gd name="connsiteX2" fmla="*/ 172349 w 177505"/>
                  <a:gd name="connsiteY2" fmla="*/ 329219 h 838214"/>
                  <a:gd name="connsiteX3" fmla="*/ 171793 w 177505"/>
                  <a:gd name="connsiteY3" fmla="*/ 515249 h 838214"/>
                  <a:gd name="connsiteX4" fmla="*/ 0 w 177505"/>
                  <a:gd name="connsiteY4" fmla="*/ 836889 h 838214"/>
                  <a:gd name="connsiteX0" fmla="*/ 12903 w 177936"/>
                  <a:gd name="connsiteY0" fmla="*/ 0 h 838214"/>
                  <a:gd name="connsiteX1" fmla="*/ 172349 w 177936"/>
                  <a:gd name="connsiteY1" fmla="*/ 329219 h 838214"/>
                  <a:gd name="connsiteX2" fmla="*/ 171793 w 177936"/>
                  <a:gd name="connsiteY2" fmla="*/ 515249 h 838214"/>
                  <a:gd name="connsiteX3" fmla="*/ 0 w 177936"/>
                  <a:gd name="connsiteY3" fmla="*/ 836889 h 838214"/>
                  <a:gd name="connsiteX4" fmla="*/ 12903 w 177936"/>
                  <a:gd name="connsiteY4" fmla="*/ 419100 h 838214"/>
                  <a:gd name="connsiteX5" fmla="*/ 12903 w 177936"/>
                  <a:gd name="connsiteY5" fmla="*/ 0 h 838214"/>
                  <a:gd name="connsiteX0" fmla="*/ 12903 w 177936"/>
                  <a:gd name="connsiteY0" fmla="*/ 0 h 838214"/>
                  <a:gd name="connsiteX1" fmla="*/ 120231 w 177936"/>
                  <a:gd name="connsiteY1" fmla="*/ 143592 h 838214"/>
                  <a:gd name="connsiteX2" fmla="*/ 172349 w 177936"/>
                  <a:gd name="connsiteY2" fmla="*/ 329219 h 838214"/>
                  <a:gd name="connsiteX3" fmla="*/ 171793 w 177936"/>
                  <a:gd name="connsiteY3" fmla="*/ 515249 h 838214"/>
                  <a:gd name="connsiteX4" fmla="*/ 104375 w 177936"/>
                  <a:gd name="connsiteY4" fmla="*/ 719717 h 838214"/>
                  <a:gd name="connsiteX5" fmla="*/ 0 w 177936"/>
                  <a:gd name="connsiteY5" fmla="*/ 836889 h 838214"/>
                  <a:gd name="connsiteX0" fmla="*/ 12903 w 177583"/>
                  <a:gd name="connsiteY0" fmla="*/ 0 h 838214"/>
                  <a:gd name="connsiteX1" fmla="*/ 172349 w 177583"/>
                  <a:gd name="connsiteY1" fmla="*/ 329219 h 838214"/>
                  <a:gd name="connsiteX2" fmla="*/ 171793 w 177583"/>
                  <a:gd name="connsiteY2" fmla="*/ 515249 h 838214"/>
                  <a:gd name="connsiteX3" fmla="*/ 0 w 177583"/>
                  <a:gd name="connsiteY3" fmla="*/ 836889 h 838214"/>
                  <a:gd name="connsiteX4" fmla="*/ 12903 w 177583"/>
                  <a:gd name="connsiteY4" fmla="*/ 419100 h 838214"/>
                  <a:gd name="connsiteX5" fmla="*/ 12903 w 177583"/>
                  <a:gd name="connsiteY5" fmla="*/ 0 h 838214"/>
                  <a:gd name="connsiteX0" fmla="*/ 12903 w 177583"/>
                  <a:gd name="connsiteY0" fmla="*/ 0 h 838214"/>
                  <a:gd name="connsiteX1" fmla="*/ 125516 w 177583"/>
                  <a:gd name="connsiteY1" fmla="*/ 143592 h 838214"/>
                  <a:gd name="connsiteX2" fmla="*/ 172349 w 177583"/>
                  <a:gd name="connsiteY2" fmla="*/ 329219 h 838214"/>
                  <a:gd name="connsiteX3" fmla="*/ 171793 w 177583"/>
                  <a:gd name="connsiteY3" fmla="*/ 515249 h 838214"/>
                  <a:gd name="connsiteX4" fmla="*/ 104375 w 177583"/>
                  <a:gd name="connsiteY4" fmla="*/ 719717 h 838214"/>
                  <a:gd name="connsiteX5" fmla="*/ 0 w 177583"/>
                  <a:gd name="connsiteY5" fmla="*/ 836889 h 838214"/>
                  <a:gd name="connsiteX0" fmla="*/ 12903 w 177583"/>
                  <a:gd name="connsiteY0" fmla="*/ 0 h 838214"/>
                  <a:gd name="connsiteX1" fmla="*/ 172349 w 177583"/>
                  <a:gd name="connsiteY1" fmla="*/ 329219 h 838214"/>
                  <a:gd name="connsiteX2" fmla="*/ 171793 w 177583"/>
                  <a:gd name="connsiteY2" fmla="*/ 515249 h 838214"/>
                  <a:gd name="connsiteX3" fmla="*/ 0 w 177583"/>
                  <a:gd name="connsiteY3" fmla="*/ 836889 h 838214"/>
                  <a:gd name="connsiteX4" fmla="*/ 12903 w 177583"/>
                  <a:gd name="connsiteY4" fmla="*/ 419100 h 838214"/>
                  <a:gd name="connsiteX5" fmla="*/ 12903 w 177583"/>
                  <a:gd name="connsiteY5" fmla="*/ 0 h 838214"/>
                  <a:gd name="connsiteX0" fmla="*/ 12903 w 177583"/>
                  <a:gd name="connsiteY0" fmla="*/ 0 h 838214"/>
                  <a:gd name="connsiteX1" fmla="*/ 125516 w 177583"/>
                  <a:gd name="connsiteY1" fmla="*/ 143592 h 838214"/>
                  <a:gd name="connsiteX2" fmla="*/ 172349 w 177583"/>
                  <a:gd name="connsiteY2" fmla="*/ 329219 h 838214"/>
                  <a:gd name="connsiteX3" fmla="*/ 171793 w 177583"/>
                  <a:gd name="connsiteY3" fmla="*/ 515249 h 838214"/>
                  <a:gd name="connsiteX4" fmla="*/ 104375 w 177583"/>
                  <a:gd name="connsiteY4" fmla="*/ 719717 h 838214"/>
                  <a:gd name="connsiteX5" fmla="*/ 0 w 177583"/>
                  <a:gd name="connsiteY5" fmla="*/ 836889 h 83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583" h="838214" stroke="0" extrusionOk="0">
                    <a:moveTo>
                      <a:pt x="12903" y="0"/>
                    </a:moveTo>
                    <a:cubicBezTo>
                      <a:pt x="89570" y="0"/>
                      <a:pt x="155907" y="136970"/>
                      <a:pt x="172349" y="329219"/>
                    </a:cubicBezTo>
                    <a:cubicBezTo>
                      <a:pt x="177595" y="390553"/>
                      <a:pt x="177405" y="454129"/>
                      <a:pt x="171793" y="515249"/>
                    </a:cubicBezTo>
                    <a:cubicBezTo>
                      <a:pt x="153304" y="716633"/>
                      <a:pt x="80339" y="853243"/>
                      <a:pt x="0" y="836889"/>
                    </a:cubicBezTo>
                    <a:lnTo>
                      <a:pt x="12903" y="419100"/>
                    </a:lnTo>
                    <a:lnTo>
                      <a:pt x="12903" y="0"/>
                    </a:lnTo>
                    <a:close/>
                  </a:path>
                  <a:path w="177583" h="838214" fill="none">
                    <a:moveTo>
                      <a:pt x="12903" y="0"/>
                    </a:moveTo>
                    <a:cubicBezTo>
                      <a:pt x="34315" y="23932"/>
                      <a:pt x="98942" y="88722"/>
                      <a:pt x="125516" y="143592"/>
                    </a:cubicBezTo>
                    <a:cubicBezTo>
                      <a:pt x="152090" y="198462"/>
                      <a:pt x="164636" y="267276"/>
                      <a:pt x="172349" y="329219"/>
                    </a:cubicBezTo>
                    <a:cubicBezTo>
                      <a:pt x="180062" y="391162"/>
                      <a:pt x="178718" y="450166"/>
                      <a:pt x="171793" y="515249"/>
                    </a:cubicBezTo>
                    <a:cubicBezTo>
                      <a:pt x="164868" y="580332"/>
                      <a:pt x="133007" y="666110"/>
                      <a:pt x="104375" y="719717"/>
                    </a:cubicBezTo>
                    <a:cubicBezTo>
                      <a:pt x="65172" y="773324"/>
                      <a:pt x="21800" y="817360"/>
                      <a:pt x="0" y="836889"/>
                    </a:cubicBez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4"/>
              <p:cNvSpPr/>
              <p:nvPr/>
            </p:nvSpPr>
            <p:spPr>
              <a:xfrm flipH="1">
                <a:off x="4435458" y="2879742"/>
                <a:ext cx="177583" cy="838214"/>
              </a:xfrm>
              <a:custGeom>
                <a:avLst/>
                <a:gdLst>
                  <a:gd name="connsiteX0" fmla="*/ 163244 w 326488"/>
                  <a:gd name="connsiteY0" fmla="*/ 0 h 838200"/>
                  <a:gd name="connsiteX1" fmla="*/ 322690 w 326488"/>
                  <a:gd name="connsiteY1" fmla="*/ 329219 h 838200"/>
                  <a:gd name="connsiteX2" fmla="*/ 322134 w 326488"/>
                  <a:gd name="connsiteY2" fmla="*/ 515249 h 838200"/>
                  <a:gd name="connsiteX3" fmla="*/ 150341 w 326488"/>
                  <a:gd name="connsiteY3" fmla="*/ 836889 h 838200"/>
                  <a:gd name="connsiteX4" fmla="*/ 163244 w 326488"/>
                  <a:gd name="connsiteY4" fmla="*/ 419100 h 838200"/>
                  <a:gd name="connsiteX5" fmla="*/ 163244 w 326488"/>
                  <a:gd name="connsiteY5" fmla="*/ 0 h 838200"/>
                  <a:gd name="connsiteX0" fmla="*/ 163244 w 326488"/>
                  <a:gd name="connsiteY0" fmla="*/ 0 h 838200"/>
                  <a:gd name="connsiteX1" fmla="*/ 322690 w 326488"/>
                  <a:gd name="connsiteY1" fmla="*/ 329219 h 838200"/>
                  <a:gd name="connsiteX2" fmla="*/ 322134 w 326488"/>
                  <a:gd name="connsiteY2" fmla="*/ 515249 h 838200"/>
                  <a:gd name="connsiteX3" fmla="*/ 150341 w 326488"/>
                  <a:gd name="connsiteY3" fmla="*/ 836889 h 838200"/>
                  <a:gd name="connsiteX0" fmla="*/ 12903 w 177505"/>
                  <a:gd name="connsiteY0" fmla="*/ 0 h 838214"/>
                  <a:gd name="connsiteX1" fmla="*/ 172349 w 177505"/>
                  <a:gd name="connsiteY1" fmla="*/ 329219 h 838214"/>
                  <a:gd name="connsiteX2" fmla="*/ 171793 w 177505"/>
                  <a:gd name="connsiteY2" fmla="*/ 515249 h 838214"/>
                  <a:gd name="connsiteX3" fmla="*/ 0 w 177505"/>
                  <a:gd name="connsiteY3" fmla="*/ 836889 h 838214"/>
                  <a:gd name="connsiteX4" fmla="*/ 12903 w 177505"/>
                  <a:gd name="connsiteY4" fmla="*/ 419100 h 838214"/>
                  <a:gd name="connsiteX5" fmla="*/ 12903 w 177505"/>
                  <a:gd name="connsiteY5" fmla="*/ 0 h 838214"/>
                  <a:gd name="connsiteX0" fmla="*/ 12903 w 177505"/>
                  <a:gd name="connsiteY0" fmla="*/ 0 h 838214"/>
                  <a:gd name="connsiteX1" fmla="*/ 120231 w 177505"/>
                  <a:gd name="connsiteY1" fmla="*/ 143592 h 838214"/>
                  <a:gd name="connsiteX2" fmla="*/ 172349 w 177505"/>
                  <a:gd name="connsiteY2" fmla="*/ 329219 h 838214"/>
                  <a:gd name="connsiteX3" fmla="*/ 171793 w 177505"/>
                  <a:gd name="connsiteY3" fmla="*/ 515249 h 838214"/>
                  <a:gd name="connsiteX4" fmla="*/ 0 w 177505"/>
                  <a:gd name="connsiteY4" fmla="*/ 836889 h 838214"/>
                  <a:gd name="connsiteX0" fmla="*/ 12903 w 177936"/>
                  <a:gd name="connsiteY0" fmla="*/ 0 h 838214"/>
                  <a:gd name="connsiteX1" fmla="*/ 172349 w 177936"/>
                  <a:gd name="connsiteY1" fmla="*/ 329219 h 838214"/>
                  <a:gd name="connsiteX2" fmla="*/ 171793 w 177936"/>
                  <a:gd name="connsiteY2" fmla="*/ 515249 h 838214"/>
                  <a:gd name="connsiteX3" fmla="*/ 0 w 177936"/>
                  <a:gd name="connsiteY3" fmla="*/ 836889 h 838214"/>
                  <a:gd name="connsiteX4" fmla="*/ 12903 w 177936"/>
                  <a:gd name="connsiteY4" fmla="*/ 419100 h 838214"/>
                  <a:gd name="connsiteX5" fmla="*/ 12903 w 177936"/>
                  <a:gd name="connsiteY5" fmla="*/ 0 h 838214"/>
                  <a:gd name="connsiteX0" fmla="*/ 12903 w 177936"/>
                  <a:gd name="connsiteY0" fmla="*/ 0 h 838214"/>
                  <a:gd name="connsiteX1" fmla="*/ 120231 w 177936"/>
                  <a:gd name="connsiteY1" fmla="*/ 143592 h 838214"/>
                  <a:gd name="connsiteX2" fmla="*/ 172349 w 177936"/>
                  <a:gd name="connsiteY2" fmla="*/ 329219 h 838214"/>
                  <a:gd name="connsiteX3" fmla="*/ 171793 w 177936"/>
                  <a:gd name="connsiteY3" fmla="*/ 515249 h 838214"/>
                  <a:gd name="connsiteX4" fmla="*/ 104375 w 177936"/>
                  <a:gd name="connsiteY4" fmla="*/ 719717 h 838214"/>
                  <a:gd name="connsiteX5" fmla="*/ 0 w 177936"/>
                  <a:gd name="connsiteY5" fmla="*/ 836889 h 838214"/>
                  <a:gd name="connsiteX0" fmla="*/ 12903 w 177583"/>
                  <a:gd name="connsiteY0" fmla="*/ 0 h 838214"/>
                  <a:gd name="connsiteX1" fmla="*/ 172349 w 177583"/>
                  <a:gd name="connsiteY1" fmla="*/ 329219 h 838214"/>
                  <a:gd name="connsiteX2" fmla="*/ 171793 w 177583"/>
                  <a:gd name="connsiteY2" fmla="*/ 515249 h 838214"/>
                  <a:gd name="connsiteX3" fmla="*/ 0 w 177583"/>
                  <a:gd name="connsiteY3" fmla="*/ 836889 h 838214"/>
                  <a:gd name="connsiteX4" fmla="*/ 12903 w 177583"/>
                  <a:gd name="connsiteY4" fmla="*/ 419100 h 838214"/>
                  <a:gd name="connsiteX5" fmla="*/ 12903 w 177583"/>
                  <a:gd name="connsiteY5" fmla="*/ 0 h 838214"/>
                  <a:gd name="connsiteX0" fmla="*/ 12903 w 177583"/>
                  <a:gd name="connsiteY0" fmla="*/ 0 h 838214"/>
                  <a:gd name="connsiteX1" fmla="*/ 125516 w 177583"/>
                  <a:gd name="connsiteY1" fmla="*/ 143592 h 838214"/>
                  <a:gd name="connsiteX2" fmla="*/ 172349 w 177583"/>
                  <a:gd name="connsiteY2" fmla="*/ 329219 h 838214"/>
                  <a:gd name="connsiteX3" fmla="*/ 171793 w 177583"/>
                  <a:gd name="connsiteY3" fmla="*/ 515249 h 838214"/>
                  <a:gd name="connsiteX4" fmla="*/ 104375 w 177583"/>
                  <a:gd name="connsiteY4" fmla="*/ 719717 h 838214"/>
                  <a:gd name="connsiteX5" fmla="*/ 0 w 177583"/>
                  <a:gd name="connsiteY5" fmla="*/ 836889 h 838214"/>
                  <a:gd name="connsiteX0" fmla="*/ 12903 w 177583"/>
                  <a:gd name="connsiteY0" fmla="*/ 0 h 838214"/>
                  <a:gd name="connsiteX1" fmla="*/ 172349 w 177583"/>
                  <a:gd name="connsiteY1" fmla="*/ 329219 h 838214"/>
                  <a:gd name="connsiteX2" fmla="*/ 171793 w 177583"/>
                  <a:gd name="connsiteY2" fmla="*/ 515249 h 838214"/>
                  <a:gd name="connsiteX3" fmla="*/ 0 w 177583"/>
                  <a:gd name="connsiteY3" fmla="*/ 836889 h 838214"/>
                  <a:gd name="connsiteX4" fmla="*/ 12903 w 177583"/>
                  <a:gd name="connsiteY4" fmla="*/ 419100 h 838214"/>
                  <a:gd name="connsiteX5" fmla="*/ 12903 w 177583"/>
                  <a:gd name="connsiteY5" fmla="*/ 0 h 838214"/>
                  <a:gd name="connsiteX0" fmla="*/ 12903 w 177583"/>
                  <a:gd name="connsiteY0" fmla="*/ 0 h 838214"/>
                  <a:gd name="connsiteX1" fmla="*/ 125516 w 177583"/>
                  <a:gd name="connsiteY1" fmla="*/ 143592 h 838214"/>
                  <a:gd name="connsiteX2" fmla="*/ 172349 w 177583"/>
                  <a:gd name="connsiteY2" fmla="*/ 329219 h 838214"/>
                  <a:gd name="connsiteX3" fmla="*/ 171793 w 177583"/>
                  <a:gd name="connsiteY3" fmla="*/ 515249 h 838214"/>
                  <a:gd name="connsiteX4" fmla="*/ 104375 w 177583"/>
                  <a:gd name="connsiteY4" fmla="*/ 719717 h 838214"/>
                  <a:gd name="connsiteX5" fmla="*/ 0 w 177583"/>
                  <a:gd name="connsiteY5" fmla="*/ 836889 h 83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583" h="838214" stroke="0" extrusionOk="0">
                    <a:moveTo>
                      <a:pt x="12903" y="0"/>
                    </a:moveTo>
                    <a:cubicBezTo>
                      <a:pt x="89570" y="0"/>
                      <a:pt x="155907" y="136970"/>
                      <a:pt x="172349" y="329219"/>
                    </a:cubicBezTo>
                    <a:cubicBezTo>
                      <a:pt x="177595" y="390553"/>
                      <a:pt x="177405" y="454129"/>
                      <a:pt x="171793" y="515249"/>
                    </a:cubicBezTo>
                    <a:cubicBezTo>
                      <a:pt x="153304" y="716633"/>
                      <a:pt x="80339" y="853243"/>
                      <a:pt x="0" y="836889"/>
                    </a:cubicBezTo>
                    <a:lnTo>
                      <a:pt x="12903" y="419100"/>
                    </a:lnTo>
                    <a:lnTo>
                      <a:pt x="12903" y="0"/>
                    </a:lnTo>
                    <a:close/>
                  </a:path>
                  <a:path w="177583" h="838214" fill="none">
                    <a:moveTo>
                      <a:pt x="12903" y="0"/>
                    </a:moveTo>
                    <a:cubicBezTo>
                      <a:pt x="34315" y="23932"/>
                      <a:pt x="98942" y="88722"/>
                      <a:pt x="125516" y="143592"/>
                    </a:cubicBezTo>
                    <a:cubicBezTo>
                      <a:pt x="152090" y="198462"/>
                      <a:pt x="164636" y="267276"/>
                      <a:pt x="172349" y="329219"/>
                    </a:cubicBezTo>
                    <a:cubicBezTo>
                      <a:pt x="180062" y="391162"/>
                      <a:pt x="178718" y="450166"/>
                      <a:pt x="171793" y="515249"/>
                    </a:cubicBezTo>
                    <a:cubicBezTo>
                      <a:pt x="164868" y="580332"/>
                      <a:pt x="133007" y="666110"/>
                      <a:pt x="104375" y="719717"/>
                    </a:cubicBezTo>
                    <a:cubicBezTo>
                      <a:pt x="65172" y="773324"/>
                      <a:pt x="21800" y="817360"/>
                      <a:pt x="0" y="836889"/>
                    </a:cubicBez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5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1525" y="1343025"/>
            <a:ext cx="821055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D4C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D4C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D4C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D4C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D4C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999"/>
              </a:buClr>
              <a:buSzPct val="80000"/>
            </a:pPr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(U) Landscape:</a:t>
            </a: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(U) Network</a:t>
            </a:r>
            <a:r>
              <a:rPr lang="en-US" sz="1800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defense is one part of the strategy</a:t>
            </a: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(U) Threats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begin and end with a human</a:t>
            </a:r>
          </a:p>
          <a:p>
            <a:pPr marL="742950" lvl="3" indent="-285750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(U) 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Cyber intelligence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must be presented in a holistic fashion (threat, vulnerability and value) </a:t>
            </a:r>
            <a:endParaRPr lang="en-US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42950" lvl="3" indent="-285750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(U) 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70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% of all 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counterintelligence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case referrals by DSS involve cyber 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activity</a:t>
            </a:r>
          </a:p>
          <a:p>
            <a:pPr>
              <a:buClr>
                <a:srgbClr val="009999"/>
              </a:buClr>
              <a:buSzPct val="80000"/>
            </a:pPr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U) </a:t>
            </a:r>
            <a:r>
              <a:rPr lang="en-US" altLang="en-US" sz="2400" b="1" kern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Anticipatory </a:t>
            </a:r>
            <a:r>
              <a:rPr lang="en-US" altLang="en-US" sz="2400" b="1" kern="0" dirty="0">
                <a:solidFill>
                  <a:schemeClr val="tx1"/>
                </a:solidFill>
                <a:latin typeface="Gill Sans MT" panose="020B0502020104020203" pitchFamily="34" charset="0"/>
              </a:rPr>
              <a:t>Analysis:</a:t>
            </a: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(U) Left of the cyber “boom;” get ahead of the threat</a:t>
            </a: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(U) The infectious spread?  The “spider web” in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cyberspace interconnected</a:t>
            </a: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(U)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Indicators begin with: 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cyber incident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and/or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consequence/value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buClr>
                <a:srgbClr val="0099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(U)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any Sensors/Many data elements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0"/>
            <a:ext cx="9144000" cy="89590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517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altLang="en-US" kern="0" dirty="0">
                <a:solidFill>
                  <a:srgbClr val="002060"/>
                </a:solidFill>
                <a:latin typeface="Gill Sans MT"/>
              </a:rPr>
              <a:t> (U) </a:t>
            </a:r>
            <a:r>
              <a:rPr lang="en-US" altLang="en-US" kern="0" dirty="0" smtClean="0">
                <a:solidFill>
                  <a:srgbClr val="002060"/>
                </a:solidFill>
                <a:latin typeface="Gill Sans MT"/>
              </a:rPr>
              <a:t>Using </a:t>
            </a:r>
            <a:r>
              <a:rPr lang="en-US" altLang="en-US" kern="0" dirty="0">
                <a:solidFill>
                  <a:srgbClr val="002060"/>
                </a:solidFill>
                <a:latin typeface="Gill Sans MT"/>
              </a:rPr>
              <a:t>Cyber to our </a:t>
            </a:r>
            <a:r>
              <a:rPr lang="en-US" altLang="en-US" kern="0" dirty="0" smtClean="0">
                <a:solidFill>
                  <a:srgbClr val="002060"/>
                </a:solidFill>
                <a:latin typeface="Gill Sans MT"/>
              </a:rPr>
              <a:t>Advantage</a:t>
            </a:r>
            <a:endParaRPr lang="en-US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0" y="6583512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690" y1="72781" x2="20259" y2="3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558"/>
            <a:ext cx="990600" cy="721601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   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045606"/>
            <a:ext cx="7524748" cy="18310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dirty="0" smtClean="0"/>
              <a:t>When you change the way you look at things, the things you look at change.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en-US" sz="3600" b="1" dirty="0"/>
          </a:p>
        </p:txBody>
      </p:sp>
      <p:pic>
        <p:nvPicPr>
          <p:cNvPr id="1028" name="Picture 4" descr="http://micro.magnet.fsu.edu/optics/timeline/people/antiqueimages/planc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89524" l="3500" r="99500">
                        <a14:foregroundMark x1="55500" y1="58730" x2="60500" y2="53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82"/>
          <a:stretch/>
        </p:blipFill>
        <p:spPr bwMode="auto">
          <a:xfrm>
            <a:off x="752475" y="3583136"/>
            <a:ext cx="1905000" cy="271288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7175" y="3962400"/>
            <a:ext cx="3846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latin typeface="Gill Sans MT" panose="020B0502020104020203" pitchFamily="34" charset="0"/>
              </a:rPr>
              <a:t>– Max Planck (Nobel Physicist)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583512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690" y1="72781" x2="20259" y2="3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15036" y="2564583"/>
            <a:ext cx="990600" cy="721601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4288" y="72595"/>
            <a:ext cx="917257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entury Gothic" panose="020B0502020202020204" pitchFamily="34" charset="0"/>
                <a:cs typeface="Arial" pitchFamily="34" charset="0"/>
              </a:rPr>
              <a:t>Questions?</a:t>
            </a:r>
            <a:endParaRPr lang="en-US" sz="5400" dirty="0"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89196"/>
            <a:ext cx="9172575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entury Gothic" panose="020B0502020202020204" pitchFamily="34" charset="0"/>
                <a:cs typeface="Arial" pitchFamily="34" charset="0"/>
              </a:rPr>
              <a:t>Questions</a:t>
            </a:r>
            <a:endParaRPr lang="en-US" sz="6600" b="1" dirty="0"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2" name="AutoShape 2" descr="data:image/jpeg;base64,/9j/4AAQSkZJRgABAQAAAQABAAD/2wCEAAkGBw0NDQ0MDQ0QDQ0NEA8MDA0NDw8NDQ0MFB0XGBQRFBQYHCggGBolHRQUITIhJSkrLi4uFx8zODMwNygtLi4BCgoKDg0OGhAQGiwlHyQuLCwtLCwsNCwsLCw3LTc3LCwsLCwsLCwsLSwsLCwsLCwsLCwsLCw0LCwsLCwsLCwsLP/AABEIAOEA4QMBIgACEQEDEQH/xAAcAAEAAgMBAQEAAAAAAAAAAAAAAQQDBQcGAgj/xABGEAACAQEDBAoQBQQCAwAAAAAAAQIDBAURFTFRwQYhM0FScXKR0eESEyIyNUJTYWJzgYKSoaKxBxZUk7IUIzTwF3Qk0vH/xAAaAQEAAwEBAQAAAAAAAAAAAAAAAgMEAQUG/8QAJhEBAAIBAgYDAAMBAAAAAAAAAAECAxEyBBIhIjFCE1FxM0FhFP/aAAwDAQACEQMRAD8A7iAeA2Z7LJOU7HZJ9jGOMa9aL25PfhB7y0v/AFzx45vOkI2tFY1lur+2Y2ayOVKmv6iutpxg8KcHolPT5lj7DxVv2WXhaG0qzpReaFnXa/q775msslic8JPuYb2l8Rs6VKMFhFJfd8bPQphpT+tZZrZLS10qNoq7c5Sl56k2383iMnVNMed9BeqWqnHactvQttmF3jDejL5dJbrKCvk6ppjzvoGTqmmPO+gz5ShwZfIZShwZfIdRgydU0x530DJ1TTHnfQZ8pQ4MvkMpQ4MvkOowZOqaY876Bk6ppjzvoM+UocGXyGUocGXyHUYMnVNMed9AydU0x530GfKUODL5DKUODL5DqMGTqmmPO+gZOqaY876DPlKHBl8hlKHBl8h1GDJ1TTHnfQMnVNMed9BnylDgy+QylDgy+Q6jBk6ppjzvoGTqmmPO+gz5ShwZfIZShwZfIdRgydU0x530DJ1TTHnfQZ8ow4MvkTlGHBl8h1FfJ9TTHnfQTGzV4bcG09MJ4Mzq8YcGXy6TLTtdOXjYeaW0NZH1Y9kl4WZpKvOSXiV8aqa0d1tpcTR6+49m9Cs1TtMVZ6j2lPHGhJ8fi+3a855OcFJYSSa85QtNiw7qG2t+O+ukqtipfzCdb2h2hMHNNiOymVllGz2iTlZntRk9t0HpXoebe3tD6VFppNPFPbTW2mjBlxTjnSWml4tCQAVpPN7Ob6dks3a6csK9oxhBrPCmu/mvPtpLjx3jm1gs3Zvsn3kd7S9BtNmltdovCsltxpNWamuT331ORFGmoRUVvLDje+z08NOSkfcsmS2tkzmoptvBI1dptkp7S7mOjffGLdaOzlgu9jtLzvSVS6IQAAdAAAAAAAAAAAAAAAJAAGZWWq9tUqj4oS6AMQM39JW8lU/bn0D+kreSqftz6BrBowgzf0lbyVT9ufQfM6UobUoyi3tpSTi2vaNR92e0yh548F5vZoNpSqqa7KPWnoNMZbNWcJY7z2pLSjkwM9us+HdxzeMtD0ntfw9vh1KcrFUeMqK7Kg3ndHM4+62vY/MeZaTWGdNc6ZUum1OyWyjVxwVOolPz0ntS+lsqyU56TCVLcs6uxgA8tscVoy7baZVH4051Xxtt/dl211Oxpye/hguNlG690fJf3RYvR9xHlL7M9ifLC1YAJAAAAAAAAAAAAAAAk+qVOU5RhCLlKbUYRWeUntJID6s1nqVpxpUoOpUm8IwisW3/ALvnvLk2BwilO2y7OWftNNuMI+aUltt8WHtN1sW2PwsFLFpStFRLt1TPh6EfRXzz6Et4YM3EzM6V8NFMUR1lWsd30KCwo0adJehCMW+N75ZAMkzquAAAOd/iV/k2f1L/AJM6Ic7/ABK/ybP6l/yZo4b+SFeXa8gASekytlYJ4ww4Lw9m8V7xh3SfCXzX+o+7tff+7rJvLxPe1Ef7G3/NFThMHmwR+Kn0lzyzXXuj5L+6M9695HlamYLr3R8l/dGe9e8jytTJT5RawAEgAAAAAAAAAAAkAAex/Dm7FUrVLXNYxodxSxzdtlnfsj/I8edU2B2dU7upPDB1ZVKsvO+ycV8oxKOJty0/VmKNbPQgA8xqAAABXt1uo2am6tepGnBbWMt96Es7fmR5urs+sabUaVea4SjTSfFjLEnXHa3iEZtEeXrDnn4lf5ND1L/kza/n+y+Qr81L/wBjy+yy+qdvq06lKE4KEOwaqdim3i3tYNmjBivW+swryXia9GjJAN7OuXbnn7NZN4+J72oXdnn7NZN4+J72oj7CkCQSGS690fJf3RnvXvI8rUyhctrhOo1tp9g9p8aL96PGEeVqZyfI1gAOgAAAAAAEgACQAAAHXdiHg6yer1s5Gdc2I+DrJ6vWzLxe2P1bh8twADz2kAAHI9lF6ztlqqSb/tU5Sp0I7ygnh2XG8MebQakhZiT2a1isaQwzOs6hIB0CQSBbu7PP2aybx8T3tRF3+P7NZ8XrXhHsMXwtpbeg57CuCt/XQ0S+XSCWkuawqXDuz9XL7xLt/tqnBp4d3vbW8ylcG7P1cvvEubINzhy9TE7kY2tTC11F42PK2zNC8X40F7HgUgT0hDWWzjb6bz4rjWP2M0bRTeaa9rw+5pgc5UueW9Tx8/EDRrazbRkjWms05c7HK7ztyDUxtdVeNzpGRW6p6L40c5ZOaGzBrleEt+Mfmj6V4PgLnHLLvNDpN3bBqFahQrO0VYurSp1WkoYJySeC2vOWf+PrP+pq80Og9Fsdl2VgsUs2Nms754RNgeVbPkiZ6tkY66eHjf8Aj6z/AKmrzQ6D1F12KNmoUrPGTlGlHsVKWGL48C0Cu2S1ukylFYjwAAgkAADxy/D+z/qavNDoH/H9D9TV5odB7EF3z5PtD46/Tx35AofqKvNDoPLbLrspXbVpUo1J1O2U+2d0littre4jrRy78WP8uzeof8mX8PlvfJETKvLWIrrDysret6PO8DDK2VHvqPEukwA9HSGTWWzuibk6mLb2o53jpIvnPT97ULmz1OKOsm+c9P3tRD3S9WtBILEX3cG7P1cvvEubINzhy9TKdwbs/Vy+8S5sg3OHL1MhO52NrRAAmrCQABIAAkEh0AJA77sa8H2D/q2f+ETZGt2NeD7B/wBWz/wibI8K+6Xp18QAAi6AAAAAAAAHL/xY/wAuzeof8mdQOX/iv/l2b1D/AJM08J/LCrNseHJAPWYmxubPU4o6yb4z0/e1C589TijrJvfPT97UQ90vVrcCSSCxF9XBuz9XL7xLmyDc4cvUypcG7P1cvvEubINzhy9TK53OxtaEkAmrCQSHUEkgATgMCQIJBIFqF5WqKUY2mvGMUoxjGtVUYxWZJJ7SPrKtr/V2j9+r0lMk5yx9O6yt5Vtf6u0fv1ek7PsMqSndljlOUpydPGUptyk3i87ec4adw2EeC7F6rWzHxsRFI/Wjh57pbwAHmtYAAOAxvS14L/yrR+/V6ScqWv8AVWj9+r0lOOZH0e9yx9PN1lbypa/1Vo/fq9Jhr2ipVadWpOo0sE6k5TaWhNsxEndINQYE4EnRfujPPijrJvfPT97ULpzz4o6yb2z0/e1Fful6teQSCxFNw7s+RL7xLl/7nDl6mU7h3Z8iX3iXL/3OHL1Mqnc7G1owCSxAJBOAEEgkACQHQAkASAAO37CPBdi9VrZxE7dsI8F2L1etmPjdkfrRw+6W8AB5jWAAD87xzIkRzInA+geaEgkASABfunPPijrJvXPD3tQurPPijrJvXxPe1Fful6teCQWIlxbs+RL7xLl/bnDl6mU7i3Z8iX3Rcv7c4cvUyqdzsbWjJBJYgYEgACQA6EgkCCQSAAJAHbdhPguxer1s4mds2E+C7H6vWzHxuyP1o4fdLeAA8xrAAB+eYraR9ERzI+j6B5qCQSAAJAvXVnnxR1k3p4nvahdeefFHWL08T3tRX7peqiAC1EuPdnyJfdFu/dzhy9TKtx7s+RL7ot35ucOXqZTO52NrSEgksQACQ6AEgASABIJAAEh1B23YT4Lsfq9bOJnbNhXgyx+r1sx8bsj9X8PuluwAeY1gAA/PccyJEcyJPoHmgJAAkA6L1155+7rF6eJ72oXXnnxR1i9PE97UVe6XqogAtRTcm6vkP7ouX4v7ceWvsypYY9qtTpvPGVSk+NY60bK8qXZ0ZpZ13S9nViUzuhKPDzwBJYgEgACQSBBIJAAEh0BIwAHa9hXgyx+r1s4qdq2FeDLH6vWzHxuyP1fw+6W7AB5jWAAD8+RzI+iI5kfR9C80AAAAAXrrzz93WL0zw97UZbuhhDHhPH2L/WV70l3SWiOPP/8ACqOt0v6VAb38tVtDB35afZySqbNLE7JelowWCnP+qp+dVO6fs7Ls17CzSqKcVJZpLFHsPxNuN2izRtlKONWypuaWednfffDn4uyOdXTa+xfa5PuW+5eiWj2lGK3yY4n+4TvHLaYVrfZu1TaXey24PzaPYVz0looRqRcZLa3nvp6UaO1WSdJ7axjvSWZ9BfW2quYVyQSSRCQA6EgACQSdDAkEgQdp2F+DLH6vWzi56K7tmVus1GnZ6TpdrpLsYdlTxeHneJn4nFbJWIqtxXis6y7CDk35/vLTR/a6yfz9eWmj+11mL/iyf4v+errAOT/n68tNH9rrH5+vLTR/a6x/xZP8Pnq8tHMiQgesxgAAGShSc5KK9r0LSKNGU3hFcb3kbSz0FTWC22870sha2jsRqyJKKwzJLmSKNgsztlspUUn/AHqkYPSqfjP2RTfsPq8LRgu1xzvvvMtB7D8M7lfd3hUW006Vmx3148/l2K94ptb46TaU6xzW0e97VHgrmQPsHjtwzkuznYhKxylarNDGySfZThFf40nvYcDQ97NoOtESSaaaxT2mntpotw5Zx21hC9IvGkuEWG8exwhU21mU87XHpNonGSxWEoviaaPU7Ivw8pVXKrYZRoTe26Ese0N+i1tw4tteZHhbddFvsLfbaFWklnml2dJ++sY856VMlMm2ev0yTW1fLPVu2lLbWMH6ObmK7unRU549Zjp3rPfUZefMzJlV+T+rqLNLQj0Mkvyi+HrGSn5RfD1k5Vfk/q6hlV+T+rqO952oyU/KL4esnJT8ovh6ycqPyf1dQyo/J/V1DvO1GS35RfD1k5MfDXw9Yym/J/V1E5Tfk/q6h3najJj4a+HrGTHw18PWTlJ+T+rqGUn5P6uod52mTXw18PWMmvhr4esnKXofV1DKL4H1dQ7ztRk18NfD1k5OfDXw9Yyj6H1dQyj6H1dQ7ztMnPhr4esZOfDXw9Yyj6H1dQyj6H1dQ7ztMnPhr4esZOfDXw9Yyj6H1dQyj6H1dQ7ztMnen9PWZadggs+MvkjFlH0Pq6j4neMt5RXHixpeTo2KSitrBJexIp2m3Lvae29+W8uI+bJYrXbGlRpVK23hjCP9tPzy71e1nsrh/D7bVS3zTWf+npN4PzTnqjzldrUx9bSlFbW8PP7E9jNS8KnZzxhZYP8Au1Mzm9+EHvvS97jOu0KUacI04RUIQShCMVgoxW0khRowpxjTpxUIQSjGEUoxjFbySzH2ebmzTln/ABqx44pAAClYAAAAAOS7Od0lxnkgD2sGyGDJuSESC5AJAAkAASAAJJAAAA6AAAAAAb3Ypuy4wCvLslKm52Cj3seJH2AeE9AAAA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0" y="6577491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8000"/>
                </a:solidFill>
              </a:rPr>
              <a:t>UNCLASSIFIED</a:t>
            </a:r>
            <a:endParaRPr lang="en-US" sz="12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10614</TotalTime>
  <Words>544</Words>
  <Application>Microsoft Office PowerPoint</Application>
  <PresentationFormat>On-screen Show (4:3)</PresentationFormat>
  <Paragraphs>119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1_Office Theme</vt:lpstr>
      <vt:lpstr>3_Office Theme</vt:lpstr>
      <vt:lpstr>PowerPoint Presentation</vt:lpstr>
      <vt:lpstr>Why Cyber is Integral? </vt:lpstr>
      <vt:lpstr>(U) Cyber Espionage</vt:lpstr>
      <vt:lpstr>PowerPoint Presentation</vt:lpstr>
      <vt:lpstr>Mutually Supportive Missions</vt:lpstr>
      <vt:lpstr>PowerPoint Presentation</vt:lpstr>
      <vt:lpstr>     </vt:lpstr>
      <vt:lpstr>PowerPoint Presentation</vt:lpstr>
    </vt:vector>
  </TitlesOfParts>
  <Company>DSS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Littles, Troy, CIV,DSS</dc:creator>
  <cp:lastModifiedBy>Naylor, Richard, T, CIV, DSS, DISL</cp:lastModifiedBy>
  <cp:revision>244</cp:revision>
  <cp:lastPrinted>2014-04-01T14:13:13Z</cp:lastPrinted>
  <dcterms:created xsi:type="dcterms:W3CDTF">2013-03-20T13:15:13Z</dcterms:created>
  <dcterms:modified xsi:type="dcterms:W3CDTF">2015-03-20T18:52:38Z</dcterms:modified>
</cp:coreProperties>
</file>