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77" r:id="rId2"/>
    <p:sldMasterId id="2147483803" r:id="rId3"/>
    <p:sldMasterId id="2147483816" r:id="rId4"/>
    <p:sldMasterId id="2147483829" r:id="rId5"/>
    <p:sldMasterId id="2147483842" r:id="rId6"/>
  </p:sldMasterIdLst>
  <p:notesMasterIdLst>
    <p:notesMasterId r:id="rId28"/>
  </p:notesMasterIdLst>
  <p:handoutMasterIdLst>
    <p:handoutMasterId r:id="rId29"/>
  </p:handoutMasterIdLst>
  <p:sldIdLst>
    <p:sldId id="2298" r:id="rId7"/>
    <p:sldId id="2254" r:id="rId8"/>
    <p:sldId id="2255" r:id="rId9"/>
    <p:sldId id="2257" r:id="rId10"/>
    <p:sldId id="2258" r:id="rId11"/>
    <p:sldId id="2259" r:id="rId12"/>
    <p:sldId id="2260" r:id="rId13"/>
    <p:sldId id="2261" r:id="rId14"/>
    <p:sldId id="2262" r:id="rId15"/>
    <p:sldId id="2263" r:id="rId16"/>
    <p:sldId id="2264" r:id="rId17"/>
    <p:sldId id="2265" r:id="rId18"/>
    <p:sldId id="2266" r:id="rId19"/>
    <p:sldId id="2303" r:id="rId20"/>
    <p:sldId id="2304" r:id="rId21"/>
    <p:sldId id="2301" r:id="rId22"/>
    <p:sldId id="2306" r:id="rId23"/>
    <p:sldId id="2307" r:id="rId24"/>
    <p:sldId id="2288" r:id="rId25"/>
    <p:sldId id="2299" r:id="rId26"/>
    <p:sldId id="2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00FF"/>
    <a:srgbClr val="F8F8F8"/>
    <a:srgbClr val="000000"/>
    <a:srgbClr val="99CCFF"/>
    <a:srgbClr val="CC99FF"/>
    <a:srgbClr val="6699FF"/>
    <a:srgbClr val="660033"/>
    <a:srgbClr val="B2B2B2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97" autoAdjust="0"/>
  </p:normalViewPr>
  <p:slideViewPr>
    <p:cSldViewPr snapToGrid="0">
      <p:cViewPr>
        <p:scale>
          <a:sx n="100" d="100"/>
          <a:sy n="100" d="100"/>
        </p:scale>
        <p:origin x="-132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0EF6FEC-982A-4458-8CFC-B6E762DF4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2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C2C4377-43BD-49CD-A14F-5BB2DAE5B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61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4468-4DC4-4CF1-8314-BC009C03AB6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4468-4DC4-4CF1-8314-BC009C03AB6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4468-4DC4-4CF1-8314-BC009C03AB6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BB324-50BA-4584-9BE2-C78894A7206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228D6-2C8E-4DD0-B852-73DA0601F92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6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9FECD-A8FE-478B-9750-D09BA3BAE28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FFF8F-6252-4629-8F6A-1546A53ABA8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4468-4DC4-4CF1-8314-BC009C03AB6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4468-4DC4-4CF1-8314-BC009C03AB6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55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52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36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96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0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12635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684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31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05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717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0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907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381850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5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9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6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50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09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8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259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61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1498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23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0591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1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26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21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35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4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117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1356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0493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52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4098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5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94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4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85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24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15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80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81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5000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590675" y="6115050"/>
            <a:ext cx="6629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1">
                <a:solidFill>
                  <a:srgbClr val="666699"/>
                </a:solidFill>
                <a:latin typeface="Arial" charset="0"/>
              </a:rPr>
              <a:t>NATIONAL INSTITUTE OF STANDARDS AND TECHNOLOGY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82000" y="6400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2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8086725" y="61055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4E611DA3-AF10-41C0-825D-A861055F097C}" type="slidenum">
              <a:rPr lang="en-US" sz="10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 b="1">
              <a:latin typeface="Arial" charset="0"/>
            </a:endParaRPr>
          </a:p>
        </p:txBody>
      </p:sp>
      <p:pic>
        <p:nvPicPr>
          <p:cNvPr id="1031" name="Picture 17" descr="NIST wht on 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150" y="6119813"/>
            <a:ext cx="6540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5000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590675" y="6115050"/>
            <a:ext cx="6629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1">
                <a:solidFill>
                  <a:srgbClr val="666699"/>
                </a:solidFill>
                <a:latin typeface="Arial" charset="0"/>
              </a:rPr>
              <a:t>NATIONAL INSTITUTE OF STANDARDS AND TECHNOLOGY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82000" y="6400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200">
              <a:solidFill>
                <a:srgbClr val="F8F8F8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8086725" y="61055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4E611DA3-AF10-41C0-825D-A861055F097C}" type="slidenum">
              <a:rPr lang="en-US" sz="1000" b="1">
                <a:solidFill>
                  <a:srgbClr val="F8F8F8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F8F8F8"/>
              </a:solidFill>
              <a:latin typeface="Arial" charset="0"/>
            </a:endParaRPr>
          </a:p>
        </p:txBody>
      </p:sp>
      <p:pic>
        <p:nvPicPr>
          <p:cNvPr id="1031" name="Picture 17" descr="NIST wht on 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150" y="6119813"/>
            <a:ext cx="6540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525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5000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590675" y="6115050"/>
            <a:ext cx="6629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1">
                <a:solidFill>
                  <a:srgbClr val="666699"/>
                </a:solidFill>
                <a:latin typeface="Arial" charset="0"/>
              </a:rPr>
              <a:t>NATIONAL INSTITUTE OF STANDARDS AND TECHNOLOGY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82000" y="6400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200">
              <a:solidFill>
                <a:srgbClr val="F8F8F8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8086725" y="61055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4E611DA3-AF10-41C0-825D-A861055F097C}" type="slidenum">
              <a:rPr lang="en-US" sz="1000" b="1">
                <a:solidFill>
                  <a:srgbClr val="F8F8F8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F8F8F8"/>
              </a:solidFill>
              <a:latin typeface="Arial" charset="0"/>
            </a:endParaRPr>
          </a:p>
        </p:txBody>
      </p:sp>
      <p:pic>
        <p:nvPicPr>
          <p:cNvPr id="1031" name="Picture 17" descr="NIST wht on 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150" y="6119813"/>
            <a:ext cx="6540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06852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5000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590675" y="6115050"/>
            <a:ext cx="6629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1">
                <a:solidFill>
                  <a:srgbClr val="666699"/>
                </a:solidFill>
                <a:latin typeface="Arial" charset="0"/>
              </a:rPr>
              <a:t>NATIONAL INSTITUTE OF STANDARDS AND TECHNOLOGY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82000" y="6400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200">
              <a:solidFill>
                <a:srgbClr val="F8F8F8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8086725" y="61055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4E611DA3-AF10-41C0-825D-A861055F097C}" type="slidenum">
              <a:rPr lang="en-US" sz="1000" b="1">
                <a:solidFill>
                  <a:srgbClr val="F8F8F8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F8F8F8"/>
              </a:solidFill>
              <a:latin typeface="Arial" charset="0"/>
            </a:endParaRPr>
          </a:p>
        </p:txBody>
      </p:sp>
      <p:pic>
        <p:nvPicPr>
          <p:cNvPr id="1031" name="Picture 17" descr="NIST wht on 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150" y="6119813"/>
            <a:ext cx="6540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075292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5000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590675" y="6115050"/>
            <a:ext cx="6629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1">
                <a:solidFill>
                  <a:srgbClr val="666699"/>
                </a:solidFill>
                <a:latin typeface="Arial" charset="0"/>
              </a:rPr>
              <a:t>NATIONAL INSTITUTE OF STANDARDS AND TECHNOLOGY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82000" y="6400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200">
              <a:solidFill>
                <a:srgbClr val="F8F8F8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8086725" y="61055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4E611DA3-AF10-41C0-825D-A861055F097C}" type="slidenum">
              <a:rPr lang="en-US" sz="1000" b="1">
                <a:solidFill>
                  <a:srgbClr val="F8F8F8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F8F8F8"/>
              </a:solidFill>
              <a:latin typeface="Arial" charset="0"/>
            </a:endParaRPr>
          </a:p>
        </p:txBody>
      </p:sp>
      <p:pic>
        <p:nvPicPr>
          <p:cNvPr id="1031" name="Picture 17" descr="NIST wht on 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150" y="6119813"/>
            <a:ext cx="6540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32004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5000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590675" y="6115050"/>
            <a:ext cx="6629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b="1">
                <a:solidFill>
                  <a:srgbClr val="666699"/>
                </a:solidFill>
                <a:latin typeface="Arial" charset="0"/>
              </a:rPr>
              <a:t>NATIONAL INSTITUTE OF STANDARDS AND TECHNOLOGY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82000" y="6400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200">
              <a:solidFill>
                <a:srgbClr val="F8F8F8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8086725" y="61055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4E611DA3-AF10-41C0-825D-A861055F097C}" type="slidenum">
              <a:rPr lang="en-US" sz="1000" b="1">
                <a:solidFill>
                  <a:srgbClr val="F8F8F8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F8F8F8"/>
              </a:solidFill>
              <a:latin typeface="Arial" charset="0"/>
            </a:endParaRPr>
          </a:p>
        </p:txBody>
      </p:sp>
      <p:pic>
        <p:nvPicPr>
          <p:cNvPr id="1031" name="Picture 17" descr="NIST wht on 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150" y="6119813"/>
            <a:ext cx="6540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3527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2474" y="933450"/>
            <a:ext cx="7620001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Clr>
                <a:srgbClr val="3366CC"/>
              </a:buClr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Object Management Group Technical Meeting</a:t>
            </a:r>
            <a:endParaRPr lang="en-US" sz="2000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Arial Narrow" pitchFamily="34" charset="0"/>
              </a:rPr>
              <a:t>Managing </a:t>
            </a:r>
            <a:r>
              <a:rPr lang="en-US" sz="3600" dirty="0" smtClean="0">
                <a:latin typeface="Arial Narrow" pitchFamily="34" charset="0"/>
              </a:rPr>
              <a:t>Security Risk</a:t>
            </a:r>
            <a:endParaRPr lang="en-US" sz="3600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None/>
            </a:pPr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rPr>
              <a:t>In a World of Complex Systems and IT Infrastructures</a:t>
            </a:r>
            <a:endParaRPr lang="en-US" sz="2400" i="1" dirty="0" smtClean="0">
              <a:solidFill>
                <a:schemeClr val="tx2">
                  <a:lumMod val="20000"/>
                  <a:lumOff val="80000"/>
                </a:schemeClr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	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2925" y="2851099"/>
            <a:ext cx="8256194" cy="2854376"/>
            <a:chOff x="542925" y="2851099"/>
            <a:chExt cx="8256194" cy="2854376"/>
          </a:xfrm>
        </p:grpSpPr>
        <p:pic>
          <p:nvPicPr>
            <p:cNvPr id="2055" name="Picture 7" descr="C:\Documents and Settings\rross\Local Settings\Temporary Internet Files\Content.IE5\IUOJ0BDO\MP900438776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57475" y="3381375"/>
              <a:ext cx="4495800" cy="2324100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rross\Local Settings\Temporary Internet Files\Content.IE5\4SCA3SNF\MP900390129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925" y="3019424"/>
              <a:ext cx="3657600" cy="2190369"/>
            </a:xfrm>
            <a:prstGeom prst="rect">
              <a:avLst/>
            </a:prstGeom>
            <a:noFill/>
          </p:spPr>
        </p:pic>
        <p:pic>
          <p:nvPicPr>
            <p:cNvPr id="2059" name="Picture 11" descr="C:\Documents and Settings\rross\Local Settings\Temporary Internet Files\Content.IE5\LVLH1HOC\MC900388684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5281" y="2851099"/>
              <a:ext cx="1443838" cy="1841602"/>
            </a:xfrm>
            <a:prstGeom prst="rect">
              <a:avLst/>
            </a:prstGeom>
            <a:noFill/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992245"/>
            <a:ext cx="7400925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34325" y="6105525"/>
            <a:ext cx="438150" cy="238125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AFF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6" y="367518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Complexity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1510518"/>
            <a:ext cx="7730196" cy="4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1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7725" y="1510519"/>
            <a:ext cx="7410450" cy="4433082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Reduce the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complexity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 of the information technology 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infrastructure including IT component products and information systems.</a:t>
            </a:r>
            <a:endParaRPr lang="en-US" sz="2800" dirty="0">
              <a:solidFill>
                <a:srgbClr val="F8F8F8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  <a:p>
            <a:pPr marL="742950" lvl="2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Employ enterprise </a:t>
            </a: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architecture </a:t>
            </a: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to consolidate</a:t>
            </a: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, optimize, and standardize the IT infrastructure</a:t>
            </a: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.</a:t>
            </a:r>
          </a:p>
          <a:p>
            <a:pPr marL="742950" lvl="2" indent="-34290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Adopt cloud computing architectures to reduce the number of IT assets through on-demand provisioning of services.</a:t>
            </a:r>
            <a:endParaRPr lang="en-US" sz="2200" b="1" i="1" dirty="0">
              <a:solidFill>
                <a:schemeClr val="tx1">
                  <a:lumMod val="10000"/>
                </a:schemeClr>
              </a:solidFill>
              <a:latin typeface="Arial Narrow" panose="020B0606020202030204" pitchFamily="34" charset="0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2800" dirty="0" smtClean="0">
              <a:solidFill>
                <a:srgbClr val="F8F8F8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latin typeface="Arial Narrow" panose="020B0606020202030204" pitchFamily="34" charset="0"/>
              <a:ea typeface="Calibri"/>
              <a:cs typeface="Times New Roman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50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6" y="367518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Integration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1436914"/>
            <a:ext cx="7730196" cy="449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1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7724" y="1546858"/>
            <a:ext cx="7571790" cy="4276725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Arial Narrow" panose="020B0606020202030204" pitchFamily="34" charset="0"/>
                <a:ea typeface="Calibri"/>
                <a:cs typeface="Times New Roman"/>
              </a:rPr>
              <a:t>I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Times New Roman"/>
              </a:rPr>
              <a:t>ntegrate information 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security requirements and the security expertise of individuals into organizational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development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 and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management processes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.</a:t>
            </a:r>
            <a:endParaRPr lang="en-US" sz="2800" dirty="0">
              <a:solidFill>
                <a:srgbClr val="F8F8F8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Embed security personnel into enterprise architecture, systems engineering, SDLC, and acquisition </a:t>
            </a: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processes.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Coordinate </a:t>
            </a: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security requirements with mission/business owners; become key stakeholders.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solidFill>
                <a:srgbClr val="F8F8F8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88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6" y="234538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Trustworthiness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1330036"/>
            <a:ext cx="7730196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1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1090" y="1484417"/>
            <a:ext cx="7608424" cy="4512622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Invest 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 more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trustworthy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 and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resilient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 information systems supporting organizational missions and business functions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.</a:t>
            </a:r>
            <a:endParaRPr lang="en-US" sz="2800" dirty="0">
              <a:solidFill>
                <a:srgbClr val="F8F8F8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Isolate critical assets into separate </a:t>
            </a: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enclaves.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I</a:t>
            </a: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mplement </a:t>
            </a: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solutions </a:t>
            </a: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using modular </a:t>
            </a:r>
            <a:r>
              <a:rPr lang="en-US" sz="2200" b="1" i="1" dirty="0">
                <a:solidFill>
                  <a:schemeClr val="tx1">
                    <a:lumMod val="10000"/>
                  </a:schemeClr>
                </a:solidFill>
                <a:latin typeface="Arial Narrow" panose="020B0606020202030204" pitchFamily="34" charset="0"/>
                <a:cs typeface="Times New Roman"/>
              </a:rPr>
              <a:t>design, layered defenses, component isolation.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660033"/>
              </a:solidFill>
              <a:latin typeface="Arial Narrow" panose="020B0606020202030204" pitchFamily="34" charset="0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srgbClr val="F8F8F8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5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ustry-sky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8872" y="1402027"/>
            <a:ext cx="4762500" cy="4581525"/>
          </a:xfrm>
          <a:prstGeom prst="rect">
            <a:avLst/>
          </a:prstGeom>
        </p:spPr>
      </p:pic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6071" y="1711342"/>
            <a:ext cx="5734051" cy="4152899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Understand the cyber threat space.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Conduct a thorough criticality analysis of organizational assets.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Reduce complexity of IT infrastructure.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Integrate security requirements into organizational processes.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Invest in trustworthiness and resilience of IT components and systems.</a:t>
            </a:r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3049" y="315684"/>
            <a:ext cx="7524750" cy="119879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Summary – TACIT Security</a:t>
            </a:r>
            <a:endParaRPr lang="en-US" sz="2400" b="1" i="1" dirty="0" smtClean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5"/>
          <p:cNvGrpSpPr/>
          <p:nvPr/>
        </p:nvGrpSpPr>
        <p:grpSpPr>
          <a:xfrm>
            <a:off x="871321" y="1532226"/>
            <a:ext cx="7458075" cy="4029075"/>
            <a:chOff x="826294" y="1395412"/>
            <a:chExt cx="7458075" cy="4029075"/>
          </a:xfrm>
        </p:grpSpPr>
        <p:sp>
          <p:nvSpPr>
            <p:cNvPr id="6154" name="AutoShape 8"/>
            <p:cNvSpPr>
              <a:spLocks noChangeArrowheads="1"/>
            </p:cNvSpPr>
            <p:nvPr/>
          </p:nvSpPr>
          <p:spPr bwMode="auto">
            <a:xfrm>
              <a:off x="826294" y="1395412"/>
              <a:ext cx="7458075" cy="4029075"/>
            </a:xfrm>
            <a:prstGeom prst="triangle">
              <a:avLst>
                <a:gd name="adj" fmla="val 50000"/>
              </a:avLst>
            </a:prstGeom>
            <a:solidFill>
              <a:srgbClr val="666699"/>
            </a:solidFill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2974975" y="3200400"/>
              <a:ext cx="31797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1746250" y="4572000"/>
              <a:ext cx="5699125" cy="840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000066"/>
                  </a:solidFill>
                  <a:latin typeface="Arial Narrow" pitchFamily="34" charset="0"/>
                </a:rPr>
                <a:t>TIER 3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b="1" dirty="0">
                  <a:solidFill>
                    <a:srgbClr val="F8F8F8"/>
                  </a:solidFill>
                  <a:latin typeface="Arial Narrow" pitchFamily="34" charset="0"/>
                </a:rPr>
                <a:t>Information </a:t>
              </a:r>
              <a:r>
                <a:rPr lang="en-US" sz="2000" b="1" dirty="0" smtClean="0">
                  <a:solidFill>
                    <a:srgbClr val="F8F8F8"/>
                  </a:solidFill>
                  <a:latin typeface="Arial Narrow" pitchFamily="34" charset="0"/>
                </a:rPr>
                <a:t>Systems</a:t>
              </a:r>
              <a:endParaRPr lang="en-US" sz="2000" b="1" dirty="0" smtClean="0">
                <a:solidFill>
                  <a:srgbClr val="F8F8F8"/>
                </a:solidFill>
                <a:latin typeface="Arial Narrow" pitchFamily="34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660033">
                      <a:lumMod val="75000"/>
                    </a:srgbClr>
                  </a:solidFill>
                  <a:latin typeface="Arial Narrow" pitchFamily="34" charset="0"/>
                </a:rPr>
                <a:t>(Environment of Operation)</a:t>
              </a:r>
              <a:endParaRPr lang="en-US" b="1" dirty="0">
                <a:solidFill>
                  <a:srgbClr val="660033">
                    <a:lumMod val="75000"/>
                  </a:srgbClr>
                </a:solidFill>
                <a:latin typeface="Arial Narrow" pitchFamily="34" charset="0"/>
              </a:endParaRP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2647950" y="3409950"/>
              <a:ext cx="3892550" cy="812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 dirty="0">
                  <a:solidFill>
                    <a:srgbClr val="000066"/>
                  </a:solidFill>
                  <a:latin typeface="Arial Narrow" pitchFamily="34" charset="0"/>
                </a:rPr>
                <a:t>TIER 2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b="1" dirty="0">
                  <a:solidFill>
                    <a:srgbClr val="F8F8F8"/>
                  </a:solidFill>
                  <a:latin typeface="Arial Narrow" pitchFamily="34" charset="0"/>
                </a:rPr>
                <a:t>Mission / Business </a:t>
              </a:r>
              <a:r>
                <a:rPr lang="en-US" sz="2000" b="1" dirty="0" smtClean="0">
                  <a:solidFill>
                    <a:srgbClr val="F8F8F8"/>
                  </a:solidFill>
                  <a:latin typeface="Arial Narrow" pitchFamily="34" charset="0"/>
                </a:rPr>
                <a:t>Process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660033">
                      <a:lumMod val="75000"/>
                    </a:srgbClr>
                  </a:solidFill>
                  <a:latin typeface="Arial Narrow" pitchFamily="34" charset="0"/>
                </a:rPr>
                <a:t>(Information and Information Flows)</a:t>
              </a:r>
              <a:endParaRPr lang="en-US" b="1" dirty="0">
                <a:solidFill>
                  <a:srgbClr val="660033">
                    <a:lumMod val="75000"/>
                  </a:srgbClr>
                </a:solidFill>
                <a:latin typeface="Arial Narrow" pitchFamily="34" charset="0"/>
              </a:endParaRPr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3576638" y="2200275"/>
              <a:ext cx="2057400" cy="840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 dirty="0">
                  <a:solidFill>
                    <a:srgbClr val="000066"/>
                  </a:solidFill>
                  <a:latin typeface="Arial Narrow" pitchFamily="34" charset="0"/>
                </a:rPr>
                <a:t>TIER 1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F8F8F8"/>
                  </a:solidFill>
                  <a:latin typeface="Arial Narrow" pitchFamily="34" charset="0"/>
                </a:rPr>
                <a:t>Organization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660033">
                      <a:lumMod val="75000"/>
                    </a:srgbClr>
                  </a:solidFill>
                  <a:latin typeface="Arial Narrow" pitchFamily="34" charset="0"/>
                </a:rPr>
                <a:t>(Governance)</a:t>
              </a:r>
              <a:endParaRPr lang="en-US" b="1" dirty="0">
                <a:solidFill>
                  <a:srgbClr val="660033">
                    <a:lumMod val="75000"/>
                  </a:srgbClr>
                </a:solidFill>
                <a:latin typeface="Arial Narrow" pitchFamily="34" charset="0"/>
              </a:endParaRP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1874838" y="4386263"/>
              <a:ext cx="5360988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8875" y="1870365"/>
            <a:ext cx="2428878" cy="3067050"/>
            <a:chOff x="368875" y="1870365"/>
            <a:chExt cx="2428878" cy="3067050"/>
          </a:xfrm>
        </p:grpSpPr>
        <p:sp>
          <p:nvSpPr>
            <p:cNvPr id="12" name="Down Arrow 11"/>
            <p:cNvSpPr/>
            <p:nvPr/>
          </p:nvSpPr>
          <p:spPr>
            <a:xfrm rot="2580000">
              <a:off x="2207203" y="1870365"/>
              <a:ext cx="590550" cy="3067050"/>
            </a:xfrm>
            <a:prstGeom prst="downArrow">
              <a:avLst/>
            </a:prstGeom>
            <a:solidFill>
              <a:schemeClr val="tx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875" y="1965613"/>
              <a:ext cx="2324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Communicating and sharing risk-related information from the 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strategic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 to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tactical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 level, that is from the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executives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 to the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operators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.</a:t>
              </a:r>
              <a:endParaRPr lang="en-US" b="1" dirty="0">
                <a:solidFill>
                  <a:srgbClr val="F8F8F8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60104" y="1775116"/>
            <a:ext cx="2638422" cy="3067050"/>
            <a:chOff x="6360104" y="1775116"/>
            <a:chExt cx="2638422" cy="3067050"/>
          </a:xfrm>
        </p:grpSpPr>
        <p:sp>
          <p:nvSpPr>
            <p:cNvPr id="13" name="Down Arrow 12"/>
            <p:cNvSpPr/>
            <p:nvPr/>
          </p:nvSpPr>
          <p:spPr>
            <a:xfrm rot="8220000">
              <a:off x="6360104" y="1775116"/>
              <a:ext cx="590550" cy="3067050"/>
            </a:xfrm>
            <a:prstGeom prst="downArrow">
              <a:avLst/>
            </a:prstGeom>
            <a:solidFill>
              <a:schemeClr val="tx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74425" y="1946564"/>
              <a:ext cx="2324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Communicating and sharing risk-related information from the 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tactical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 to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strategic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 level, that is from the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operators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 to the </a:t>
              </a:r>
              <a:r>
                <a:rPr lang="en-US" b="1" dirty="0" smtClean="0">
                  <a:solidFill>
                    <a:srgbClr val="FF9900">
                      <a:lumMod val="60000"/>
                      <a:lumOff val="40000"/>
                    </a:srgbClr>
                  </a:solidFill>
                  <a:latin typeface="Arial Narrow" pitchFamily="34" charset="0"/>
                </a:rPr>
                <a:t>executives</a:t>
              </a:r>
              <a:r>
                <a:rPr lang="en-US" b="1" dirty="0" smtClean="0">
                  <a:solidFill>
                    <a:srgbClr val="F8F8F8"/>
                  </a:solidFill>
                  <a:latin typeface="Arial Narrow" pitchFamily="34" charset="0"/>
                </a:rPr>
                <a:t>.</a:t>
              </a:r>
              <a:endParaRPr lang="en-US" b="1" dirty="0">
                <a:solidFill>
                  <a:srgbClr val="F8F8F8"/>
                </a:solidFill>
                <a:latin typeface="Arial Narrow" pitchFamily="34" charset="0"/>
              </a:endParaRPr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14" y="323602"/>
            <a:ext cx="8110848" cy="107632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Risk Management Approach</a:t>
            </a:r>
            <a:b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</a:br>
            <a:r>
              <a:rPr lang="en-US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Frame – Assess – Respond – Monitor</a:t>
            </a:r>
            <a:endParaRPr lang="en-US" sz="2400" b="1" i="1" dirty="0" smtClean="0">
              <a:solidFill>
                <a:schemeClr val="bg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54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772400" cy="9144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Risk Management Framework</a:t>
            </a:r>
            <a:endParaRPr lang="en-US" sz="4000" b="1" i="1" dirty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59300" name="Text Box 4"/>
          <p:cNvSpPr txBox="1">
            <a:spLocks noChangeArrowheads="1"/>
          </p:cNvSpPr>
          <p:nvPr/>
        </p:nvSpPr>
        <p:spPr bwMode="auto">
          <a:xfrm>
            <a:off x="3371850" y="3333750"/>
            <a:ext cx="230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ct val="25000"/>
              </a:spcAft>
            </a:pPr>
            <a:r>
              <a:rPr lang="en-US" sz="2000" b="1">
                <a:solidFill>
                  <a:srgbClr val="6699FF"/>
                </a:solidFill>
                <a:latin typeface="Arial Narrow" pitchFamily="34" charset="0"/>
              </a:rPr>
              <a:t>Security Life Cycle</a:t>
            </a:r>
            <a:endParaRPr lang="en-US" sz="1000" b="1">
              <a:solidFill>
                <a:srgbClr val="6699FF"/>
              </a:solidFill>
              <a:latin typeface="Arial" pitchFamily="34" charset="0"/>
            </a:endParaRPr>
          </a:p>
        </p:txBody>
      </p:sp>
      <p:grpSp>
        <p:nvGrpSpPr>
          <p:cNvPr id="2359301" name="Group 5"/>
          <p:cNvGrpSpPr>
            <a:grpSpLocks/>
          </p:cNvGrpSpPr>
          <p:nvPr/>
        </p:nvGrpSpPr>
        <p:grpSpPr bwMode="auto">
          <a:xfrm>
            <a:off x="3168650" y="4675188"/>
            <a:ext cx="2708275" cy="1217613"/>
            <a:chOff x="2026" y="2963"/>
            <a:chExt cx="1706" cy="767"/>
          </a:xfrm>
        </p:grpSpPr>
        <p:sp>
          <p:nvSpPr>
            <p:cNvPr id="2359302" name="Text Box 6"/>
            <p:cNvSpPr txBox="1">
              <a:spLocks noChangeArrowheads="1"/>
            </p:cNvSpPr>
            <p:nvPr/>
          </p:nvSpPr>
          <p:spPr bwMode="auto">
            <a:xfrm>
              <a:off x="2026" y="3292"/>
              <a:ext cx="170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</a:rPr>
                <a:t>Determine security control effectiveness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</a:rPr>
                <a:t>(i.e., controls implemented correctly, operating as intended, meeting security requirements for information system).</a:t>
              </a:r>
            </a:p>
          </p:txBody>
        </p:sp>
        <p:sp>
          <p:nvSpPr>
            <p:cNvPr id="2359303" name="Text Box 7"/>
            <p:cNvSpPr txBox="1">
              <a:spLocks noChangeArrowheads="1"/>
            </p:cNvSpPr>
            <p:nvPr/>
          </p:nvSpPr>
          <p:spPr bwMode="auto">
            <a:xfrm>
              <a:off x="2376" y="2963"/>
              <a:ext cx="1008" cy="307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ASSESS</a:t>
              </a:r>
            </a:p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</a:rPr>
                <a:t>Security Controls</a:t>
              </a:r>
            </a:p>
          </p:txBody>
        </p:sp>
      </p:grpSp>
      <p:sp>
        <p:nvSpPr>
          <p:cNvPr id="2359309" name="Line 13"/>
          <p:cNvSpPr>
            <a:spLocks noChangeShapeType="1"/>
          </p:cNvSpPr>
          <p:nvPr/>
        </p:nvSpPr>
        <p:spPr bwMode="auto">
          <a:xfrm flipV="1">
            <a:off x="1114425" y="2333625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2359311" name="Line 15"/>
          <p:cNvSpPr>
            <a:spLocks noChangeShapeType="1"/>
          </p:cNvSpPr>
          <p:nvPr/>
        </p:nvSpPr>
        <p:spPr bwMode="auto">
          <a:xfrm rot="16200000" flipH="1">
            <a:off x="2174875" y="1663700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grpSp>
        <p:nvGrpSpPr>
          <p:cNvPr id="2359313" name="Group 17"/>
          <p:cNvGrpSpPr>
            <a:grpSpLocks/>
          </p:cNvGrpSpPr>
          <p:nvPr/>
        </p:nvGrpSpPr>
        <p:grpSpPr bwMode="auto">
          <a:xfrm>
            <a:off x="914400" y="2362200"/>
            <a:ext cx="2447925" cy="1208088"/>
            <a:chOff x="606" y="1506"/>
            <a:chExt cx="1542" cy="761"/>
          </a:xfrm>
        </p:grpSpPr>
        <p:sp>
          <p:nvSpPr>
            <p:cNvPr id="2359314" name="Text Box 18"/>
            <p:cNvSpPr txBox="1">
              <a:spLocks noChangeArrowheads="1"/>
            </p:cNvSpPr>
            <p:nvPr/>
          </p:nvSpPr>
          <p:spPr bwMode="auto">
            <a:xfrm>
              <a:off x="606" y="1800"/>
              <a:ext cx="1542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" dirty="0"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50000"/>
                </a:lnSpc>
              </a:pPr>
              <a:endParaRPr lang="en-US" sz="200" dirty="0"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rgbClr val="F8F8F8"/>
                  </a:solidFill>
                  <a:latin typeface="Arial" pitchFamily="34" charset="0"/>
                </a:rPr>
                <a:t>Continuously track changes to the information system that may affect security controls and reassess control effectiveness.</a:t>
              </a:r>
            </a:p>
          </p:txBody>
        </p:sp>
        <p:sp>
          <p:nvSpPr>
            <p:cNvPr id="2359315" name="Text Box 19"/>
            <p:cNvSpPr txBox="1">
              <a:spLocks noChangeArrowheads="1"/>
            </p:cNvSpPr>
            <p:nvPr/>
          </p:nvSpPr>
          <p:spPr bwMode="auto">
            <a:xfrm>
              <a:off x="888" y="1506"/>
              <a:ext cx="1008" cy="307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0"/>
                </a:spcBef>
              </a:pPr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MONITOR</a:t>
              </a:r>
            </a:p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</a:rPr>
                <a:t>Security Controls</a:t>
              </a:r>
            </a:p>
          </p:txBody>
        </p:sp>
      </p:grpSp>
      <p:sp>
        <p:nvSpPr>
          <p:cNvPr id="2359310" name="Line 14"/>
          <p:cNvSpPr>
            <a:spLocks noChangeShapeType="1"/>
          </p:cNvSpPr>
          <p:nvPr/>
        </p:nvSpPr>
        <p:spPr bwMode="auto">
          <a:xfrm flipV="1">
            <a:off x="1104900" y="3902075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2359312" name="Line 16"/>
          <p:cNvSpPr>
            <a:spLocks noChangeShapeType="1"/>
          </p:cNvSpPr>
          <p:nvPr/>
        </p:nvSpPr>
        <p:spPr bwMode="auto">
          <a:xfrm rot="5400000" flipH="1">
            <a:off x="2155825" y="5032375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grpSp>
        <p:nvGrpSpPr>
          <p:cNvPr id="2359316" name="Group 20"/>
          <p:cNvGrpSpPr>
            <a:grpSpLocks/>
          </p:cNvGrpSpPr>
          <p:nvPr/>
        </p:nvGrpSpPr>
        <p:grpSpPr bwMode="auto">
          <a:xfrm>
            <a:off x="895350" y="3889375"/>
            <a:ext cx="2501900" cy="1219200"/>
            <a:chOff x="594" y="2468"/>
            <a:chExt cx="1576" cy="768"/>
          </a:xfrm>
        </p:grpSpPr>
        <p:sp>
          <p:nvSpPr>
            <p:cNvPr id="2359317" name="Text Box 21"/>
            <p:cNvSpPr txBox="1">
              <a:spLocks noChangeArrowheads="1"/>
            </p:cNvSpPr>
            <p:nvPr/>
          </p:nvSpPr>
          <p:spPr bwMode="auto">
            <a:xfrm>
              <a:off x="870" y="2468"/>
              <a:ext cx="1020" cy="307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0"/>
                </a:spcBef>
                <a:spcAft>
                  <a:spcPct val="100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AUTHORIZE 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</a:rPr>
                <a:t>Information System</a:t>
              </a:r>
            </a:p>
          </p:txBody>
        </p:sp>
        <p:sp>
          <p:nvSpPr>
            <p:cNvPr id="2359318" name="Text Box 22"/>
            <p:cNvSpPr txBox="1">
              <a:spLocks noChangeArrowheads="1"/>
            </p:cNvSpPr>
            <p:nvPr/>
          </p:nvSpPr>
          <p:spPr bwMode="auto">
            <a:xfrm>
              <a:off x="594" y="2798"/>
              <a:ext cx="157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</a:rPr>
                <a:t>Determine risk to organizational operations and assets, individuals, other organizations, and the Nation;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</a:rPr>
                <a:t>if acceptable, authorize operation.</a:t>
              </a:r>
            </a:p>
          </p:txBody>
        </p:sp>
      </p:grpSp>
      <p:sp>
        <p:nvSpPr>
          <p:cNvPr id="2359320" name="Line 24"/>
          <p:cNvSpPr>
            <a:spLocks noChangeShapeType="1"/>
          </p:cNvSpPr>
          <p:nvPr/>
        </p:nvSpPr>
        <p:spPr bwMode="auto">
          <a:xfrm rot="10800000" flipV="1">
            <a:off x="7986713" y="3886200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2359323" name="Line 27"/>
          <p:cNvSpPr>
            <a:spLocks noChangeShapeType="1"/>
          </p:cNvSpPr>
          <p:nvPr/>
        </p:nvSpPr>
        <p:spPr bwMode="auto">
          <a:xfrm rot="5400000" flipH="1">
            <a:off x="6937375" y="5032375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grpSp>
        <p:nvGrpSpPr>
          <p:cNvPr id="2359324" name="Group 28"/>
          <p:cNvGrpSpPr>
            <a:grpSpLocks/>
          </p:cNvGrpSpPr>
          <p:nvPr/>
        </p:nvGrpSpPr>
        <p:grpSpPr bwMode="auto">
          <a:xfrm>
            <a:off x="5676900" y="3895725"/>
            <a:ext cx="2527300" cy="1212850"/>
            <a:chOff x="3606" y="2472"/>
            <a:chExt cx="1592" cy="764"/>
          </a:xfrm>
        </p:grpSpPr>
        <p:sp>
          <p:nvSpPr>
            <p:cNvPr id="2359325" name="Text Box 29"/>
            <p:cNvSpPr txBox="1">
              <a:spLocks noChangeArrowheads="1"/>
            </p:cNvSpPr>
            <p:nvPr/>
          </p:nvSpPr>
          <p:spPr bwMode="auto">
            <a:xfrm>
              <a:off x="3606" y="2798"/>
              <a:ext cx="1592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  <a:cs typeface="Arial" pitchFamily="34" charset="0"/>
                </a:rPr>
                <a:t>Implement security controls within enterprise architecture using sound systems engineering practices; apply security configuration settings.</a:t>
              </a:r>
              <a:endParaRPr lang="en-US" sz="1100">
                <a:solidFill>
                  <a:srgbClr val="F8F8F8"/>
                </a:solidFill>
                <a:latin typeface="Arial" pitchFamily="34" charset="0"/>
              </a:endParaRPr>
            </a:p>
          </p:txBody>
        </p:sp>
        <p:sp>
          <p:nvSpPr>
            <p:cNvPr id="2359326" name="Text Box 30"/>
            <p:cNvSpPr txBox="1">
              <a:spLocks noChangeArrowheads="1"/>
            </p:cNvSpPr>
            <p:nvPr/>
          </p:nvSpPr>
          <p:spPr bwMode="auto">
            <a:xfrm>
              <a:off x="3902" y="2472"/>
              <a:ext cx="1008" cy="307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0"/>
                </a:spcBef>
                <a:spcAft>
                  <a:spcPct val="100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IMPLEMENT 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</a:rPr>
                <a:t>Security Controls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359304" name="Group 8"/>
          <p:cNvGrpSpPr>
            <a:grpSpLocks/>
          </p:cNvGrpSpPr>
          <p:nvPr/>
        </p:nvGrpSpPr>
        <p:grpSpPr bwMode="auto">
          <a:xfrm>
            <a:off x="3409950" y="1285875"/>
            <a:ext cx="2238375" cy="1590675"/>
            <a:chOff x="2178" y="828"/>
            <a:chExt cx="1410" cy="1002"/>
          </a:xfrm>
        </p:grpSpPr>
        <p:sp>
          <p:nvSpPr>
            <p:cNvPr id="2359305" name="Text Box 9"/>
            <p:cNvSpPr txBox="1">
              <a:spLocks noChangeArrowheads="1"/>
            </p:cNvSpPr>
            <p:nvPr/>
          </p:nvSpPr>
          <p:spPr bwMode="auto">
            <a:xfrm>
              <a:off x="2178" y="1392"/>
              <a:ext cx="141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  <a:cs typeface="Arial" pitchFamily="34" charset="0"/>
                </a:rPr>
                <a:t>Define criticality/sensitivity of information system according to potential worst-case, adverse impact to mission/business.</a:t>
              </a:r>
              <a:endParaRPr lang="en-US" sz="1100">
                <a:solidFill>
                  <a:srgbClr val="F8F8F8"/>
                </a:solidFill>
                <a:latin typeface="Arial" pitchFamily="34" charset="0"/>
              </a:endParaRPr>
            </a:p>
          </p:txBody>
        </p:sp>
        <p:sp>
          <p:nvSpPr>
            <p:cNvPr id="2359306" name="Text Box 10"/>
            <p:cNvSpPr txBox="1">
              <a:spLocks noChangeArrowheads="1"/>
            </p:cNvSpPr>
            <p:nvPr/>
          </p:nvSpPr>
          <p:spPr bwMode="auto">
            <a:xfrm>
              <a:off x="2378" y="1066"/>
              <a:ext cx="1020" cy="307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0"/>
                </a:spcBef>
                <a:spcAft>
                  <a:spcPct val="100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CATEGORIZE 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</a:rPr>
                <a:t>Information System</a:t>
              </a:r>
            </a:p>
          </p:txBody>
        </p:sp>
        <p:sp>
          <p:nvSpPr>
            <p:cNvPr id="2359307" name="Text Box 11"/>
            <p:cNvSpPr txBox="1">
              <a:spLocks noChangeArrowheads="1"/>
            </p:cNvSpPr>
            <p:nvPr/>
          </p:nvSpPr>
          <p:spPr bwMode="auto">
            <a:xfrm>
              <a:off x="2484" y="828"/>
              <a:ext cx="8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 dirty="0">
                  <a:solidFill>
                    <a:srgbClr val="F8F8F8"/>
                  </a:solidFill>
                  <a:latin typeface="Arial" pitchFamily="34" charset="0"/>
                </a:rPr>
                <a:t>Starting Point</a:t>
              </a:r>
            </a:p>
          </p:txBody>
        </p:sp>
      </p:grpSp>
      <p:sp>
        <p:nvSpPr>
          <p:cNvPr id="2359322" name="Line 26"/>
          <p:cNvSpPr>
            <a:spLocks noChangeShapeType="1"/>
          </p:cNvSpPr>
          <p:nvPr/>
        </p:nvSpPr>
        <p:spPr bwMode="auto">
          <a:xfrm rot="16200000" flipH="1">
            <a:off x="6946900" y="1701800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2359321" name="Line 25"/>
          <p:cNvSpPr>
            <a:spLocks noChangeShapeType="1"/>
          </p:cNvSpPr>
          <p:nvPr/>
        </p:nvSpPr>
        <p:spPr bwMode="auto">
          <a:xfrm rot="10800000" flipV="1">
            <a:off x="7991475" y="2360613"/>
            <a:ext cx="0" cy="5016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F8F8F8"/>
              </a:solidFill>
            </a:endParaRPr>
          </a:p>
        </p:txBody>
      </p:sp>
      <p:grpSp>
        <p:nvGrpSpPr>
          <p:cNvPr id="2359327" name="Group 31"/>
          <p:cNvGrpSpPr>
            <a:grpSpLocks/>
          </p:cNvGrpSpPr>
          <p:nvPr/>
        </p:nvGrpSpPr>
        <p:grpSpPr bwMode="auto">
          <a:xfrm>
            <a:off x="5692775" y="2362200"/>
            <a:ext cx="2413000" cy="1212850"/>
            <a:chOff x="3616" y="1506"/>
            <a:chExt cx="1520" cy="764"/>
          </a:xfrm>
        </p:grpSpPr>
        <p:sp>
          <p:nvSpPr>
            <p:cNvPr id="2359328" name="Text Box 32"/>
            <p:cNvSpPr txBox="1">
              <a:spLocks noChangeArrowheads="1"/>
            </p:cNvSpPr>
            <p:nvPr/>
          </p:nvSpPr>
          <p:spPr bwMode="auto">
            <a:xfrm>
              <a:off x="3900" y="1506"/>
              <a:ext cx="1008" cy="307"/>
            </a:xfrm>
            <a:prstGeom prst="rect">
              <a:avLst/>
            </a:prstGeom>
            <a:solidFill>
              <a:srgbClr val="66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0"/>
                </a:spcBef>
                <a:spcAft>
                  <a:spcPct val="100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SELECT      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</a:rPr>
                <a:t>Security Controls</a:t>
              </a:r>
              <a:endParaRPr lang="en-US" sz="13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59329" name="Text Box 33"/>
            <p:cNvSpPr txBox="1">
              <a:spLocks noChangeArrowheads="1"/>
            </p:cNvSpPr>
            <p:nvPr/>
          </p:nvSpPr>
          <p:spPr bwMode="auto">
            <a:xfrm>
              <a:off x="3616" y="1832"/>
              <a:ext cx="152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rgbClr val="F8F8F8"/>
                  </a:solidFill>
                  <a:latin typeface="Arial" pitchFamily="34" charset="0"/>
                </a:rPr>
                <a:t>Select baseline security controls; apply tailoring guidance and supplement controls as needed based on risk assessment.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9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9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9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9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59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59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59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5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5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5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5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09" grpId="0" animBg="1"/>
      <p:bldP spid="2359311" grpId="0" animBg="1"/>
      <p:bldP spid="2359310" grpId="0" animBg="1"/>
      <p:bldP spid="2359312" grpId="0" animBg="1"/>
      <p:bldP spid="2359320" grpId="0" animBg="1"/>
      <p:bldP spid="2359323" grpId="0" animBg="1"/>
      <p:bldP spid="2359322" grpId="0" animBg="1"/>
      <p:bldP spid="23593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28600"/>
            <a:ext cx="8143875" cy="1076325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z="20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  <a:t>Joint Task Force</a:t>
            </a:r>
            <a:br>
              <a:rPr lang="en-US" sz="20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itchFamily="34" charset="0"/>
              </a:rPr>
            </a:b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Risk Management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 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Toolset</a:t>
            </a:r>
            <a:endParaRPr lang="en-US" sz="2400" b="1" i="1" dirty="0" smtClean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4648199" y="1247775"/>
            <a:ext cx="4368801" cy="5029199"/>
            <a:chOff x="4533899" y="1228725"/>
            <a:chExt cx="4368801" cy="5029199"/>
          </a:xfrm>
        </p:grpSpPr>
        <p:pic>
          <p:nvPicPr>
            <p:cNvPr id="10" name="Picture 9" descr="communit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2125" y="1228725"/>
              <a:ext cx="2381250" cy="1543050"/>
            </a:xfrm>
            <a:prstGeom prst="rect">
              <a:avLst/>
            </a:prstGeom>
          </p:spPr>
        </p:pic>
        <p:pic>
          <p:nvPicPr>
            <p:cNvPr id="11" name="Picture 10" descr="american-plane_airport_small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8800" y="2660650"/>
              <a:ext cx="1993900" cy="1270000"/>
            </a:xfrm>
            <a:prstGeom prst="rect">
              <a:avLst/>
            </a:prstGeom>
          </p:spPr>
        </p:pic>
        <p:pic>
          <p:nvPicPr>
            <p:cNvPr id="2054" name="Picture 6" descr="C:\Documents and Settings\rross\Local Settings\Temporary Internet Files\Content.IE5\LVLH1HOC\MP900400644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34870" y="3857626"/>
              <a:ext cx="1742406" cy="1371600"/>
            </a:xfrm>
            <a:prstGeom prst="rect">
              <a:avLst/>
            </a:prstGeom>
            <a:noFill/>
          </p:spPr>
        </p:pic>
        <p:pic>
          <p:nvPicPr>
            <p:cNvPr id="2050" name="Picture 2" descr="C:\Documents and Settings\rross\Local Settings\Temporary Internet Files\Content.IE5\7XLGZHRA\MP900422422[1]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33899" y="2571750"/>
              <a:ext cx="2371725" cy="1709738"/>
            </a:xfrm>
            <a:prstGeom prst="rect">
              <a:avLst/>
            </a:prstGeom>
            <a:noFill/>
          </p:spPr>
        </p:pic>
        <p:pic>
          <p:nvPicPr>
            <p:cNvPr id="12" name="Picture 11" descr="hyturbin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2075" y="4267199"/>
              <a:ext cx="2276475" cy="1990725"/>
            </a:xfrm>
            <a:prstGeom prst="rect">
              <a:avLst/>
            </a:prstGeom>
          </p:spPr>
        </p:pic>
      </p:grp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76226" y="1343025"/>
            <a:ext cx="8105774" cy="4695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Arial Narrow" pitchFamily="34" charset="0"/>
                <a:cs typeface="Arial" charset="0"/>
              </a:rPr>
              <a:t>NIST Special Publication 800-39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800" dirty="0" smtClean="0">
                <a:latin typeface="Arial Narrow" pitchFamily="34" charset="0"/>
                <a:cs typeface="Arial" charset="0"/>
              </a:rPr>
              <a:t>	</a:t>
            </a: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Managing Information Security Risk: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900"/>
              </a:spcAft>
              <a:buClr>
                <a:srgbClr val="3366CC"/>
              </a:buClr>
              <a:buNone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	Organization, Mission, and Information System View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Arial Narrow" pitchFamily="34" charset="0"/>
                <a:cs typeface="Arial" charset="0"/>
              </a:rPr>
              <a:t>NIST Special Publication 800-30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900"/>
              </a:spcAft>
              <a:buClr>
                <a:srgbClr val="3366CC"/>
              </a:buClr>
              <a:buNone/>
            </a:pPr>
            <a:r>
              <a:rPr lang="en-US" sz="2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Guide for Conducting Risk Assessments</a:t>
            </a:r>
            <a:endParaRPr lang="en-US" sz="1800" dirty="0" smtClean="0"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Arial Narrow" pitchFamily="34" charset="0"/>
                <a:cs typeface="Arial" charset="0"/>
              </a:rPr>
              <a:t>NIST Special Publication 800-37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400" dirty="0" smtClean="0">
                <a:latin typeface="Arial Narrow" pitchFamily="34" charset="0"/>
                <a:cs typeface="Arial" charset="0"/>
              </a:rPr>
              <a:t>	</a:t>
            </a: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Applying the Risk Management Framework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900"/>
              </a:spcAft>
              <a:buClr>
                <a:srgbClr val="3366CC"/>
              </a:buClr>
              <a:buNone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	to Federal Information Systems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Arial Narrow" pitchFamily="34" charset="0"/>
                <a:cs typeface="Arial" charset="0"/>
              </a:rPr>
              <a:t>NIST Special Publication 800-53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400" dirty="0" smtClean="0">
                <a:latin typeface="Arial Narrow" pitchFamily="34" charset="0"/>
                <a:cs typeface="Arial" charset="0"/>
              </a:rPr>
              <a:t>	</a:t>
            </a: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Security and Privacy Controls for Federal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900"/>
              </a:spcAft>
              <a:buClr>
                <a:srgbClr val="3366CC"/>
              </a:buClr>
              <a:buNone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	Information Systems and Organizations 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Arial Narrow" pitchFamily="34" charset="0"/>
                <a:cs typeface="Arial" charset="0"/>
              </a:rPr>
              <a:t>NIST Special Publication 800-53A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400" dirty="0" smtClean="0">
                <a:latin typeface="Arial Narrow" pitchFamily="34" charset="0"/>
                <a:cs typeface="Arial" charset="0"/>
              </a:rPr>
              <a:t>	</a:t>
            </a: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Guide for Assessing the Security Controls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1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	in Federal Information Systems and Organizations</a:t>
            </a:r>
            <a:endParaRPr lang="en-US" sz="1800" b="1" i="1" dirty="0" smtClean="0">
              <a:solidFill>
                <a:schemeClr val="tx2"/>
              </a:solidFill>
              <a:latin typeface="Arial Narrow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§"/>
            </a:pPr>
            <a:endParaRPr lang="en-US" sz="2400" b="1" dirty="0" smtClean="0">
              <a:latin typeface="Arial Narrow" pitchFamily="34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800" dirty="0" smtClean="0">
                <a:latin typeface="Arial Narrow" pitchFamily="34" charset="0"/>
                <a:cs typeface="Arial" charset="0"/>
              </a:rPr>
              <a:t>	</a:t>
            </a:r>
            <a:endParaRPr lang="en-US" sz="2000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14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09575"/>
            <a:ext cx="3009900" cy="2400300"/>
          </a:xfrm>
          <a:prstGeom prst="rect">
            <a:avLst/>
          </a:prstGeom>
        </p:spPr>
      </p:pic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73" y="2305050"/>
            <a:ext cx="7105651" cy="2572119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Times New Roman"/>
                <a:cs typeface="Times New Roman"/>
              </a:rPr>
              <a:t>NIST Special Publication 800-160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alibri"/>
                <a:ea typeface="Times New Roman"/>
                <a:cs typeface="Times New Roman"/>
              </a:rPr>
              <a:t>Systems Security Engineering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ea typeface="Times New Roman"/>
                <a:cs typeface="Times New Roman"/>
              </a:rPr>
              <a:t>An Integrated Approach to Building Trustworthy Resilient </a:t>
            </a:r>
            <a:r>
              <a:rPr 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ea typeface="Times New Roman"/>
                <a:cs typeface="Times New Roman"/>
              </a:rPr>
              <a:t>Systems</a:t>
            </a:r>
            <a:endParaRPr lang="en-US" sz="2400" b="1" i="1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76625" y="657225"/>
            <a:ext cx="504825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i="1" kern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On the Horizon…</a:t>
            </a:r>
            <a:endParaRPr lang="en-US" sz="2000" b="1" i="1" kern="0" dirty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4310" y="1409698"/>
            <a:ext cx="4576765" cy="4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Stakeholder requirements definition.</a:t>
            </a:r>
            <a:endParaRPr lang="en-US" sz="2400" kern="0" dirty="0">
              <a:solidFill>
                <a:srgbClr val="3399FF">
                  <a:lumMod val="40000"/>
                  <a:lumOff val="60000"/>
                </a:srgbClr>
              </a:solidFill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Requirements analysis.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Architectural design.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Implementation.</a:t>
            </a:r>
          </a:p>
          <a:p>
            <a:pPr marL="2114550" lvl="4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Integration.</a:t>
            </a:r>
          </a:p>
          <a:p>
            <a:pPr marL="2571750" lvl="5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Verification.</a:t>
            </a:r>
          </a:p>
          <a:p>
            <a:pPr marL="2114550" lvl="4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Transition.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Validation.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Operation.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Maintenance.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Disposal</a:t>
            </a:r>
            <a:r>
              <a:rPr lang="en-US" sz="2400" kern="0" dirty="0">
                <a:solidFill>
                  <a:srgbClr val="3399FF">
                    <a:lumMod val="40000"/>
                    <a:lumOff val="60000"/>
                  </a:srgbClr>
                </a:solidFill>
                <a:latin typeface="Arial Narrow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14312"/>
            <a:ext cx="2709861" cy="2143125"/>
          </a:xfrm>
          <a:prstGeom prst="rect">
            <a:avLst/>
          </a:prstGeom>
        </p:spPr>
      </p:pic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4" y="2598770"/>
            <a:ext cx="4329116" cy="2116106"/>
          </a:xfrm>
          <a:ln w="3175"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None/>
            </a:pPr>
            <a:endParaRPr lang="en-US" sz="800" i="1" dirty="0" smtClean="0">
              <a:latin typeface="Arial Narrow" pitchFamily="34" charset="0"/>
            </a:endParaRPr>
          </a:p>
          <a:p>
            <a:pPr marL="91440" indent="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2400" i="1" dirty="0" smtClean="0">
                <a:latin typeface="Arial Narrow" pitchFamily="34" charset="0"/>
              </a:rPr>
              <a:t>Integrating the RMF and security</a:t>
            </a:r>
            <a:r>
              <a:rPr lang="en-US" sz="2400" i="1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latin typeface="Arial Narrow" pitchFamily="34" charset="0"/>
              </a:rPr>
              <a:t> </a:t>
            </a:r>
            <a:r>
              <a:rPr lang="en-US" sz="2400" i="1" dirty="0" smtClean="0">
                <a:latin typeface="Arial Narrow" pitchFamily="34" charset="0"/>
              </a:rPr>
              <a:t>concepts, principles, and best practices into IEEE/ISO/IEC 15288</a:t>
            </a:r>
          </a:p>
          <a:p>
            <a:pPr marL="91440" indent="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Narrow" pitchFamily="34" charset="0"/>
              </a:rPr>
              <a:t>Systems and software engineering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Narrow" pitchFamily="34" charset="0"/>
              </a:rPr>
              <a:t>— System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Narrow" pitchFamily="34" charset="0"/>
              </a:rPr>
              <a:t>life cycle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Narrow" pitchFamily="34" charset="0"/>
              </a:rPr>
              <a:t>processes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endParaRPr lang="en-US" sz="2400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0775" y="382360"/>
            <a:ext cx="6362700" cy="1046389"/>
          </a:xfrm>
        </p:spPr>
        <p:txBody>
          <a:bodyPr/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Building on International Standards</a:t>
            </a:r>
            <a:endParaRPr lang="en-US" sz="3600" b="1" i="1" dirty="0" smtClean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4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73" y="2476502"/>
            <a:ext cx="7972301" cy="198862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8F8F8"/>
                </a:solidFill>
                <a:latin typeface="Calibri"/>
                <a:ea typeface="Times New Roman"/>
                <a:cs typeface="Times New Roman"/>
              </a:rPr>
              <a:t>Security </a:t>
            </a:r>
            <a:r>
              <a:rPr lang="en-US" sz="3600" dirty="0" smtClean="0">
                <a:solidFill>
                  <a:srgbClr val="F8F8F8"/>
                </a:solidFill>
                <a:latin typeface="Calibri"/>
                <a:ea typeface="Times New Roman"/>
                <a:cs typeface="Times New Roman"/>
              </a:rPr>
              <a:t>must</a:t>
            </a:r>
            <a:r>
              <a:rPr lang="en-US" sz="3600" dirty="0" smtClean="0">
                <a:solidFill>
                  <a:srgbClr val="F8F8F8"/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F8F8F8"/>
                </a:solidFill>
                <a:latin typeface="Calibri"/>
                <a:ea typeface="Times New Roman"/>
                <a:cs typeface="Times New Roman"/>
              </a:rPr>
              <a:t>be a by-product of good design and development practices.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690686"/>
            <a:ext cx="23812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9150" y="534761"/>
            <a:ext cx="7524750" cy="752475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Classes of Vulnerabilities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9" y="3752850"/>
            <a:ext cx="7403276" cy="1990725"/>
          </a:xfrm>
          <a:prstGeom prst="rect">
            <a:avLst/>
          </a:prstGeom>
        </p:spPr>
      </p:pic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2948" y="1447801"/>
            <a:ext cx="7839077" cy="413360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2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A 2013 Defense Science Board Report  described—</a:t>
            </a:r>
            <a:endParaRPr lang="en-US" sz="2800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Tier 1:</a:t>
            </a:r>
            <a:r>
              <a:rPr lang="en-US" sz="2800" dirty="0" smtClean="0">
                <a:latin typeface="Arial Narrow" pitchFamily="34" charset="0"/>
              </a:rPr>
              <a:t>  Known vulnerabilities.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Tier 2:</a:t>
            </a:r>
            <a:r>
              <a:rPr lang="en-US" sz="2800" dirty="0" smtClean="0">
                <a:latin typeface="Arial Narrow" pitchFamily="34" charset="0"/>
              </a:rPr>
              <a:t>  Unknown vulnerabilities (zero-day exploits).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Tier 3:</a:t>
            </a:r>
            <a:r>
              <a:rPr lang="en-US" sz="2800" dirty="0" smtClean="0">
                <a:latin typeface="Arial Narrow" pitchFamily="34" charset="0"/>
              </a:rPr>
              <a:t>  Adversary-created vulnerabilities (APT).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endParaRPr lang="en-US" sz="16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Arial Narrow" pitchFamily="34" charset="0"/>
              </a:rPr>
              <a:t>  A significant number of vulnerabilities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Arial Narrow" pitchFamily="34" charset="0"/>
              </a:rPr>
              <a:t>       are “off the radar”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sz="2400" b="1" i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400" b="1" i="1" dirty="0" smtClean="0">
                <a:solidFill>
                  <a:srgbClr val="000000"/>
                </a:solidFill>
                <a:latin typeface="Arial Narrow" pitchFamily="34" charset="0"/>
              </a:rPr>
              <a:t>          of many organizations…</a:t>
            </a:r>
          </a:p>
        </p:txBody>
      </p:sp>
    </p:spTree>
    <p:extLst>
      <p:ext uri="{BB962C8B-B14F-4D97-AF65-F5344CB8AC3E}">
        <p14:creationId xmlns:p14="http://schemas.microsoft.com/office/powerpoint/2010/main" val="3495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7774" y="2757547"/>
            <a:ext cx="6543675" cy="742890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alibri"/>
                <a:ea typeface="Times New Roman"/>
                <a:cs typeface="Times New Roman"/>
              </a:rPr>
              <a:t>Cybersecurity is a team sport.</a:t>
            </a:r>
            <a:endParaRPr lang="en-US" sz="2800" dirty="0">
              <a:latin typeface="Calibri"/>
              <a:ea typeface="Times New Roman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14601" y="3476624"/>
            <a:ext cx="5143499" cy="2686050"/>
            <a:chOff x="2514601" y="3500437"/>
            <a:chExt cx="5143499" cy="2686050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1" y="3500437"/>
              <a:ext cx="5143499" cy="2686050"/>
              <a:chOff x="2514601" y="3500437"/>
              <a:chExt cx="5143499" cy="26860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601" y="3500437"/>
                <a:ext cx="4162424" cy="21431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0600" y="4043362"/>
                <a:ext cx="2857500" cy="2143125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152775" y="5643562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9900">
                      <a:lumMod val="40000"/>
                      <a:lumOff val="60000"/>
                    </a:srgbClr>
                  </a:solidFill>
                  <a:latin typeface="Calibri" panose="020F0502020204030204" pitchFamily="34" charset="0"/>
                </a:rPr>
                <a:t>Industry</a:t>
              </a:r>
              <a:endParaRPr lang="en-US" sz="2000" b="1" dirty="0">
                <a:solidFill>
                  <a:srgbClr val="FF9900">
                    <a:lumMod val="40000"/>
                    <a:lumOff val="60000"/>
                  </a:srgb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4350" y="452437"/>
            <a:ext cx="2857500" cy="2305110"/>
            <a:chOff x="514350" y="476250"/>
            <a:chExt cx="2857500" cy="2305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0" y="476250"/>
              <a:ext cx="2857500" cy="1905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81087" y="2381250"/>
              <a:ext cx="1724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9900">
                      <a:lumMod val="40000"/>
                      <a:lumOff val="60000"/>
                    </a:srgbClr>
                  </a:solidFill>
                  <a:latin typeface="Calibri" panose="020F0502020204030204" pitchFamily="34" charset="0"/>
                </a:rPr>
                <a:t>Government</a:t>
              </a:r>
              <a:endParaRPr lang="en-US" sz="2000" b="1" dirty="0">
                <a:solidFill>
                  <a:srgbClr val="FF9900">
                    <a:lumMod val="40000"/>
                    <a:lumOff val="60000"/>
                  </a:srgb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76850" y="519112"/>
            <a:ext cx="3276600" cy="2238435"/>
            <a:chOff x="5276850" y="542925"/>
            <a:chExt cx="3276600" cy="22384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50" y="542925"/>
              <a:ext cx="3276600" cy="17811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29350" y="2381250"/>
              <a:ext cx="186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9900">
                      <a:lumMod val="40000"/>
                      <a:lumOff val="60000"/>
                    </a:srgbClr>
                  </a:solidFill>
                  <a:latin typeface="Calibri" panose="020F0502020204030204" pitchFamily="34" charset="0"/>
                </a:rPr>
                <a:t>Academia</a:t>
              </a:r>
              <a:endParaRPr lang="en-US" sz="2000" b="1" dirty="0">
                <a:solidFill>
                  <a:srgbClr val="FF9900">
                    <a:lumMod val="40000"/>
                    <a:lumOff val="60000"/>
                  </a:srgb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9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Contact Information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4350" y="1485900"/>
            <a:ext cx="8001000" cy="438051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100 Bureau Drive  Mailstop 8930</a:t>
            </a:r>
          </a:p>
          <a:p>
            <a:pPr algn="ctr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 Gaithersburg, MD USA 20899-8930</a:t>
            </a:r>
            <a:endParaRPr lang="en-US" sz="1400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sz="1600" b="1" i="1" dirty="0" smtClean="0">
                <a:solidFill>
                  <a:schemeClr val="tx2"/>
                </a:solidFill>
                <a:latin typeface="Arial" charset="0"/>
              </a:rPr>
              <a:t>		</a:t>
            </a:r>
            <a:r>
              <a:rPr lang="en-US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</a:rPr>
              <a:t>Project Leader</a:t>
            </a:r>
            <a:r>
              <a:rPr lang="en-US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Arial" charset="0"/>
              </a:rPr>
              <a:t>		</a:t>
            </a:r>
            <a:r>
              <a:rPr lang="en-US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</a:rPr>
              <a:t>Administrative Support</a:t>
            </a:r>
            <a:endParaRPr lang="en-US" sz="1600" i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i="1" dirty="0" smtClean="0">
                <a:solidFill>
                  <a:schemeClr val="tx2"/>
                </a:solidFill>
                <a:latin typeface="Arial" charset="0"/>
              </a:rPr>
              <a:t>		</a:t>
            </a:r>
            <a:r>
              <a:rPr lang="en-US" sz="1400" b="1" dirty="0" smtClean="0">
                <a:latin typeface="Arial" charset="0"/>
              </a:rPr>
              <a:t>Dr. Ron Ross			Peggy Himes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1400" b="1" dirty="0" smtClean="0">
                <a:latin typeface="Arial" charset="0"/>
              </a:rPr>
              <a:t>		(301) 975-5390			(</a:t>
            </a:r>
            <a:r>
              <a:rPr lang="en-US" sz="1400" b="1" dirty="0" smtClean="0">
                <a:latin typeface="Arial" charset="0"/>
                <a:cs typeface="Times New Roman" pitchFamily="18" charset="0"/>
              </a:rPr>
              <a:t>301) 975-</a:t>
            </a:r>
            <a:r>
              <a:rPr lang="en-US" sz="1400" b="1" dirty="0" smtClean="0">
                <a:latin typeface="Arial" charset="0"/>
              </a:rPr>
              <a:t>2489</a:t>
            </a:r>
            <a:r>
              <a:rPr lang="en-US" sz="1400" b="1" dirty="0" smtClean="0">
                <a:solidFill>
                  <a:srgbClr val="3399FF"/>
                </a:solidFill>
                <a:latin typeface="Arial" charset="0"/>
              </a:rPr>
              <a:t>			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ron.ross@nist.gov </a:t>
            </a:r>
            <a:r>
              <a:rPr lang="en-US" sz="1400" b="1" dirty="0" smtClean="0">
                <a:solidFill>
                  <a:srgbClr val="3399FF"/>
                </a:solidFill>
                <a:latin typeface="Arial" charset="0"/>
              </a:rPr>
              <a:t>			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peggy.himes@nist.gov</a:t>
            </a:r>
            <a:endParaRPr lang="en-US" sz="1400" b="1" i="1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Times New Roman"/>
                <a:cs typeface="Times New Roman"/>
              </a:rPr>
              <a:t>		</a:t>
            </a:r>
            <a:r>
              <a:rPr lang="en-US" sz="16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Times New Roman"/>
                <a:cs typeface="Times New Roman"/>
              </a:rPr>
              <a:t>LinkedIn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Times New Roman"/>
                <a:cs typeface="Times New Roman"/>
              </a:rPr>
              <a:t>	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Times New Roman"/>
                <a:cs typeface="Times New Roman"/>
              </a:rPr>
              <a:t>http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Times New Roman"/>
                <a:cs typeface="Times New Roman"/>
              </a:rPr>
              <a:t>://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Times New Roman"/>
                <a:cs typeface="Times New Roman"/>
              </a:rPr>
              <a:t>www.linkedin.com/in/ronrossnist</a:t>
            </a:r>
            <a:endParaRPr lang="en-US" sz="1400" b="1" i="1" dirty="0" smtClean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sz="1400" b="1" i="1" dirty="0" smtClean="0">
                <a:solidFill>
                  <a:schemeClr val="tx2"/>
                </a:solidFill>
                <a:latin typeface="Arial" charset="0"/>
              </a:rPr>
              <a:t>		</a:t>
            </a:r>
            <a:r>
              <a:rPr lang="en-US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</a:rPr>
              <a:t>Senior Information Security Researchers and Technical Support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latin typeface="Arial" charset="0"/>
              </a:rPr>
              <a:t>		Pat Toth		 		Kelley Dempsey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latin typeface="Arial" charset="0"/>
              </a:rPr>
              <a:t>		(301) 975-5140 		 	(301) 975-2827	</a:t>
            </a:r>
            <a:endParaRPr lang="en-US" sz="1400" b="1" i="1" dirty="0" smtClean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1400" b="1" dirty="0" smtClean="0">
                <a:solidFill>
                  <a:srgbClr val="3399FF"/>
                </a:solidFill>
                <a:latin typeface="Arial" charset="0"/>
              </a:rPr>
              <a:t>		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patricia.toth@nist.gov </a:t>
            </a:r>
            <a:r>
              <a:rPr lang="en-US" sz="1400" b="1" dirty="0" smtClean="0">
                <a:solidFill>
                  <a:srgbClr val="3399FF"/>
                </a:solidFill>
                <a:latin typeface="Arial" charset="0"/>
              </a:rPr>
              <a:t>		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kelley.dempsey@nist.gov	</a:t>
            </a:r>
            <a:endParaRPr lang="en-US" sz="1400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Arial" charset="0"/>
              </a:rPr>
              <a:t>		</a:t>
            </a:r>
            <a:r>
              <a:rPr lang="en-US" sz="1400" b="1" dirty="0" smtClean="0">
                <a:latin typeface="Arial" charset="0"/>
              </a:rPr>
              <a:t>Web:</a:t>
            </a:r>
            <a:r>
              <a:rPr lang="en-US" sz="1400" b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csrc.nist.gov			</a:t>
            </a:r>
            <a:r>
              <a:rPr lang="en-US" sz="1400" b="1" dirty="0" smtClean="0">
                <a:latin typeface="Arial" charset="0"/>
              </a:rPr>
              <a:t>Comments:</a:t>
            </a:r>
            <a:r>
              <a:rPr lang="en-US" sz="1400" b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sec-cert@nist.gov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</a:rPr>
              <a:t>		</a:t>
            </a:r>
            <a:endParaRPr lang="en-US" sz="1400" b="1" dirty="0" smtClean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latin typeface="Arial" charset="0"/>
              </a:rPr>
              <a:t>		</a:t>
            </a:r>
            <a:endParaRPr lang="en-US" sz="1400" b="1" dirty="0" smtClean="0">
              <a:solidFill>
                <a:srgbClr val="3399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94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49" y="1114426"/>
            <a:ext cx="7896226" cy="4619623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Good cyber hygiene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is necessary…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But not sufficient.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3366CC"/>
              </a:buClr>
              <a:buNone/>
            </a:pP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You can’t count, configure, or patch your way out of this problem space.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Difficult decisions ahead.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	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3" descr="fork-in-r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425" y="685800"/>
            <a:ext cx="3810000" cy="285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7631" y="900699"/>
            <a:ext cx="327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Which Road to Follow?</a:t>
            </a:r>
            <a:endParaRPr lang="en-US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9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3048" y="885456"/>
            <a:ext cx="7105651" cy="1204850"/>
          </a:xfrm>
        </p:spPr>
        <p:txBody>
          <a:bodyPr/>
          <a:lstStyle/>
          <a:p>
            <a:pPr marL="0" marR="0" indent="0" algn="ct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alibri"/>
                <a:ea typeface="Times New Roman"/>
                <a:cs typeface="Times New Roman"/>
              </a:rPr>
              <a:t>The hard cybersecurity problems are buried below the water line…</a:t>
            </a:r>
            <a:endParaRPr lang="en-US" sz="3600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47897" y="5158224"/>
            <a:ext cx="7677027" cy="60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b="1" i="1" kern="0" dirty="0" smtClean="0">
                <a:solidFill>
                  <a:srgbClr val="FF9900">
                    <a:lumMod val="40000"/>
                    <a:lumOff val="60000"/>
                  </a:srgbClr>
                </a:solidFill>
                <a:latin typeface="Calibri"/>
                <a:ea typeface="Times New Roman"/>
                <a:cs typeface="Times New Roman"/>
              </a:rPr>
              <a:t>In the hardware, software, and firmware.</a:t>
            </a:r>
            <a:endParaRPr lang="en-US" sz="2800" b="1" i="1" kern="0" dirty="0">
              <a:solidFill>
                <a:srgbClr val="FF9900">
                  <a:lumMod val="40000"/>
                  <a:lumOff val="60000"/>
                </a:srgbClr>
              </a:solidFill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171699"/>
            <a:ext cx="635317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899" y="828675"/>
            <a:ext cx="7620001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rPr>
              <a:t>The argument for building stronger, more resilient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r>
              <a:rPr lang="en-US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rPr>
              <a:t>information systems…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66CC"/>
              </a:buClr>
              <a:buNone/>
            </a:pPr>
            <a:endParaRPr lang="en-US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Arial Narrow" pitchFamily="34" charset="0"/>
              </a:rPr>
              <a:t>Software assurance.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Arial Narrow" pitchFamily="34" charset="0"/>
              </a:rPr>
              <a:t>Systems security engineering.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3600" dirty="0" smtClean="0">
                <a:latin typeface="Arial Narrow" pitchFamily="34" charset="0"/>
              </a:rPr>
              <a:t>Supply chain risk management.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None/>
            </a:pP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66CC"/>
              </a:buCl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	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" name="Picture 5" descr="C:\Documents and Settings\rross\Local Settings\Temporary Internet Files\Content.IE5\LVLH1HOC\MP90043876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7211" y="4124324"/>
            <a:ext cx="6358128" cy="1666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53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73" y="2619006"/>
            <a:ext cx="7105651" cy="2543544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600" dirty="0" smtClean="0">
                <a:latin typeface="Calibri"/>
                <a:ea typeface="Times New Roman"/>
                <a:cs typeface="Times New Roman"/>
              </a:rPr>
              <a:t>Getting the attention of the C-Suite</a:t>
            </a:r>
            <a:r>
              <a:rPr lang="en-US" sz="3600" dirty="0" smtClean="0">
                <a:latin typeface="Calibri"/>
                <a:ea typeface="Times New Roman"/>
                <a:cs typeface="Times New Roman"/>
              </a:rPr>
              <a:t>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ea typeface="Times New Roman"/>
                <a:cs typeface="Times New Roman"/>
              </a:rPr>
              <a:t>If you are not solving the right problems, you cannot effectively manage security risk.</a:t>
            </a:r>
            <a:endParaRPr lang="en-US" sz="2800" i="1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442912"/>
            <a:ext cx="2857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ustry-sky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599" y="1514474"/>
            <a:ext cx="4797631" cy="3995677"/>
          </a:xfrm>
          <a:prstGeom prst="rect">
            <a:avLst/>
          </a:prstGeom>
        </p:spPr>
      </p:pic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2949" y="1809751"/>
            <a:ext cx="7753351" cy="41528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T</a:t>
            </a:r>
            <a:r>
              <a:rPr lang="en-US" dirty="0" smtClean="0">
                <a:latin typeface="Arial Narrow" pitchFamily="34" charset="0"/>
              </a:rPr>
              <a:t>hreat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A</a:t>
            </a:r>
            <a:r>
              <a:rPr lang="en-US" dirty="0" smtClean="0">
                <a:latin typeface="Arial Narrow" pitchFamily="34" charset="0"/>
              </a:rPr>
              <a:t>ssets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C</a:t>
            </a:r>
            <a:r>
              <a:rPr lang="en-US" dirty="0" smtClean="0">
                <a:latin typeface="Arial Narrow" pitchFamily="34" charset="0"/>
              </a:rPr>
              <a:t>omplexity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I</a:t>
            </a:r>
            <a:r>
              <a:rPr lang="en-US" dirty="0" smtClean="0">
                <a:latin typeface="Arial Narrow" pitchFamily="34" charset="0"/>
              </a:rPr>
              <a:t>ntegration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3366CC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T</a:t>
            </a:r>
            <a:r>
              <a:rPr lang="en-US" dirty="0" smtClean="0">
                <a:latin typeface="Arial Narrow" pitchFamily="34" charset="0"/>
              </a:rPr>
              <a:t>rustworthiness</a:t>
            </a:r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496660"/>
            <a:ext cx="7524750" cy="119879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TACIT Security</a:t>
            </a:r>
            <a:endParaRPr lang="en-US" sz="2400" b="1" i="1" dirty="0" smtClean="0">
              <a:solidFill>
                <a:schemeClr val="tx2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6981" y="2125682"/>
            <a:ext cx="4453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FF9900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m</a:t>
            </a:r>
            <a:r>
              <a:rPr lang="en-US" sz="2400" b="1" cap="small" dirty="0" smtClean="0">
                <a:solidFill>
                  <a:srgbClr val="FF9900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erriam-webster dictionary</a:t>
            </a:r>
          </a:p>
          <a:p>
            <a:r>
              <a:rPr lang="en-US" sz="2800" dirty="0" smtClean="0">
                <a:solidFill>
                  <a:srgbClr val="F8F8F8"/>
                </a:solidFill>
              </a:rPr>
              <a:t>tac</a:t>
            </a:r>
            <a:r>
              <a:rPr lang="en-US" sz="2800" baseline="30000" dirty="0" smtClean="0">
                <a:solidFill>
                  <a:srgbClr val="F8F8F8"/>
                </a:solidFill>
              </a:rPr>
              <a:t>.</a:t>
            </a:r>
            <a:r>
              <a:rPr lang="en-US" sz="2800" dirty="0" smtClean="0">
                <a:solidFill>
                  <a:srgbClr val="F8F8F8"/>
                </a:solidFill>
              </a:rPr>
              <a:t>it</a:t>
            </a:r>
            <a:r>
              <a:rPr lang="en-US" sz="2400" dirty="0" smtClean="0">
                <a:solidFill>
                  <a:srgbClr val="F8F8F8"/>
                </a:solidFill>
              </a:rPr>
              <a:t>   </a:t>
            </a:r>
            <a:r>
              <a:rPr lang="en-US" sz="2000" i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adjective</a:t>
            </a:r>
          </a:p>
          <a:p>
            <a:r>
              <a:rPr lang="en-US" sz="2000" dirty="0">
                <a:solidFill>
                  <a:srgbClr val="F8F8F8"/>
                </a:solidFill>
              </a:rPr>
              <a:t> </a:t>
            </a:r>
            <a:r>
              <a:rPr lang="en-US" sz="2000" dirty="0" smtClean="0">
                <a:solidFill>
                  <a:srgbClr val="F8F8F8"/>
                </a:solidFill>
              </a:rPr>
              <a:t>   :  </a:t>
            </a:r>
            <a:r>
              <a:rPr lang="en-US" sz="2400" dirty="0" smtClean="0">
                <a:solidFill>
                  <a:srgbClr val="F8F8F8">
                    <a:lumMod val="10000"/>
                  </a:srgbClr>
                </a:solidFill>
              </a:rPr>
              <a:t>expressed or understood</a:t>
            </a:r>
          </a:p>
          <a:p>
            <a:r>
              <a:rPr lang="en-US" sz="2400" dirty="0">
                <a:solidFill>
                  <a:srgbClr val="F8F8F8">
                    <a:lumMod val="10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F8F8F8">
                    <a:lumMod val="10000"/>
                  </a:srgbClr>
                </a:solidFill>
              </a:rPr>
              <a:t>     without being directly stated</a:t>
            </a:r>
            <a:endParaRPr lang="en-US" sz="2400" dirty="0">
              <a:solidFill>
                <a:srgbClr val="F8F8F8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6" y="367518"/>
            <a:ext cx="7772400" cy="1045646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Threat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1389413"/>
            <a:ext cx="7730196" cy="446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1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0980" y="1481544"/>
            <a:ext cx="7286872" cy="4276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latin typeface="Arial Narrow" panose="020B0606020202030204" pitchFamily="34" charset="0"/>
                <a:ea typeface="Calibri"/>
                <a:cs typeface="Times New Roman"/>
              </a:rPr>
              <a:t>Develop 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Times New Roman"/>
              </a:rPr>
              <a:t>a better understanding of the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modern threat space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Times New Roman"/>
              </a:rPr>
              <a:t>, including the capability of adversaries to launch sophisticated, targeted cyber-attacks 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Times New Roman"/>
              </a:rPr>
              <a:t>that 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Times New Roman"/>
              </a:rPr>
              <a:t>exploit specific organizational vulnerabilities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Times New Roman"/>
              </a:rPr>
              <a:t>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Obtain threat data from as many sources as possible.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Include external and insider threat analysis.</a:t>
            </a:r>
          </a:p>
        </p:txBody>
      </p:sp>
    </p:spTree>
    <p:extLst>
      <p:ext uri="{BB962C8B-B14F-4D97-AF65-F5344CB8AC3E}">
        <p14:creationId xmlns:p14="http://schemas.microsoft.com/office/powerpoint/2010/main" val="862849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6" y="381745"/>
            <a:ext cx="7772400" cy="1031419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</a:rPr>
              <a:t>Assets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1365662"/>
            <a:ext cx="7730196" cy="449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1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1091" y="1476782"/>
            <a:ext cx="7486650" cy="4276725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3399FF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Conduct 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 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comprehensive 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criticality analysis of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organizational assets</a:t>
            </a:r>
            <a:r>
              <a:rPr lang="en-US" sz="2800" dirty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 including information and information systems</a:t>
            </a:r>
            <a:r>
              <a:rPr lang="en-US" sz="2800" dirty="0" smtClean="0">
                <a:solidFill>
                  <a:srgbClr val="F8F8F8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.</a:t>
            </a:r>
            <a:endParaRPr lang="en-US" sz="2800" dirty="0">
              <a:solidFill>
                <a:srgbClr val="F8F8F8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Focus on mission/business impact.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 smtClean="0">
                <a:solidFill>
                  <a:schemeClr val="tx1">
                    <a:lumMod val="10000"/>
                  </a:schemeClr>
                </a:solidFill>
                <a:latin typeface="Arial Narrow" pitchFamily="34" charset="0"/>
              </a:rPr>
              <a:t>Use triage concept to segregate assets by criticality.</a:t>
            </a:r>
            <a:endParaRPr lang="en-US" sz="2200" b="1" i="1" dirty="0">
              <a:solidFill>
                <a:schemeClr val="tx1">
                  <a:lumMod val="10000"/>
                </a:schemeClr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26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32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8F8F8"/>
      </a:lt1>
      <a:dk2>
        <a:srgbClr val="660033"/>
      </a:dk2>
      <a:lt2>
        <a:srgbClr val="FF9900"/>
      </a:lt2>
      <a:accent1>
        <a:srgbClr val="3399FF"/>
      </a:accent1>
      <a:accent2>
        <a:srgbClr val="99FFCC"/>
      </a:accent2>
      <a:accent3>
        <a:srgbClr val="B8AAAD"/>
      </a:accent3>
      <a:accent4>
        <a:srgbClr val="D4D4D4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Default Design">
  <a:themeElements>
    <a:clrScheme name="">
      <a:dk1>
        <a:srgbClr val="808080"/>
      </a:dk1>
      <a:lt1>
        <a:srgbClr val="F8F8F8"/>
      </a:lt1>
      <a:dk2>
        <a:srgbClr val="660033"/>
      </a:dk2>
      <a:lt2>
        <a:srgbClr val="FF9900"/>
      </a:lt2>
      <a:accent1>
        <a:srgbClr val="3399FF"/>
      </a:accent1>
      <a:accent2>
        <a:srgbClr val="99FFCC"/>
      </a:accent2>
      <a:accent3>
        <a:srgbClr val="B8AAAD"/>
      </a:accent3>
      <a:accent4>
        <a:srgbClr val="D4D4D4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Default Design">
  <a:themeElements>
    <a:clrScheme name="">
      <a:dk1>
        <a:srgbClr val="808080"/>
      </a:dk1>
      <a:lt1>
        <a:srgbClr val="F8F8F8"/>
      </a:lt1>
      <a:dk2>
        <a:srgbClr val="660033"/>
      </a:dk2>
      <a:lt2>
        <a:srgbClr val="FF9900"/>
      </a:lt2>
      <a:accent1>
        <a:srgbClr val="3399FF"/>
      </a:accent1>
      <a:accent2>
        <a:srgbClr val="99FFCC"/>
      </a:accent2>
      <a:accent3>
        <a:srgbClr val="B8AAAD"/>
      </a:accent3>
      <a:accent4>
        <a:srgbClr val="D4D4D4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">
      <a:dk1>
        <a:srgbClr val="808080"/>
      </a:dk1>
      <a:lt1>
        <a:srgbClr val="F8F8F8"/>
      </a:lt1>
      <a:dk2>
        <a:srgbClr val="660033"/>
      </a:dk2>
      <a:lt2>
        <a:srgbClr val="FF9900"/>
      </a:lt2>
      <a:accent1>
        <a:srgbClr val="3399FF"/>
      </a:accent1>
      <a:accent2>
        <a:srgbClr val="99FFCC"/>
      </a:accent2>
      <a:accent3>
        <a:srgbClr val="B8AAAD"/>
      </a:accent3>
      <a:accent4>
        <a:srgbClr val="D4D4D4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">
      <a:dk1>
        <a:srgbClr val="808080"/>
      </a:dk1>
      <a:lt1>
        <a:srgbClr val="F8F8F8"/>
      </a:lt1>
      <a:dk2>
        <a:srgbClr val="660033"/>
      </a:dk2>
      <a:lt2>
        <a:srgbClr val="FF9900"/>
      </a:lt2>
      <a:accent1>
        <a:srgbClr val="3399FF"/>
      </a:accent1>
      <a:accent2>
        <a:srgbClr val="99FFCC"/>
      </a:accent2>
      <a:accent3>
        <a:srgbClr val="B8AAAD"/>
      </a:accent3>
      <a:accent4>
        <a:srgbClr val="D4D4D4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">
      <a:dk1>
        <a:srgbClr val="808080"/>
      </a:dk1>
      <a:lt1>
        <a:srgbClr val="F8F8F8"/>
      </a:lt1>
      <a:dk2>
        <a:srgbClr val="660033"/>
      </a:dk2>
      <a:lt2>
        <a:srgbClr val="FF9900"/>
      </a:lt2>
      <a:accent1>
        <a:srgbClr val="3399FF"/>
      </a:accent1>
      <a:accent2>
        <a:srgbClr val="99FFCC"/>
      </a:accent2>
      <a:accent3>
        <a:srgbClr val="B8AAAD"/>
      </a:accent3>
      <a:accent4>
        <a:srgbClr val="D4D4D4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25679</TotalTime>
  <Words>769</Words>
  <Application>Microsoft Office PowerPoint</Application>
  <PresentationFormat>On-screen Show (4:3)</PresentationFormat>
  <Paragraphs>170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Default Design</vt:lpstr>
      <vt:lpstr>8_Default Design</vt:lpstr>
      <vt:lpstr>10_Default Design</vt:lpstr>
      <vt:lpstr>1_Default Design</vt:lpstr>
      <vt:lpstr>2_Default Design</vt:lpstr>
      <vt:lpstr>3_Default Design</vt:lpstr>
      <vt:lpstr>PowerPoint Presentation</vt:lpstr>
      <vt:lpstr>Classes of Vulnerabilities</vt:lpstr>
      <vt:lpstr>PowerPoint Presentation</vt:lpstr>
      <vt:lpstr>PowerPoint Presentation</vt:lpstr>
      <vt:lpstr>PowerPoint Presentation</vt:lpstr>
      <vt:lpstr>PowerPoint Presentation</vt:lpstr>
      <vt:lpstr>TACIT Security</vt:lpstr>
      <vt:lpstr>Threat</vt:lpstr>
      <vt:lpstr>Assets</vt:lpstr>
      <vt:lpstr>Complexity</vt:lpstr>
      <vt:lpstr>Integration</vt:lpstr>
      <vt:lpstr>Trustworthiness</vt:lpstr>
      <vt:lpstr>Summary – TACIT Security</vt:lpstr>
      <vt:lpstr>Risk Management Approach Frame – Assess – Respond – Monitor</vt:lpstr>
      <vt:lpstr>Risk Management Framework</vt:lpstr>
      <vt:lpstr>Joint Task Force Risk Management Toolset</vt:lpstr>
      <vt:lpstr>PowerPoint Presentation</vt:lpstr>
      <vt:lpstr>Building on International Standards</vt:lpstr>
      <vt:lpstr>PowerPoint Presentation</vt:lpstr>
      <vt:lpstr>PowerPoint Presentation</vt:lpstr>
      <vt:lpstr>Contact Information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</dc:title>
  <dc:creator>Computer Security Division</dc:creator>
  <cp:lastModifiedBy>Ron Ross</cp:lastModifiedBy>
  <cp:revision>1587</cp:revision>
  <dcterms:created xsi:type="dcterms:W3CDTF">2001-02-02T13:35:42Z</dcterms:created>
  <dcterms:modified xsi:type="dcterms:W3CDTF">2015-03-20T22:11:05Z</dcterms:modified>
</cp:coreProperties>
</file>