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7" r:id="rId3"/>
    <p:sldId id="269" r:id="rId4"/>
    <p:sldId id="270" r:id="rId5"/>
    <p:sldId id="271" r:id="rId6"/>
    <p:sldId id="289" r:id="rId7"/>
    <p:sldId id="290" r:id="rId8"/>
    <p:sldId id="291" r:id="rId9"/>
    <p:sldId id="292" r:id="rId10"/>
    <p:sldId id="272" r:id="rId11"/>
    <p:sldId id="278" r:id="rId12"/>
    <p:sldId id="266" r:id="rId13"/>
    <p:sldId id="268" r:id="rId14"/>
    <p:sldId id="288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97" d="100"/>
          <a:sy n="9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hreat-modeling@omg.org" TargetMode="External"/><Relationship Id="rId3" Type="http://schemas.openxmlformats.org/officeDocument/2006/relationships/hyperlink" Target="mailto:request@omg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Threat 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Gerald Beuchelt</a:t>
            </a:r>
          </a:p>
          <a:p>
            <a:r>
              <a:rPr lang="en-US" dirty="0" smtClean="0"/>
              <a:t>Demandware,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7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Notional Timeline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6" y="950062"/>
            <a:ext cx="7984143" cy="56285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870" y="1328531"/>
            <a:ext cx="52938" cy="54017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list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threat-modeling@omg.org</a:t>
            </a:r>
            <a:endParaRPr lang="en-US" dirty="0" smtClean="0"/>
          </a:p>
          <a:p>
            <a:r>
              <a:rPr lang="en-US" dirty="0" smtClean="0"/>
              <a:t>(Subscription via </a:t>
            </a:r>
            <a:r>
              <a:rPr lang="en-US" dirty="0" smtClean="0">
                <a:hlinkClick r:id="rId3"/>
              </a:rPr>
              <a:t>request@omg.org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br>
              <a:rPr lang="en-US" dirty="0" smtClean="0"/>
            </a:br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omg</a:t>
            </a:r>
            <a:r>
              <a:rPr lang="en-US" dirty="0"/>
              <a:t>-threat-modeling/phase1</a:t>
            </a:r>
          </a:p>
        </p:txBody>
      </p:sp>
    </p:spTree>
    <p:extLst>
      <p:ext uri="{BB962C8B-B14F-4D97-AF65-F5344CB8AC3E}">
        <p14:creationId xmlns:p14="http://schemas.microsoft.com/office/powerpoint/2010/main" val="352691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1a: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30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1b: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advantage: stock market manipulation, reputation loss, poach on employee talent base, industrial espionage/intellectual property theft</a:t>
            </a:r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07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2a: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extortion</a:t>
            </a:r>
          </a:p>
          <a:p>
            <a:pPr lvl="1"/>
            <a:r>
              <a:rPr lang="en-US" dirty="0" smtClean="0"/>
              <a:t>Main target/concerns: humans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2b: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2c: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</a:p>
          <a:p>
            <a:pPr lvl="1"/>
            <a:r>
              <a:rPr lang="en-US" dirty="0" smtClean="0"/>
              <a:t>Systems involved: servers and end-user devices, paper files,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Threat Modeling project kicked off in Dec 2013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</a:t>
            </a:r>
            <a:r>
              <a:rPr lang="en-US" dirty="0" smtClean="0"/>
              <a:t>to non-cyber domains</a:t>
            </a:r>
          </a:p>
          <a:p>
            <a:r>
              <a:rPr lang="en-US" dirty="0" smtClean="0"/>
              <a:t>Progress so far</a:t>
            </a:r>
            <a:endParaRPr lang="en-US" dirty="0" smtClean="0"/>
          </a:p>
          <a:p>
            <a:pPr lvl="1"/>
            <a:r>
              <a:rPr lang="en-US" dirty="0" smtClean="0"/>
              <a:t>Provided preliminary UML version of STIX </a:t>
            </a:r>
          </a:p>
          <a:p>
            <a:pPr lvl="1"/>
            <a:r>
              <a:rPr lang="en-US" dirty="0" smtClean="0"/>
              <a:t>Developed initial conceptual thread model</a:t>
            </a:r>
            <a:endParaRPr lang="en-US" dirty="0" smtClean="0"/>
          </a:p>
          <a:p>
            <a:pPr lvl="1"/>
            <a:r>
              <a:rPr lang="en-US" dirty="0" smtClean="0"/>
              <a:t>Some basic mappings from NIEM to STIX by ‘pivoting’ through conceptual model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conceptual model and solidify NIEM and STIX mappings</a:t>
            </a:r>
          </a:p>
          <a:p>
            <a:pPr lvl="1"/>
            <a:r>
              <a:rPr lang="en-US" dirty="0" smtClean="0"/>
              <a:t>Identify additional information domains/sharing stacks for mapping</a:t>
            </a:r>
          </a:p>
          <a:p>
            <a:pPr lvl="1"/>
            <a:r>
              <a:rPr lang="en-US" dirty="0" smtClean="0"/>
              <a:t>Explore additional use cases (including modeling and predictive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Cross-Protocol</a:t>
            </a:r>
            <a:r>
              <a:rPr lang="en-US" dirty="0" smtClean="0"/>
              <a:t>/Conceptual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4" name="Straight Arrow Connector 33"/>
          <p:cNvCxnSpPr>
            <a:stCxn id="17" idx="2"/>
          </p:cNvCxnSpPr>
          <p:nvPr/>
        </p:nvCxnSpPr>
        <p:spPr>
          <a:xfrm flipH="1">
            <a:off x="3809772" y="2834756"/>
            <a:ext cx="1475988" cy="47109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3809772" y="3305852"/>
            <a:ext cx="425189" cy="100943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</p:cNvCxnSpPr>
          <p:nvPr/>
        </p:nvCxnSpPr>
        <p:spPr>
          <a:xfrm flipH="1" flipV="1">
            <a:off x="3809772" y="3305852"/>
            <a:ext cx="1740540" cy="47620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endCxn id="68" idx="2"/>
          </p:cNvCxnSpPr>
          <p:nvPr/>
        </p:nvCxnSpPr>
        <p:spPr>
          <a:xfrm flipH="1" flipV="1">
            <a:off x="3006651" y="2626369"/>
            <a:ext cx="803121" cy="67948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endCxn id="21" idx="3"/>
          </p:cNvCxnSpPr>
          <p:nvPr/>
        </p:nvCxnSpPr>
        <p:spPr>
          <a:xfrm flipH="1">
            <a:off x="2724522" y="3305852"/>
            <a:ext cx="1085250" cy="53071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659782" y="5459058"/>
            <a:ext cx="2569412" cy="1112853"/>
          </a:xfrm>
          <a:prstGeom prst="wedgeEllipseCallout">
            <a:avLst>
              <a:gd name="adj1" fmla="val 73845"/>
              <a:gd name="adj2" fmla="val -237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‘Semantic Glue’</a:t>
            </a:r>
          </a:p>
          <a:p>
            <a:pPr algn="ctr"/>
            <a:r>
              <a:rPr lang="en-US" dirty="0" smtClean="0"/>
              <a:t>(i.e. Conceptual Threat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886200" cy="470916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representations (Schema &amp; Instances)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data for a purpose using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data structures (e.g. SQL tables or XML documents) – “facts” about the things in the world from some perspective</a:t>
            </a:r>
          </a:p>
          <a:p>
            <a:r>
              <a:rPr lang="en-US" dirty="0"/>
              <a:t>C</a:t>
            </a:r>
            <a:r>
              <a:rPr lang="en-US" dirty="0" smtClean="0"/>
              <a:t>onceptual Domain Models (CDM)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conception of the world by a group of stakeholders – less purpose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things in the world – so can’t be in models</a:t>
            </a:r>
          </a:p>
          <a:p>
            <a:r>
              <a:rPr lang="en-US" dirty="0" smtClean="0"/>
              <a:t>Using abstraction, we can have multiple </a:t>
            </a:r>
            <a:r>
              <a:rPr lang="en-US" dirty="0" smtClean="0">
                <a:solidFill>
                  <a:srgbClr val="FF0000"/>
                </a:solidFill>
              </a:rPr>
              <a:t>representations</a:t>
            </a:r>
            <a:r>
              <a:rPr lang="en-US" dirty="0" smtClean="0"/>
              <a:t> of facts about the world in different data structures and technologies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 define how domain concepts can be represented in a particular form – rules can be simple and generic or heavyweight and specific, depending on the representation.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Pivoting with a Semantic Hook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9" name="U-Turn Arrow 8"/>
          <p:cNvSpPr/>
          <p:nvPr/>
        </p:nvSpPr>
        <p:spPr>
          <a:xfrm flipV="1">
            <a:off x="5031988" y="2133600"/>
            <a:ext cx="3505200" cy="3124200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36688" y="12954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“Source”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4691876" y="4456771"/>
            <a:ext cx="3845312" cy="1524000"/>
          </a:xfrm>
          <a:prstGeom prst="flowChartAlternateProcess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 Domain Models</a:t>
            </a:r>
          </a:p>
          <a:p>
            <a:pPr algn="ctr"/>
            <a:r>
              <a:rPr lang="en-US" dirty="0" smtClean="0"/>
              <a:t>(Models of the world)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498588" y="3237571"/>
            <a:ext cx="1828800" cy="609600"/>
          </a:xfrm>
          <a:prstGeom prst="rightArrow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070338" y="3409021"/>
            <a:ext cx="1371600" cy="723900"/>
          </a:xfrm>
          <a:prstGeom prst="rightArrow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6830122" y="19812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“Target”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4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/>
          <p:cNvGrpSpPr/>
          <p:nvPr/>
        </p:nvGrpSpPr>
        <p:grpSpPr>
          <a:xfrm>
            <a:off x="2476500" y="4324713"/>
            <a:ext cx="6579219" cy="2319505"/>
            <a:chOff x="2476500" y="4324713"/>
            <a:chExt cx="6579219" cy="2319505"/>
          </a:xfrm>
        </p:grpSpPr>
        <p:sp>
          <p:nvSpPr>
            <p:cNvPr id="12" name="TextBox 11"/>
            <p:cNvSpPr txBox="1"/>
            <p:nvPr/>
          </p:nvSpPr>
          <p:spPr>
            <a:xfrm>
              <a:off x="5689819" y="4324713"/>
              <a:ext cx="3365900" cy="830997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&gt;Cory B. Casanave&lt;/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&lt;Weight-LBS&gt;234&lt;/Weight-LBS&gt;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691" y="5468983"/>
              <a:ext cx="2181225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" y="5628218"/>
              <a:ext cx="2476500" cy="10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284018" y="643100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24230" y="658082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UML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6810" y="510953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533774" cy="416517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There is an actual “Person”, Cory Casanave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 concept of this person shared in this room, right 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is one representation of him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“Person” is a shared concept, independent of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may also be shared agreement that Cory is a person and some other “facts”</a:t>
            </a:r>
          </a:p>
          <a:p>
            <a:pPr marL="457200" lvl="1" indent="-285750"/>
            <a:r>
              <a:rPr lang="en-US" dirty="0" smtClean="0"/>
              <a:t>“Cory Casanave” is a name for this person</a:t>
            </a:r>
          </a:p>
          <a:p>
            <a:pPr marL="457200" lvl="1" indent="-285750"/>
            <a:r>
              <a:rPr lang="en-US" dirty="0" smtClean="0"/>
              <a:t>He weighs 240 LBS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multiple data representations about Cory Casanave which may or may not agree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Those representations can be grounded in concepts (semantics), assisting federation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“Pivoting” through a conceptual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1709389"/>
            <a:ext cx="1392324" cy="1908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2309307"/>
            <a:ext cx="3886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665558" y="1253840"/>
            <a:ext cx="1828800" cy="990600"/>
          </a:xfrm>
          <a:prstGeom prst="cloudCallout">
            <a:avLst>
              <a:gd name="adj1" fmla="val -83690"/>
              <a:gd name="adj2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</a:t>
            </a:r>
          </a:p>
          <a:p>
            <a:pPr algn="ctr"/>
            <a:r>
              <a:rPr lang="en-US" sz="1400" dirty="0" smtClean="0"/>
              <a:t>“Cory Casanave”</a:t>
            </a:r>
            <a:endParaRPr lang="en-US" sz="1400" dirty="0"/>
          </a:p>
        </p:txBody>
      </p:sp>
      <p:sp>
        <p:nvSpPr>
          <p:cNvPr id="11" name="Cloud Callout 10"/>
          <p:cNvSpPr/>
          <p:nvPr/>
        </p:nvSpPr>
        <p:spPr>
          <a:xfrm>
            <a:off x="4800600" y="2703370"/>
            <a:ext cx="1828800" cy="990600"/>
          </a:xfrm>
          <a:prstGeom prst="cloudCallout">
            <a:avLst>
              <a:gd name="adj1" fmla="val -138087"/>
              <a:gd name="adj2" fmla="val -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 a</a:t>
            </a:r>
          </a:p>
          <a:p>
            <a:pPr algn="ctr"/>
            <a:r>
              <a:rPr lang="en-US" sz="1400" dirty="0" smtClean="0"/>
              <a:t>“Person”</a:t>
            </a:r>
            <a:endParaRPr lang="en-US" sz="1400" dirty="0"/>
          </a:p>
        </p:txBody>
      </p:sp>
      <p:grpSp>
        <p:nvGrpSpPr>
          <p:cNvPr id="2067" name="Group 2066"/>
          <p:cNvGrpSpPr/>
          <p:nvPr/>
        </p:nvGrpSpPr>
        <p:grpSpPr>
          <a:xfrm>
            <a:off x="3886200" y="1310478"/>
            <a:ext cx="3772716" cy="5214363"/>
            <a:chOff x="3886200" y="1310478"/>
            <a:chExt cx="3772716" cy="5214363"/>
          </a:xfrm>
        </p:grpSpPr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 flipH="1" flipV="1">
              <a:off x="5715000" y="3692915"/>
              <a:ext cx="457200" cy="7266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72200" y="2136466"/>
              <a:ext cx="609600" cy="23593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509181" y="3617849"/>
              <a:ext cx="399703" cy="217335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6545580" y="1811225"/>
              <a:ext cx="769620" cy="43321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886200" y="2136466"/>
              <a:ext cx="914400" cy="37189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576353" y="3600042"/>
              <a:ext cx="814253" cy="226412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60" idx="3"/>
              <a:endCxn id="10" idx="3"/>
            </p:cNvCxnSpPr>
            <p:nvPr/>
          </p:nvCxnSpPr>
          <p:spPr>
            <a:xfrm flipH="1" flipV="1">
              <a:off x="5579958" y="1310478"/>
              <a:ext cx="2078958" cy="5029697"/>
            </a:xfrm>
            <a:prstGeom prst="curvedConnector4">
              <a:avLst>
                <a:gd name="adj1" fmla="val -64614"/>
                <a:gd name="adj2" fmla="val 105671"/>
              </a:avLst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413336" y="615550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12032" y="5867733"/>
            <a:ext cx="1905000" cy="57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Conceptual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Mapping to STIX and NIEM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1278</Words>
  <Application>Microsoft Macintosh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OMG Threat Modeling and Sharing</vt:lpstr>
      <vt:lpstr>Summary</vt:lpstr>
      <vt:lpstr>Cross-Protocol/Conceptual Model</vt:lpstr>
      <vt:lpstr>Model for Semantic Interoperability No Common Meta Model</vt:lpstr>
      <vt:lpstr>Model for Semantic Interoperability No Common Meta Model</vt:lpstr>
      <vt:lpstr>Pivoting with a Semantic Hook </vt:lpstr>
      <vt:lpstr>Example of “Pivoting” through a conceptual model</vt:lpstr>
      <vt:lpstr>Overview Conceptual Model</vt:lpstr>
      <vt:lpstr>Overview Mapping to STIX and NIEM</vt:lpstr>
      <vt:lpstr>Use Case: Large Company</vt:lpstr>
      <vt:lpstr>Use Case – Critical Infrastructure</vt:lpstr>
      <vt:lpstr>Notional Timeline</vt:lpstr>
      <vt:lpstr>More Information </vt:lpstr>
      <vt:lpstr>Backup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Gerald Beuchelt</cp:lastModifiedBy>
  <cp:revision>31</cp:revision>
  <dcterms:created xsi:type="dcterms:W3CDTF">2013-12-02T01:29:01Z</dcterms:created>
  <dcterms:modified xsi:type="dcterms:W3CDTF">2014-03-26T14:27:36Z</dcterms:modified>
</cp:coreProperties>
</file>