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322" r:id="rId3"/>
    <p:sldId id="323" r:id="rId4"/>
    <p:sldId id="324" r:id="rId5"/>
    <p:sldId id="267" r:id="rId6"/>
    <p:sldId id="320" r:id="rId7"/>
    <p:sldId id="321" r:id="rId8"/>
    <p:sldId id="313" r:id="rId9"/>
    <p:sldId id="314" r:id="rId10"/>
    <p:sldId id="316" r:id="rId11"/>
    <p:sldId id="317" r:id="rId12"/>
    <p:sldId id="318" r:id="rId13"/>
    <p:sldId id="319" r:id="rId14"/>
    <p:sldId id="315" r:id="rId15"/>
    <p:sldId id="302" r:id="rId16"/>
    <p:sldId id="311" r:id="rId17"/>
    <p:sldId id="269" r:id="rId18"/>
    <p:sldId id="304" r:id="rId19"/>
    <p:sldId id="312" r:id="rId20"/>
    <p:sldId id="298" r:id="rId21"/>
    <p:sldId id="299" r:id="rId22"/>
    <p:sldId id="289" r:id="rId23"/>
    <p:sldId id="327" r:id="rId24"/>
    <p:sldId id="291" r:id="rId25"/>
    <p:sldId id="308" r:id="rId26"/>
    <p:sldId id="307" r:id="rId27"/>
    <p:sldId id="325" r:id="rId28"/>
    <p:sldId id="32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79" d="100"/>
          <a:sy n="79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0F1-0BC3-6D4E-A19C-D840C0BB7B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Threat/Risk 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4875" y="3886200"/>
            <a:ext cx="7528620" cy="1752600"/>
          </a:xfrm>
        </p:spPr>
        <p:txBody>
          <a:bodyPr/>
          <a:lstStyle/>
          <a:p>
            <a:r>
              <a:rPr lang="en-US" dirty="0" smtClean="0"/>
              <a:t>What is it and what will it do for me?</a:t>
            </a:r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Business Processes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7" y="1281660"/>
            <a:ext cx="8300063" cy="51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Actor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21"/>
            <a:ext cx="9144000" cy="34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Defender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868"/>
            <a:ext cx="9144000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3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746"/>
            <a:ext cx="9144000" cy="32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5716978"/>
            <a:ext cx="228600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60418"/>
            <a:ext cx="228600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4572000" y="3430978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0329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Acts 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454" y="643205"/>
            <a:ext cx="3600826" cy="607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Attackers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5527" y="643205"/>
            <a:ext cx="3504156" cy="607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Defenders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187279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Plan/MO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13560" y="1602178"/>
            <a:ext cx="13068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Capability (TTP)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43300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Actor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2088" y="4101611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5715000" y="3095698"/>
            <a:ext cx="586208" cy="100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 flipH="1">
            <a:off x="6283836" y="4558811"/>
            <a:ext cx="17372" cy="135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07536" y="5915098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286709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3" idx="3"/>
            <a:endCxn id="28" idx="1"/>
          </p:cNvCxnSpPr>
          <p:nvPr/>
        </p:nvCxnSpPr>
        <p:spPr>
          <a:xfrm flipV="1">
            <a:off x="1615440" y="4032958"/>
            <a:ext cx="67056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0" y="3804358"/>
            <a:ext cx="105156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  <a:endCxn id="5" idx="1"/>
          </p:cNvCxnSpPr>
          <p:nvPr/>
        </p:nvCxnSpPr>
        <p:spPr>
          <a:xfrm flipV="1">
            <a:off x="2811780" y="3095698"/>
            <a:ext cx="61722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4" idx="1"/>
          </p:cNvCxnSpPr>
          <p:nvPr/>
        </p:nvCxnSpPr>
        <p:spPr>
          <a:xfrm>
            <a:off x="2811780" y="4261558"/>
            <a:ext cx="617220" cy="188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666980" y="253181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of action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8840" y="533601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Actor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119" idx="2"/>
          </p:cNvCxnSpPr>
          <p:nvPr/>
        </p:nvCxnSpPr>
        <p:spPr>
          <a:xfrm flipV="1">
            <a:off x="7887960" y="4890208"/>
            <a:ext cx="34926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37" idx="1"/>
          </p:cNvCxnSpPr>
          <p:nvPr/>
        </p:nvCxnSpPr>
        <p:spPr>
          <a:xfrm>
            <a:off x="6880328" y="4330211"/>
            <a:ext cx="428512" cy="1234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43" idx="2"/>
          </p:cNvCxnSpPr>
          <p:nvPr/>
        </p:nvCxnSpPr>
        <p:spPr>
          <a:xfrm flipV="1">
            <a:off x="1036320" y="4128162"/>
            <a:ext cx="0" cy="30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  <a:endCxn id="11" idx="2"/>
          </p:cNvCxnSpPr>
          <p:nvPr/>
        </p:nvCxnSpPr>
        <p:spPr>
          <a:xfrm flipV="1">
            <a:off x="1036320" y="2329998"/>
            <a:ext cx="0" cy="53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12" idx="1"/>
          </p:cNvCxnSpPr>
          <p:nvPr/>
        </p:nvCxnSpPr>
        <p:spPr>
          <a:xfrm>
            <a:off x="1036320" y="1872798"/>
            <a:ext cx="777240" cy="9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>
            <a:off x="2466975" y="2333698"/>
            <a:ext cx="215265" cy="142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59117" y="1402080"/>
            <a:ext cx="2509615" cy="70301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Informs understanding of</a:t>
            </a:r>
            <a:endParaRPr lang="en-US" dirty="0"/>
          </a:p>
        </p:txBody>
      </p:sp>
      <p:cxnSp>
        <p:nvCxnSpPr>
          <p:cNvPr id="56" name="Curved Connector 55"/>
          <p:cNvCxnSpPr>
            <a:stCxn id="14" idx="0"/>
            <a:endCxn id="54" idx="5"/>
          </p:cNvCxnSpPr>
          <p:nvPr/>
        </p:nvCxnSpPr>
        <p:spPr>
          <a:xfrm rot="16200000" flipV="1">
            <a:off x="5251474" y="3051876"/>
            <a:ext cx="209946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</p:cNvCxnSpPr>
          <p:nvPr/>
        </p:nvCxnSpPr>
        <p:spPr>
          <a:xfrm rot="10800000" flipV="1">
            <a:off x="3779527" y="1753589"/>
            <a:ext cx="379591" cy="61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089618" y="1099269"/>
            <a:ext cx="1336078" cy="7162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Capability (TTP)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438900" y="3428015"/>
            <a:ext cx="1158240" cy="70014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Plan (MO)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37" idx="0"/>
            <a:endCxn id="71" idx="2"/>
          </p:cNvCxnSpPr>
          <p:nvPr/>
        </p:nvCxnSpPr>
        <p:spPr>
          <a:xfrm flipV="1">
            <a:off x="7887960" y="4128162"/>
            <a:ext cx="130060" cy="120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0"/>
            <a:endCxn id="36" idx="2"/>
          </p:cNvCxnSpPr>
          <p:nvPr/>
        </p:nvCxnSpPr>
        <p:spPr>
          <a:xfrm flipV="1">
            <a:off x="8018020" y="2989018"/>
            <a:ext cx="228080" cy="43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6" idx="0"/>
            <a:endCxn id="70" idx="3"/>
          </p:cNvCxnSpPr>
          <p:nvPr/>
        </p:nvCxnSpPr>
        <p:spPr>
          <a:xfrm rot="5400000" flipH="1" flipV="1">
            <a:off x="7798694" y="1904816"/>
            <a:ext cx="1074409" cy="179596"/>
          </a:xfrm>
          <a:prstGeom prst="curvedConnector4">
            <a:avLst>
              <a:gd name="adj1" fmla="val 33333"/>
              <a:gd name="adj2" fmla="val 227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7658100" y="4433008"/>
            <a:ext cx="115824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 Strategy</a:t>
            </a:r>
            <a:endParaRPr lang="en-US" dirty="0"/>
          </a:p>
        </p:txBody>
      </p:sp>
      <p:cxnSp>
        <p:nvCxnSpPr>
          <p:cNvPr id="131" name="Straight Arrow Connector 130"/>
          <p:cNvCxnSpPr>
            <a:stCxn id="70" idx="2"/>
          </p:cNvCxnSpPr>
          <p:nvPr/>
        </p:nvCxnSpPr>
        <p:spPr>
          <a:xfrm flipH="1" flipV="1">
            <a:off x="7438900" y="1753589"/>
            <a:ext cx="318757" cy="6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" y="3670962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Strategy/Goal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  <a:endCxn id="25" idx="2"/>
          </p:cNvCxnSpPr>
          <p:nvPr/>
        </p:nvCxnSpPr>
        <p:spPr>
          <a:xfrm flipV="1">
            <a:off x="1036320" y="3324298"/>
            <a:ext cx="0" cy="34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04918" y="175661"/>
            <a:ext cx="318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Unify concepts across attackers</a:t>
            </a:r>
          </a:p>
          <a:p>
            <a:pPr algn="ctr"/>
            <a:r>
              <a:rPr lang="en-US" dirty="0" smtClean="0"/>
              <a:t>And defenders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3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one end of the spectrum:</a:t>
            </a:r>
          </a:p>
          <a:p>
            <a:pPr lvl="1"/>
            <a:r>
              <a:rPr lang="en-US" dirty="0" smtClean="0"/>
              <a:t>STIX/</a:t>
            </a:r>
            <a:r>
              <a:rPr lang="en-US" dirty="0" err="1" smtClean="0"/>
              <a:t>Cybox</a:t>
            </a:r>
            <a:r>
              <a:rPr lang="en-US" dirty="0" smtClean="0"/>
              <a:t> in NIEM, Full detail </a:t>
            </a:r>
          </a:p>
          <a:p>
            <a:pPr lvl="1"/>
            <a:r>
              <a:rPr lang="en-US" dirty="0" smtClean="0"/>
              <a:t>Replicates STIX/</a:t>
            </a:r>
            <a:r>
              <a:rPr lang="en-US" dirty="0" err="1" smtClean="0"/>
              <a:t>Cybox</a:t>
            </a:r>
            <a:r>
              <a:rPr lang="en-US" dirty="0" smtClean="0"/>
              <a:t> level of detail</a:t>
            </a:r>
          </a:p>
          <a:p>
            <a:r>
              <a:rPr lang="en-US" dirty="0" smtClean="0"/>
              <a:t>At the other end:</a:t>
            </a:r>
          </a:p>
          <a:p>
            <a:pPr lvl="1"/>
            <a:r>
              <a:rPr lang="en-US" dirty="0" smtClean="0"/>
              <a:t>Situational awareness for threats and risks in general, across domains</a:t>
            </a:r>
          </a:p>
          <a:p>
            <a:pPr lvl="1"/>
            <a:r>
              <a:rPr lang="en-US" dirty="0" smtClean="0"/>
              <a:t>Input summary information from cyber, law enforcement, natural disasters, etc.</a:t>
            </a:r>
          </a:p>
          <a:p>
            <a:pPr lvl="1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6832649" y="3198378"/>
            <a:ext cx="3083154" cy="783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Team’s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Current thought: Situational Awareness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6809015" y="4325381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CYBOX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34186" y="3317671"/>
            <a:ext cx="2427443" cy="12272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STIX/TAXII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362412" y="2733866"/>
            <a:ext cx="1474236" cy="1548882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</a:t>
            </a:r>
          </a:p>
          <a:p>
            <a:pPr algn="ctr"/>
            <a:r>
              <a:rPr lang="en-US" dirty="0" smtClean="0"/>
              <a:t>Threat/Risk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8866192">
            <a:off x="1198493" y="2448279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(Complete)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79652" y="1333498"/>
            <a:ext cx="7699238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 model covering threats &amp; risks in general – Situational Awareness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 rot="3080399">
            <a:off x="4646425" y="2448280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(Summary Concepts)</a:t>
            </a:r>
            <a:endParaRPr lang="en-US" sz="1600" dirty="0"/>
          </a:p>
        </p:txBody>
      </p:sp>
      <p:sp>
        <p:nvSpPr>
          <p:cNvPr id="11" name="Left-Right Arrow 10"/>
          <p:cNvSpPr/>
          <p:nvPr/>
        </p:nvSpPr>
        <p:spPr>
          <a:xfrm rot="17202904">
            <a:off x="2177483" y="2822327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 Summary Concepts)</a:t>
            </a:r>
            <a:endParaRPr lang="en-US" sz="1600" dirty="0"/>
          </a:p>
        </p:txBody>
      </p:sp>
      <p:sp>
        <p:nvSpPr>
          <p:cNvPr id="12" name="Flowchart: Process 11"/>
          <p:cNvSpPr/>
          <p:nvPr/>
        </p:nvSpPr>
        <p:spPr>
          <a:xfrm>
            <a:off x="4051389" y="4414403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Cyber 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390052" y="4895305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Physical 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905139" y="5363515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Criminal</a:t>
            </a:r>
          </a:p>
          <a:p>
            <a:pPr algn="ctr"/>
            <a:r>
              <a:rPr lang="en-US" dirty="0" smtClean="0"/>
              <a:t>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450981" y="5734323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Natural</a:t>
            </a:r>
          </a:p>
          <a:p>
            <a:pPr algn="ctr"/>
            <a:r>
              <a:rPr lang="en-US" dirty="0" smtClean="0"/>
              <a:t>Related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6997959" y="1968759"/>
            <a:ext cx="1963670" cy="961053"/>
          </a:xfrm>
          <a:prstGeom prst="cloudCallout">
            <a:avLst>
              <a:gd name="adj1" fmla="val -101262"/>
              <a:gd name="adj2" fmla="val -7924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Wide and thin conceptual model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976158" y="4502180"/>
            <a:ext cx="1595535" cy="92869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 rot="15511163">
            <a:off x="3551540" y="2800236"/>
            <a:ext cx="2788421" cy="5735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(Replicate Concepts)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4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Cross-Protocol/Conceptual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pPr lvl="1"/>
            <a:r>
              <a:rPr lang="en-US" dirty="0" smtClean="0"/>
              <a:t>Can support (map between) multiple exchange formats: NIEM, STIX and others</a:t>
            </a:r>
          </a:p>
          <a:p>
            <a:pPr lvl="1"/>
            <a:r>
              <a:rPr lang="en-US" dirty="0" smtClean="0"/>
              <a:t>The conceptual model does not commit to any one physical format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9288" y="1534577"/>
            <a:ext cx="7063274" cy="43760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35676" y="3447534"/>
            <a:ext cx="1325353" cy="4515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Situational Awareness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739734" y="5696030"/>
            <a:ext cx="7343192" cy="4292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1543791" y="1375341"/>
            <a:ext cx="391885" cy="47778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421" y="1574555"/>
            <a:ext cx="5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421" y="569603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Cyber Only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68935" y="5070880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CYBOX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78069" y="4632340"/>
            <a:ext cx="4417194" cy="10170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STIX/TAXII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188010" y="2178837"/>
            <a:ext cx="2015412" cy="7029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Suspicious</a:t>
            </a:r>
          </a:p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3869" y="3009014"/>
            <a:ext cx="216559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Threat/Risk</a:t>
            </a: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Focus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421" y="4494528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</a:t>
            </a:r>
          </a:p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2421" y="3224457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</a:p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2421" y="223541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Criminal </a:t>
            </a:r>
          </a:p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54338" y="1574555"/>
            <a:ext cx="1665940" cy="422518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Threat/Risk</a:t>
            </a:r>
          </a:p>
          <a:p>
            <a:pPr algn="ctr"/>
            <a:r>
              <a:rPr lang="en-US" dirty="0" smtClean="0"/>
              <a:t>Situational</a:t>
            </a:r>
          </a:p>
          <a:p>
            <a:pPr algn="ctr"/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88010" y="4771527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Leverages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STIX/</a:t>
            </a:r>
            <a:r>
              <a:rPr lang="en-US" dirty="0" err="1" smtClean="0">
                <a:solidFill>
                  <a:schemeClr val="bg1"/>
                </a:solidFill>
              </a:rPr>
              <a:t>Cybox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0038" y="4605102"/>
            <a:ext cx="1007661" cy="113444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/>
              <a:t>A little extra for Cyber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5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Current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STIX is already providing for the Cyber use case for exchange of detailed and technology specific information between Cyber specialists. </a:t>
            </a:r>
          </a:p>
          <a:p>
            <a:r>
              <a:rPr lang="en-US" dirty="0" smtClean="0"/>
              <a:t>A direct NIEM counterpart does not seem to be resonating with stakeholders as having a lot of value. It would also be large and detailed (as-is STIX/CYBOX)</a:t>
            </a:r>
          </a:p>
          <a:p>
            <a:r>
              <a:rPr lang="en-US" dirty="0" smtClean="0"/>
              <a:t>There is no good solution for Situational awareness that federates multiple kinds of threats such as physical, cyber, natural, spectrum, criminal, etc.</a:t>
            </a:r>
          </a:p>
          <a:p>
            <a:r>
              <a:rPr lang="en-US" dirty="0" smtClean="0"/>
              <a:t>It is difficult to think of threats without including risk, we should include Risk.</a:t>
            </a:r>
          </a:p>
          <a:p>
            <a:r>
              <a:rPr lang="en-US" dirty="0" smtClean="0"/>
              <a:t>This seems a more natural fit for NIEM, would integrate with STIX (and others). It also addresses the core DHS mission, one of our sponsors.</a:t>
            </a:r>
          </a:p>
          <a:p>
            <a:r>
              <a:rPr lang="en-US" dirty="0" smtClean="0"/>
              <a:t>The ability to address broad-based threats and risks based on a conceptual model avoids the “format wars”. It would provide additional value and reduces friction</a:t>
            </a:r>
          </a:p>
          <a:p>
            <a:r>
              <a:rPr lang="en-US" dirty="0" smtClean="0"/>
              <a:t>A NIEM representation of general threat/risk situational awareness, mapped to the conceptual model, makes NIEM relevant in addressing address a critical need. It can then be extended that to more specific use cases as mission needs indicate.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6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Threat information sharing critical enabler for ‘wire-speed’ defense of complex systems</a:t>
            </a:r>
          </a:p>
          <a:p>
            <a:r>
              <a:rPr lang="en-US" dirty="0" smtClean="0"/>
              <a:t>Information sharing requires shared concepts for subject area</a:t>
            </a:r>
          </a:p>
          <a:p>
            <a:pPr lvl="1"/>
            <a:r>
              <a:rPr lang="en-US" dirty="0" smtClean="0"/>
              <a:t>NIEM is used by US federal, state, and local government, as well as internationally</a:t>
            </a:r>
          </a:p>
          <a:p>
            <a:pPr lvl="1"/>
            <a:r>
              <a:rPr lang="en-US" dirty="0" smtClean="0"/>
              <a:t>STIX is being adopted by a large number of users</a:t>
            </a:r>
          </a:p>
          <a:p>
            <a:pPr lvl="1"/>
            <a:r>
              <a:rPr lang="en-US" dirty="0" smtClean="0"/>
              <a:t>Snort rules are common for IDS</a:t>
            </a:r>
          </a:p>
          <a:p>
            <a:r>
              <a:rPr lang="en-US" dirty="0" smtClean="0"/>
              <a:t>Multiple protocols, languages, and models used throughout industry today, but: </a:t>
            </a:r>
          </a:p>
          <a:p>
            <a:pPr lvl="1"/>
            <a:r>
              <a:rPr lang="en-US" dirty="0" smtClean="0"/>
              <a:t>Re-use of existing protocols for threat exchange (e.g. </a:t>
            </a:r>
            <a:r>
              <a:rPr lang="en-US" dirty="0" err="1" smtClean="0"/>
              <a:t>IODef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Focus on threat indicators/signature and classification (e.g. STIX, </a:t>
            </a:r>
            <a:r>
              <a:rPr lang="en-US" dirty="0" err="1" smtClean="0"/>
              <a:t>OpenIOC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Desire to have traceability from indicators to threat actors and their motivation/intent</a:t>
            </a:r>
          </a:p>
          <a:p>
            <a:pPr lvl="1"/>
            <a:r>
              <a:rPr lang="en-US" dirty="0" smtClean="0"/>
              <a:t>Leverage existing work performed by social modeling and behavior groups, e.g. SI* </a:t>
            </a:r>
          </a:p>
          <a:p>
            <a:r>
              <a:rPr lang="en-US" dirty="0" smtClean="0"/>
              <a:t>Some integration with other enterprise systems, but no comprehensive approach</a:t>
            </a:r>
          </a:p>
        </p:txBody>
      </p:sp>
    </p:spTree>
    <p:extLst>
      <p:ext uri="{BB962C8B-B14F-4D97-AF65-F5344CB8AC3E}">
        <p14:creationId xmlns:p14="http://schemas.microsoft.com/office/powerpoint/2010/main" val="9706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OMG RFP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17229" y="1744045"/>
            <a:ext cx="1399592" cy="1135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threats &amp; risks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11756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17229" y="4285082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Suspicious Activity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17229" y="5149719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(Others)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14122" y="4451049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14122" y="3936311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Model/Mapping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714122" y="4959568"/>
            <a:ext cx="2068285" cy="5326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Normative Artifact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STIX/TAXII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0102" y="356697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849379" y="2879886"/>
            <a:ext cx="265922" cy="138964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44121" y="6137574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714121" y="5494753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Later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1" y="1333498"/>
            <a:ext cx="8383555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586909"/>
            <a:ext cx="2799183" cy="845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Detailed Cyber (Leverage STIX/</a:t>
            </a:r>
            <a:r>
              <a:rPr lang="en-US" dirty="0" err="1" smtClean="0">
                <a:solidFill>
                  <a:schemeClr val="bg1"/>
                </a:solidFill>
              </a:rPr>
              <a:t>Cybox</a:t>
            </a:r>
            <a:r>
              <a:rPr lang="en-US" dirty="0" smtClean="0">
                <a:solidFill>
                  <a:schemeClr val="bg1"/>
                </a:solidFill>
              </a:rPr>
              <a:t> concepts)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17229" y="1744045"/>
            <a:ext cx="1399592" cy="1135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Law Enforcement threats &amp; risks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11756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>
            <a:off x="1884784" y="3432885"/>
            <a:ext cx="783771" cy="550506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17229" y="4285082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Suspicious Activity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17229" y="5149719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(Others)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7791062" y="2879886"/>
            <a:ext cx="279918" cy="140519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11756" y="3983392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NIEM Cyber Domain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STIX/TAXII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286000" y="4830530"/>
            <a:ext cx="2174033" cy="1506123"/>
          </a:xfrm>
          <a:prstGeom prst="wedgeRoundRectCallout">
            <a:avLst>
              <a:gd name="adj1" fmla="val -12206"/>
              <a:gd name="adj2" fmla="val -14867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Needed level of detail still open to discussion based on requirements, no need to replicate STIX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Left-Up Arrow 20"/>
          <p:cNvSpPr/>
          <p:nvPr/>
        </p:nvSpPr>
        <p:spPr>
          <a:xfrm flipH="1">
            <a:off x="4413377" y="3414995"/>
            <a:ext cx="998378" cy="1002269"/>
          </a:xfrm>
          <a:prstGeom prst="leftUpArrow">
            <a:avLst>
              <a:gd name="adj1" fmla="val 11916"/>
              <a:gd name="adj2" fmla="val 1565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886200" cy="470916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representations (Schema &amp; Instances)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data for a purpose using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data structures (e.g. SQL tables or XML documents) – “facts” about the things in the world from some perspective</a:t>
            </a:r>
          </a:p>
          <a:p>
            <a:r>
              <a:rPr lang="en-US" dirty="0"/>
              <a:t>C</a:t>
            </a:r>
            <a:r>
              <a:rPr lang="en-US" dirty="0" smtClean="0"/>
              <a:t>onceptual Domain Models (CDM)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conception of the world by a group of stakeholders – less purpose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things in the world – so can’t be in models</a:t>
            </a:r>
          </a:p>
          <a:p>
            <a:r>
              <a:rPr lang="en-US" dirty="0" smtClean="0"/>
              <a:t>Using abstraction, we can have multiple </a:t>
            </a:r>
            <a:r>
              <a:rPr lang="en-US" dirty="0" smtClean="0">
                <a:solidFill>
                  <a:srgbClr val="FF0000"/>
                </a:solidFill>
              </a:rPr>
              <a:t>representations</a:t>
            </a:r>
            <a:r>
              <a:rPr lang="en-US" dirty="0" smtClean="0"/>
              <a:t> of facts about the world in different data structures and technologies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 define how domain concepts can be represented in a particular form – rules can be simple and generic or heavyweight and specific, depending on the representation.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Pivoting Through a Conceptual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9" name="U-Turn Arrow 8"/>
          <p:cNvSpPr/>
          <p:nvPr/>
        </p:nvSpPr>
        <p:spPr>
          <a:xfrm flipV="1">
            <a:off x="5031988" y="2133600"/>
            <a:ext cx="3505200" cy="3124200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36688" y="12954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“Source”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Representation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4691876" y="4456771"/>
            <a:ext cx="3845312" cy="1524000"/>
          </a:xfrm>
          <a:prstGeom prst="flowChartAlternateProcess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Conceptual Domain Models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(Models of the world)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4498588" y="3237571"/>
            <a:ext cx="1828800" cy="609600"/>
          </a:xfrm>
          <a:prstGeom prst="rightArrow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070338" y="3409021"/>
            <a:ext cx="1371600" cy="723900"/>
          </a:xfrm>
          <a:prstGeom prst="rightArrow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6830122" y="19812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“Target”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Representation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/>
          <p:cNvGrpSpPr/>
          <p:nvPr/>
        </p:nvGrpSpPr>
        <p:grpSpPr>
          <a:xfrm>
            <a:off x="2476500" y="4324713"/>
            <a:ext cx="6579219" cy="2319505"/>
            <a:chOff x="2476500" y="4324713"/>
            <a:chExt cx="6579219" cy="2319505"/>
          </a:xfrm>
        </p:grpSpPr>
        <p:sp>
          <p:nvSpPr>
            <p:cNvPr id="12" name="TextBox 11"/>
            <p:cNvSpPr txBox="1"/>
            <p:nvPr/>
          </p:nvSpPr>
          <p:spPr>
            <a:xfrm>
              <a:off x="5689819" y="4324713"/>
              <a:ext cx="3365900" cy="830997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&gt;Cory B. Casanave&lt;/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&lt;Weight-LBS&gt;234&lt;/Weight-LBS&gt;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691" y="5468983"/>
              <a:ext cx="2181225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" y="5628218"/>
              <a:ext cx="2476500" cy="10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284018" y="643100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24230" y="658082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UML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6810" y="510953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533774" cy="416517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There is an actual “Person”, Cory Casanave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 concept of this person shared in this room, right 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is one representation of him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“Person” is a shared concept, independent of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may also be shared agreement that Cory is a person and some other “facts”</a:t>
            </a:r>
          </a:p>
          <a:p>
            <a:pPr marL="457200" lvl="1" indent="-285750"/>
            <a:r>
              <a:rPr lang="en-US" dirty="0" smtClean="0"/>
              <a:t>“Cory Casanave” is a name for this person</a:t>
            </a:r>
          </a:p>
          <a:p>
            <a:pPr marL="457200" lvl="1" indent="-285750"/>
            <a:r>
              <a:rPr lang="en-US" dirty="0" smtClean="0"/>
              <a:t>He weighs 240 LBS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multiple data representations about Cory Casanave which may or may not agree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Those representations can be grounded in concepts (semantics), assisting federation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“Pivoting” through a conceptual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1709389"/>
            <a:ext cx="1392324" cy="1908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2309307"/>
            <a:ext cx="3886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665558" y="1253840"/>
            <a:ext cx="1828800" cy="990600"/>
          </a:xfrm>
          <a:prstGeom prst="cloudCallout">
            <a:avLst>
              <a:gd name="adj1" fmla="val -83690"/>
              <a:gd name="adj2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</a:t>
            </a:r>
          </a:p>
          <a:p>
            <a:pPr algn="ctr"/>
            <a:r>
              <a:rPr lang="en-US" sz="1400" dirty="0" smtClean="0"/>
              <a:t>“Cory Casanave”</a:t>
            </a:r>
            <a:endParaRPr lang="en-US" sz="1400" dirty="0"/>
          </a:p>
        </p:txBody>
      </p:sp>
      <p:sp>
        <p:nvSpPr>
          <p:cNvPr id="11" name="Cloud Callout 10"/>
          <p:cNvSpPr/>
          <p:nvPr/>
        </p:nvSpPr>
        <p:spPr>
          <a:xfrm>
            <a:off x="4800600" y="2703370"/>
            <a:ext cx="1828800" cy="990600"/>
          </a:xfrm>
          <a:prstGeom prst="cloudCallout">
            <a:avLst>
              <a:gd name="adj1" fmla="val -138087"/>
              <a:gd name="adj2" fmla="val -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 a</a:t>
            </a:r>
          </a:p>
          <a:p>
            <a:pPr algn="ctr"/>
            <a:r>
              <a:rPr lang="en-US" sz="1400" dirty="0" smtClean="0"/>
              <a:t>“Person”</a:t>
            </a:r>
            <a:endParaRPr lang="en-US" sz="1400" dirty="0"/>
          </a:p>
        </p:txBody>
      </p:sp>
      <p:grpSp>
        <p:nvGrpSpPr>
          <p:cNvPr id="2067" name="Group 2066"/>
          <p:cNvGrpSpPr/>
          <p:nvPr/>
        </p:nvGrpSpPr>
        <p:grpSpPr>
          <a:xfrm>
            <a:off x="3886200" y="1310478"/>
            <a:ext cx="3772716" cy="5214363"/>
            <a:chOff x="3886200" y="1310478"/>
            <a:chExt cx="3772716" cy="5214363"/>
          </a:xfrm>
        </p:grpSpPr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 flipH="1" flipV="1">
              <a:off x="5715000" y="3692915"/>
              <a:ext cx="457200" cy="7266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72200" y="2136466"/>
              <a:ext cx="609600" cy="23593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509181" y="3617849"/>
              <a:ext cx="399703" cy="217335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6545580" y="1811225"/>
              <a:ext cx="769620" cy="43321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886200" y="2136466"/>
              <a:ext cx="914400" cy="37189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576353" y="3600042"/>
              <a:ext cx="814253" cy="226412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60" idx="3"/>
              <a:endCxn id="10" idx="3"/>
            </p:cNvCxnSpPr>
            <p:nvPr/>
          </p:nvCxnSpPr>
          <p:spPr>
            <a:xfrm flipH="1" flipV="1">
              <a:off x="5579958" y="1310478"/>
              <a:ext cx="2078958" cy="5029697"/>
            </a:xfrm>
            <a:prstGeom prst="curvedConnector4">
              <a:avLst>
                <a:gd name="adj1" fmla="val -64614"/>
                <a:gd name="adj2" fmla="val 105671"/>
              </a:avLst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413336" y="615550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12032" y="5867733"/>
            <a:ext cx="1905000" cy="57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As-is STIX “Logical Level” in UML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417638"/>
            <a:ext cx="8972551" cy="52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0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Conceptual Model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190625"/>
            <a:ext cx="70294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8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3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Mapping STIX and the conceptual Model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31946"/>
            <a:ext cx="85725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061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lower level mapping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620002"/>
            <a:ext cx="78105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(Initial – at kick off)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Multi-Phase Approach </a:t>
            </a:r>
          </a:p>
          <a:p>
            <a:pPr lvl="1"/>
            <a:r>
              <a:rPr lang="en-US" dirty="0" smtClean="0"/>
              <a:t>Start with initial mapping of existing concepts (STIX Data Model &lt;-&gt; NIEM UML Profile</a:t>
            </a:r>
          </a:p>
          <a:p>
            <a:pPr lvl="1"/>
            <a:r>
              <a:rPr lang="en-US" dirty="0" smtClean="0"/>
              <a:t>Develop meta-model for threat modeling and expand scope</a:t>
            </a:r>
          </a:p>
          <a:p>
            <a:pPr lvl="1"/>
            <a:r>
              <a:rPr lang="en-US" dirty="0" smtClean="0"/>
              <a:t>Include non-cyber domains</a:t>
            </a:r>
          </a:p>
          <a:p>
            <a:r>
              <a:rPr lang="en-US" dirty="0" smtClean="0"/>
              <a:t>Include creation of Platform Independent Model (PIM) and Platform Specific Models (PSM) that represent STIX, </a:t>
            </a:r>
            <a:r>
              <a:rPr lang="en-US" dirty="0" err="1" smtClean="0"/>
              <a:t>OpenIOC</a:t>
            </a:r>
            <a:endParaRPr lang="en-US" dirty="0" smtClean="0"/>
          </a:p>
          <a:p>
            <a:r>
              <a:rPr lang="en-US" dirty="0" smtClean="0"/>
              <a:t>Include social model of threat actors, campaigns, motivation</a:t>
            </a:r>
          </a:p>
          <a:p>
            <a:pPr lvl="1"/>
            <a:r>
              <a:rPr lang="en-US" dirty="0" smtClean="0"/>
              <a:t>E.g. through leveraging SI* framework concepts</a:t>
            </a:r>
          </a:p>
          <a:p>
            <a:r>
              <a:rPr lang="en-US" dirty="0" smtClean="0"/>
              <a:t>Integrate with </a:t>
            </a:r>
          </a:p>
          <a:p>
            <a:pPr lvl="1"/>
            <a:r>
              <a:rPr lang="en-US" dirty="0" smtClean="0"/>
              <a:t>NIEM 3.0</a:t>
            </a:r>
          </a:p>
          <a:p>
            <a:pPr lvl="1"/>
            <a:r>
              <a:rPr lang="en-US" dirty="0" smtClean="0"/>
              <a:t>Common Alerting Protocol (CAP)</a:t>
            </a:r>
          </a:p>
          <a:p>
            <a:pPr lvl="1"/>
            <a:r>
              <a:rPr lang="en-US" dirty="0" smtClean="0"/>
              <a:t>Other applicable systems</a:t>
            </a:r>
          </a:p>
          <a:p>
            <a:r>
              <a:rPr lang="en-US" dirty="0" smtClean="0"/>
              <a:t>Extend beyond cyber threat sharing</a:t>
            </a:r>
          </a:p>
          <a:p>
            <a:pPr lvl="1"/>
            <a:r>
              <a:rPr lang="en-US" dirty="0" smtClean="0"/>
              <a:t>Non-cyber domain integration</a:t>
            </a:r>
          </a:p>
          <a:p>
            <a:pPr lvl="1"/>
            <a:r>
              <a:rPr lang="en-US" dirty="0" smtClean="0"/>
              <a:t>Sharing of countermeasure for specific threats </a:t>
            </a:r>
          </a:p>
        </p:txBody>
      </p:sp>
    </p:spTree>
    <p:extLst>
      <p:ext uri="{BB962C8B-B14F-4D97-AF65-F5344CB8AC3E}">
        <p14:creationId xmlns:p14="http://schemas.microsoft.com/office/powerpoint/2010/main" val="3723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/>
              <a:t>1 (Initial – at kick off)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979" cy="28204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“Cyber Domain PIM” utilizing UML Profile for NIEM to model STIX information exchange</a:t>
            </a:r>
          </a:p>
          <a:p>
            <a:pPr lvl="1"/>
            <a:r>
              <a:rPr lang="en-US" dirty="0" smtClean="0"/>
              <a:t>NIEM profile exists today</a:t>
            </a:r>
          </a:p>
          <a:p>
            <a:pPr lvl="1"/>
            <a:r>
              <a:rPr lang="en-US" dirty="0" smtClean="0"/>
              <a:t>STIX has currently richest model and broadest interest base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420627"/>
            <a:ext cx="8364358" cy="2298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Expected output: Specification that includes</a:t>
            </a:r>
          </a:p>
          <a:p>
            <a:pPr lvl="1"/>
            <a:r>
              <a:rPr lang="en-US" dirty="0" smtClean="0"/>
              <a:t>Cyber Domain PIM</a:t>
            </a:r>
          </a:p>
          <a:p>
            <a:pPr lvl="1"/>
            <a:r>
              <a:rPr lang="en-US" dirty="0" smtClean="0"/>
              <a:t>STIX PSM</a:t>
            </a:r>
          </a:p>
          <a:p>
            <a:r>
              <a:rPr lang="en-US" dirty="0" smtClean="0"/>
              <a:t>Rationale: fairly easy to achieve, concretization of a Cyber Domain PIM that can serve as basis for meta-model or semantic models for other platforms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09" y="1600200"/>
            <a:ext cx="4175618" cy="23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Threat Modeling project kicked off in Dec 2013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to non-cyber domains and inclusion of risk</a:t>
            </a:r>
          </a:p>
          <a:p>
            <a:r>
              <a:rPr lang="en-US" dirty="0" smtClean="0"/>
              <a:t>Evolution of thinking</a:t>
            </a:r>
          </a:p>
          <a:p>
            <a:pPr marL="742950" lvl="2" indent="-342900"/>
            <a:r>
              <a:rPr lang="en-US" sz="2900" dirty="0"/>
              <a:t>Team moves to a conceptual modeling approach covering situational awareness across multiple kinds of threats and risks (not just Cyber)</a:t>
            </a:r>
          </a:p>
          <a:p>
            <a:r>
              <a:rPr lang="en-US" dirty="0" smtClean="0"/>
              <a:t>Progress so far</a:t>
            </a:r>
          </a:p>
          <a:p>
            <a:pPr lvl="1"/>
            <a:r>
              <a:rPr lang="en-US" dirty="0" smtClean="0"/>
              <a:t>Provided preliminary UML version of STIX, identified STIX primary concepts </a:t>
            </a:r>
          </a:p>
          <a:p>
            <a:pPr lvl="1"/>
            <a:r>
              <a:rPr lang="en-US" dirty="0" smtClean="0"/>
              <a:t>Developed initial conceptual threat model</a:t>
            </a:r>
          </a:p>
          <a:p>
            <a:pPr lvl="1"/>
            <a:r>
              <a:rPr lang="en-US" dirty="0" smtClean="0"/>
              <a:t>Some basic mappings from NIEM to STIX by ‘pivoting’ through conceptual model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conceptual model and solidify NIEM and STIX mappings</a:t>
            </a:r>
          </a:p>
          <a:p>
            <a:pPr lvl="1"/>
            <a:r>
              <a:rPr lang="en-US" dirty="0" smtClean="0"/>
              <a:t>Identify additional information domains/sharing stacks for mapping</a:t>
            </a:r>
          </a:p>
          <a:p>
            <a:pPr lvl="1"/>
            <a:r>
              <a:rPr lang="en-US" dirty="0" smtClean="0"/>
              <a:t>Explore additional use cases (including modeling and predictive analysis)</a:t>
            </a:r>
          </a:p>
          <a:p>
            <a:pPr lvl="1"/>
            <a:r>
              <a:rPr lang="en-US" dirty="0" smtClean="0"/>
              <a:t>Integration with Risk Meta Model </a:t>
            </a:r>
          </a:p>
          <a:p>
            <a:pPr lvl="1"/>
            <a:r>
              <a:rPr lang="en-US" dirty="0" smtClean="0"/>
              <a:t>Issue OMG-RFP</a:t>
            </a:r>
          </a:p>
          <a:p>
            <a:r>
              <a:rPr lang="en-US" dirty="0" smtClean="0"/>
              <a:t>There are scope and “business case” directions being set as the team has evolved</a:t>
            </a:r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4" name="Straight Arrow Connector 33"/>
          <p:cNvCxnSpPr>
            <a:stCxn id="17" idx="2"/>
          </p:cNvCxnSpPr>
          <p:nvPr/>
        </p:nvCxnSpPr>
        <p:spPr>
          <a:xfrm flipH="1">
            <a:off x="3809772" y="2834756"/>
            <a:ext cx="1475988" cy="47109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3809772" y="3305852"/>
            <a:ext cx="425189" cy="100943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</p:cNvCxnSpPr>
          <p:nvPr/>
        </p:nvCxnSpPr>
        <p:spPr>
          <a:xfrm flipH="1" flipV="1">
            <a:off x="3809772" y="3305852"/>
            <a:ext cx="1740540" cy="47620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endCxn id="68" idx="2"/>
          </p:cNvCxnSpPr>
          <p:nvPr/>
        </p:nvCxnSpPr>
        <p:spPr>
          <a:xfrm flipH="1" flipV="1">
            <a:off x="3006651" y="2626369"/>
            <a:ext cx="803121" cy="67948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endCxn id="21" idx="3"/>
          </p:cNvCxnSpPr>
          <p:nvPr/>
        </p:nvCxnSpPr>
        <p:spPr>
          <a:xfrm flipH="1">
            <a:off x="2724522" y="3305852"/>
            <a:ext cx="1085250" cy="53071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Conceptual Domain Model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659782" y="5459058"/>
            <a:ext cx="2569412" cy="1112853"/>
          </a:xfrm>
          <a:prstGeom prst="wedgeEllipseCallout">
            <a:avLst>
              <a:gd name="adj1" fmla="val 73845"/>
              <a:gd name="adj2" fmla="val -237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‘Semantic Glue’</a:t>
            </a:r>
          </a:p>
          <a:p>
            <a:pPr algn="ctr"/>
            <a:r>
              <a:rPr lang="en-US" dirty="0" smtClean="0"/>
              <a:t>(i.e. Conceptual Threat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1602</Words>
  <Application>Microsoft Office PowerPoint</Application>
  <PresentationFormat>On-screen Show (4:3)</PresentationFormat>
  <Paragraphs>272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Threat/Risk Modeling and Sharing</vt:lpstr>
      <vt:lpstr>Motivation</vt:lpstr>
      <vt:lpstr>Approach (Initial – at kick off)</vt:lpstr>
      <vt:lpstr>Phase 1 (Initial – at kick off)</vt:lpstr>
      <vt:lpstr>Status</vt:lpstr>
      <vt:lpstr>Use Case: Large Company</vt:lpstr>
      <vt:lpstr>Use Case – Critical Infrastructure</vt:lpstr>
      <vt:lpstr>Existing Interoperability No Common Meta Model</vt:lpstr>
      <vt:lpstr>Model for Semantic Interoperability Conceptual Domain Model</vt:lpstr>
      <vt:lpstr>High-Level Business Processes</vt:lpstr>
      <vt:lpstr>Threat Actor Process</vt:lpstr>
      <vt:lpstr>Defender Process</vt:lpstr>
      <vt:lpstr>Information Sharing Process</vt:lpstr>
      <vt:lpstr>PowerPoint Presentation</vt:lpstr>
      <vt:lpstr>The scope question</vt:lpstr>
      <vt:lpstr>Current thought: Situational Awareness</vt:lpstr>
      <vt:lpstr>Cross-Protocol/Conceptual Model</vt:lpstr>
      <vt:lpstr>Situational Awareness</vt:lpstr>
      <vt:lpstr>Reasons for Current Direction</vt:lpstr>
      <vt:lpstr>Initial OMG RFP Focus</vt:lpstr>
      <vt:lpstr>Optional: Later Focus</vt:lpstr>
      <vt:lpstr>Pivoting Through a Conceptual Model</vt:lpstr>
      <vt:lpstr>Example of “Pivoting” through a conceptual model</vt:lpstr>
      <vt:lpstr>Overview Models</vt:lpstr>
      <vt:lpstr>As-is STIX “Logical Level” in UML</vt:lpstr>
      <vt:lpstr>Current Conceptual Model Overview</vt:lpstr>
      <vt:lpstr>Mapping STIX and the conceptual Model</vt:lpstr>
      <vt:lpstr>Example of lower level mapping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Cory Casanave [18538]</cp:lastModifiedBy>
  <cp:revision>67</cp:revision>
  <dcterms:created xsi:type="dcterms:W3CDTF">2013-12-02T01:29:01Z</dcterms:created>
  <dcterms:modified xsi:type="dcterms:W3CDTF">2014-05-04T20:37:04Z</dcterms:modified>
</cp:coreProperties>
</file>