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1" r:id="rId5"/>
    <p:sldId id="262" r:id="rId6"/>
    <p:sldId id="264" r:id="rId7"/>
    <p:sldId id="268" r:id="rId8"/>
    <p:sldId id="265" r:id="rId9"/>
    <p:sldId id="266" r:id="rId10"/>
    <p:sldId id="267" r:id="rId11"/>
    <p:sldId id="259" r:id="rId12"/>
    <p:sldId id="260" r:id="rId13"/>
    <p:sldId id="270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3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E2A3-0963-4EB7-8B9C-4C71829858D7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28D-7535-4FF4-B4C6-396395E4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9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E2A3-0963-4EB7-8B9C-4C71829858D7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28D-7535-4FF4-B4C6-396395E4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05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E2A3-0963-4EB7-8B9C-4C71829858D7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28D-7535-4FF4-B4C6-396395E4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E2A3-0963-4EB7-8B9C-4C71829858D7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28D-7535-4FF4-B4C6-396395E4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33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E2A3-0963-4EB7-8B9C-4C71829858D7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28D-7535-4FF4-B4C6-396395E4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888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E2A3-0963-4EB7-8B9C-4C71829858D7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28D-7535-4FF4-B4C6-396395E4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60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E2A3-0963-4EB7-8B9C-4C71829858D7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28D-7535-4FF4-B4C6-396395E4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27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E2A3-0963-4EB7-8B9C-4C71829858D7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28D-7535-4FF4-B4C6-396395E4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3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E2A3-0963-4EB7-8B9C-4C71829858D7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28D-7535-4FF4-B4C6-396395E4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1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E2A3-0963-4EB7-8B9C-4C71829858D7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28D-7535-4FF4-B4C6-396395E4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49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E2A3-0963-4EB7-8B9C-4C71829858D7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28D-7535-4FF4-B4C6-396395E4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91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1E2A3-0963-4EB7-8B9C-4C71829858D7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0128D-7535-4FF4-B4C6-396395E4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98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Threat &amp; Risk Concepts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Concepts as a foundation for the threat &amp; risk conceptual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15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threat and risk together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124108" y="5941076"/>
            <a:ext cx="4841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Note that a situation may be classified by multiple types</a:t>
            </a:r>
            <a:endParaRPr 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1314450"/>
            <a:ext cx="8848725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979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390" y="990600"/>
            <a:ext cx="5181600" cy="55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814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An entity is something you can identify, or name.</a:t>
            </a:r>
          </a:p>
          <a:p>
            <a:r>
              <a:rPr lang="en-US" sz="2000" dirty="0" smtClean="0"/>
              <a:t>A situation is one kind of “Entity”.</a:t>
            </a:r>
          </a:p>
          <a:p>
            <a:r>
              <a:rPr lang="en-US" sz="2000" dirty="0" smtClean="0"/>
              <a:t>Physical things are also entities</a:t>
            </a:r>
          </a:p>
          <a:p>
            <a:r>
              <a:rPr lang="en-US" sz="2000" dirty="0" smtClean="0"/>
              <a:t>As are contracts, agreements and other relationships</a:t>
            </a:r>
          </a:p>
          <a:p>
            <a:r>
              <a:rPr lang="en-US" sz="2000" dirty="0" smtClean="0"/>
              <a:t>Entities may have “parts” or be part of other things</a:t>
            </a:r>
          </a:p>
          <a:p>
            <a:r>
              <a:rPr lang="en-US" sz="2000" dirty="0" smtClean="0"/>
              <a:t>Things that are not entities are values, like numbers.</a:t>
            </a:r>
          </a:p>
        </p:txBody>
      </p:sp>
    </p:spTree>
    <p:extLst>
      <p:ext uri="{BB962C8B-B14F-4D97-AF65-F5344CB8AC3E}">
        <p14:creationId xmlns:p14="http://schemas.microsoft.com/office/powerpoint/2010/main" val="98963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Involvement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Situations involve other things playing </a:t>
            </a:r>
            <a:r>
              <a:rPr lang="en-US" sz="2400" dirty="0" smtClean="0"/>
              <a:t>roles</a:t>
            </a:r>
          </a:p>
          <a:p>
            <a:r>
              <a:rPr lang="en-US" sz="2400" dirty="0" smtClean="0"/>
              <a:t>The “involvement” relates a situation, the role played and the entity or value involved </a:t>
            </a:r>
          </a:p>
          <a:p>
            <a:r>
              <a:rPr lang="en-US" sz="2400" dirty="0" smtClean="0"/>
              <a:t>Roles </a:t>
            </a:r>
            <a:r>
              <a:rPr lang="en-US" sz="2400" dirty="0" smtClean="0"/>
              <a:t>are types (categorizations) of things involved in </a:t>
            </a:r>
            <a:r>
              <a:rPr lang="en-US" sz="2400" dirty="0" smtClean="0"/>
              <a:t>situations</a:t>
            </a:r>
          </a:p>
          <a:p>
            <a:pPr lvl="1"/>
            <a:r>
              <a:rPr lang="en-US" sz="2000" dirty="0" smtClean="0"/>
              <a:t>E.g. victim, perpetrator, weapon</a:t>
            </a:r>
            <a:endParaRPr lang="en-US" sz="2000" dirty="0" smtClean="0"/>
          </a:p>
          <a:p>
            <a:r>
              <a:rPr lang="en-US" sz="2400" dirty="0" smtClean="0"/>
              <a:t>Sometimes the actual thing playing the role is </a:t>
            </a:r>
            <a:r>
              <a:rPr lang="en-US" sz="2400" dirty="0" smtClean="0"/>
              <a:t>unknown, so the involved element is optional</a:t>
            </a:r>
            <a:endParaRPr lang="en-US" sz="24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133600"/>
            <a:ext cx="41529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876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Entities (including situations) may be actual things or events or patterns of them. </a:t>
            </a:r>
            <a:endParaRPr lang="en-US" sz="1800" dirty="0"/>
          </a:p>
          <a:p>
            <a:r>
              <a:rPr lang="en-US" sz="1800" dirty="0" smtClean="0"/>
              <a:t>An “Actuality” is a real thing or something or a specific happening</a:t>
            </a:r>
          </a:p>
          <a:p>
            <a:r>
              <a:rPr lang="en-US" sz="1800" dirty="0" smtClean="0"/>
              <a:t>A pattern can have a refinement (more specific configuration) that is another pattern or actuality</a:t>
            </a:r>
          </a:p>
          <a:p>
            <a:r>
              <a:rPr lang="en-US" sz="1800" dirty="0" smtClean="0"/>
              <a:t>Everything true of a pattern must be true of its refinements.</a:t>
            </a:r>
          </a:p>
          <a:p>
            <a:pPr lvl="1"/>
            <a:r>
              <a:rPr lang="en-US" sz="1400" dirty="0" smtClean="0"/>
              <a:t>Involved entities</a:t>
            </a:r>
          </a:p>
          <a:p>
            <a:pPr lvl="1"/>
            <a:r>
              <a:rPr lang="en-US" sz="1400" dirty="0" smtClean="0"/>
              <a:t>Parts</a:t>
            </a:r>
          </a:p>
          <a:p>
            <a:pPr lvl="1"/>
            <a:r>
              <a:rPr lang="en-US" sz="1400" dirty="0" smtClean="0"/>
              <a:t>Property Values</a:t>
            </a:r>
          </a:p>
          <a:p>
            <a:pPr lvl="1"/>
            <a:r>
              <a:rPr lang="en-US" sz="1400" dirty="0" smtClean="0"/>
              <a:t>Rules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1600200"/>
            <a:ext cx="4610100" cy="398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646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Summarizing Situations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" y="952500"/>
            <a:ext cx="9104313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937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Threats and Risks of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 threat or risk is with respect to some undesirable situation</a:t>
            </a:r>
          </a:p>
          <a:p>
            <a:r>
              <a:rPr lang="en-US" sz="2000" dirty="0" smtClean="0"/>
              <a:t>What is a situation?</a:t>
            </a:r>
          </a:p>
          <a:p>
            <a:r>
              <a:rPr lang="en-US" sz="2000" dirty="0" smtClean="0"/>
              <a:t>We define a situation as a configuration of things…</a:t>
            </a: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People places, things, events, occurrences and the connections between them.</a:t>
            </a:r>
          </a:p>
          <a:p>
            <a:r>
              <a:rPr lang="en-US" sz="2000" dirty="0" smtClean="0"/>
              <a:t>Some situations are consequences of others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505200"/>
            <a:ext cx="5321300" cy="24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6166628"/>
            <a:ext cx="747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Situations provide a link between different kinds and phases of threats &amp; risks</a:t>
            </a:r>
          </a:p>
        </p:txBody>
      </p:sp>
    </p:spTree>
    <p:extLst>
      <p:ext uri="{BB962C8B-B14F-4D97-AF65-F5344CB8AC3E}">
        <p14:creationId xmlns:p14="http://schemas.microsoft.com/office/powerpoint/2010/main" val="371490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Situations can be a snapshot in time or an event occurring over time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1828800"/>
            <a:ext cx="7745413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874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Situations Over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25963"/>
          </a:xfrm>
        </p:spPr>
        <p:txBody>
          <a:bodyPr/>
          <a:lstStyle/>
          <a:p>
            <a:r>
              <a:rPr lang="en-US" dirty="0" smtClean="0"/>
              <a:t>Situations can exist in the </a:t>
            </a:r>
          </a:p>
          <a:p>
            <a:pPr lvl="1"/>
            <a:r>
              <a:rPr lang="en-US" dirty="0" smtClean="0"/>
              <a:t>Past (History)</a:t>
            </a:r>
          </a:p>
          <a:p>
            <a:pPr lvl="1"/>
            <a:r>
              <a:rPr lang="en-US" dirty="0" smtClean="0"/>
              <a:t>Present (Current event)</a:t>
            </a:r>
          </a:p>
          <a:p>
            <a:pPr lvl="1"/>
            <a:r>
              <a:rPr lang="en-US" dirty="0" smtClean="0"/>
              <a:t>Future (Expectation)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00600" y="2286000"/>
            <a:ext cx="1219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Past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86104" y="2286000"/>
            <a:ext cx="1219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Present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391400" y="2286000"/>
            <a:ext cx="1219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Future</a:t>
            </a:r>
            <a:endParaRPr lang="en-US" dirty="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67" y="3200400"/>
            <a:ext cx="21209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4343400"/>
            <a:ext cx="4343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38900" y="5216098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Noting is for sure – so any situation can have a likelihood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5886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24400" y="1844055"/>
            <a:ext cx="1219200" cy="1160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Benefit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09904" y="1844055"/>
            <a:ext cx="1219200" cy="1160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Don’t Care</a:t>
            </a:r>
          </a:p>
        </p:txBody>
      </p:sp>
      <p:sp>
        <p:nvSpPr>
          <p:cNvPr id="9" name="Rectangle 8"/>
          <p:cNvSpPr/>
          <p:nvPr/>
        </p:nvSpPr>
        <p:spPr>
          <a:xfrm>
            <a:off x="7315200" y="1844055"/>
            <a:ext cx="1305296" cy="1160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Detriment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The same situation or kind of situation may be desired by some and unwanted by others based on the consequences</a:t>
            </a:r>
          </a:p>
          <a:p>
            <a:r>
              <a:rPr lang="en-US" sz="1600" dirty="0" smtClean="0"/>
              <a:t>Consequences are relative to the objectives of one or more stakeholders</a:t>
            </a:r>
          </a:p>
          <a:p>
            <a:r>
              <a:rPr lang="en-US" sz="1600" dirty="0" smtClean="0"/>
              <a:t>The impact of a consequence can be computed from the likelihood, degree of affect and importance</a:t>
            </a:r>
            <a:endParaRPr lang="en-US" sz="1600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054" y="1310656"/>
            <a:ext cx="21209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434" y="3416135"/>
            <a:ext cx="14986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057" y="2725468"/>
            <a:ext cx="1662894" cy="703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6619504" y="32766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19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717470" y="2101850"/>
            <a:ext cx="1235034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Past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018808" y="2101850"/>
            <a:ext cx="1219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Present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324104" y="2101850"/>
            <a:ext cx="1289462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Classifying Situations across time and Consequence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17470" y="3567463"/>
            <a:ext cx="1219200" cy="1201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Benefit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02974" y="3567463"/>
            <a:ext cx="1219200" cy="1201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Don’t Care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08270" y="3567463"/>
            <a:ext cx="1305296" cy="1201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Detriment</a:t>
            </a:r>
            <a:endParaRPr lang="en-US" dirty="0"/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124" y="3092450"/>
            <a:ext cx="21209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127" y="4572000"/>
            <a:ext cx="1662894" cy="703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791200" y="2971799"/>
            <a:ext cx="822366" cy="9906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40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Consequence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138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Situations have consequences (an effect of the situation)</a:t>
            </a:r>
          </a:p>
          <a:p>
            <a:r>
              <a:rPr lang="en-US" sz="2000" dirty="0" smtClean="0"/>
              <a:t>Consequence can be positive or negative: benefits or detriments, respectively</a:t>
            </a:r>
          </a:p>
          <a:p>
            <a:r>
              <a:rPr lang="en-US" sz="2000" dirty="0" smtClean="0"/>
              <a:t>Consequences affect the objectives of stakeholders</a:t>
            </a:r>
          </a:p>
          <a:p>
            <a:pPr lvl="1"/>
            <a:r>
              <a:rPr lang="en-US" sz="1800" dirty="0" smtClean="0"/>
              <a:t>This leads to the desirability of the consequence (positive or negative)</a:t>
            </a:r>
          </a:p>
          <a:p>
            <a:r>
              <a:rPr lang="en-US" sz="2000" dirty="0" smtClean="0"/>
              <a:t>Desirability * likelihood provide the impact (risk metric for detriments)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13" y="3410321"/>
            <a:ext cx="741045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165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 risk is a future situation that is a detriment to the objectives of some </a:t>
            </a:r>
            <a:r>
              <a:rPr lang="en-US" sz="2000" dirty="0" smtClean="0"/>
              <a:t>stakeholder</a:t>
            </a:r>
          </a:p>
          <a:p>
            <a:r>
              <a:rPr lang="en-US" sz="2000" dirty="0" smtClean="0"/>
              <a:t>A risk is the consequence of a risky situation </a:t>
            </a:r>
            <a:endParaRPr lang="en-US" sz="20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 risky situation is any </a:t>
            </a:r>
            <a:r>
              <a:rPr lang="en-US" sz="2000" dirty="0" smtClean="0"/>
              <a:t>future situation </a:t>
            </a:r>
            <a:r>
              <a:rPr lang="en-US" sz="2000" dirty="0" smtClean="0"/>
              <a:t>with </a:t>
            </a:r>
            <a:r>
              <a:rPr lang="en-US" sz="2000" dirty="0" smtClean="0"/>
              <a:t>risks (e.g. is a detriment to some stakeholder)</a:t>
            </a:r>
            <a:endParaRPr lang="en-US" sz="20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962400"/>
            <a:ext cx="7990114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98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211" y="1295400"/>
            <a:ext cx="4038600" cy="4525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A threat is an occurrence </a:t>
            </a:r>
            <a:r>
              <a:rPr lang="en-US" sz="1800" dirty="0" smtClean="0"/>
              <a:t>that </a:t>
            </a:r>
            <a:r>
              <a:rPr lang="en-US" sz="1800" dirty="0" smtClean="0"/>
              <a:t>leads to a risky </a:t>
            </a:r>
            <a:r>
              <a:rPr lang="en-US" sz="1800" dirty="0" smtClean="0"/>
              <a:t>situation that is potential behavior of a threat actor</a:t>
            </a:r>
            <a:endParaRPr lang="en-US" sz="1800" dirty="0" smtClean="0"/>
          </a:p>
          <a:p>
            <a:r>
              <a:rPr lang="en-US" sz="1800" dirty="0" smtClean="0"/>
              <a:t>A threat </a:t>
            </a:r>
            <a:r>
              <a:rPr lang="en-US" sz="1800" dirty="0" smtClean="0"/>
              <a:t>is not necessarily </a:t>
            </a:r>
            <a:r>
              <a:rPr lang="en-US" sz="1800" dirty="0" smtClean="0"/>
              <a:t>intentional</a:t>
            </a:r>
            <a:endParaRPr lang="en-US" sz="18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048000"/>
            <a:ext cx="6874423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330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520</Words>
  <Application>Microsoft Office PowerPoint</Application>
  <PresentationFormat>On-screen Show (4:3)</PresentationFormat>
  <Paragraphs>72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Threat &amp; Risk Concepts</vt:lpstr>
      <vt:lpstr>Threats and Risks of What?</vt:lpstr>
      <vt:lpstr>Situations can be a snapshot in time or an event occurring over time</vt:lpstr>
      <vt:lpstr>Situations Over Time</vt:lpstr>
      <vt:lpstr>Consequences</vt:lpstr>
      <vt:lpstr>Classifying Situations across time and Consequence</vt:lpstr>
      <vt:lpstr>Consequence Model</vt:lpstr>
      <vt:lpstr>Risk</vt:lpstr>
      <vt:lpstr>Threat</vt:lpstr>
      <vt:lpstr>Putting threat and risk together</vt:lpstr>
      <vt:lpstr>Entities</vt:lpstr>
      <vt:lpstr>Involvement</vt:lpstr>
      <vt:lpstr>Patterns</vt:lpstr>
      <vt:lpstr>Summarizing Situations</vt:lpstr>
    </vt:vector>
  </TitlesOfParts>
  <Company>Model Driven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Cory Casanave</dc:creator>
  <cp:lastModifiedBy>Cory Casanave</cp:lastModifiedBy>
  <cp:revision>63</cp:revision>
  <dcterms:created xsi:type="dcterms:W3CDTF">2014-07-18T13:17:48Z</dcterms:created>
  <dcterms:modified xsi:type="dcterms:W3CDTF">2014-08-03T23:10:22Z</dcterms:modified>
</cp:coreProperties>
</file>