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7" r:id="rId3"/>
    <p:sldId id="302" r:id="rId4"/>
    <p:sldId id="311" r:id="rId5"/>
    <p:sldId id="269" r:id="rId6"/>
    <p:sldId id="304" r:id="rId7"/>
    <p:sldId id="312" r:id="rId8"/>
    <p:sldId id="298" r:id="rId9"/>
    <p:sldId id="299" r:id="rId10"/>
    <p:sldId id="289" r:id="rId11"/>
    <p:sldId id="291" r:id="rId12"/>
    <p:sldId id="308" r:id="rId13"/>
    <p:sldId id="307" r:id="rId14"/>
    <p:sldId id="272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69" d="100"/>
          <a:sy n="69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0F1-0BC3-6D4E-A19C-D840C0BB7B8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Threat/Risk 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4875" y="3886200"/>
            <a:ext cx="7528620" cy="1752600"/>
          </a:xfrm>
        </p:spPr>
        <p:txBody>
          <a:bodyPr/>
          <a:lstStyle/>
          <a:p>
            <a:r>
              <a:rPr lang="en-US" dirty="0" smtClean="0"/>
              <a:t>May 2</a:t>
            </a:r>
            <a:r>
              <a:rPr lang="en-US" baseline="30000" dirty="0" smtClean="0"/>
              <a:t>nd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886200" cy="470916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representations (Schema &amp; Instances)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data for a purpose using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data structures (e.g. SQL tables or XML documents) – “facts” about the things in the world from some perspective</a:t>
            </a:r>
          </a:p>
          <a:p>
            <a:r>
              <a:rPr lang="en-US" dirty="0"/>
              <a:t>C</a:t>
            </a:r>
            <a:r>
              <a:rPr lang="en-US" dirty="0" smtClean="0"/>
              <a:t>onceptual Domain Models (CDM)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conception of the world by a group of stakeholders – less purpose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things in the world – so can’t be in models</a:t>
            </a:r>
          </a:p>
          <a:p>
            <a:r>
              <a:rPr lang="en-US" dirty="0" smtClean="0"/>
              <a:t>Using abstraction, we can have multiple </a:t>
            </a:r>
            <a:r>
              <a:rPr lang="en-US" dirty="0" smtClean="0">
                <a:solidFill>
                  <a:srgbClr val="FF0000"/>
                </a:solidFill>
              </a:rPr>
              <a:t>representations</a:t>
            </a:r>
            <a:r>
              <a:rPr lang="en-US" dirty="0" smtClean="0"/>
              <a:t> of facts about the world in different data structures and technologies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 define how domain concepts can be represented in a particular form – rules can be simple and generic or heavyweight and specific, depending on the representation.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Pivoting Through a Conceptual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9" name="U-Turn Arrow 8"/>
          <p:cNvSpPr/>
          <p:nvPr/>
        </p:nvSpPr>
        <p:spPr>
          <a:xfrm flipV="1">
            <a:off x="5031988" y="2133600"/>
            <a:ext cx="3505200" cy="3124200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36688" y="12954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“Source”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Representation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4691876" y="4456771"/>
            <a:ext cx="3845312" cy="1524000"/>
          </a:xfrm>
          <a:prstGeom prst="flowChartAlternateProcess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Conceptual Domain Models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(Models of the world)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4498588" y="3237571"/>
            <a:ext cx="1828800" cy="609600"/>
          </a:xfrm>
          <a:prstGeom prst="rightArrow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070338" y="3409021"/>
            <a:ext cx="1371600" cy="723900"/>
          </a:xfrm>
          <a:prstGeom prst="rightArrow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6830122" y="19812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“Target”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Representation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As-is STIX “Logical Level” in UML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417638"/>
            <a:ext cx="8972551" cy="52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0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Conceptual Model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190625"/>
            <a:ext cx="70294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8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Threat Modeling project kicked off in Dec 2013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to non-cyber domains and inclusion of risk</a:t>
            </a:r>
          </a:p>
          <a:p>
            <a:r>
              <a:rPr lang="en-US" dirty="0" smtClean="0"/>
              <a:t>Progress so far</a:t>
            </a:r>
          </a:p>
          <a:p>
            <a:pPr lvl="1"/>
            <a:r>
              <a:rPr lang="en-US" dirty="0" smtClean="0"/>
              <a:t>Provided preliminary UML version of STIX, identified STIX primary concepts </a:t>
            </a:r>
          </a:p>
          <a:p>
            <a:pPr lvl="1"/>
            <a:r>
              <a:rPr lang="en-US" dirty="0" smtClean="0"/>
              <a:t>Developed initial conceptual threat model</a:t>
            </a:r>
          </a:p>
          <a:p>
            <a:pPr lvl="1"/>
            <a:r>
              <a:rPr lang="en-US" dirty="0" smtClean="0"/>
              <a:t>Some basic mappings from NIEM to STIX by ‘pivoting’ through conceptual model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conceptual model and solidify NIEM and STIX mappings</a:t>
            </a:r>
          </a:p>
          <a:p>
            <a:pPr lvl="1"/>
            <a:r>
              <a:rPr lang="en-US" dirty="0" smtClean="0"/>
              <a:t>Identify additional information domains/sharing stacks for mapping</a:t>
            </a:r>
          </a:p>
          <a:p>
            <a:pPr lvl="1"/>
            <a:r>
              <a:rPr lang="en-US" dirty="0" smtClean="0"/>
              <a:t>Explore additional use cases (including modeling and predictive analysis)</a:t>
            </a:r>
          </a:p>
          <a:p>
            <a:pPr lvl="1"/>
            <a:r>
              <a:rPr lang="en-US" dirty="0" smtClean="0"/>
              <a:t>Integration with Risk Meta Model </a:t>
            </a:r>
          </a:p>
          <a:p>
            <a:r>
              <a:rPr lang="en-US" dirty="0" smtClean="0"/>
              <a:t>There are scope and “business case” directions being </a:t>
            </a:r>
            <a:r>
              <a:rPr lang="en-US" dirty="0" smtClean="0"/>
              <a:t>set as the team has evolved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one end of the spectrum:</a:t>
            </a:r>
          </a:p>
          <a:p>
            <a:pPr lvl="1"/>
            <a:r>
              <a:rPr lang="en-US" dirty="0" smtClean="0"/>
              <a:t>STIX/</a:t>
            </a:r>
            <a:r>
              <a:rPr lang="en-US" dirty="0" err="1" smtClean="0"/>
              <a:t>Cybox</a:t>
            </a:r>
            <a:r>
              <a:rPr lang="en-US" dirty="0" smtClean="0"/>
              <a:t> in NIEM, Full detail </a:t>
            </a:r>
          </a:p>
          <a:p>
            <a:pPr lvl="1"/>
            <a:r>
              <a:rPr lang="en-US" dirty="0" smtClean="0"/>
              <a:t>Replicates STIX/</a:t>
            </a:r>
            <a:r>
              <a:rPr lang="en-US" dirty="0" err="1" smtClean="0"/>
              <a:t>Cybox</a:t>
            </a:r>
            <a:r>
              <a:rPr lang="en-US" dirty="0" smtClean="0"/>
              <a:t> level of detail</a:t>
            </a:r>
            <a:endParaRPr lang="en-US" dirty="0" smtClean="0"/>
          </a:p>
          <a:p>
            <a:r>
              <a:rPr lang="en-US" dirty="0" smtClean="0"/>
              <a:t>At the other end:</a:t>
            </a:r>
          </a:p>
          <a:p>
            <a:pPr lvl="1"/>
            <a:r>
              <a:rPr lang="en-US" dirty="0" smtClean="0"/>
              <a:t>Situational awareness for threats and risks in </a:t>
            </a:r>
            <a:r>
              <a:rPr lang="en-US" dirty="0" smtClean="0"/>
              <a:t>general, across domains</a:t>
            </a:r>
            <a:endParaRPr lang="en-US" dirty="0" smtClean="0"/>
          </a:p>
          <a:p>
            <a:pPr lvl="1"/>
            <a:r>
              <a:rPr lang="en-US" dirty="0" smtClean="0"/>
              <a:t>Input summary information from cyber, law enforcement, natural disasters, etc.</a:t>
            </a:r>
          </a:p>
          <a:p>
            <a:pPr lvl="1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6832649" y="3198378"/>
            <a:ext cx="3083154" cy="783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Team’s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Current </a:t>
            </a:r>
            <a:r>
              <a:rPr lang="en-US" sz="3600" dirty="0" smtClean="0"/>
              <a:t>thought: </a:t>
            </a:r>
            <a:r>
              <a:rPr lang="en-US" sz="3600" dirty="0" smtClean="0"/>
              <a:t>Situational Awareness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6809015" y="4325381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CYBOX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34186" y="3317671"/>
            <a:ext cx="2427443" cy="12272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STIX/TAXII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362412" y="2733866"/>
            <a:ext cx="1474236" cy="1548882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</a:t>
            </a:r>
          </a:p>
          <a:p>
            <a:pPr algn="ctr"/>
            <a:r>
              <a:rPr lang="en-US" dirty="0" smtClean="0"/>
              <a:t>Threat/Risk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8866192">
            <a:off x="1198493" y="2448279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(Complete)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79652" y="1333498"/>
            <a:ext cx="7699238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 model covering threats &amp; risks in general – Situational Awareness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 rot="3080399">
            <a:off x="4646425" y="2448280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(Summary Concepts)</a:t>
            </a:r>
            <a:endParaRPr lang="en-US" sz="1600" dirty="0"/>
          </a:p>
        </p:txBody>
      </p:sp>
      <p:sp>
        <p:nvSpPr>
          <p:cNvPr id="11" name="Left-Right Arrow 10"/>
          <p:cNvSpPr/>
          <p:nvPr/>
        </p:nvSpPr>
        <p:spPr>
          <a:xfrm rot="17202904">
            <a:off x="2177483" y="2822327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 Summary Concepts)</a:t>
            </a:r>
            <a:endParaRPr lang="en-US" sz="1600" dirty="0"/>
          </a:p>
        </p:txBody>
      </p:sp>
      <p:sp>
        <p:nvSpPr>
          <p:cNvPr id="12" name="Flowchart: Process 11"/>
          <p:cNvSpPr/>
          <p:nvPr/>
        </p:nvSpPr>
        <p:spPr>
          <a:xfrm>
            <a:off x="4051389" y="4414403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Cyber 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390052" y="4895305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Physical 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905139" y="5363515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Criminal</a:t>
            </a:r>
          </a:p>
          <a:p>
            <a:pPr algn="ctr"/>
            <a:r>
              <a:rPr lang="en-US" dirty="0" smtClean="0"/>
              <a:t>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450981" y="5734323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Natural</a:t>
            </a:r>
          </a:p>
          <a:p>
            <a:pPr algn="ctr"/>
            <a:r>
              <a:rPr lang="en-US" dirty="0" smtClean="0"/>
              <a:t>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6997959" y="1968759"/>
            <a:ext cx="1963670" cy="961053"/>
          </a:xfrm>
          <a:prstGeom prst="cloudCallout">
            <a:avLst>
              <a:gd name="adj1" fmla="val -101262"/>
              <a:gd name="adj2" fmla="val -7924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Wide and thin conceptual model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976158" y="4502180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 rot="15511163">
            <a:off x="3551540" y="2800236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(Replicate Concepts)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4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Cross-Protocol/Conceptual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pPr lvl="1"/>
            <a:r>
              <a:rPr lang="en-US" dirty="0" smtClean="0"/>
              <a:t>Can support (map between) multiple exchange formats: NIEM, STIX and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The conceptual model does not commit to any one physical format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9288" y="1534577"/>
            <a:ext cx="7063274" cy="43760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35676" y="3447534"/>
            <a:ext cx="1325353" cy="4515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Situational </a:t>
            </a:r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739734" y="5696030"/>
            <a:ext cx="7343192" cy="4292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1543791" y="1375341"/>
            <a:ext cx="391885" cy="47778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421" y="1574555"/>
            <a:ext cx="5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421" y="569603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Cyber Only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68935" y="5070880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CYBOX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78069" y="4632340"/>
            <a:ext cx="4417194" cy="10170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STIX/TAXII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188010" y="2178837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Suspicious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3869" y="3009014"/>
            <a:ext cx="216559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Threat/Risk</a:t>
            </a: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Focus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421" y="4494528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</a:t>
            </a:r>
          </a:p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2421" y="3224457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</a:p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2421" y="223541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Criminal </a:t>
            </a:r>
          </a:p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54338" y="1574555"/>
            <a:ext cx="1665940" cy="422518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Threat/Risk</a:t>
            </a:r>
          </a:p>
          <a:p>
            <a:pPr algn="ctr"/>
            <a:r>
              <a:rPr lang="en-US" dirty="0" smtClean="0"/>
              <a:t>Situational</a:t>
            </a:r>
          </a:p>
          <a:p>
            <a:pPr algn="ctr"/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88010" y="4771527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Leverages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STIX/</a:t>
            </a:r>
            <a:r>
              <a:rPr lang="en-US" dirty="0" err="1" smtClean="0">
                <a:solidFill>
                  <a:schemeClr val="bg1"/>
                </a:solidFill>
              </a:rPr>
              <a:t>Cybox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0038" y="4605102"/>
            <a:ext cx="1007661" cy="113444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/>
              <a:t>A little extra for Cyber?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5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Current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STIX is already </a:t>
            </a:r>
            <a:r>
              <a:rPr lang="en-US" dirty="0" smtClean="0"/>
              <a:t>providing for the </a:t>
            </a:r>
            <a:r>
              <a:rPr lang="en-US" dirty="0" smtClean="0"/>
              <a:t>Cyber use case for exchange of detailed and technology specific information between Cyber specialists.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direct NIEM counterpart does not seem to be resonating with stakeholders as having a lot of value. It would also be large and detailed (as-is STIX/CYBOX)</a:t>
            </a:r>
          </a:p>
          <a:p>
            <a:r>
              <a:rPr lang="en-US" dirty="0" smtClean="0"/>
              <a:t>There is no good solution for Situational awareness that federates multiple kinds of threats such as physical, cyber, natural, </a:t>
            </a:r>
            <a:r>
              <a:rPr lang="en-US" dirty="0" smtClean="0"/>
              <a:t>spectrum, criminal, etc.</a:t>
            </a:r>
            <a:endParaRPr lang="en-US" dirty="0" smtClean="0"/>
          </a:p>
          <a:p>
            <a:r>
              <a:rPr lang="en-US" dirty="0" smtClean="0"/>
              <a:t>It is difficult to think of threats without including </a:t>
            </a:r>
            <a:r>
              <a:rPr lang="en-US" dirty="0" smtClean="0"/>
              <a:t>risk, we should include Risk.</a:t>
            </a:r>
            <a:endParaRPr lang="en-US" dirty="0" smtClean="0"/>
          </a:p>
          <a:p>
            <a:r>
              <a:rPr lang="en-US" dirty="0" smtClean="0"/>
              <a:t>This seems a more natural fit for NIEM, would integrate with STIX (and others). It also addresses the core DHS </a:t>
            </a:r>
            <a:r>
              <a:rPr lang="en-US" dirty="0" smtClean="0"/>
              <a:t>mission, one of our sponsors.</a:t>
            </a:r>
            <a:endParaRPr lang="en-US" dirty="0" smtClean="0"/>
          </a:p>
          <a:p>
            <a:r>
              <a:rPr lang="en-US" dirty="0" smtClean="0"/>
              <a:t>The ability to address broad-based threats and risks based on a conceptual model avoids the “format wars”. It would provide additional value and reduces friction</a:t>
            </a:r>
          </a:p>
          <a:p>
            <a:r>
              <a:rPr lang="en-US" dirty="0" smtClean="0"/>
              <a:t>A NIEM representation of general threat/risk situational </a:t>
            </a:r>
            <a:r>
              <a:rPr lang="en-US" dirty="0" smtClean="0"/>
              <a:t>awareness, mapped to the conceptual model, makes NIEM relevant in addressing </a:t>
            </a:r>
            <a:r>
              <a:rPr lang="en-US" dirty="0" smtClean="0"/>
              <a:t>address a critical </a:t>
            </a:r>
            <a:r>
              <a:rPr lang="en-US" dirty="0" smtClean="0"/>
              <a:t>need. It can </a:t>
            </a:r>
            <a:r>
              <a:rPr lang="en-US" dirty="0" smtClean="0"/>
              <a:t>then </a:t>
            </a:r>
            <a:r>
              <a:rPr lang="en-US" dirty="0" smtClean="0"/>
              <a:t>be extended </a:t>
            </a:r>
            <a:r>
              <a:rPr lang="en-US" dirty="0" smtClean="0"/>
              <a:t>that to more specific use cases </a:t>
            </a:r>
            <a:r>
              <a:rPr lang="en-US" dirty="0" smtClean="0"/>
              <a:t>as mission needs indicate.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/>
              <a:t>OMG RFP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17229" y="1744045"/>
            <a:ext cx="1399592" cy="1135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threats &amp; risks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11756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17229" y="4285082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Suspicious Activity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17229" y="5149719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(Others)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14122" y="4451049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14122" y="3936311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Model/Mapping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714122" y="4959568"/>
            <a:ext cx="2068285" cy="5326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Normative Artifact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STIX/TAXII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0102" y="356697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849379" y="2879886"/>
            <a:ext cx="265922" cy="138964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44121" y="6137574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714121" y="5494753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Later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1" y="1333498"/>
            <a:ext cx="8383555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586909"/>
            <a:ext cx="2799183" cy="845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Detailed </a:t>
            </a:r>
            <a:r>
              <a:rPr lang="en-US" dirty="0" smtClean="0">
                <a:solidFill>
                  <a:schemeClr val="bg1"/>
                </a:solidFill>
              </a:rPr>
              <a:t>Cyber </a:t>
            </a:r>
            <a:r>
              <a:rPr lang="en-US" dirty="0" smtClean="0">
                <a:solidFill>
                  <a:schemeClr val="bg1"/>
                </a:solidFill>
              </a:rPr>
              <a:t>(Leverage STIX/</a:t>
            </a:r>
            <a:r>
              <a:rPr lang="en-US" dirty="0" err="1" smtClean="0">
                <a:solidFill>
                  <a:schemeClr val="bg1"/>
                </a:solidFill>
              </a:rPr>
              <a:t>Cybox</a:t>
            </a:r>
            <a:r>
              <a:rPr lang="en-US" dirty="0" smtClean="0">
                <a:solidFill>
                  <a:schemeClr val="bg1"/>
                </a:solidFill>
              </a:rPr>
              <a:t> concepts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17229" y="1744045"/>
            <a:ext cx="1399592" cy="1135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Law Enforcement threats &amp; risks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11756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>
            <a:off x="1884784" y="3432885"/>
            <a:ext cx="783771" cy="550506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17229" y="4285082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Suspicious Activity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17229" y="5149719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(Others)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7791062" y="2879886"/>
            <a:ext cx="279918" cy="140519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11756" y="3983392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NIEM Cyber Domain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STIX/TAXII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286000" y="4830530"/>
            <a:ext cx="2174033" cy="1506123"/>
          </a:xfrm>
          <a:prstGeom prst="wedgeRoundRectCallout">
            <a:avLst>
              <a:gd name="adj1" fmla="val -12206"/>
              <a:gd name="adj2" fmla="val -14867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Needed level of detail still open to discussion based on </a:t>
            </a:r>
            <a:r>
              <a:rPr lang="en-US" sz="1600" dirty="0" smtClean="0">
                <a:solidFill>
                  <a:schemeClr val="tx1"/>
                </a:solidFill>
              </a:rPr>
              <a:t>requirements, no need to replicate STIX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Left-Up Arrow 20"/>
          <p:cNvSpPr/>
          <p:nvPr/>
        </p:nvSpPr>
        <p:spPr>
          <a:xfrm flipH="1">
            <a:off x="4413377" y="3414995"/>
            <a:ext cx="998378" cy="1002269"/>
          </a:xfrm>
          <a:prstGeom prst="leftUpArrow">
            <a:avLst>
              <a:gd name="adj1" fmla="val 11916"/>
              <a:gd name="adj2" fmla="val 1565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961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Threat/Risk Modeling and Sharing</vt:lpstr>
      <vt:lpstr>Status</vt:lpstr>
      <vt:lpstr>The scope question</vt:lpstr>
      <vt:lpstr>Current thought: Situational Awareness</vt:lpstr>
      <vt:lpstr>Cross-Protocol/Conceptual Model</vt:lpstr>
      <vt:lpstr>Situational Awareness</vt:lpstr>
      <vt:lpstr>Reasons for Current Direction</vt:lpstr>
      <vt:lpstr>Initial OMG RFP Focus</vt:lpstr>
      <vt:lpstr>Optional: Later Focus</vt:lpstr>
      <vt:lpstr>Pivoting Through a Conceptual Model</vt:lpstr>
      <vt:lpstr>Overview Models</vt:lpstr>
      <vt:lpstr>As-is STIX “Logical Level” in UML</vt:lpstr>
      <vt:lpstr>Current Conceptual Model Overview</vt:lpstr>
      <vt:lpstr>Use Case: Large Company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Cory Casanave [18538]</cp:lastModifiedBy>
  <cp:revision>62</cp:revision>
  <dcterms:created xsi:type="dcterms:W3CDTF">2013-12-02T01:29:01Z</dcterms:created>
  <dcterms:modified xsi:type="dcterms:W3CDTF">2014-05-02T22:34:19Z</dcterms:modified>
</cp:coreProperties>
</file>