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3" r:id="rId5"/>
    <p:sldId id="261" r:id="rId6"/>
    <p:sldId id="262" r:id="rId7"/>
    <p:sldId id="264" r:id="rId8"/>
    <p:sldId id="268" r:id="rId9"/>
    <p:sldId id="272" r:id="rId10"/>
    <p:sldId id="265" r:id="rId11"/>
    <p:sldId id="266" r:id="rId12"/>
    <p:sldId id="267" r:id="rId13"/>
    <p:sldId id="259" r:id="rId14"/>
    <p:sldId id="260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&amp; Risk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as a foundation for the threat &amp; risk conceptual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29025"/>
            <a:ext cx="6991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u="sng" dirty="0" smtClean="0"/>
              <a:t>risky situation </a:t>
            </a:r>
            <a:r>
              <a:rPr lang="en-US" sz="2000" dirty="0" smtClean="0"/>
              <a:t>is a future situation that </a:t>
            </a:r>
            <a:r>
              <a:rPr lang="en-US" sz="2000" dirty="0" smtClean="0"/>
              <a:t>has consequences that are a detriment </a:t>
            </a:r>
            <a:r>
              <a:rPr lang="en-US" sz="2000" dirty="0" smtClean="0"/>
              <a:t>to the objectives of some stakeholder</a:t>
            </a:r>
          </a:p>
          <a:p>
            <a:r>
              <a:rPr lang="en-US" sz="2000" dirty="0" smtClean="0"/>
              <a:t>A risky situation (like all situations) have a net desirability for a stakeholder.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Risky situations correspond to the view of risks as situations or events</a:t>
            </a:r>
          </a:p>
          <a:p>
            <a:r>
              <a:rPr lang="en-US" sz="2000" dirty="0" smtClean="0"/>
              <a:t>Net desirability (negative) corresponds </a:t>
            </a:r>
            <a:r>
              <a:rPr lang="en-US" sz="2000" dirty="0"/>
              <a:t>to the view of risk as a </a:t>
            </a:r>
            <a:r>
              <a:rPr lang="en-US" sz="2000" dirty="0" smtClean="0"/>
              <a:t>metric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211" y="12954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threat is an occurrence that leads to a risky situation that is </a:t>
            </a:r>
            <a:r>
              <a:rPr lang="en-US" sz="1800" dirty="0" smtClean="0"/>
              <a:t>a potential </a:t>
            </a:r>
            <a:r>
              <a:rPr lang="en-US" sz="1800" dirty="0" smtClean="0"/>
              <a:t>behavior of a threat actor</a:t>
            </a:r>
          </a:p>
          <a:p>
            <a:r>
              <a:rPr lang="en-US" sz="1800" dirty="0" smtClean="0"/>
              <a:t>A threat is not necessarily intentional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33070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threat and risk together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4108" y="5941076"/>
            <a:ext cx="4841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a situation may be classified by multiple types</a:t>
            </a:r>
            <a:endParaRPr 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300163"/>
            <a:ext cx="87915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90" y="990600"/>
            <a:ext cx="5181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An entity is something you can identify, or name.</a:t>
            </a:r>
          </a:p>
          <a:p>
            <a:r>
              <a:rPr lang="en-US" sz="2000" dirty="0" smtClean="0"/>
              <a:t>A situation is one kind of “Entity”.</a:t>
            </a:r>
          </a:p>
          <a:p>
            <a:r>
              <a:rPr lang="en-US" sz="2000" dirty="0" smtClean="0"/>
              <a:t>Physical things are also entities</a:t>
            </a:r>
          </a:p>
          <a:p>
            <a:r>
              <a:rPr lang="en-US" sz="2000" dirty="0" smtClean="0"/>
              <a:t>As are contracts, agreements and other relationships</a:t>
            </a:r>
          </a:p>
          <a:p>
            <a:r>
              <a:rPr lang="en-US" sz="2000" dirty="0" smtClean="0"/>
              <a:t>Entities may have “parts” or be part of other things</a:t>
            </a:r>
          </a:p>
          <a:p>
            <a:r>
              <a:rPr lang="en-US" sz="2000" dirty="0" smtClean="0"/>
              <a:t>Things that are not entities are values, like numbers.</a:t>
            </a:r>
          </a:p>
        </p:txBody>
      </p:sp>
    </p:spTree>
    <p:extLst>
      <p:ext uri="{BB962C8B-B14F-4D97-AF65-F5344CB8AC3E}">
        <p14:creationId xmlns:p14="http://schemas.microsoft.com/office/powerpoint/2010/main" val="9896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Situations involve other things playing roles</a:t>
            </a:r>
          </a:p>
          <a:p>
            <a:r>
              <a:rPr lang="en-US" sz="2400" dirty="0" smtClean="0"/>
              <a:t>The “involvement” relates a situation, the role played and the entity or value involved </a:t>
            </a:r>
          </a:p>
          <a:p>
            <a:r>
              <a:rPr lang="en-US" sz="2400" dirty="0" smtClean="0"/>
              <a:t>Roles are types (categorizations) of things involved in situations</a:t>
            </a:r>
          </a:p>
          <a:p>
            <a:pPr lvl="1"/>
            <a:r>
              <a:rPr lang="en-US" sz="2000" dirty="0" smtClean="0"/>
              <a:t>E.g. victim, perpetrator, weapon</a:t>
            </a:r>
          </a:p>
          <a:p>
            <a:r>
              <a:rPr lang="en-US" sz="2400" dirty="0" smtClean="0"/>
              <a:t>Sometimes the actual thing playing the role is unknown, so the involved element is optional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4152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Entities (including situations) may be actual things or events or patterns of them. </a:t>
            </a:r>
            <a:endParaRPr lang="en-US" sz="1800" dirty="0"/>
          </a:p>
          <a:p>
            <a:r>
              <a:rPr lang="en-US" sz="1800" dirty="0" smtClean="0"/>
              <a:t>An “Actuality” is a real thing or something or a specific happening</a:t>
            </a:r>
          </a:p>
          <a:p>
            <a:r>
              <a:rPr lang="en-US" sz="1800" dirty="0" smtClean="0"/>
              <a:t>A pattern can have a refinement (more specific configuration) that is another pattern or actuality</a:t>
            </a:r>
          </a:p>
          <a:p>
            <a:r>
              <a:rPr lang="en-US" sz="1800" dirty="0" smtClean="0"/>
              <a:t>Everything true of a pattern must be true of its refinements.</a:t>
            </a:r>
          </a:p>
          <a:p>
            <a:pPr lvl="1"/>
            <a:r>
              <a:rPr lang="en-US" sz="1400" dirty="0" smtClean="0"/>
              <a:t>Involved entities</a:t>
            </a:r>
          </a:p>
          <a:p>
            <a:pPr lvl="1"/>
            <a:r>
              <a:rPr lang="en-US" sz="1400" dirty="0" smtClean="0"/>
              <a:t>Parts</a:t>
            </a:r>
          </a:p>
          <a:p>
            <a:pPr lvl="1"/>
            <a:r>
              <a:rPr lang="en-US" sz="1400" dirty="0" smtClean="0"/>
              <a:t>Property Values</a:t>
            </a:r>
          </a:p>
          <a:p>
            <a:pPr lvl="1"/>
            <a:r>
              <a:rPr lang="en-US" sz="1400" dirty="0" smtClean="0"/>
              <a:t>Rules</a:t>
            </a:r>
          </a:p>
          <a:p>
            <a:r>
              <a:rPr lang="en-US" sz="1800" dirty="0" smtClean="0"/>
              <a:t>Situations can be used as patterns or actualities</a:t>
            </a:r>
            <a:endParaRPr lang="en-US" sz="1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600200"/>
            <a:ext cx="46101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Summarizing Situations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" y="952500"/>
            <a:ext cx="91043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“flow” of “</a:t>
            </a:r>
            <a:r>
              <a:rPr lang="en-US" smtClean="0"/>
              <a:t>bad stuff”</a:t>
            </a: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457200" y="2895600"/>
            <a:ext cx="22860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Threat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476500" y="2895600"/>
            <a:ext cx="20574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305300" y="2895600"/>
            <a:ext cx="21336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Consequence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210300" y="2895600"/>
            <a:ext cx="22098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Impact on Objectives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1828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Threat</a:t>
            </a:r>
          </a:p>
          <a:p>
            <a:pPr algn="ctr"/>
            <a:r>
              <a:rPr lang="en-US" sz="1600" dirty="0" smtClean="0"/>
              <a:t>Actor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553200" y="4091849"/>
            <a:ext cx="17145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Stakeholder</a:t>
            </a:r>
            <a:endParaRPr lang="en-US" sz="1600" dirty="0"/>
          </a:p>
        </p:txBody>
      </p:sp>
      <p:sp>
        <p:nvSpPr>
          <p:cNvPr id="11" name="Down Arrow 10"/>
          <p:cNvSpPr/>
          <p:nvPr/>
        </p:nvSpPr>
        <p:spPr>
          <a:xfrm>
            <a:off x="1295400" y="2438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24700" y="3602516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and Risks of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threat or risk is with respect to some undesirable situation</a:t>
            </a:r>
          </a:p>
          <a:p>
            <a:r>
              <a:rPr lang="en-US" sz="2000" dirty="0" smtClean="0"/>
              <a:t>What is a situation?</a:t>
            </a:r>
          </a:p>
          <a:p>
            <a:r>
              <a:rPr lang="en-US" sz="2000" dirty="0" smtClean="0"/>
              <a:t>We define a situation as a configuration of things…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People places, things, events, occurrences and the connections between them.</a:t>
            </a:r>
          </a:p>
          <a:p>
            <a:r>
              <a:rPr lang="en-US" sz="2000" dirty="0" smtClean="0"/>
              <a:t>Some situations are consequences of others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5321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66628"/>
            <a:ext cx="747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Situations provide a link between different kinds and phases of threats &amp; risks</a:t>
            </a:r>
          </a:p>
        </p:txBody>
      </p:sp>
    </p:spTree>
    <p:extLst>
      <p:ext uri="{BB962C8B-B14F-4D97-AF65-F5344CB8AC3E}">
        <p14:creationId xmlns:p14="http://schemas.microsoft.com/office/powerpoint/2010/main" val="3714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Situations can be a snapshot in time or an event occurring over time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28800"/>
            <a:ext cx="7745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Situations can exist in the </a:t>
            </a:r>
          </a:p>
          <a:p>
            <a:pPr lvl="1"/>
            <a:r>
              <a:rPr lang="en-US" dirty="0" smtClean="0"/>
              <a:t>Past (History)</a:t>
            </a:r>
          </a:p>
          <a:p>
            <a:pPr lvl="1"/>
            <a:r>
              <a:rPr lang="en-US" dirty="0" smtClean="0"/>
              <a:t>Present (Current event)</a:t>
            </a:r>
          </a:p>
          <a:p>
            <a:pPr lvl="1"/>
            <a:r>
              <a:rPr lang="en-US" dirty="0" smtClean="0"/>
              <a:t>Future (Expectation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Situations have a likelihood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6104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67" y="320040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343400"/>
            <a:ext cx="434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8900" y="521609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Noting is for sure – so any situation can have a likelihood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4400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9904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1844055"/>
            <a:ext cx="1305296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same situation or kind of situation may be desired by some and unwanted by others based on the consequences</a:t>
            </a:r>
          </a:p>
          <a:p>
            <a:r>
              <a:rPr lang="en-US" sz="1600" dirty="0" smtClean="0"/>
              <a:t>Consequences are relative to the objectives of one or more stakeholders</a:t>
            </a:r>
          </a:p>
          <a:p>
            <a:r>
              <a:rPr lang="en-US" sz="1600" dirty="0" smtClean="0"/>
              <a:t>The impact of a consequence can be computed from the likelihood, degree of affect and </a:t>
            </a:r>
            <a:r>
              <a:rPr lang="en-US" sz="1600" dirty="0" smtClean="0"/>
              <a:t>importance</a:t>
            </a:r>
          </a:p>
          <a:p>
            <a:r>
              <a:rPr lang="en-US" sz="1600" dirty="0" smtClean="0"/>
              <a:t>The desirability of any situation is the net of all the potential consequences.</a:t>
            </a:r>
            <a:endParaRPr lang="en-US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4" y="1310656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34" y="3416135"/>
            <a:ext cx="1498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57" y="2725468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619504" y="3276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7470" y="2101850"/>
            <a:ext cx="123503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18808" y="210185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24104" y="2101850"/>
            <a:ext cx="128946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Situations across time and Consequence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7470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2974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8270" y="3567463"/>
            <a:ext cx="1305296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24" y="309245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27" y="4572000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1200" y="2971799"/>
            <a:ext cx="822366" cy="990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Situations have consequences (an effect of the situation)</a:t>
            </a:r>
          </a:p>
          <a:p>
            <a:r>
              <a:rPr lang="en-US" sz="2000" dirty="0" smtClean="0"/>
              <a:t>Consequence can be positive or negative: benefits or detriments, respectively</a:t>
            </a:r>
          </a:p>
          <a:p>
            <a:r>
              <a:rPr lang="en-US" sz="2000" dirty="0" smtClean="0"/>
              <a:t>Consequences affect the objectives of stakeholders</a:t>
            </a:r>
          </a:p>
          <a:p>
            <a:pPr lvl="1"/>
            <a:r>
              <a:rPr lang="en-US" sz="1800" dirty="0" smtClean="0"/>
              <a:t>This leads to the desirability of the consequence (positive or negative)</a:t>
            </a:r>
          </a:p>
          <a:p>
            <a:r>
              <a:rPr lang="en-US" sz="2000" dirty="0" smtClean="0"/>
              <a:t>Desirability * likelihood provide the impact </a:t>
            </a:r>
            <a:r>
              <a:rPr lang="en-US" sz="2000" dirty="0" smtClean="0"/>
              <a:t>(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risk </a:t>
            </a:r>
            <a:r>
              <a:rPr lang="en-US" sz="2000" dirty="0" smtClean="0"/>
              <a:t>metric for detriments)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581400"/>
            <a:ext cx="74104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desirability of any situation </a:t>
            </a:r>
            <a:r>
              <a:rPr lang="en-US" sz="2400" i="1" dirty="0" smtClean="0"/>
              <a:t>for any stakeholder </a:t>
            </a:r>
            <a:r>
              <a:rPr lang="en-US" sz="2400" dirty="0" smtClean="0"/>
              <a:t>can then be computed based on the desirability of all consequences</a:t>
            </a:r>
          </a:p>
          <a:p>
            <a:r>
              <a:rPr lang="en-US" sz="2400" dirty="0" smtClean="0"/>
              <a:t>“Risk” as a metric is a negative net desirability of a future situation 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7914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5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619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Threat &amp; Risk Concepts</vt:lpstr>
      <vt:lpstr>High-level “flow” of “bad stuff”</vt:lpstr>
      <vt:lpstr>Threats and Risks of What?</vt:lpstr>
      <vt:lpstr>Situations can be a snapshot in time or an event occurring over time</vt:lpstr>
      <vt:lpstr>Situations Over Time</vt:lpstr>
      <vt:lpstr>Consequences</vt:lpstr>
      <vt:lpstr>Classifying Situations across time and Consequence</vt:lpstr>
      <vt:lpstr>Consequence Model</vt:lpstr>
      <vt:lpstr>Desirability</vt:lpstr>
      <vt:lpstr>Risk</vt:lpstr>
      <vt:lpstr>Threat</vt:lpstr>
      <vt:lpstr>Putting threat and risk together</vt:lpstr>
      <vt:lpstr>Entities</vt:lpstr>
      <vt:lpstr>Involvement</vt:lpstr>
      <vt:lpstr>Patterns</vt:lpstr>
      <vt:lpstr>Summarizing Situations</vt:lpstr>
    </vt:vector>
  </TitlesOfParts>
  <Company>Model Driven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74</cp:revision>
  <dcterms:created xsi:type="dcterms:W3CDTF">2014-07-18T13:17:48Z</dcterms:created>
  <dcterms:modified xsi:type="dcterms:W3CDTF">2014-08-04T17:56:47Z</dcterms:modified>
</cp:coreProperties>
</file>