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8" r:id="rId2"/>
    <p:sldId id="267" r:id="rId3"/>
    <p:sldId id="348" r:id="rId4"/>
    <p:sldId id="313" r:id="rId5"/>
    <p:sldId id="316" r:id="rId6"/>
    <p:sldId id="315" r:id="rId7"/>
    <p:sldId id="317" r:id="rId8"/>
    <p:sldId id="319" r:id="rId9"/>
    <p:sldId id="314" r:id="rId10"/>
    <p:sldId id="269" r:id="rId11"/>
    <p:sldId id="289" r:id="rId12"/>
    <p:sldId id="304" r:id="rId13"/>
    <p:sldId id="332" r:id="rId14"/>
    <p:sldId id="329" r:id="rId15"/>
    <p:sldId id="331" r:id="rId16"/>
    <p:sldId id="330" r:id="rId17"/>
    <p:sldId id="324" r:id="rId18"/>
    <p:sldId id="325" r:id="rId19"/>
    <p:sldId id="291" r:id="rId20"/>
    <p:sldId id="321" r:id="rId21"/>
    <p:sldId id="322" r:id="rId22"/>
    <p:sldId id="320" r:id="rId23"/>
    <p:sldId id="323" r:id="rId24"/>
    <p:sldId id="326" r:id="rId25"/>
    <p:sldId id="327" r:id="rId26"/>
    <p:sldId id="328" r:id="rId27"/>
    <p:sldId id="347" r:id="rId28"/>
    <p:sldId id="333" r:id="rId29"/>
    <p:sldId id="334" r:id="rId30"/>
    <p:sldId id="335" r:id="rId31"/>
    <p:sldId id="336" r:id="rId32"/>
    <p:sldId id="337" r:id="rId33"/>
    <p:sldId id="338" r:id="rId34"/>
    <p:sldId id="339" r:id="rId35"/>
    <p:sldId id="340" r:id="rId36"/>
    <p:sldId id="341" r:id="rId37"/>
    <p:sldId id="342" r:id="rId38"/>
    <p:sldId id="343" r:id="rId39"/>
    <p:sldId id="346" r:id="rId40"/>
    <p:sldId id="344" r:id="rId41"/>
    <p:sldId id="34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48" autoAdjust="0"/>
  </p:normalViewPr>
  <p:slideViewPr>
    <p:cSldViewPr snapToGrid="0" snapToObjects="1">
      <p:cViewPr varScale="1">
        <p:scale>
          <a:sx n="73" d="100"/>
          <a:sy n="73" d="100"/>
        </p:scale>
        <p:origin x="-9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D57AB-A217-BA4E-940B-9038E8E64492}" type="datetimeFigureOut">
              <a:rPr lang="en-US" smtClean="0"/>
              <a:t>7/9/2014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A985B-05A6-2640-88EC-2951DAD6B4F7}" type="slidenum">
              <a:rPr lang="en-US" smtClean="0"/>
              <a:t>‹#›</a:t>
            </a:fld>
            <a:endParaRPr lang="en-US"/>
          </a:p>
        </p:txBody>
      </p:sp>
    </p:spTree>
    <p:extLst>
      <p:ext uri="{BB962C8B-B14F-4D97-AF65-F5344CB8AC3E}">
        <p14:creationId xmlns:p14="http://schemas.microsoft.com/office/powerpoint/2010/main" val="6044608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44126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679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4444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37177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92620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BF0F1-0BC3-6D4E-A19C-D840C0BB7B8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8537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BF0F1-0BC3-6D4E-A19C-D840C0BB7B87}"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6603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BF0F1-0BC3-6D4E-A19C-D840C0BB7B87}" type="datetimeFigureOut">
              <a:rPr lang="en-US" smtClean="0"/>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5996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BF0F1-0BC3-6D4E-A19C-D840C0BB7B87}" type="datetimeFigureOut">
              <a:rPr lang="en-US" smtClean="0"/>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2275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577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2913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BF0F1-0BC3-6D4E-A19C-D840C0BB7B87}" type="datetimeFigureOut">
              <a:rPr lang="en-US" smtClean="0"/>
              <a:t>7/9/2014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E8BC6-BA6A-5E44-8D94-ED51752F2B79}" type="slidenum">
              <a:rPr lang="en-US" smtClean="0"/>
              <a:t>‹#›</a:t>
            </a:fld>
            <a:endParaRPr lang="en-US"/>
          </a:p>
        </p:txBody>
      </p:sp>
    </p:spTree>
    <p:extLst>
      <p:ext uri="{BB962C8B-B14F-4D97-AF65-F5344CB8AC3E}">
        <p14:creationId xmlns:p14="http://schemas.microsoft.com/office/powerpoint/2010/main" val="23682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threat@modeldriven.org" TargetMode="External"/><Relationship Id="rId2" Type="http://schemas.openxmlformats.org/officeDocument/2006/relationships/hyperlink" Target="https://github.com/omg-threat-modeling/phase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 </a:t>
            </a:r>
            <a:r>
              <a:rPr lang="en-GB" b="1" dirty="0"/>
              <a:t>UML Operational Threat &amp; Risk Model</a:t>
            </a:r>
            <a:br>
              <a:rPr lang="en-GB" b="1" dirty="0"/>
            </a:br>
            <a:r>
              <a:rPr lang="en-GB" b="1" dirty="0" smtClean="0"/>
              <a:t>Submission Team Formation</a:t>
            </a:r>
            <a:endParaRPr lang="en-US" b="1" dirty="0"/>
          </a:p>
        </p:txBody>
      </p:sp>
      <p:sp>
        <p:nvSpPr>
          <p:cNvPr id="5" name="Subtitle 4"/>
          <p:cNvSpPr>
            <a:spLocks noGrp="1"/>
          </p:cNvSpPr>
          <p:nvPr>
            <p:ph type="subTitle" idx="1"/>
          </p:nvPr>
        </p:nvSpPr>
        <p:spPr>
          <a:xfrm>
            <a:off x="824875" y="3886200"/>
            <a:ext cx="7528620" cy="1752600"/>
          </a:xfrm>
        </p:spPr>
        <p:txBody>
          <a:bodyPr>
            <a:normAutofit/>
          </a:bodyPr>
          <a:lstStyle/>
          <a:p>
            <a:r>
              <a:rPr lang="en-US" dirty="0" smtClean="0"/>
              <a:t>July, </a:t>
            </a:r>
            <a:r>
              <a:rPr lang="en-US" dirty="0" smtClean="0"/>
              <a:t>2014</a:t>
            </a:r>
          </a:p>
          <a:p>
            <a:endParaRPr lang="en-US" dirty="0"/>
          </a:p>
          <a:p>
            <a:pPr lvl="1"/>
            <a:r>
              <a:rPr lang="en-US" dirty="0" smtClean="0"/>
              <a:t>OMG Document: </a:t>
            </a:r>
            <a:r>
              <a:rPr lang="en-US" dirty="0" err="1" smtClean="0"/>
              <a:t>sysa</a:t>
            </a:r>
            <a:r>
              <a:rPr lang="en-US" dirty="0" smtClean="0"/>
              <a:t>/2014-6-17</a:t>
            </a:r>
            <a:endParaRPr lang="en-US" dirty="0"/>
          </a:p>
        </p:txBody>
      </p:sp>
    </p:spTree>
    <p:extLst>
      <p:ext uri="{BB962C8B-B14F-4D97-AF65-F5344CB8AC3E}">
        <p14:creationId xmlns:p14="http://schemas.microsoft.com/office/powerpoint/2010/main" val="2738483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Cross-Protocol/Conceptual Model</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Benefits</a:t>
            </a:r>
          </a:p>
          <a:p>
            <a:pPr lvl="1"/>
            <a:r>
              <a:rPr lang="en-US" dirty="0" smtClean="0"/>
              <a:t>Reduce number of point-to-point interoperability connections; reduce interoperability from N</a:t>
            </a:r>
            <a:r>
              <a:rPr lang="en-US" baseline="30000" dirty="0" smtClean="0"/>
              <a:t>2</a:t>
            </a:r>
            <a:r>
              <a:rPr lang="en-US" dirty="0" smtClean="0"/>
              <a:t> to linear problem</a:t>
            </a:r>
          </a:p>
          <a:p>
            <a:pPr lvl="1"/>
            <a:r>
              <a:rPr lang="en-US" dirty="0" smtClean="0"/>
              <a:t>Enable uniform semantic interoperability</a:t>
            </a:r>
          </a:p>
          <a:p>
            <a:pPr lvl="1"/>
            <a:r>
              <a:rPr lang="en-US" dirty="0" smtClean="0"/>
              <a:t>Communities continue driving development of specific threat models</a:t>
            </a:r>
          </a:p>
          <a:p>
            <a:pPr lvl="1"/>
            <a:r>
              <a:rPr lang="en-US" dirty="0" smtClean="0"/>
              <a:t>Can support (map between) multiple exchange formats: NIEM, STIX and others</a:t>
            </a:r>
          </a:p>
          <a:p>
            <a:pPr lvl="1"/>
            <a:r>
              <a:rPr lang="en-US" dirty="0" smtClean="0"/>
              <a:t>The conceptual model does not commit to any one physical format</a:t>
            </a:r>
          </a:p>
          <a:p>
            <a:r>
              <a:rPr lang="en-US" dirty="0" smtClean="0"/>
              <a:t>Disadvantages</a:t>
            </a:r>
          </a:p>
          <a:p>
            <a:pPr lvl="1"/>
            <a:r>
              <a:rPr lang="en-US" dirty="0" smtClean="0"/>
              <a:t>Translations will be </a:t>
            </a:r>
            <a:r>
              <a:rPr lang="en-US" dirty="0" err="1" smtClean="0"/>
              <a:t>lossy</a:t>
            </a:r>
            <a:endParaRPr lang="en-US" dirty="0" smtClean="0"/>
          </a:p>
          <a:p>
            <a:pPr lvl="1"/>
            <a:r>
              <a:rPr lang="en-US" dirty="0" smtClean="0"/>
              <a:t>Communities need focus to define mappings from specific model to meta model</a:t>
            </a:r>
            <a:endParaRPr lang="en-US" dirty="0"/>
          </a:p>
        </p:txBody>
      </p:sp>
    </p:spTree>
    <p:extLst>
      <p:ext uri="{BB962C8B-B14F-4D97-AF65-F5344CB8AC3E}">
        <p14:creationId xmlns:p14="http://schemas.microsoft.com/office/powerpoint/2010/main" val="2352241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52426" y="1463040"/>
            <a:ext cx="3886200" cy="4709160"/>
          </a:xfrm>
          <a:prstGeom prst="rect">
            <a:avLst/>
          </a:prstGeom>
        </p:spPr>
        <p:txBody>
          <a:bodyPr>
            <a:normAutofit fontScale="475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6" name="Title 5"/>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3" name="Date Placeholder 2"/>
          <p:cNvSpPr>
            <a:spLocks noGrp="1"/>
          </p:cNvSpPr>
          <p:nvPr>
            <p:ph type="dt" sz="half" idx="4294967295"/>
          </p:nvPr>
        </p:nvSpPr>
        <p:spPr>
          <a:xfrm>
            <a:off x="352426" y="6543676"/>
            <a:ext cx="1466850" cy="247650"/>
          </a:xfrm>
          <a:prstGeom prst="rect">
            <a:avLst/>
          </a:prstGeom>
        </p:spPr>
        <p:txBody>
          <a:bodyPr/>
          <a:lstStyle/>
          <a:p>
            <a:r>
              <a:rPr lang="en-US" dirty="0" smtClean="0"/>
              <a:t>3/2014</a:t>
            </a:r>
            <a:endParaRPr lang="en-US" dirty="0"/>
          </a:p>
        </p:txBody>
      </p:sp>
      <p:sp>
        <p:nvSpPr>
          <p:cNvPr id="4" name="Slide Number Placeholder 3"/>
          <p:cNvSpPr>
            <a:spLocks noGrp="1"/>
          </p:cNvSpPr>
          <p:nvPr>
            <p:ph type="sldNum" sz="quarter" idx="4294967295"/>
          </p:nvPr>
        </p:nvSpPr>
        <p:spPr>
          <a:xfrm>
            <a:off x="7886700" y="6543676"/>
            <a:ext cx="876300" cy="247650"/>
          </a:xfrm>
          <a:prstGeom prst="rect">
            <a:avLst/>
          </a:prstGeom>
        </p:spPr>
        <p:txBody>
          <a:bodyPr/>
          <a:lstStyle/>
          <a:p>
            <a:fld id="{987D7693-E132-40A2-A808-4CF056E677D9}" type="slidenum">
              <a:rPr lang="en-US" smtClean="0"/>
              <a:t>11</a:t>
            </a:fld>
            <a:endParaRPr lang="en-US" dirty="0"/>
          </a:p>
        </p:txBody>
      </p:sp>
      <p:sp>
        <p:nvSpPr>
          <p:cNvPr id="5" name="Footer Placeholder 4"/>
          <p:cNvSpPr>
            <a:spLocks noGrp="1"/>
          </p:cNvSpPr>
          <p:nvPr>
            <p:ph type="ftr" sz="quarter" idx="4294967295"/>
          </p:nvPr>
        </p:nvSpPr>
        <p:spPr>
          <a:xfrm>
            <a:off x="1809749" y="6543676"/>
            <a:ext cx="4086225" cy="247650"/>
          </a:xfrm>
          <a:prstGeom prst="rect">
            <a:avLst/>
          </a:prstGeom>
        </p:spPr>
        <p:txBody>
          <a:bodyPr>
            <a:normAutofit fontScale="77500" lnSpcReduction="20000"/>
          </a:bodyPr>
          <a:lstStyle/>
          <a:p>
            <a:r>
              <a:rPr lang="en-US" dirty="0" smtClean="0"/>
              <a:t>Copyright (c) 2012-2014 Data Access Technologies, Inc. as Model Driven Solutions</a:t>
            </a:r>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“Source”</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Conceptual Domain Models</a:t>
            </a:r>
          </a:p>
          <a:p>
            <a:pPr algn="ctr"/>
            <a:r>
              <a:rPr lang="en-US" dirty="0" smtClean="0">
                <a:solidFill>
                  <a:schemeClr val="bg2">
                    <a:lumMod val="25000"/>
                  </a:schemeClr>
                </a:solidFill>
              </a:rPr>
              <a:t>(Models of the world)</a:t>
            </a:r>
            <a:endParaRPr lang="en-US" dirty="0">
              <a:solidFill>
                <a:schemeClr val="bg2">
                  <a:lumMod val="25000"/>
                </a:schemeClr>
              </a:solidFill>
            </a:endParaRPr>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“Target”</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Tree>
    <p:extLst>
      <p:ext uri="{BB962C8B-B14F-4D97-AF65-F5344CB8AC3E}">
        <p14:creationId xmlns:p14="http://schemas.microsoft.com/office/powerpoint/2010/main" val="155484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288" y="1534577"/>
            <a:ext cx="7063274" cy="43760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935676" y="3447534"/>
            <a:ext cx="1325353" cy="45154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2" name="Title 1"/>
          <p:cNvSpPr>
            <a:spLocks noGrp="1"/>
          </p:cNvSpPr>
          <p:nvPr>
            <p:ph type="title"/>
          </p:nvPr>
        </p:nvSpPr>
        <p:spPr/>
        <p:txBody>
          <a:bodyPr/>
          <a:lstStyle/>
          <a:p>
            <a:r>
              <a:rPr lang="en-US" dirty="0" smtClean="0"/>
              <a:t>Cross domain focus</a:t>
            </a:r>
            <a:endParaRPr lang="en-US" dirty="0"/>
          </a:p>
        </p:txBody>
      </p:sp>
      <p:sp>
        <p:nvSpPr>
          <p:cNvPr id="5" name="Right Arrow 4"/>
          <p:cNvSpPr/>
          <p:nvPr/>
        </p:nvSpPr>
        <p:spPr>
          <a:xfrm>
            <a:off x="1739734" y="5696030"/>
            <a:ext cx="7343192" cy="4292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Detail</a:t>
            </a:r>
            <a:endParaRPr lang="en-US" dirty="0"/>
          </a:p>
        </p:txBody>
      </p:sp>
      <p:sp>
        <p:nvSpPr>
          <p:cNvPr id="6" name="Up-Down Arrow 5"/>
          <p:cNvSpPr/>
          <p:nvPr/>
        </p:nvSpPr>
        <p:spPr>
          <a:xfrm>
            <a:off x="1543791" y="1375341"/>
            <a:ext cx="391885" cy="47778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2421" y="1574555"/>
            <a:ext cx="539443" cy="369332"/>
          </a:xfrm>
          <a:prstGeom prst="rect">
            <a:avLst/>
          </a:prstGeom>
          <a:noFill/>
        </p:spPr>
        <p:txBody>
          <a:bodyPr wrap="none" rtlCol="0">
            <a:spAutoFit/>
          </a:bodyPr>
          <a:lstStyle/>
          <a:p>
            <a:r>
              <a:rPr lang="en-US" dirty="0" smtClean="0"/>
              <a:t>Any</a:t>
            </a:r>
            <a:endParaRPr lang="en-US" dirty="0"/>
          </a:p>
        </p:txBody>
      </p:sp>
      <p:sp>
        <p:nvSpPr>
          <p:cNvPr id="8" name="TextBox 7"/>
          <p:cNvSpPr txBox="1"/>
          <p:nvPr/>
        </p:nvSpPr>
        <p:spPr>
          <a:xfrm>
            <a:off x="192421" y="5696030"/>
            <a:ext cx="1213794" cy="369332"/>
          </a:xfrm>
          <a:prstGeom prst="rect">
            <a:avLst/>
          </a:prstGeom>
          <a:noFill/>
        </p:spPr>
        <p:txBody>
          <a:bodyPr wrap="none" rtlCol="0">
            <a:spAutoFit/>
          </a:bodyPr>
          <a:lstStyle/>
          <a:p>
            <a:r>
              <a:rPr lang="en-US" dirty="0" smtClean="0"/>
              <a:t>Cyber Only</a:t>
            </a:r>
            <a:endParaRPr lang="en-US" dirty="0"/>
          </a:p>
        </p:txBody>
      </p:sp>
      <p:sp>
        <p:nvSpPr>
          <p:cNvPr id="10" name="Oval 9"/>
          <p:cNvSpPr/>
          <p:nvPr/>
        </p:nvSpPr>
        <p:spPr>
          <a:xfrm>
            <a:off x="6768935" y="5070880"/>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9" name="Oval 8"/>
          <p:cNvSpPr/>
          <p:nvPr/>
        </p:nvSpPr>
        <p:spPr>
          <a:xfrm>
            <a:off x="2878069" y="4632340"/>
            <a:ext cx="4417194" cy="1017038"/>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11" name="Oval 10"/>
          <p:cNvSpPr/>
          <p:nvPr/>
        </p:nvSpPr>
        <p:spPr>
          <a:xfrm>
            <a:off x="2188010" y="2178837"/>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Suspicious</a:t>
            </a:r>
          </a:p>
          <a:p>
            <a:pPr algn="ctr"/>
            <a:r>
              <a:rPr lang="en-US" dirty="0" smtClean="0"/>
              <a:t>Activity</a:t>
            </a:r>
            <a:endParaRPr lang="en-US" dirty="0"/>
          </a:p>
        </p:txBody>
      </p:sp>
      <p:sp>
        <p:nvSpPr>
          <p:cNvPr id="3" name="Rectangle 2"/>
          <p:cNvSpPr/>
          <p:nvPr/>
        </p:nvSpPr>
        <p:spPr>
          <a:xfrm>
            <a:off x="4003869" y="3009014"/>
            <a:ext cx="2165593"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Threat/Risk</a:t>
            </a:r>
          </a:p>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Focus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192421" y="4494528"/>
            <a:ext cx="977832" cy="646331"/>
          </a:xfrm>
          <a:prstGeom prst="rect">
            <a:avLst/>
          </a:prstGeom>
          <a:noFill/>
        </p:spPr>
        <p:txBody>
          <a:bodyPr wrap="none" rtlCol="0">
            <a:spAutoFit/>
          </a:bodyPr>
          <a:lstStyle/>
          <a:p>
            <a:r>
              <a:rPr lang="en-US" dirty="0" smtClean="0"/>
              <a:t>Physical </a:t>
            </a:r>
          </a:p>
          <a:p>
            <a:r>
              <a:rPr lang="en-US" dirty="0" smtClean="0"/>
              <a:t>threats</a:t>
            </a:r>
            <a:endParaRPr lang="en-US" dirty="0"/>
          </a:p>
        </p:txBody>
      </p:sp>
      <p:sp>
        <p:nvSpPr>
          <p:cNvPr id="15" name="TextBox 14"/>
          <p:cNvSpPr txBox="1"/>
          <p:nvPr/>
        </p:nvSpPr>
        <p:spPr>
          <a:xfrm>
            <a:off x="192421" y="3224457"/>
            <a:ext cx="932819" cy="646331"/>
          </a:xfrm>
          <a:prstGeom prst="rect">
            <a:avLst/>
          </a:prstGeom>
          <a:noFill/>
        </p:spPr>
        <p:txBody>
          <a:bodyPr wrap="none" rtlCol="0">
            <a:spAutoFit/>
          </a:bodyPr>
          <a:lstStyle/>
          <a:p>
            <a:r>
              <a:rPr lang="en-US" dirty="0" smtClean="0"/>
              <a:t>Natural </a:t>
            </a:r>
          </a:p>
          <a:p>
            <a:r>
              <a:rPr lang="en-US" dirty="0" smtClean="0"/>
              <a:t>threats</a:t>
            </a:r>
            <a:endParaRPr lang="en-US" dirty="0"/>
          </a:p>
        </p:txBody>
      </p:sp>
      <p:sp>
        <p:nvSpPr>
          <p:cNvPr id="16" name="TextBox 15"/>
          <p:cNvSpPr txBox="1"/>
          <p:nvPr/>
        </p:nvSpPr>
        <p:spPr>
          <a:xfrm>
            <a:off x="192421" y="2235412"/>
            <a:ext cx="1016625" cy="646331"/>
          </a:xfrm>
          <a:prstGeom prst="rect">
            <a:avLst/>
          </a:prstGeom>
          <a:noFill/>
        </p:spPr>
        <p:txBody>
          <a:bodyPr wrap="none" rtlCol="0">
            <a:spAutoFit/>
          </a:bodyPr>
          <a:lstStyle/>
          <a:p>
            <a:r>
              <a:rPr lang="en-US" dirty="0" smtClean="0"/>
              <a:t>Criminal </a:t>
            </a:r>
          </a:p>
          <a:p>
            <a:r>
              <a:rPr lang="en-US" dirty="0" smtClean="0"/>
              <a:t>threats</a:t>
            </a:r>
            <a:endParaRPr lang="en-US" dirty="0"/>
          </a:p>
        </p:txBody>
      </p:sp>
      <p:sp>
        <p:nvSpPr>
          <p:cNvPr id="12" name="Rounded Rectangle 11"/>
          <p:cNvSpPr/>
          <p:nvPr/>
        </p:nvSpPr>
        <p:spPr>
          <a:xfrm>
            <a:off x="1954338" y="1574555"/>
            <a:ext cx="1665940" cy="4225183"/>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t>Operational threats and risks</a:t>
            </a:r>
            <a:endParaRPr lang="en-US" dirty="0"/>
          </a:p>
        </p:txBody>
      </p:sp>
      <p:sp>
        <p:nvSpPr>
          <p:cNvPr id="13" name="TextBox 12"/>
          <p:cNvSpPr txBox="1"/>
          <p:nvPr/>
        </p:nvSpPr>
        <p:spPr>
          <a:xfrm>
            <a:off x="2188010" y="4771527"/>
            <a:ext cx="1234953" cy="646331"/>
          </a:xfrm>
          <a:prstGeom prst="rect">
            <a:avLst/>
          </a:prstGeom>
          <a:noFill/>
        </p:spPr>
        <p:txBody>
          <a:bodyPr wrap="none" rtlCol="0">
            <a:spAutoFit/>
          </a:bodyPr>
          <a:lstStyle/>
          <a:p>
            <a:pPr algn="ctr"/>
            <a:r>
              <a:rPr lang="en-US" dirty="0" smtClean="0">
                <a:solidFill>
                  <a:schemeClr val="bg1"/>
                </a:solidFill>
              </a:rPr>
              <a:t>Leverages </a:t>
            </a:r>
          </a:p>
          <a:p>
            <a:pPr algn="ctr"/>
            <a:r>
              <a:rPr lang="en-US" dirty="0" smtClean="0">
                <a:solidFill>
                  <a:schemeClr val="bg1"/>
                </a:solidFill>
              </a:rPr>
              <a:t>STIX/</a:t>
            </a:r>
            <a:r>
              <a:rPr lang="en-US" dirty="0" err="1" smtClean="0">
                <a:solidFill>
                  <a:schemeClr val="bg1"/>
                </a:solidFill>
              </a:rPr>
              <a:t>Cybox</a:t>
            </a:r>
            <a:endParaRPr lang="en-US" dirty="0">
              <a:solidFill>
                <a:schemeClr val="bg1"/>
              </a:solidFill>
            </a:endParaRPr>
          </a:p>
        </p:txBody>
      </p:sp>
      <p:sp>
        <p:nvSpPr>
          <p:cNvPr id="17" name="Rounded Rectangle 16"/>
          <p:cNvSpPr/>
          <p:nvPr/>
        </p:nvSpPr>
        <p:spPr>
          <a:xfrm>
            <a:off x="3500038" y="4605102"/>
            <a:ext cx="1007661" cy="1134445"/>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dirty="0" smtClean="0"/>
              <a:t>A little extra for Cyber?</a:t>
            </a:r>
            <a:endParaRPr lang="en-US" sz="1600" dirty="0"/>
          </a:p>
        </p:txBody>
      </p:sp>
    </p:spTree>
    <p:extLst>
      <p:ext uri="{BB962C8B-B14F-4D97-AF65-F5344CB8AC3E}">
        <p14:creationId xmlns:p14="http://schemas.microsoft.com/office/powerpoint/2010/main" val="18035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4" name="Text Placeholder 3"/>
          <p:cNvSpPr>
            <a:spLocks noGrp="1"/>
          </p:cNvSpPr>
          <p:nvPr>
            <p:ph type="body" idx="1"/>
          </p:nvPr>
        </p:nvSpPr>
        <p:spPr/>
        <p:txBody>
          <a:bodyPr/>
          <a:lstStyle/>
          <a:p>
            <a:r>
              <a:rPr lang="en-US" dirty="0" smtClean="0"/>
              <a:t>Note that more use case information is on web site</a:t>
            </a:r>
            <a:endParaRPr lang="en-US" dirty="0"/>
          </a:p>
        </p:txBody>
      </p:sp>
    </p:spTree>
    <p:extLst>
      <p:ext uri="{BB962C8B-B14F-4D97-AF65-F5344CB8AC3E}">
        <p14:creationId xmlns:p14="http://schemas.microsoft.com/office/powerpoint/2010/main" val="112211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Use Case Taxonomy</a:t>
            </a:r>
            <a:br>
              <a:rPr lang="en-US" dirty="0" smtClean="0"/>
            </a:br>
            <a:r>
              <a:rPr lang="en-US" dirty="0" smtClean="0"/>
              <a:t>(Government Perspective)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31264" y="1691958"/>
            <a:ext cx="6906896" cy="4952682"/>
          </a:xfrm>
          <a:prstGeom prst="rect">
            <a:avLst/>
          </a:prstGeom>
          <a:noFill/>
        </p:spPr>
      </p:pic>
    </p:spTree>
    <p:extLst>
      <p:ext uri="{BB962C8B-B14F-4D97-AF65-F5344CB8AC3E}">
        <p14:creationId xmlns:p14="http://schemas.microsoft.com/office/powerpoint/2010/main" val="398173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Taxonomy</a:t>
            </a:r>
          </a:p>
        </p:txBody>
      </p:sp>
      <p:graphicFrame>
        <p:nvGraphicFramePr>
          <p:cNvPr id="3" name="Table 2"/>
          <p:cNvGraphicFramePr>
            <a:graphicFrameLocks noGrp="1"/>
          </p:cNvGraphicFramePr>
          <p:nvPr>
            <p:extLst>
              <p:ext uri="{D42A27DB-BD31-4B8C-83A1-F6EECF244321}">
                <p14:modId xmlns:p14="http://schemas.microsoft.com/office/powerpoint/2010/main" val="3465236188"/>
              </p:ext>
            </p:extLst>
          </p:nvPr>
        </p:nvGraphicFramePr>
        <p:xfrm>
          <a:off x="243840" y="1889594"/>
          <a:ext cx="8625840" cy="4206405"/>
        </p:xfrm>
        <a:graphic>
          <a:graphicData uri="http://schemas.openxmlformats.org/drawingml/2006/table">
            <a:tbl>
              <a:tblPr firstRow="1" firstCol="1" bandRow="1">
                <a:tableStyleId>{5C22544A-7EE6-4342-B048-85BDC9FD1C3A}</a:tableStyleId>
              </a:tblPr>
              <a:tblGrid>
                <a:gridCol w="1799752"/>
                <a:gridCol w="6826088"/>
              </a:tblGrid>
              <a:tr h="280427">
                <a:tc>
                  <a:txBody>
                    <a:bodyPr/>
                    <a:lstStyle/>
                    <a:p>
                      <a:pPr marL="0" marR="0">
                        <a:spcBef>
                          <a:spcPts val="0"/>
                        </a:spcBef>
                        <a:spcAft>
                          <a:spcPts val="0"/>
                        </a:spcAft>
                      </a:pPr>
                      <a:r>
                        <a:rPr lang="en-US" sz="1600" dirty="0">
                          <a:effectLst/>
                        </a:rPr>
                        <a:t>Communities</a:t>
                      </a:r>
                      <a:endParaRPr lang="en-US" sz="1200" dirty="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Description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F</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to Federal Government</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dirty="0">
                          <a:effectLst/>
                        </a:rPr>
                        <a:t>Private Sector to State, Local, Tribal Government</a:t>
                      </a:r>
                      <a:endParaRPr lang="en-US" sz="1200" dirty="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to State, Local, Tribal Governments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State, Local, Tribal Government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P</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Private Sector</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F</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Federal Government Agencies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State and local agencies (intra and inter)</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I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Among International governments (through bi-lateral or international treaties)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State Government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C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dirty="0">
                          <a:effectLst/>
                        </a:rPr>
                        <a:t>Citizen sharing with Citizen</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90375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Cases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3325285"/>
              </p:ext>
            </p:extLst>
          </p:nvPr>
        </p:nvGraphicFramePr>
        <p:xfrm>
          <a:off x="0" y="1126407"/>
          <a:ext cx="9144000" cy="5731593"/>
        </p:xfrm>
        <a:graphic>
          <a:graphicData uri="http://schemas.openxmlformats.org/drawingml/2006/table">
            <a:tbl>
              <a:tblPr firstRow="1" firstCol="1" bandRow="1">
                <a:tableStyleId>{5C22544A-7EE6-4342-B048-85BDC9FD1C3A}</a:tableStyleId>
              </a:tblPr>
              <a:tblGrid>
                <a:gridCol w="2337740"/>
                <a:gridCol w="2337740"/>
                <a:gridCol w="319180"/>
                <a:gridCol w="319180"/>
                <a:gridCol w="319180"/>
                <a:gridCol w="319180"/>
                <a:gridCol w="319180"/>
                <a:gridCol w="319180"/>
                <a:gridCol w="319180"/>
                <a:gridCol w="319180"/>
                <a:gridCol w="319180"/>
                <a:gridCol w="319180"/>
                <a:gridCol w="319180"/>
                <a:gridCol w="319180"/>
                <a:gridCol w="319180"/>
                <a:gridCol w="319180"/>
              </a:tblGrid>
              <a:tr h="854793">
                <a:tc>
                  <a:txBody>
                    <a:bodyPr/>
                    <a:lstStyle/>
                    <a:p>
                      <a:pPr marL="0" marR="0">
                        <a:spcBef>
                          <a:spcPts val="0"/>
                        </a:spcBef>
                        <a:spcAft>
                          <a:spcPts val="0"/>
                        </a:spcAft>
                      </a:pPr>
                      <a:r>
                        <a:rPr lang="en-US" sz="1600" dirty="0">
                          <a:effectLst/>
                        </a:rPr>
                        <a:t>Use Case Category</a:t>
                      </a:r>
                      <a:endParaRPr lang="en-US" sz="1600" dirty="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
                      </a:r>
                      <a:br>
                        <a:rPr lang="en-US" sz="1600">
                          <a:effectLst/>
                        </a:rPr>
                      </a:br>
                      <a:r>
                        <a:rPr lang="en-US" sz="1600">
                          <a:effectLst/>
                        </a:rPr>
                        <a:t>Use Case</a:t>
                      </a:r>
                      <a:endParaRPr lang="en-US" sz="160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P&lt;&gt;F</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P&lt;&gt;P</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F</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I</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C&lt;&gt;C</a:t>
                      </a:r>
                      <a:endParaRPr lang="en-US" sz="1400" dirty="0">
                        <a:effectLst/>
                        <a:latin typeface="Times New Roman"/>
                        <a:ea typeface="Times New Roman"/>
                      </a:endParaRPr>
                    </a:p>
                  </a:txBody>
                  <a:tcPr marL="68580" marR="68580" marT="0" marB="0"/>
                </a:tc>
              </a:tr>
              <a:tr h="427396">
                <a:tc rowSpan="7">
                  <a:txBody>
                    <a:bodyPr/>
                    <a:lstStyle/>
                    <a:p>
                      <a:pPr marL="0" marR="0">
                        <a:spcBef>
                          <a:spcPts val="0"/>
                        </a:spcBef>
                        <a:spcAft>
                          <a:spcPts val="0"/>
                        </a:spcAft>
                      </a:pPr>
                      <a:r>
                        <a:rPr lang="en-US" sz="1600" dirty="0">
                          <a:effectLst/>
                        </a:rPr>
                        <a:t>Enhances Shared Situational Awareness</a:t>
                      </a:r>
                      <a:endParaRPr lang="en-US" sz="1600" dirty="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a:effectLst/>
                        </a:rPr>
                        <a:t>Configuration/ Anomaly Reporting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Knowledge of Threat Actors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Incident Awareness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a:effectLst/>
                        </a:rPr>
                        <a:t>Indications &amp; Warning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Vulnerability Knowledge</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Mitigation Strategies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dirty="0">
                          <a:effectLst/>
                        </a:rPr>
                        <a:t>Mitigation Actions and Responses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641095">
                <a:tc rowSpan="2">
                  <a:txBody>
                    <a:bodyPr/>
                    <a:lstStyle/>
                    <a:p>
                      <a:pPr marL="0" marR="0">
                        <a:spcBef>
                          <a:spcPts val="0"/>
                        </a:spcBef>
                        <a:spcAft>
                          <a:spcPts val="0"/>
                        </a:spcAft>
                      </a:pPr>
                      <a:r>
                        <a:rPr lang="en-US" sz="1600">
                          <a:effectLst/>
                        </a:rPr>
                        <a:t>Victim Notifications</a:t>
                      </a:r>
                    </a:p>
                    <a:p>
                      <a:pPr marL="0" marR="0">
                        <a:spcBef>
                          <a:spcPts val="0"/>
                        </a:spcBef>
                        <a:spcAft>
                          <a:spcPts val="0"/>
                        </a:spcAft>
                      </a:pPr>
                      <a:r>
                        <a:rPr lang="en-US" sz="1600">
                          <a:effectLst/>
                        </a:rPr>
                        <a:t> </a:t>
                      </a:r>
                      <a:endParaRPr lang="en-US" sz="160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dirty="0">
                          <a:effectLst/>
                        </a:rPr>
                        <a:t>Victim information compromised as part of a cyber-intrusion</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a:effectLst/>
                        </a:rPr>
                        <a:t>Victim is directly involved in a cyber-enabled crime</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213699">
                <a:tc rowSpan="3">
                  <a:txBody>
                    <a:bodyPr/>
                    <a:lstStyle/>
                    <a:p>
                      <a:pPr marL="0" marR="0">
                        <a:spcBef>
                          <a:spcPts val="0"/>
                        </a:spcBef>
                        <a:spcAft>
                          <a:spcPts val="0"/>
                        </a:spcAft>
                      </a:pPr>
                      <a:r>
                        <a:rPr lang="en-US" sz="1600">
                          <a:effectLst/>
                        </a:rPr>
                        <a:t>Justice and Public Safety</a:t>
                      </a:r>
                      <a:endParaRPr lang="en-US" sz="160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a:effectLst/>
                        </a:rPr>
                        <a:t>Cyber Intrusion Sharing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a:effectLst/>
                        </a:rPr>
                        <a:t>Cyber Enabled crimes/ Investigatory Referrals</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dirty="0">
                          <a:effectLst/>
                        </a:rPr>
                        <a:t>Fusion Center Cross-Domain Sharing</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01505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Large Company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Company with multiple datacenters, office facilities, international business activity</a:t>
            </a:r>
          </a:p>
          <a:p>
            <a:r>
              <a:rPr lang="en-US" dirty="0" smtClean="0"/>
              <a:t>Large number of deployed security systems, sensors</a:t>
            </a:r>
          </a:p>
          <a:p>
            <a:pPr lvl="1"/>
            <a:r>
              <a:rPr lang="en-US" dirty="0" smtClean="0"/>
              <a:t>Firewalls, IDS/IPS, SIEM, monitoring systems, notification/alerting, etc. </a:t>
            </a:r>
          </a:p>
          <a:p>
            <a:pPr lvl="1"/>
            <a:r>
              <a:rPr lang="en-US" dirty="0" smtClean="0"/>
              <a:t>Uses FW/Snort rules, STIX/TAXII, </a:t>
            </a:r>
            <a:r>
              <a:rPr lang="en-US" dirty="0" err="1" smtClean="0"/>
              <a:t>IODef</a:t>
            </a:r>
            <a:r>
              <a:rPr lang="en-US" dirty="0" smtClean="0"/>
              <a:t>, alarms for fire and intrusions, etc. </a:t>
            </a:r>
          </a:p>
          <a:p>
            <a:pPr lvl="1"/>
            <a:r>
              <a:rPr lang="en-US" dirty="0" smtClean="0"/>
              <a:t>Physical and information security staff, some 24/7</a:t>
            </a:r>
          </a:p>
          <a:p>
            <a:r>
              <a:rPr lang="en-US" dirty="0" smtClean="0"/>
              <a:t>Interoperable (but not uniform) threat monitoring and assessment</a:t>
            </a:r>
            <a:endParaRPr lang="en-US" dirty="0"/>
          </a:p>
        </p:txBody>
      </p:sp>
    </p:spTree>
    <p:extLst>
      <p:ext uri="{BB962C8B-B14F-4D97-AF65-F5344CB8AC3E}">
        <p14:creationId xmlns:p14="http://schemas.microsoft.com/office/powerpoint/2010/main" val="3741845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Critical Infrastructure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Target: A group of organizations that collaboratively manage critical infrastructure and utilize Industrial Control Systems.</a:t>
            </a:r>
          </a:p>
          <a:p>
            <a:r>
              <a:rPr lang="en-US" dirty="0" smtClean="0"/>
              <a:t>Power, water and other critical infrastructure are threatened by cyber and physical terrorism. </a:t>
            </a:r>
          </a:p>
          <a:p>
            <a:r>
              <a:rPr lang="en-US" dirty="0" smtClean="0"/>
              <a:t>Industrial Control Systems are increasingly computer controlled and connected (directly or indirectly) to the internet and may embed compromised control hardware/software from questionable sources.</a:t>
            </a:r>
            <a:endParaRPr lang="en-US" dirty="0"/>
          </a:p>
        </p:txBody>
      </p:sp>
    </p:spTree>
    <p:extLst>
      <p:ext uri="{BB962C8B-B14F-4D97-AF65-F5344CB8AC3E}">
        <p14:creationId xmlns:p14="http://schemas.microsoft.com/office/powerpoint/2010/main" val="152764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Models</a:t>
            </a:r>
            <a:endParaRPr lang="en-US" dirty="0"/>
          </a:p>
        </p:txBody>
      </p:sp>
      <p:sp>
        <p:nvSpPr>
          <p:cNvPr id="4" name="Text Placeholder 3"/>
          <p:cNvSpPr>
            <a:spLocks noGrp="1"/>
          </p:cNvSpPr>
          <p:nvPr>
            <p:ph type="body" idx="1"/>
          </p:nvPr>
        </p:nvSpPr>
        <p:spPr/>
        <p:txBody>
          <a:bodyPr/>
          <a:lstStyle/>
          <a:p>
            <a:r>
              <a:rPr lang="en-US" dirty="0" smtClean="0"/>
              <a:t>Notional models – what this may look like</a:t>
            </a:r>
            <a:endParaRPr lang="en-US" dirty="0"/>
          </a:p>
        </p:txBody>
      </p:sp>
    </p:spTree>
    <p:extLst>
      <p:ext uri="{BB962C8B-B14F-4D97-AF65-F5344CB8AC3E}">
        <p14:creationId xmlns:p14="http://schemas.microsoft.com/office/powerpoint/2010/main" val="109048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Threat Modeling project kicked off in Dec 2013</a:t>
            </a:r>
          </a:p>
          <a:p>
            <a:pPr lvl="1"/>
            <a:r>
              <a:rPr lang="en-US" dirty="0" smtClean="0"/>
              <a:t>Multi-phase approach</a:t>
            </a:r>
          </a:p>
          <a:p>
            <a:pPr lvl="1"/>
            <a:r>
              <a:rPr lang="en-US" dirty="0" smtClean="0"/>
              <a:t>Initially: create Cyber Domain PIM and STIX PSM with UML Profile for NIEM</a:t>
            </a:r>
          </a:p>
          <a:p>
            <a:pPr lvl="1"/>
            <a:r>
              <a:rPr lang="en-US" dirty="0" smtClean="0"/>
              <a:t>Expanded to non-cyber domains and inclusion of risk</a:t>
            </a:r>
          </a:p>
          <a:p>
            <a:r>
              <a:rPr lang="en-US" dirty="0" smtClean="0"/>
              <a:t>RFP Draft</a:t>
            </a:r>
          </a:p>
          <a:p>
            <a:pPr lvl="1"/>
            <a:r>
              <a:rPr lang="en-US" dirty="0" smtClean="0"/>
              <a:t>RFP </a:t>
            </a:r>
            <a:r>
              <a:rPr lang="en-US" dirty="0" smtClean="0"/>
              <a:t>Issued June 20</a:t>
            </a:r>
            <a:r>
              <a:rPr lang="en-US" baseline="30000" dirty="0" smtClean="0"/>
              <a:t>th</a:t>
            </a:r>
            <a:r>
              <a:rPr lang="en-US" dirty="0"/>
              <a:t>: </a:t>
            </a:r>
            <a:endParaRPr lang="en-US" dirty="0" smtClean="0"/>
          </a:p>
          <a:p>
            <a:pPr lvl="1"/>
            <a:r>
              <a:rPr lang="en-US" dirty="0" smtClean="0"/>
              <a:t>http</a:t>
            </a:r>
            <a:r>
              <a:rPr lang="en-US" dirty="0"/>
              <a:t>://www.omg.org/cgi-bin/doc.cgi?sysa/2014-6-17</a:t>
            </a:r>
            <a:endParaRPr lang="en-US" dirty="0" smtClean="0"/>
          </a:p>
          <a:p>
            <a:r>
              <a:rPr lang="en-US" dirty="0" smtClean="0"/>
              <a:t>Submission Team</a:t>
            </a:r>
          </a:p>
          <a:p>
            <a:pPr lvl="1"/>
            <a:r>
              <a:rPr lang="en-US" dirty="0" smtClean="0"/>
              <a:t>A Submission team has formed and welcomes participation. This submission team is supporting by PM-ISE and the NIEM-PMO</a:t>
            </a:r>
          </a:p>
          <a:p>
            <a:r>
              <a:rPr lang="en-US" dirty="0" smtClean="0"/>
              <a:t>Collaboration GIT site </a:t>
            </a:r>
            <a:r>
              <a:rPr lang="en-US" dirty="0" smtClean="0"/>
              <a:t>web </a:t>
            </a:r>
            <a:r>
              <a:rPr lang="en-US" dirty="0" smtClean="0"/>
              <a:t>site (GIT): </a:t>
            </a:r>
            <a:r>
              <a:rPr lang="en-GB" u="sng" dirty="0">
                <a:hlinkClick r:id="rId2"/>
              </a:rPr>
              <a:t>https://</a:t>
            </a:r>
            <a:r>
              <a:rPr lang="en-GB" u="sng" dirty="0" smtClean="0">
                <a:hlinkClick r:id="rId2"/>
              </a:rPr>
              <a:t>github.com/omg-threat-modeling/phase1</a:t>
            </a:r>
            <a:endParaRPr lang="en-GB" u="sng" dirty="0" smtClean="0"/>
          </a:p>
          <a:p>
            <a:r>
              <a:rPr lang="en-GB" u="sng" dirty="0"/>
              <a:t>Email: </a:t>
            </a:r>
            <a:r>
              <a:rPr lang="en-GB" u="sng" dirty="0" smtClean="0">
                <a:hlinkClick r:id="rId3"/>
              </a:rPr>
              <a:t>threat@modeldriven.org</a:t>
            </a:r>
            <a:endParaRPr lang="en-GB" u="sng" dirty="0" smtClean="0"/>
          </a:p>
          <a:p>
            <a:endParaRPr lang="en-US" dirty="0" smtClean="0"/>
          </a:p>
        </p:txBody>
      </p:sp>
    </p:spTree>
    <p:extLst>
      <p:ext uri="{BB962C8B-B14F-4D97-AF65-F5344CB8AC3E}">
        <p14:creationId xmlns:p14="http://schemas.microsoft.com/office/powerpoint/2010/main" val="171714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53465"/>
            <a:ext cx="86868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STIX High Level Architecture</a:t>
            </a:r>
            <a:endParaRPr lang="en-US" dirty="0"/>
          </a:p>
        </p:txBody>
      </p:sp>
    </p:spTree>
    <p:extLst>
      <p:ext uri="{BB962C8B-B14F-4D97-AF65-F5344CB8AC3E}">
        <p14:creationId xmlns:p14="http://schemas.microsoft.com/office/powerpoint/2010/main" val="2690578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9" y="1493519"/>
            <a:ext cx="9230719" cy="5027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STIX (High Level) in UML</a:t>
            </a:r>
            <a:endParaRPr lang="en-US" dirty="0"/>
          </a:p>
        </p:txBody>
      </p:sp>
    </p:spTree>
    <p:extLst>
      <p:ext uri="{BB962C8B-B14F-4D97-AF65-F5344CB8AC3E}">
        <p14:creationId xmlns:p14="http://schemas.microsoft.com/office/powerpoint/2010/main" val="86683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52388"/>
            <a:ext cx="9486900" cy="6962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7640" y="623820"/>
            <a:ext cx="2838277" cy="369332"/>
          </a:xfrm>
          <a:prstGeom prst="rect">
            <a:avLst/>
          </a:prstGeom>
          <a:noFill/>
        </p:spPr>
        <p:txBody>
          <a:bodyPr wrap="none" rtlCol="0">
            <a:spAutoFit/>
          </a:bodyPr>
          <a:lstStyle/>
          <a:p>
            <a:r>
              <a:rPr lang="en-US" dirty="0" smtClean="0"/>
              <a:t>Notional conceptual model</a:t>
            </a:r>
            <a:endParaRPr lang="en-US" dirty="0"/>
          </a:p>
        </p:txBody>
      </p:sp>
    </p:spTree>
    <p:extLst>
      <p:ext uri="{BB962C8B-B14F-4D97-AF65-F5344CB8AC3E}">
        <p14:creationId xmlns:p14="http://schemas.microsoft.com/office/powerpoint/2010/main" val="1663835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432050"/>
            <a:ext cx="7847013" cy="199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Mapping Example</a:t>
            </a:r>
            <a:endParaRPr lang="en-US" dirty="0"/>
          </a:p>
        </p:txBody>
      </p:sp>
      <p:sp>
        <p:nvSpPr>
          <p:cNvPr id="3" name="TextBox 2"/>
          <p:cNvSpPr txBox="1"/>
          <p:nvPr/>
        </p:nvSpPr>
        <p:spPr>
          <a:xfrm>
            <a:off x="2795527" y="4815840"/>
            <a:ext cx="3551357" cy="369332"/>
          </a:xfrm>
          <a:prstGeom prst="rect">
            <a:avLst/>
          </a:prstGeom>
          <a:noFill/>
        </p:spPr>
        <p:txBody>
          <a:bodyPr wrap="none" rtlCol="0">
            <a:spAutoFit/>
          </a:bodyPr>
          <a:lstStyle/>
          <a:p>
            <a:r>
              <a:rPr lang="en-US" dirty="0" smtClean="0"/>
              <a:t>Note: It will not always be this easy!</a:t>
            </a:r>
            <a:endParaRPr lang="en-US" dirty="0"/>
          </a:p>
        </p:txBody>
      </p:sp>
    </p:spTree>
    <p:extLst>
      <p:ext uri="{BB962C8B-B14F-4D97-AF65-F5344CB8AC3E}">
        <p14:creationId xmlns:p14="http://schemas.microsoft.com/office/powerpoint/2010/main" val="414367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33350"/>
            <a:ext cx="8963025" cy="659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4800" y="762000"/>
            <a:ext cx="2177327" cy="646331"/>
          </a:xfrm>
          <a:prstGeom prst="rect">
            <a:avLst/>
          </a:prstGeom>
          <a:noFill/>
        </p:spPr>
        <p:txBody>
          <a:bodyPr wrap="none" rtlCol="0">
            <a:spAutoFit/>
          </a:bodyPr>
          <a:lstStyle/>
          <a:p>
            <a:r>
              <a:rPr lang="en-US" dirty="0" smtClean="0"/>
              <a:t>Foundation Concepts</a:t>
            </a:r>
          </a:p>
          <a:p>
            <a:r>
              <a:rPr lang="en-US" dirty="0" smtClean="0"/>
              <a:t>(Vocabulary)</a:t>
            </a:r>
            <a:endParaRPr lang="en-US" dirty="0"/>
          </a:p>
        </p:txBody>
      </p:sp>
    </p:spTree>
    <p:extLst>
      <p:ext uri="{BB962C8B-B14F-4D97-AF65-F5344CB8AC3E}">
        <p14:creationId xmlns:p14="http://schemas.microsoft.com/office/powerpoint/2010/main" val="95933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Foundation Concepts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00530"/>
            <a:ext cx="6513513" cy="473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89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 Concepts are Defined In Terms of Foundational Concepts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2262188"/>
            <a:ext cx="8576258" cy="2827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07245" y="5364479"/>
            <a:ext cx="7588487" cy="1200329"/>
          </a:xfrm>
          <a:prstGeom prst="rect">
            <a:avLst/>
          </a:prstGeom>
          <a:noFill/>
        </p:spPr>
        <p:txBody>
          <a:bodyPr wrap="square" rtlCol="0">
            <a:spAutoFit/>
          </a:bodyPr>
          <a:lstStyle/>
          <a:p>
            <a:r>
              <a:rPr lang="en-US" dirty="0" smtClean="0"/>
              <a:t>A threat actor is a role of an actor with malicious intent that is the source of a threat. A threat actor causes an Intentional Threat and may have related threat actors.</a:t>
            </a:r>
          </a:p>
          <a:p>
            <a:r>
              <a:rPr lang="en-US" dirty="0" smtClean="0"/>
              <a:t>Note that completed model will have more properties and associations.</a:t>
            </a:r>
            <a:endParaRPr lang="en-US" dirty="0"/>
          </a:p>
        </p:txBody>
      </p:sp>
    </p:spTree>
    <p:extLst>
      <p:ext uri="{BB962C8B-B14F-4D97-AF65-F5344CB8AC3E}">
        <p14:creationId xmlns:p14="http://schemas.microsoft.com/office/powerpoint/2010/main" val="368859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503"/>
            <a:ext cx="9467850" cy="1139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92240" y="444137"/>
            <a:ext cx="2517549" cy="369332"/>
          </a:xfrm>
          <a:prstGeom prst="rect">
            <a:avLst/>
          </a:prstGeom>
          <a:noFill/>
        </p:spPr>
        <p:txBody>
          <a:bodyPr wrap="none" rtlCol="0">
            <a:spAutoFit/>
          </a:bodyPr>
          <a:lstStyle/>
          <a:p>
            <a:r>
              <a:rPr lang="en-US" dirty="0" smtClean="0"/>
              <a:t>Validation with instances</a:t>
            </a:r>
            <a:endParaRPr lang="en-US" dirty="0"/>
          </a:p>
        </p:txBody>
      </p:sp>
    </p:spTree>
    <p:extLst>
      <p:ext uri="{BB962C8B-B14F-4D97-AF65-F5344CB8AC3E}">
        <p14:creationId xmlns:p14="http://schemas.microsoft.com/office/powerpoint/2010/main" val="3946003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7323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1"/>
          </p:nvPr>
        </p:nvSpPr>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58239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OMG Submission Teams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Prepare a submission to the OMG</a:t>
            </a:r>
          </a:p>
          <a:p>
            <a:r>
              <a:rPr lang="en-US" dirty="0" smtClean="0"/>
              <a:t>Most contributors are OMG members, but it is not required</a:t>
            </a:r>
          </a:p>
          <a:p>
            <a:r>
              <a:rPr lang="en-US" dirty="0" smtClean="0"/>
              <a:t>Set our own rules – not governed by OMG</a:t>
            </a:r>
          </a:p>
          <a:p>
            <a:r>
              <a:rPr lang="en-US" dirty="0" smtClean="0"/>
              <a:t>Contributors must sign intellectual property agreement</a:t>
            </a:r>
          </a:p>
          <a:p>
            <a:r>
              <a:rPr lang="en-US" dirty="0" smtClean="0"/>
              <a:t>Reviewers and supporters are welcome</a:t>
            </a:r>
          </a:p>
          <a:p>
            <a:r>
              <a:rPr lang="en-US" dirty="0" smtClean="0"/>
              <a:t>Level of effort up to you (you get out of it what you put in)</a:t>
            </a:r>
            <a:endParaRPr lang="en-US" dirty="0"/>
          </a:p>
        </p:txBody>
      </p:sp>
    </p:spTree>
    <p:extLst>
      <p:ext uri="{BB962C8B-B14F-4D97-AF65-F5344CB8AC3E}">
        <p14:creationId xmlns:p14="http://schemas.microsoft.com/office/powerpoint/2010/main" val="426145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1"/>
          </p:nvPr>
        </p:nvSpPr>
        <p:spPr/>
        <p:txBody>
          <a:bodyPr numCol="3">
            <a:normAutofit fontScale="85000" lnSpcReduction="20000"/>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1439104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1"/>
          </p:nvPr>
        </p:nvSpPr>
        <p:spPr>
          <a:xfrm>
            <a:off x="167640" y="975360"/>
            <a:ext cx="8976360" cy="5669280"/>
          </a:xfr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794141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3304012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552858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1"/>
          </p:nvPr>
        </p:nvSpPr>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150057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1"/>
          </p:nvPr>
        </p:nvSpPr>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707047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1"/>
          </p:nvPr>
        </p:nvSpPr>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2302733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GB" b="1" dirty="0"/>
              <a:t>Optional support for conceptual modeling and mapping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2705524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1"/>
          </p:nvPr>
        </p:nvSpPr>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86609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t>Optional Integration with UPDM </a:t>
            </a:r>
            <a:r>
              <a:rPr lang="en-US" sz="3200" b="1" dirty="0"/>
              <a:t/>
            </a:r>
            <a:br>
              <a:rPr lang="en-US" sz="3200" b="1" dirty="0"/>
            </a:br>
            <a:endParaRPr lang="en-US" sz="3200" dirty="0"/>
          </a:p>
        </p:txBody>
      </p:sp>
      <p:sp>
        <p:nvSpPr>
          <p:cNvPr id="3" name="Content Placeholder 2"/>
          <p:cNvSpPr>
            <a:spLocks noGrp="1"/>
          </p:cNvSpPr>
          <p:nvPr>
            <p:ph idx="1"/>
          </p:nvPr>
        </p:nvSpPr>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9584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critical need identified is federating multiple aspects of operational threats and risks across domains and organizations. Cyber is a critical component, but doesn’t exist in isolation.</a:t>
            </a:r>
          </a:p>
          <a:p>
            <a:r>
              <a:rPr lang="en-US" dirty="0" smtClean="0"/>
              <a:t>Focus on</a:t>
            </a:r>
          </a:p>
          <a:p>
            <a:pPr lvl="1"/>
            <a:r>
              <a:rPr lang="en-US" dirty="0" smtClean="0"/>
              <a:t>Operational threats and risks as a Conceptual model in UML</a:t>
            </a:r>
          </a:p>
          <a:p>
            <a:pPr lvl="1"/>
            <a:r>
              <a:rPr lang="en-US" dirty="0" smtClean="0"/>
              <a:t>NIEM Mapping</a:t>
            </a:r>
          </a:p>
          <a:p>
            <a:pPr lvl="1"/>
            <a:r>
              <a:rPr lang="en-US" dirty="0" smtClean="0"/>
              <a:t>STIX Mapping</a:t>
            </a:r>
          </a:p>
          <a:p>
            <a:pPr lvl="1"/>
            <a:r>
              <a:rPr lang="en-US" dirty="0" smtClean="0"/>
              <a:t>Others to follow</a:t>
            </a:r>
          </a:p>
          <a:p>
            <a:endParaRPr lang="en-US" dirty="0"/>
          </a:p>
        </p:txBody>
      </p:sp>
    </p:spTree>
    <p:extLst>
      <p:ext uri="{BB962C8B-B14F-4D97-AF65-F5344CB8AC3E}">
        <p14:creationId xmlns:p14="http://schemas.microsoft.com/office/powerpoint/2010/main" val="2656127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1"/>
          </p:nvPr>
        </p:nvSpPr>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704045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1"/>
          </p:nvPr>
        </p:nvSpPr>
        <p:spPr>
          <a:xfrm>
            <a:off x="457200" y="1417638"/>
            <a:ext cx="8229600" cy="4525963"/>
          </a:xfr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260541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a:t>Multiple communities have developed data and exchange schema and interfaces for sharing information about threats, risks and incidents that impact important government, commercial and personal assets and privacy. </a:t>
            </a:r>
            <a:endParaRPr lang="en-GB" dirty="0" smtClean="0"/>
          </a:p>
          <a:p>
            <a:r>
              <a:rPr lang="en-GB" dirty="0" smtClean="0"/>
              <a:t>While </a:t>
            </a:r>
            <a:r>
              <a:rPr lang="en-GB" dirty="0"/>
              <a:t>each of these schema and interfaces provides value for a specific community it is difficult to federate these multiple representations to arrive at broad-based planning, simulation, assessment, situational awareness and forensics, and to then enact the appropriate courses of action. Cyber related attacks have added a new dimension that stresses traditional assessment, monitoring and mitigation strategies.</a:t>
            </a:r>
            <a:endParaRPr lang="en-US" dirty="0"/>
          </a:p>
          <a:p>
            <a:endParaRPr lang="en-US" dirty="0"/>
          </a:p>
        </p:txBody>
      </p:sp>
    </p:spTree>
    <p:extLst>
      <p:ext uri="{BB962C8B-B14F-4D97-AF65-F5344CB8AC3E}">
        <p14:creationId xmlns:p14="http://schemas.microsoft.com/office/powerpoint/2010/main" val="2353653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This RFP calls for a conceptual model for operational threats and risks that unifies the semantics of and can provide a bridge across multiple threat and risk schema and interfaces. The conceptual model will be informed by high-level concepts as defined by the Cyber domain, existing NIEM domains and other applicable domains, but is not specific to those domains. This will enable combined Cyber, physical, criminal and natural threats and risks to be federated, understood and responded to effectively. </a:t>
            </a:r>
            <a:endParaRPr lang="en-GB" dirty="0" smtClean="0"/>
          </a:p>
          <a:p>
            <a:r>
              <a:rPr lang="en-GB" dirty="0"/>
              <a:t>Out of scope for this RFP is non-operational business relevant risk such as marketplace risk, credit risk, legal risk, project management risk, etc. </a:t>
            </a:r>
            <a:endParaRPr lang="en-US" dirty="0"/>
          </a:p>
          <a:p>
            <a:r>
              <a:rPr lang="en-GB" dirty="0"/>
              <a:t>The conceptual model will have an information exchange format based on NIEM and an explicit mapping to STIX. Other exchange formats, such as CAP may be supported as well.</a:t>
            </a:r>
            <a:endParaRPr lang="en-US" dirty="0"/>
          </a:p>
          <a:p>
            <a:endParaRPr lang="en-US" dirty="0"/>
          </a:p>
        </p:txBody>
      </p:sp>
    </p:spTree>
    <p:extLst>
      <p:ext uri="{BB962C8B-B14F-4D97-AF65-F5344CB8AC3E}">
        <p14:creationId xmlns:p14="http://schemas.microsoft.com/office/powerpoint/2010/main" val="367714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“Operational”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Operational Threat</a:t>
            </a:r>
            <a:r>
              <a:rPr lang="en-US" dirty="0"/>
              <a:t>: Operational threats involve specific incidents or groups of incidents that cause unwanted loss or harm  to people or important assets or groups of assets. These incidents may be caused by threat actors, accidents or natural phenomenon. Examples include terrorist attacks , hurricanes or an electrical grid failure. </a:t>
            </a:r>
          </a:p>
          <a:p>
            <a:pPr lvl="0"/>
            <a:r>
              <a:rPr lang="en-US" b="1" dirty="0" smtClean="0"/>
              <a:t>Operational </a:t>
            </a:r>
            <a:r>
              <a:rPr lang="en-US" b="1" dirty="0"/>
              <a:t>Risk</a:t>
            </a:r>
            <a:r>
              <a:rPr lang="en-US" dirty="0"/>
              <a:t>: </a:t>
            </a:r>
            <a:r>
              <a:rPr lang="en-GB" dirty="0"/>
              <a:t>Operational risks are situations having a negative impact on an organization or company due to uncertainties related to possible breakdowns in a system or its environment via supply chain, injury to a person or failure of a process resulting from intentional/malicious as well as unintentional/natural operational threats. One of the main impacts of operational risks is inability to conduct operations as planned. </a:t>
            </a:r>
            <a:endParaRPr lang="en-US" dirty="0"/>
          </a:p>
        </p:txBody>
      </p:sp>
    </p:spTree>
    <p:extLst>
      <p:ext uri="{BB962C8B-B14F-4D97-AF65-F5344CB8AC3E}">
        <p14:creationId xmlns:p14="http://schemas.microsoft.com/office/powerpoint/2010/main" val="121672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1889" y="780822"/>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2922644" y="1604561"/>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12951" y="1604562"/>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07685" y="2974843"/>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Representation</a:t>
            </a:r>
            <a:endParaRPr lang="en-US" dirty="0"/>
          </a:p>
        </p:txBody>
      </p:sp>
      <p:sp>
        <p:nvSpPr>
          <p:cNvPr id="15" name="Left-Right-Up Arrow 14"/>
          <p:cNvSpPr/>
          <p:nvPr/>
        </p:nvSpPr>
        <p:spPr>
          <a:xfrm rot="16200000">
            <a:off x="4801424" y="1881430"/>
            <a:ext cx="1371604" cy="815222"/>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14421" y="4959670"/>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NIEM Exchanges</a:t>
            </a:r>
          </a:p>
          <a:p>
            <a:pPr algn="ctr"/>
            <a:r>
              <a:rPr lang="en-US" sz="1400" dirty="0" smtClean="0">
                <a:solidFill>
                  <a:schemeClr val="bg2">
                    <a:lumMod val="25000"/>
                  </a:schemeClr>
                </a:solidFill>
              </a:rPr>
              <a:t>EDXL / CAP</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7" name="Rounded Rectangle 26"/>
          <p:cNvSpPr/>
          <p:nvPr/>
        </p:nvSpPr>
        <p:spPr>
          <a:xfrm>
            <a:off x="2737195" y="3019013"/>
            <a:ext cx="1582563" cy="141043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STIX/TAXII/Cybox</a:t>
            </a:r>
          </a:p>
          <a:p>
            <a:pPr algn="ctr"/>
            <a:r>
              <a:rPr lang="en-US" sz="1400" dirty="0" smtClean="0">
                <a:solidFill>
                  <a:schemeClr val="bg2">
                    <a:lumMod val="25000"/>
                  </a:schemeClr>
                </a:solidFill>
              </a:rPr>
              <a:t>IODEF</a:t>
            </a:r>
          </a:p>
          <a:p>
            <a:pPr algn="ctr"/>
            <a:r>
              <a:rPr lang="en-US" sz="1400" dirty="0" smtClean="0">
                <a:solidFill>
                  <a:schemeClr val="bg2">
                    <a:lumMod val="25000"/>
                  </a:schemeClr>
                </a:solidFill>
              </a:rPr>
              <a:t>SACM</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9" name="Up Arrow 28"/>
          <p:cNvSpPr/>
          <p:nvPr/>
        </p:nvSpPr>
        <p:spPr>
          <a:xfrm>
            <a:off x="6679046" y="2976161"/>
            <a:ext cx="265922" cy="1983509"/>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922643" y="1192692"/>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352230" y="1191684"/>
            <a:ext cx="1283463" cy="831171"/>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risks (Out of scope)</a:t>
            </a:r>
            <a:endParaRPr lang="en-US" dirty="0"/>
          </a:p>
        </p:txBody>
      </p:sp>
      <p:sp>
        <p:nvSpPr>
          <p:cNvPr id="22" name="Up Arrow 21"/>
          <p:cNvSpPr/>
          <p:nvPr/>
        </p:nvSpPr>
        <p:spPr>
          <a:xfrm>
            <a:off x="3268225" y="2419666"/>
            <a:ext cx="265922" cy="583163"/>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201889" y="3558002"/>
            <a:ext cx="1695419" cy="2269415"/>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chemeClr val="bg2">
                    <a:lumMod val="25000"/>
                  </a:schemeClr>
                </a:solidFill>
              </a:rPr>
              <a:t>Other Risks</a:t>
            </a:r>
          </a:p>
          <a:p>
            <a:pPr algn="ctr"/>
            <a:r>
              <a:rPr lang="en-US" sz="1400" dirty="0" smtClean="0">
                <a:solidFill>
                  <a:schemeClr val="bg2">
                    <a:lumMod val="25000"/>
                  </a:schemeClr>
                </a:solidFill>
              </a:rPr>
              <a:t>Systemic Risk</a:t>
            </a:r>
          </a:p>
          <a:p>
            <a:pPr algn="ctr"/>
            <a:r>
              <a:rPr lang="en-US" sz="1400" dirty="0" smtClean="0">
                <a:solidFill>
                  <a:schemeClr val="bg2">
                    <a:lumMod val="25000"/>
                  </a:schemeClr>
                </a:solidFill>
              </a:rPr>
              <a:t>Credit Risk</a:t>
            </a:r>
          </a:p>
          <a:p>
            <a:pPr algn="ctr"/>
            <a:r>
              <a:rPr lang="en-US" sz="1400" dirty="0" smtClean="0">
                <a:solidFill>
                  <a:schemeClr val="bg2">
                    <a:lumMod val="25000"/>
                  </a:schemeClr>
                </a:solidFill>
              </a:rPr>
              <a:t>Market Risk</a:t>
            </a:r>
          </a:p>
          <a:p>
            <a:pPr algn="ctr"/>
            <a:r>
              <a:rPr lang="en-US" sz="1400" dirty="0" smtClean="0">
                <a:solidFill>
                  <a:schemeClr val="bg2">
                    <a:lumMod val="25000"/>
                  </a:schemeClr>
                </a:solidFill>
              </a:rPr>
              <a:t>Pension Risk</a:t>
            </a:r>
          </a:p>
          <a:p>
            <a:pPr algn="ctr"/>
            <a:r>
              <a:rPr lang="en-US" sz="1400" dirty="0" smtClean="0">
                <a:solidFill>
                  <a:schemeClr val="bg2">
                    <a:lumMod val="25000"/>
                  </a:schemeClr>
                </a:solidFill>
              </a:rPr>
              <a:t>Reputation Risk</a:t>
            </a:r>
          </a:p>
          <a:p>
            <a:pPr algn="ctr"/>
            <a:r>
              <a:rPr lang="en-US" sz="1400" dirty="0" smtClean="0">
                <a:solidFill>
                  <a:schemeClr val="bg2">
                    <a:lumMod val="25000"/>
                  </a:schemeClr>
                </a:solidFill>
              </a:rPr>
              <a:t>Liquidity Risk</a:t>
            </a:r>
          </a:p>
          <a:p>
            <a:pPr algn="ctr"/>
            <a:r>
              <a:rPr lang="en-US" sz="1400" dirty="0" smtClean="0">
                <a:solidFill>
                  <a:schemeClr val="bg2">
                    <a:lumMod val="25000"/>
                  </a:schemeClr>
                </a:solidFill>
              </a:rPr>
              <a:t>Legal Risk</a:t>
            </a:r>
          </a:p>
          <a:p>
            <a:pPr algn="ctr"/>
            <a:r>
              <a:rPr lang="en-US" sz="1400" dirty="0" smtClean="0">
                <a:solidFill>
                  <a:schemeClr val="bg2">
                    <a:lumMod val="25000"/>
                  </a:schemeClr>
                </a:solidFill>
              </a:rPr>
              <a:t>Project Management  Risk</a:t>
            </a:r>
          </a:p>
        </p:txBody>
      </p:sp>
      <p:sp>
        <p:nvSpPr>
          <p:cNvPr id="17" name="Up Arrow 16"/>
          <p:cNvSpPr/>
          <p:nvPr/>
        </p:nvSpPr>
        <p:spPr>
          <a:xfrm>
            <a:off x="899510" y="2022855"/>
            <a:ext cx="265922" cy="1520022"/>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504804" y="1608482"/>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04803" y="4969370"/>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Other Inputs</a:t>
            </a:r>
            <a:endParaRPr lang="en-US" sz="1400" dirty="0">
              <a:solidFill>
                <a:schemeClr val="bg2">
                  <a:lumMod val="25000"/>
                </a:schemeClr>
              </a:solidFill>
            </a:endParaRPr>
          </a:p>
        </p:txBody>
      </p:sp>
      <p:sp>
        <p:nvSpPr>
          <p:cNvPr id="25" name="Up Arrow 24"/>
          <p:cNvSpPr/>
          <p:nvPr/>
        </p:nvSpPr>
        <p:spPr>
          <a:xfrm>
            <a:off x="8017768" y="4395444"/>
            <a:ext cx="265922" cy="5739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168830" y="5672420"/>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168831" y="5157682"/>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168831" y="6180939"/>
            <a:ext cx="2318394" cy="53262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Informative</a:t>
            </a:r>
            <a:endParaRPr lang="en-US" dirty="0">
              <a:solidFill>
                <a:schemeClr val="bg2">
                  <a:lumMod val="25000"/>
                </a:schemeClr>
              </a:solidFill>
            </a:endParaRPr>
          </a:p>
        </p:txBody>
      </p:sp>
      <p:sp>
        <p:nvSpPr>
          <p:cNvPr id="31" name="TextBox 30"/>
          <p:cNvSpPr txBox="1"/>
          <p:nvPr/>
        </p:nvSpPr>
        <p:spPr>
          <a:xfrm>
            <a:off x="4001129" y="4788350"/>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57200" y="0"/>
            <a:ext cx="8229600" cy="780822"/>
          </a:xfrm>
        </p:spPr>
        <p:txBody>
          <a:bodyPr/>
          <a:lstStyle/>
          <a:p>
            <a:r>
              <a:rPr lang="en-US" dirty="0" smtClean="0"/>
              <a:t>Scope Diagram</a:t>
            </a:r>
            <a:endParaRPr lang="en-US" dirty="0"/>
          </a:p>
        </p:txBody>
      </p:sp>
    </p:spTree>
    <p:extLst>
      <p:ext uri="{BB962C8B-B14F-4D97-AF65-F5344CB8AC3E}">
        <p14:creationId xmlns:p14="http://schemas.microsoft.com/office/powerpoint/2010/main" val="2549193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2907330"/>
              </p:ext>
            </p:extLst>
          </p:nvPr>
        </p:nvGraphicFramePr>
        <p:xfrm>
          <a:off x="457200" y="1600200"/>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Milestone</a:t>
                      </a:r>
                      <a:endParaRPr lang="en-US" dirty="0"/>
                    </a:p>
                  </a:txBody>
                  <a:tcPr/>
                </a:tc>
                <a:tc>
                  <a:txBody>
                    <a:bodyPr/>
                    <a:lstStyle/>
                    <a:p>
                      <a:r>
                        <a:rPr lang="en-US" dirty="0" smtClean="0"/>
                        <a:t>Date</a:t>
                      </a:r>
                      <a:endParaRPr lang="en-US" dirty="0"/>
                    </a:p>
                  </a:txBody>
                  <a:tcPr/>
                </a:tc>
              </a:tr>
              <a:tr h="370840">
                <a:tc>
                  <a:txBody>
                    <a:bodyPr/>
                    <a:lstStyle/>
                    <a:p>
                      <a:r>
                        <a:rPr lang="en-US" dirty="0" smtClean="0"/>
                        <a:t>Face-face @ OMG Austin</a:t>
                      </a:r>
                      <a:endParaRPr lang="en-US" dirty="0"/>
                    </a:p>
                  </a:txBody>
                  <a:tcPr/>
                </a:tc>
                <a:tc>
                  <a:txBody>
                    <a:bodyPr/>
                    <a:lstStyle/>
                    <a:p>
                      <a:r>
                        <a:rPr lang="en-US" dirty="0" smtClean="0"/>
                        <a:t>June 15th</a:t>
                      </a:r>
                      <a:endParaRPr lang="en-US" dirty="0"/>
                    </a:p>
                  </a:txBody>
                  <a:tcPr/>
                </a:tc>
              </a:tr>
              <a:tr h="370840">
                <a:tc>
                  <a:txBody>
                    <a:bodyPr/>
                    <a:lstStyle/>
                    <a:p>
                      <a:r>
                        <a:rPr lang="en-US" dirty="0" smtClean="0"/>
                        <a:t>LOI Date</a:t>
                      </a:r>
                      <a:endParaRPr lang="en-US" dirty="0"/>
                    </a:p>
                  </a:txBody>
                  <a:tcPr/>
                </a:tc>
                <a:tc>
                  <a:txBody>
                    <a:bodyPr/>
                    <a:lstStyle/>
                    <a:p>
                      <a:r>
                        <a:rPr lang="en-GB" sz="1800" kern="1200" dirty="0" smtClean="0">
                          <a:solidFill>
                            <a:schemeClr val="dk1"/>
                          </a:solidFill>
                          <a:effectLst/>
                          <a:latin typeface="+mn-lt"/>
                          <a:ea typeface="+mn-ea"/>
                          <a:cs typeface="+mn-cs"/>
                        </a:rPr>
                        <a:t>January 5</a:t>
                      </a:r>
                      <a:r>
                        <a:rPr lang="en-GB" sz="1800" kern="1200" baseline="30000" dirty="0" smtClean="0">
                          <a:solidFill>
                            <a:schemeClr val="dk1"/>
                          </a:solidFill>
                          <a:effectLst/>
                          <a:latin typeface="+mn-lt"/>
                          <a:ea typeface="+mn-ea"/>
                          <a:cs typeface="+mn-cs"/>
                        </a:rPr>
                        <a:t>th</a:t>
                      </a:r>
                      <a:r>
                        <a:rPr lang="en-GB" sz="1800" kern="1200" dirty="0" smtClean="0">
                          <a:solidFill>
                            <a:schemeClr val="dk1"/>
                          </a:solidFill>
                          <a:effectLst/>
                          <a:latin typeface="+mn-lt"/>
                          <a:ea typeface="+mn-ea"/>
                          <a:cs typeface="+mn-cs"/>
                        </a:rPr>
                        <a:t> 2015</a:t>
                      </a:r>
                      <a:endParaRPr lang="en-US" dirty="0"/>
                    </a:p>
                  </a:txBody>
                  <a:tcPr/>
                </a:tc>
              </a:tr>
              <a:tr h="370840">
                <a:tc>
                  <a:txBody>
                    <a:bodyPr/>
                    <a:lstStyle/>
                    <a:p>
                      <a:r>
                        <a:rPr lang="en-GB" sz="1800" kern="1200" dirty="0" smtClean="0">
                          <a:solidFill>
                            <a:schemeClr val="dk1"/>
                          </a:solidFill>
                          <a:effectLst/>
                          <a:latin typeface="+mn-lt"/>
                          <a:ea typeface="+mn-ea"/>
                          <a:cs typeface="+mn-cs"/>
                        </a:rPr>
                        <a:t>Initial Submissions due  (Feb Meeting)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February 23</a:t>
                      </a:r>
                      <a:r>
                        <a:rPr lang="en-GB" sz="1800" kern="1200" baseline="30000" dirty="0" smtClean="0">
                          <a:solidFill>
                            <a:schemeClr val="dk1"/>
                          </a:solidFill>
                          <a:effectLst/>
                          <a:latin typeface="+mn-lt"/>
                          <a:ea typeface="+mn-ea"/>
                          <a:cs typeface="+mn-cs"/>
                        </a:rPr>
                        <a:t>rd</a:t>
                      </a:r>
                      <a:r>
                        <a:rPr lang="en-GB" sz="1800" kern="1200" dirty="0" smtClean="0">
                          <a:solidFill>
                            <a:schemeClr val="dk1"/>
                          </a:solidFill>
                          <a:effectLst/>
                          <a:latin typeface="+mn-lt"/>
                          <a:ea typeface="+mn-ea"/>
                          <a:cs typeface="+mn-cs"/>
                        </a:rPr>
                        <a:t> , 2015</a:t>
                      </a:r>
                      <a:endParaRPr lang="en-US" dirty="0"/>
                    </a:p>
                  </a:txBody>
                  <a:tcPr/>
                </a:tc>
              </a:tr>
              <a:tr h="370840">
                <a:tc>
                  <a:txBody>
                    <a:bodyPr/>
                    <a:lstStyle/>
                    <a:p>
                      <a:r>
                        <a:rPr lang="en-US" dirty="0" smtClean="0"/>
                        <a:t>Revised Submissions</a:t>
                      </a:r>
                      <a:r>
                        <a:rPr lang="en-US" baseline="0" dirty="0" smtClean="0"/>
                        <a:t> (Sept Meeting)</a:t>
                      </a:r>
                      <a:endParaRPr lang="en-US" dirty="0"/>
                    </a:p>
                  </a:txBody>
                  <a:tcPr/>
                </a:tc>
                <a:tc>
                  <a:txBody>
                    <a:bodyPr/>
                    <a:lstStyle/>
                    <a:p>
                      <a:r>
                        <a:rPr lang="en-GB" sz="1800" kern="1200" dirty="0" smtClean="0">
                          <a:solidFill>
                            <a:schemeClr val="dk1"/>
                          </a:solidFill>
                          <a:effectLst/>
                          <a:latin typeface="+mn-lt"/>
                          <a:ea typeface="+mn-ea"/>
                          <a:cs typeface="+mn-cs"/>
                        </a:rPr>
                        <a:t>August 24th, 2015</a:t>
                      </a:r>
                      <a:endParaRPr lang="en-US" dirty="0"/>
                    </a:p>
                  </a:txBody>
                  <a:tcPr/>
                </a:tc>
              </a:tr>
              <a:tr h="370840">
                <a:tc>
                  <a:txBody>
                    <a:bodyPr/>
                    <a:lstStyle/>
                    <a:p>
                      <a:r>
                        <a:rPr lang="en-US" dirty="0" smtClean="0"/>
                        <a:t>Final Adoption</a:t>
                      </a:r>
                      <a:endParaRPr lang="en-US" dirty="0"/>
                    </a:p>
                  </a:txBody>
                  <a:tcPr/>
                </a:tc>
                <a:tc>
                  <a:txBody>
                    <a:bodyPr/>
                    <a:lstStyle/>
                    <a:p>
                      <a:r>
                        <a:rPr lang="en-US" dirty="0" smtClean="0"/>
                        <a:t>Early 2016</a:t>
                      </a:r>
                      <a:endParaRPr lang="en-US" dirty="0"/>
                    </a:p>
                  </a:txBody>
                  <a:tcPr/>
                </a:tc>
              </a:tr>
            </a:tbl>
          </a:graphicData>
        </a:graphic>
      </p:graphicFrame>
    </p:spTree>
    <p:extLst>
      <p:ext uri="{BB962C8B-B14F-4D97-AF65-F5344CB8AC3E}">
        <p14:creationId xmlns:p14="http://schemas.microsoft.com/office/powerpoint/2010/main" val="601031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3681</TotalTime>
  <Words>1860</Words>
  <Application>Microsoft Office PowerPoint</Application>
  <PresentationFormat>On-screen Show (4:3)</PresentationFormat>
  <Paragraphs>496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UML Operational Threat &amp; Risk Model Submission Team Formation</vt:lpstr>
      <vt:lpstr>Status</vt:lpstr>
      <vt:lpstr>OMG Submission Teams </vt:lpstr>
      <vt:lpstr>High-Level Scope</vt:lpstr>
      <vt:lpstr>Motivation</vt:lpstr>
      <vt:lpstr>Scope</vt:lpstr>
      <vt:lpstr>Clarifying “Operational”</vt:lpstr>
      <vt:lpstr>Scope Diagram</vt:lpstr>
      <vt:lpstr>Schedule</vt:lpstr>
      <vt:lpstr>Cross-Protocol/Conceptual Model</vt:lpstr>
      <vt:lpstr>Pivoting Through a Conceptual Model</vt:lpstr>
      <vt:lpstr>Cross domain focus</vt:lpstr>
      <vt:lpstr>Use Cases</vt:lpstr>
      <vt:lpstr>Use Case Taxonomy (Government Perspective)</vt:lpstr>
      <vt:lpstr>Use Case Taxonomy</vt:lpstr>
      <vt:lpstr>Example Use Cases</vt:lpstr>
      <vt:lpstr>Use Case: Large Company</vt:lpstr>
      <vt:lpstr>Use Case – Critical Infrastructure</vt:lpstr>
      <vt:lpstr>Overview of Models</vt:lpstr>
      <vt:lpstr>STIX High Level Architecture</vt:lpstr>
      <vt:lpstr>STIX (High Level) in UML</vt:lpstr>
      <vt:lpstr>PowerPoint Presentation</vt:lpstr>
      <vt:lpstr>Mapping Example</vt:lpstr>
      <vt:lpstr>PowerPoint Presentation</vt:lpstr>
      <vt:lpstr>Threat/Risk Foundation Concepts</vt:lpstr>
      <vt:lpstr>Specific Concepts are Defined In Terms of Foundational Concepts</vt:lpstr>
      <vt:lpstr>PowerPoint Presentation</vt:lpstr>
      <vt:lpstr>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vector>
  </TitlesOfParts>
  <Company>Demandware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OMG Threat Modeling and Sharing</dc:title>
  <dc:creator>Gerald Beuchelt</dc:creator>
  <cp:lastModifiedBy>Cory Casanave</cp:lastModifiedBy>
  <cp:revision>89</cp:revision>
  <dcterms:created xsi:type="dcterms:W3CDTF">2013-12-02T01:29:01Z</dcterms:created>
  <dcterms:modified xsi:type="dcterms:W3CDTF">2014-07-09T17:05:52Z</dcterms:modified>
</cp:coreProperties>
</file>