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4"/>
  </p:notesMasterIdLst>
  <p:sldIdLst>
    <p:sldId id="256" r:id="rId2"/>
    <p:sldId id="285" r:id="rId3"/>
    <p:sldId id="287" r:id="rId4"/>
    <p:sldId id="288" r:id="rId5"/>
    <p:sldId id="289" r:id="rId6"/>
    <p:sldId id="291" r:id="rId7"/>
    <p:sldId id="295" r:id="rId8"/>
    <p:sldId id="292" r:id="rId9"/>
    <p:sldId id="293" r:id="rId10"/>
    <p:sldId id="294" r:id="rId11"/>
    <p:sldId id="286" r:id="rId12"/>
    <p:sldId id="257" r:id="rId13"/>
    <p:sldId id="315" r:id="rId14"/>
    <p:sldId id="258" r:id="rId15"/>
    <p:sldId id="265" r:id="rId16"/>
    <p:sldId id="262" r:id="rId17"/>
    <p:sldId id="259" r:id="rId18"/>
    <p:sldId id="261" r:id="rId19"/>
    <p:sldId id="263" r:id="rId20"/>
    <p:sldId id="316" r:id="rId21"/>
    <p:sldId id="284" r:id="rId22"/>
    <p:sldId id="264" r:id="rId23"/>
    <p:sldId id="266" r:id="rId24"/>
    <p:sldId id="278" r:id="rId25"/>
    <p:sldId id="267" r:id="rId26"/>
    <p:sldId id="276" r:id="rId27"/>
    <p:sldId id="268" r:id="rId28"/>
    <p:sldId id="271" r:id="rId29"/>
    <p:sldId id="272" r:id="rId30"/>
    <p:sldId id="273" r:id="rId31"/>
    <p:sldId id="274" r:id="rId32"/>
    <p:sldId id="277" r:id="rId33"/>
    <p:sldId id="317" r:id="rId34"/>
    <p:sldId id="279" r:id="rId35"/>
    <p:sldId id="310" r:id="rId36"/>
    <p:sldId id="311" r:id="rId37"/>
    <p:sldId id="280" r:id="rId38"/>
    <p:sldId id="312" r:id="rId39"/>
    <p:sldId id="283" r:id="rId40"/>
    <p:sldId id="282"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23" r:id="rId56"/>
    <p:sldId id="318" r:id="rId57"/>
    <p:sldId id="319" r:id="rId58"/>
    <p:sldId id="320" r:id="rId59"/>
    <p:sldId id="321" r:id="rId60"/>
    <p:sldId id="322" r:id="rId61"/>
    <p:sldId id="313" r:id="rId62"/>
    <p:sldId id="31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2" autoAdjust="0"/>
    <p:restoredTop sz="93804" autoAdjust="0"/>
  </p:normalViewPr>
  <p:slideViewPr>
    <p:cSldViewPr>
      <p:cViewPr varScale="1">
        <p:scale>
          <a:sx n="73" d="100"/>
          <a:sy n="73" d="100"/>
        </p:scale>
        <p:origin x="-372" y="-102"/>
      </p:cViewPr>
      <p:guideLst>
        <p:guide orient="horz" pos="2160"/>
        <p:guide pos="2880"/>
      </p:guideLst>
    </p:cSldViewPr>
  </p:slideViewPr>
  <p:notesTextViewPr>
    <p:cViewPr>
      <p:scale>
        <a:sx n="1" d="1"/>
        <a:sy n="1" d="1"/>
      </p:scale>
      <p:origin x="0" y="0"/>
    </p:cViewPr>
  </p:notesTextViewPr>
  <p:sorterViewPr>
    <p:cViewPr>
      <p:scale>
        <a:sx n="100" d="100"/>
        <a:sy n="100" d="100"/>
      </p:scale>
      <p:origin x="0" y="22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456256C3-74BC-4733-8CAE-7627CC297984}">
      <dgm:prSet phldrT="[Text]" custT="1"/>
      <dgm:spPr/>
      <dgm:t>
        <a:bodyPr/>
        <a:lstStyle/>
        <a:p>
          <a:r>
            <a:rPr lang="en-US" sz="1200" dirty="0" smtClean="0"/>
            <a:t>Issue RFP</a:t>
          </a:r>
          <a:endParaRPr lang="en-US" sz="1200" dirty="0"/>
        </a:p>
      </dgm:t>
    </dgm:pt>
    <dgm:pt modelId="{539F8CF2-7E27-4461-A775-EF193B8CAA61}" type="parTrans" cxnId="{DA449152-01BA-492B-A68C-2EB2648B9FDF}">
      <dgm:prSet/>
      <dgm:spPr/>
      <dgm:t>
        <a:bodyPr/>
        <a:lstStyle/>
        <a:p>
          <a:endParaRPr lang="en-US" sz="2000"/>
        </a:p>
      </dgm:t>
    </dgm:pt>
    <dgm:pt modelId="{67A61FAD-2409-4A41-828A-FE841FBA9C56}" type="sibTrans" cxnId="{DA449152-01BA-492B-A68C-2EB2648B9FDF}">
      <dgm:prSet/>
      <dgm:spPr/>
      <dgm:t>
        <a:bodyPr/>
        <a:lstStyle/>
        <a:p>
          <a:endParaRPr lang="en-US" sz="2000"/>
        </a:p>
      </dgm:t>
    </dgm:pt>
    <dgm:pt modelId="{B4A9E70A-32FA-4B85-8D26-33D661885203}">
      <dgm:prSet phldrT="[Text]" custT="1"/>
      <dgm:spPr/>
      <dgm:t>
        <a:bodyPr/>
        <a:lstStyle/>
        <a:p>
          <a:r>
            <a:rPr lang="en-US" sz="1200" dirty="0" smtClean="0"/>
            <a:t>Initial Submission</a:t>
          </a:r>
          <a:endParaRPr lang="en-US" sz="1200" dirty="0"/>
        </a:p>
      </dgm:t>
    </dgm:pt>
    <dgm:pt modelId="{296B48E1-46E6-43B2-A87D-2A71482CAB34}" type="parTrans" cxnId="{A9796D8C-0560-44ED-A24C-A559159E5DFA}">
      <dgm:prSet/>
      <dgm:spPr/>
      <dgm:t>
        <a:bodyPr/>
        <a:lstStyle/>
        <a:p>
          <a:endParaRPr lang="en-US" sz="2000"/>
        </a:p>
      </dgm:t>
    </dgm:pt>
    <dgm:pt modelId="{8F60D506-5F91-4170-B0E9-84C252697D38}" type="sibTrans" cxnId="{A9796D8C-0560-44ED-A24C-A559159E5DFA}">
      <dgm:prSet/>
      <dgm:spPr/>
      <dgm:t>
        <a:bodyPr/>
        <a:lstStyle/>
        <a:p>
          <a:endParaRPr lang="en-US" sz="2000"/>
        </a:p>
      </dgm:t>
    </dgm:pt>
    <dgm:pt modelId="{D5397D5D-3928-4BFE-8F47-B901FB385FD9}">
      <dgm:prSet phldrT="[Text]" custT="1"/>
      <dgm:spPr/>
      <dgm:t>
        <a:bodyPr/>
        <a:lstStyle/>
        <a:p>
          <a:r>
            <a:rPr lang="en-US" sz="1200" dirty="0" smtClean="0"/>
            <a:t>Revised Submission (May be multiples)</a:t>
          </a:r>
          <a:endParaRPr lang="en-US" sz="1200" dirty="0"/>
        </a:p>
      </dgm:t>
    </dgm:pt>
    <dgm:pt modelId="{A19692B3-973F-4518-8CBF-D40442FDE8AF}" type="parTrans" cxnId="{FF5BDC61-976A-4368-869A-274360343470}">
      <dgm:prSet/>
      <dgm:spPr/>
      <dgm:t>
        <a:bodyPr/>
        <a:lstStyle/>
        <a:p>
          <a:endParaRPr lang="en-US" sz="2000"/>
        </a:p>
      </dgm:t>
    </dgm:pt>
    <dgm:pt modelId="{12D798E6-EFA6-405D-829C-02A8793A0DDB}" type="sibTrans" cxnId="{FF5BDC61-976A-4368-869A-274360343470}">
      <dgm:prSet/>
      <dgm:spPr/>
      <dgm:t>
        <a:bodyPr/>
        <a:lstStyle/>
        <a:p>
          <a:endParaRPr lang="en-US" sz="2000"/>
        </a:p>
      </dgm:t>
    </dgm:pt>
    <dgm:pt modelId="{D8C3E7A0-A430-4E59-977D-A9AA6B72A214}">
      <dgm:prSet phldrT="[Text]" custT="1"/>
      <dgm:spPr/>
      <dgm:t>
        <a:bodyPr/>
        <a:lstStyle/>
        <a:p>
          <a:r>
            <a:rPr lang="en-US" sz="1200" dirty="0" smtClean="0"/>
            <a:t>Submitter LOI &amp; Team forms</a:t>
          </a:r>
          <a:endParaRPr lang="en-US" sz="1200" dirty="0"/>
        </a:p>
      </dgm:t>
    </dgm:pt>
    <dgm:pt modelId="{69AAA9F1-85FC-47E0-A37E-0853E80EE7B7}" type="parTrans" cxnId="{1B115689-FF86-408B-81CA-1DF6B392DDA4}">
      <dgm:prSet/>
      <dgm:spPr/>
      <dgm:t>
        <a:bodyPr/>
        <a:lstStyle/>
        <a:p>
          <a:endParaRPr lang="en-US" sz="2000"/>
        </a:p>
      </dgm:t>
    </dgm:pt>
    <dgm:pt modelId="{69DEDF8D-E1E9-4E18-A87D-31A6BC5B6CF0}" type="sibTrans" cxnId="{1B115689-FF86-408B-81CA-1DF6B392DDA4}">
      <dgm:prSet/>
      <dgm:spPr/>
      <dgm:t>
        <a:bodyPr/>
        <a:lstStyle/>
        <a:p>
          <a:endParaRPr lang="en-US" sz="2000"/>
        </a:p>
      </dgm:t>
    </dgm:pt>
    <dgm:pt modelId="{00DAB9BB-3A7C-4AB5-B1CC-EED9F6877063}">
      <dgm:prSet phldrT="[Text]" custT="1"/>
      <dgm:spPr/>
      <dgm:t>
        <a:bodyPr/>
        <a:lstStyle/>
        <a:p>
          <a:r>
            <a:rPr lang="en-US" sz="1200" dirty="0" smtClean="0"/>
            <a:t>Task Force Review</a:t>
          </a:r>
          <a:endParaRPr lang="en-US" sz="1200" dirty="0"/>
        </a:p>
      </dgm:t>
    </dgm:pt>
    <dgm:pt modelId="{54DA5B52-3A27-4F50-BC48-B5B1DEDB1A54}" type="parTrans" cxnId="{3CB1965B-D294-45B6-B720-7820A0E03D67}">
      <dgm:prSet/>
      <dgm:spPr/>
      <dgm:t>
        <a:bodyPr/>
        <a:lstStyle/>
        <a:p>
          <a:endParaRPr lang="en-US" sz="2000"/>
        </a:p>
      </dgm:t>
    </dgm:pt>
    <dgm:pt modelId="{69928314-AF82-42EA-8EFD-B82EED0E12D4}" type="sibTrans" cxnId="{3CB1965B-D294-45B6-B720-7820A0E03D67}">
      <dgm:prSet/>
      <dgm:spPr/>
      <dgm:t>
        <a:bodyPr/>
        <a:lstStyle/>
        <a:p>
          <a:endParaRPr lang="en-US" sz="2000"/>
        </a:p>
      </dgm:t>
    </dgm:pt>
    <dgm:pt modelId="{EB410830-D785-4A48-BDF3-6FCD82FF7BD9}">
      <dgm:prSet phldrT="[Text]" custT="1"/>
      <dgm:spPr/>
      <dgm:t>
        <a:bodyPr/>
        <a:lstStyle/>
        <a:p>
          <a:r>
            <a:rPr lang="en-US" sz="1200" dirty="0" smtClean="0"/>
            <a:t>Task Force, AB Vote</a:t>
          </a:r>
          <a:endParaRPr lang="en-US" sz="1200" dirty="0"/>
        </a:p>
      </dgm:t>
    </dgm:pt>
    <dgm:pt modelId="{204E38F6-F8EF-4C69-891C-92F4603E4540}" type="parTrans" cxnId="{90B40C60-E112-440F-AF2D-A78480781ECF}">
      <dgm:prSet/>
      <dgm:spPr/>
      <dgm:t>
        <a:bodyPr/>
        <a:lstStyle/>
        <a:p>
          <a:endParaRPr lang="en-US" sz="2000"/>
        </a:p>
      </dgm:t>
    </dgm:pt>
    <dgm:pt modelId="{BE1130ED-E49B-4C6E-8A5E-170CEB915DF7}" type="sibTrans" cxnId="{90B40C60-E112-440F-AF2D-A78480781ECF}">
      <dgm:prSet/>
      <dgm:spPr/>
      <dgm:t>
        <a:bodyPr/>
        <a:lstStyle/>
        <a:p>
          <a:endParaRPr lang="en-US" sz="2000"/>
        </a:p>
      </dgm:t>
    </dgm:pt>
    <dgm:pt modelId="{38CCD1CF-A2E7-4999-A4A8-9E54A066E92C}" type="pres">
      <dgm:prSet presAssocID="{CB1AD5F6-B8F9-466B-A6C6-9EA19545F5A0}" presName="Name0" presStyleCnt="0">
        <dgm:presLayoutVars>
          <dgm:dir/>
          <dgm:resizeHandles val="exact"/>
        </dgm:presLayoutVars>
      </dgm:prSet>
      <dgm:spPr/>
    </dgm:pt>
    <dgm:pt modelId="{3AE57C76-F2AB-49D9-B42E-B97033B4475D}" type="pres">
      <dgm:prSet presAssocID="{456256C3-74BC-4733-8CAE-7627CC297984}" presName="parTxOnly" presStyleLbl="node1" presStyleIdx="0" presStyleCnt="6" custLinFactNeighborX="9795">
        <dgm:presLayoutVars>
          <dgm:bulletEnabled val="1"/>
        </dgm:presLayoutVars>
      </dgm:prSet>
      <dgm:spPr/>
      <dgm:t>
        <a:bodyPr/>
        <a:lstStyle/>
        <a:p>
          <a:endParaRPr lang="en-US"/>
        </a:p>
      </dgm:t>
    </dgm:pt>
    <dgm:pt modelId="{A5D9741D-BFBA-4CC1-9E4E-77AA9916F249}" type="pres">
      <dgm:prSet presAssocID="{67A61FAD-2409-4A41-828A-FE841FBA9C56}" presName="parSpace" presStyleCnt="0"/>
      <dgm:spPr/>
    </dgm:pt>
    <dgm:pt modelId="{2890E868-C74A-4A63-A2AB-757D3EB9251C}" type="pres">
      <dgm:prSet presAssocID="{D8C3E7A0-A430-4E59-977D-A9AA6B72A214}" presName="parTxOnly" presStyleLbl="node1" presStyleIdx="1" presStyleCnt="6" custLinFactNeighborX="9795">
        <dgm:presLayoutVars>
          <dgm:bulletEnabled val="1"/>
        </dgm:presLayoutVars>
      </dgm:prSet>
      <dgm:spPr/>
      <dgm:t>
        <a:bodyPr/>
        <a:lstStyle/>
        <a:p>
          <a:endParaRPr lang="en-US"/>
        </a:p>
      </dgm:t>
    </dgm:pt>
    <dgm:pt modelId="{72313ED8-6A78-4AC9-A621-0B8A1DB460FB}" type="pres">
      <dgm:prSet presAssocID="{69DEDF8D-E1E9-4E18-A87D-31A6BC5B6CF0}" presName="parSpace" presStyleCnt="0"/>
      <dgm:spPr/>
    </dgm:pt>
    <dgm:pt modelId="{47E6F414-C159-4C72-95FE-D22DC6A5B844}" type="pres">
      <dgm:prSet presAssocID="{B4A9E70A-32FA-4B85-8D26-33D661885203}" presName="parTxOnly" presStyleLbl="node1" presStyleIdx="2" presStyleCnt="6" custLinFactNeighborX="9795">
        <dgm:presLayoutVars>
          <dgm:bulletEnabled val="1"/>
        </dgm:presLayoutVars>
      </dgm:prSet>
      <dgm:spPr/>
      <dgm:t>
        <a:bodyPr/>
        <a:lstStyle/>
        <a:p>
          <a:endParaRPr lang="en-US"/>
        </a:p>
      </dgm:t>
    </dgm:pt>
    <dgm:pt modelId="{883D7CDC-D17B-4793-8875-C7BD0FC9C654}" type="pres">
      <dgm:prSet presAssocID="{8F60D506-5F91-4170-B0E9-84C252697D38}" presName="parSpace" presStyleCnt="0"/>
      <dgm:spPr/>
    </dgm:pt>
    <dgm:pt modelId="{C2A9903B-86BE-4A55-B8DF-C9D26FFDAC11}" type="pres">
      <dgm:prSet presAssocID="{D5397D5D-3928-4BFE-8F47-B901FB385FD9}" presName="parTxOnly" presStyleLbl="node1" presStyleIdx="3" presStyleCnt="6">
        <dgm:presLayoutVars>
          <dgm:bulletEnabled val="1"/>
        </dgm:presLayoutVars>
      </dgm:prSet>
      <dgm:spPr/>
      <dgm:t>
        <a:bodyPr/>
        <a:lstStyle/>
        <a:p>
          <a:endParaRPr lang="en-US"/>
        </a:p>
      </dgm:t>
    </dgm:pt>
    <dgm:pt modelId="{5C2A58DD-8A27-4883-8F26-6D7CF4101365}" type="pres">
      <dgm:prSet presAssocID="{12D798E6-EFA6-405D-829C-02A8793A0DDB}" presName="parSpace" presStyleCnt="0"/>
      <dgm:spPr/>
    </dgm:pt>
    <dgm:pt modelId="{FDEAC994-2602-4149-BDE2-1BB9508FD3E3}" type="pres">
      <dgm:prSet presAssocID="{00DAB9BB-3A7C-4AB5-B1CC-EED9F6877063}" presName="parTxOnly" presStyleLbl="node1" presStyleIdx="4" presStyleCnt="6">
        <dgm:presLayoutVars>
          <dgm:bulletEnabled val="1"/>
        </dgm:presLayoutVars>
      </dgm:prSet>
      <dgm:spPr/>
      <dgm:t>
        <a:bodyPr/>
        <a:lstStyle/>
        <a:p>
          <a:endParaRPr lang="en-US"/>
        </a:p>
      </dgm:t>
    </dgm:pt>
    <dgm:pt modelId="{4EBD1FFF-A74B-46C9-B54F-B07408B0D9C2}" type="pres">
      <dgm:prSet presAssocID="{69928314-AF82-42EA-8EFD-B82EED0E12D4}" presName="parSpace" presStyleCnt="0"/>
      <dgm:spPr/>
    </dgm:pt>
    <dgm:pt modelId="{D83588F4-B305-4B2B-B4BA-59B65E569A99}" type="pres">
      <dgm:prSet presAssocID="{EB410830-D785-4A48-BDF3-6FCD82FF7BD9}" presName="parTxOnly" presStyleLbl="node1" presStyleIdx="5" presStyleCnt="6">
        <dgm:presLayoutVars>
          <dgm:bulletEnabled val="1"/>
        </dgm:presLayoutVars>
      </dgm:prSet>
      <dgm:spPr/>
      <dgm:t>
        <a:bodyPr/>
        <a:lstStyle/>
        <a:p>
          <a:endParaRPr lang="en-US"/>
        </a:p>
      </dgm:t>
    </dgm:pt>
  </dgm:ptLst>
  <dgm:cxnLst>
    <dgm:cxn modelId="{1C5BFDE4-9A1B-467C-9B36-9A4336AD49C9}" type="presOf" srcId="{EB410830-D785-4A48-BDF3-6FCD82FF7BD9}" destId="{D83588F4-B305-4B2B-B4BA-59B65E569A99}" srcOrd="0" destOrd="0" presId="urn:microsoft.com/office/officeart/2005/8/layout/hChevron3"/>
    <dgm:cxn modelId="{735642B0-DA31-4138-93BC-F23B0BBDD235}" type="presOf" srcId="{456256C3-74BC-4733-8CAE-7627CC297984}" destId="{3AE57C76-F2AB-49D9-B42E-B97033B4475D}" srcOrd="0" destOrd="0" presId="urn:microsoft.com/office/officeart/2005/8/layout/hChevron3"/>
    <dgm:cxn modelId="{B441CAE3-CCD6-498D-9810-6673CEBE3EA9}" type="presOf" srcId="{B4A9E70A-32FA-4B85-8D26-33D661885203}" destId="{47E6F414-C159-4C72-95FE-D22DC6A5B844}" srcOrd="0" destOrd="0" presId="urn:microsoft.com/office/officeart/2005/8/layout/hChevron3"/>
    <dgm:cxn modelId="{1B115689-FF86-408B-81CA-1DF6B392DDA4}" srcId="{CB1AD5F6-B8F9-466B-A6C6-9EA19545F5A0}" destId="{D8C3E7A0-A430-4E59-977D-A9AA6B72A214}" srcOrd="1" destOrd="0" parTransId="{69AAA9F1-85FC-47E0-A37E-0853E80EE7B7}" sibTransId="{69DEDF8D-E1E9-4E18-A87D-31A6BC5B6CF0}"/>
    <dgm:cxn modelId="{3CB1965B-D294-45B6-B720-7820A0E03D67}" srcId="{CB1AD5F6-B8F9-466B-A6C6-9EA19545F5A0}" destId="{00DAB9BB-3A7C-4AB5-B1CC-EED9F6877063}" srcOrd="4" destOrd="0" parTransId="{54DA5B52-3A27-4F50-BC48-B5B1DEDB1A54}" sibTransId="{69928314-AF82-42EA-8EFD-B82EED0E12D4}"/>
    <dgm:cxn modelId="{042820C9-C185-46CB-AD3C-D0934A57DBB5}" type="presOf" srcId="{00DAB9BB-3A7C-4AB5-B1CC-EED9F6877063}" destId="{FDEAC994-2602-4149-BDE2-1BB9508FD3E3}" srcOrd="0" destOrd="0" presId="urn:microsoft.com/office/officeart/2005/8/layout/hChevron3"/>
    <dgm:cxn modelId="{8C0F9A6C-6A9C-489E-9E24-0E5954A7DDFC}" type="presOf" srcId="{D8C3E7A0-A430-4E59-977D-A9AA6B72A214}" destId="{2890E868-C74A-4A63-A2AB-757D3EB9251C}" srcOrd="0" destOrd="0" presId="urn:microsoft.com/office/officeart/2005/8/layout/hChevron3"/>
    <dgm:cxn modelId="{FF5BDC61-976A-4368-869A-274360343470}" srcId="{CB1AD5F6-B8F9-466B-A6C6-9EA19545F5A0}" destId="{D5397D5D-3928-4BFE-8F47-B901FB385FD9}" srcOrd="3" destOrd="0" parTransId="{A19692B3-973F-4518-8CBF-D40442FDE8AF}" sibTransId="{12D798E6-EFA6-405D-829C-02A8793A0DDB}"/>
    <dgm:cxn modelId="{90B40C60-E112-440F-AF2D-A78480781ECF}" srcId="{CB1AD5F6-B8F9-466B-A6C6-9EA19545F5A0}" destId="{EB410830-D785-4A48-BDF3-6FCD82FF7BD9}" srcOrd="5" destOrd="0" parTransId="{204E38F6-F8EF-4C69-891C-92F4603E4540}" sibTransId="{BE1130ED-E49B-4C6E-8A5E-170CEB915DF7}"/>
    <dgm:cxn modelId="{DA449152-01BA-492B-A68C-2EB2648B9FDF}" srcId="{CB1AD5F6-B8F9-466B-A6C6-9EA19545F5A0}" destId="{456256C3-74BC-4733-8CAE-7627CC297984}" srcOrd="0" destOrd="0" parTransId="{539F8CF2-7E27-4461-A775-EF193B8CAA61}" sibTransId="{67A61FAD-2409-4A41-828A-FE841FBA9C56}"/>
    <dgm:cxn modelId="{A9796D8C-0560-44ED-A24C-A559159E5DFA}" srcId="{CB1AD5F6-B8F9-466B-A6C6-9EA19545F5A0}" destId="{B4A9E70A-32FA-4B85-8D26-33D661885203}" srcOrd="2" destOrd="0" parTransId="{296B48E1-46E6-43B2-A87D-2A71482CAB34}" sibTransId="{8F60D506-5F91-4170-B0E9-84C252697D38}"/>
    <dgm:cxn modelId="{A53DB90C-97CA-4A0D-95A1-814AD4596ED5}" type="presOf" srcId="{D5397D5D-3928-4BFE-8F47-B901FB385FD9}" destId="{C2A9903B-86BE-4A55-B8DF-C9D26FFDAC11}" srcOrd="0" destOrd="0" presId="urn:microsoft.com/office/officeart/2005/8/layout/hChevron3"/>
    <dgm:cxn modelId="{E1E82A1D-FD67-4A92-A474-C8BF78A78C62}" type="presOf" srcId="{CB1AD5F6-B8F9-466B-A6C6-9EA19545F5A0}" destId="{38CCD1CF-A2E7-4999-A4A8-9E54A066E92C}" srcOrd="0" destOrd="0" presId="urn:microsoft.com/office/officeart/2005/8/layout/hChevron3"/>
    <dgm:cxn modelId="{828ABCA4-AAE1-49BA-B750-A6353031687D}" type="presParOf" srcId="{38CCD1CF-A2E7-4999-A4A8-9E54A066E92C}" destId="{3AE57C76-F2AB-49D9-B42E-B97033B4475D}" srcOrd="0" destOrd="0" presId="urn:microsoft.com/office/officeart/2005/8/layout/hChevron3"/>
    <dgm:cxn modelId="{B83F578E-4339-4FF4-ABEA-22F08A99F51F}" type="presParOf" srcId="{38CCD1CF-A2E7-4999-A4A8-9E54A066E92C}" destId="{A5D9741D-BFBA-4CC1-9E4E-77AA9916F249}" srcOrd="1" destOrd="0" presId="urn:microsoft.com/office/officeart/2005/8/layout/hChevron3"/>
    <dgm:cxn modelId="{6F51FEE2-28CE-404C-B887-E81FB898B4FE}" type="presParOf" srcId="{38CCD1CF-A2E7-4999-A4A8-9E54A066E92C}" destId="{2890E868-C74A-4A63-A2AB-757D3EB9251C}" srcOrd="2" destOrd="0" presId="urn:microsoft.com/office/officeart/2005/8/layout/hChevron3"/>
    <dgm:cxn modelId="{8F37F4ED-5F3A-439A-B4C7-AD751A70329F}" type="presParOf" srcId="{38CCD1CF-A2E7-4999-A4A8-9E54A066E92C}" destId="{72313ED8-6A78-4AC9-A621-0B8A1DB460FB}" srcOrd="3" destOrd="0" presId="urn:microsoft.com/office/officeart/2005/8/layout/hChevron3"/>
    <dgm:cxn modelId="{EFC9E57A-D17F-4BC0-83F6-D1EF8CD720C3}" type="presParOf" srcId="{38CCD1CF-A2E7-4999-A4A8-9E54A066E92C}" destId="{47E6F414-C159-4C72-95FE-D22DC6A5B844}" srcOrd="4" destOrd="0" presId="urn:microsoft.com/office/officeart/2005/8/layout/hChevron3"/>
    <dgm:cxn modelId="{99FCD506-6034-4DE8-B55E-68D7BA982B11}" type="presParOf" srcId="{38CCD1CF-A2E7-4999-A4A8-9E54A066E92C}" destId="{883D7CDC-D17B-4793-8875-C7BD0FC9C654}" srcOrd="5" destOrd="0" presId="urn:microsoft.com/office/officeart/2005/8/layout/hChevron3"/>
    <dgm:cxn modelId="{41C5BEB7-7155-476C-B429-FB1541528F70}" type="presParOf" srcId="{38CCD1CF-A2E7-4999-A4A8-9E54A066E92C}" destId="{C2A9903B-86BE-4A55-B8DF-C9D26FFDAC11}" srcOrd="6" destOrd="0" presId="urn:microsoft.com/office/officeart/2005/8/layout/hChevron3"/>
    <dgm:cxn modelId="{388E158D-85E0-44ED-B8EB-C35D31E2030B}" type="presParOf" srcId="{38CCD1CF-A2E7-4999-A4A8-9E54A066E92C}" destId="{5C2A58DD-8A27-4883-8F26-6D7CF4101365}" srcOrd="7" destOrd="0" presId="urn:microsoft.com/office/officeart/2005/8/layout/hChevron3"/>
    <dgm:cxn modelId="{9163F9EC-6E18-4291-B028-3E40E706A57C}" type="presParOf" srcId="{38CCD1CF-A2E7-4999-A4A8-9E54A066E92C}" destId="{FDEAC994-2602-4149-BDE2-1BB9508FD3E3}" srcOrd="8" destOrd="0" presId="urn:microsoft.com/office/officeart/2005/8/layout/hChevron3"/>
    <dgm:cxn modelId="{8CAF604C-DDD0-4578-A480-E1154C5A1FA5}" type="presParOf" srcId="{38CCD1CF-A2E7-4999-A4A8-9E54A066E92C}" destId="{4EBD1FFF-A74B-46C9-B54F-B07408B0D9C2}" srcOrd="9" destOrd="0" presId="urn:microsoft.com/office/officeart/2005/8/layout/hChevron3"/>
    <dgm:cxn modelId="{E52B915B-1836-468F-9761-CB95CC7A7AF3}" type="presParOf" srcId="{38CCD1CF-A2E7-4999-A4A8-9E54A066E92C}" destId="{D83588F4-B305-4B2B-B4BA-59B65E569A99}"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EB410830-D785-4A48-BDF3-6FCD82FF7BD9}">
      <dgm:prSet phldrT="[Text]" custT="1"/>
      <dgm:spPr/>
      <dgm:t>
        <a:bodyPr/>
        <a:lstStyle/>
        <a:p>
          <a:r>
            <a:rPr lang="en-US" sz="1400" dirty="0" smtClean="0"/>
            <a:t>If passed, TC Vote Starts</a:t>
          </a:r>
          <a:endParaRPr lang="en-US" sz="1400" dirty="0"/>
        </a:p>
      </dgm:t>
    </dgm:pt>
    <dgm:pt modelId="{204E38F6-F8EF-4C69-891C-92F4603E4540}" type="parTrans" cxnId="{90B40C60-E112-440F-AF2D-A78480781ECF}">
      <dgm:prSet/>
      <dgm:spPr/>
      <dgm:t>
        <a:bodyPr/>
        <a:lstStyle/>
        <a:p>
          <a:endParaRPr lang="en-US"/>
        </a:p>
      </dgm:t>
    </dgm:pt>
    <dgm:pt modelId="{BE1130ED-E49B-4C6E-8A5E-170CEB915DF7}" type="sibTrans" cxnId="{90B40C60-E112-440F-AF2D-A78480781ECF}">
      <dgm:prSet/>
      <dgm:spPr/>
      <dgm:t>
        <a:bodyPr/>
        <a:lstStyle/>
        <a:p>
          <a:endParaRPr lang="en-US"/>
        </a:p>
      </dgm:t>
    </dgm:pt>
    <dgm:pt modelId="{C9D6D0D7-0014-48C6-86D7-DA5B34F2781A}">
      <dgm:prSet phldrT="[Text]" custT="1"/>
      <dgm:spPr/>
      <dgm:t>
        <a:bodyPr/>
        <a:lstStyle/>
        <a:p>
          <a:r>
            <a:rPr lang="en-US" sz="1400" dirty="0" smtClean="0"/>
            <a:t>TC Vote Completes</a:t>
          </a:r>
          <a:endParaRPr lang="en-US" sz="1400" dirty="0"/>
        </a:p>
      </dgm:t>
    </dgm:pt>
    <dgm:pt modelId="{9B117590-6B5A-434B-B38A-F69E28B3C6B2}" type="parTrans" cxnId="{B8F3C58B-4ED4-4A5B-B8BF-C7C9FD580FD0}">
      <dgm:prSet/>
      <dgm:spPr/>
      <dgm:t>
        <a:bodyPr/>
        <a:lstStyle/>
        <a:p>
          <a:endParaRPr lang="en-US"/>
        </a:p>
      </dgm:t>
    </dgm:pt>
    <dgm:pt modelId="{A561D268-9165-4308-9DEF-95F58CF13D06}" type="sibTrans" cxnId="{B8F3C58B-4ED4-4A5B-B8BF-C7C9FD580FD0}">
      <dgm:prSet/>
      <dgm:spPr/>
      <dgm:t>
        <a:bodyPr/>
        <a:lstStyle/>
        <a:p>
          <a:endParaRPr lang="en-US"/>
        </a:p>
      </dgm:t>
    </dgm:pt>
    <dgm:pt modelId="{D6BD08BD-4106-4C5D-9AF3-692A146E3DC5}">
      <dgm:prSet phldrT="[Text]" custT="1"/>
      <dgm:spPr>
        <a:solidFill>
          <a:srgbClr val="7030A0"/>
        </a:solidFill>
      </dgm:spPr>
      <dgm:t>
        <a:bodyPr/>
        <a:lstStyle/>
        <a:p>
          <a:r>
            <a:rPr lang="en-US" sz="1400" dirty="0" err="1" smtClean="0"/>
            <a:t>BoD</a:t>
          </a:r>
          <a:r>
            <a:rPr lang="en-US" sz="1400" dirty="0" smtClean="0"/>
            <a:t> Vote – Beta spec adopted</a:t>
          </a:r>
          <a:endParaRPr lang="en-US" sz="1400" dirty="0"/>
        </a:p>
      </dgm:t>
    </dgm:pt>
    <dgm:pt modelId="{4712102A-5401-4436-990B-523562737265}" type="parTrans" cxnId="{EAFC4CDA-DD6B-4693-9197-AA6921034487}">
      <dgm:prSet/>
      <dgm:spPr/>
      <dgm:t>
        <a:bodyPr/>
        <a:lstStyle/>
        <a:p>
          <a:endParaRPr lang="en-US"/>
        </a:p>
      </dgm:t>
    </dgm:pt>
    <dgm:pt modelId="{1368208B-E7EE-40FF-BE9B-39A605947AD4}" type="sibTrans" cxnId="{EAFC4CDA-DD6B-4693-9197-AA6921034487}">
      <dgm:prSet/>
      <dgm:spPr/>
      <dgm:t>
        <a:bodyPr/>
        <a:lstStyle/>
        <a:p>
          <a:endParaRPr lang="en-US"/>
        </a:p>
      </dgm:t>
    </dgm:pt>
    <dgm:pt modelId="{EF4FA0DF-F250-45C9-B0EA-03FCA7403AEF}">
      <dgm:prSet phldrT="[Text]" custT="1"/>
      <dgm:spPr/>
      <dgm:t>
        <a:bodyPr/>
        <a:lstStyle/>
        <a:p>
          <a:r>
            <a:rPr lang="en-US" sz="1400" dirty="0" smtClean="0"/>
            <a:t>Finalization TF process</a:t>
          </a:r>
          <a:endParaRPr lang="en-US" sz="1400" dirty="0"/>
        </a:p>
      </dgm:t>
    </dgm:pt>
    <dgm:pt modelId="{FFFFFBAD-9034-47CC-A0AF-88ACE0FC47FA}" type="parTrans" cxnId="{2998927C-3BB1-429F-92C5-30D290BC2A28}">
      <dgm:prSet/>
      <dgm:spPr/>
      <dgm:t>
        <a:bodyPr/>
        <a:lstStyle/>
        <a:p>
          <a:endParaRPr lang="en-US"/>
        </a:p>
      </dgm:t>
    </dgm:pt>
    <dgm:pt modelId="{5FFEA87A-6ECF-47F0-8B05-D50354D13B5B}" type="sibTrans" cxnId="{2998927C-3BB1-429F-92C5-30D290BC2A28}">
      <dgm:prSet/>
      <dgm:spPr/>
      <dgm:t>
        <a:bodyPr/>
        <a:lstStyle/>
        <a:p>
          <a:endParaRPr lang="en-US"/>
        </a:p>
      </dgm:t>
    </dgm:pt>
    <dgm:pt modelId="{F65246EA-00E3-49B9-BC2A-A6992EDBEF9E}">
      <dgm:prSet phldrT="[Text]" custT="1"/>
      <dgm:spPr/>
      <dgm:t>
        <a:bodyPr/>
        <a:lstStyle/>
        <a:p>
          <a:r>
            <a:rPr lang="en-US" sz="1400" dirty="0" smtClean="0"/>
            <a:t>Finalization TF Final Specification</a:t>
          </a:r>
          <a:endParaRPr lang="en-US" sz="1400" dirty="0"/>
        </a:p>
      </dgm:t>
    </dgm:pt>
    <dgm:pt modelId="{72A27F99-A811-4730-BB42-70F295E3F5A1}" type="parTrans" cxnId="{0ECD405B-E80E-416A-BC6E-1DDB62EC748B}">
      <dgm:prSet/>
      <dgm:spPr/>
      <dgm:t>
        <a:bodyPr/>
        <a:lstStyle/>
        <a:p>
          <a:endParaRPr lang="en-US"/>
        </a:p>
      </dgm:t>
    </dgm:pt>
    <dgm:pt modelId="{B00412BE-E58F-4F03-A1E9-362A1ACB3704}" type="sibTrans" cxnId="{0ECD405B-E80E-416A-BC6E-1DDB62EC748B}">
      <dgm:prSet/>
      <dgm:spPr/>
      <dgm:t>
        <a:bodyPr/>
        <a:lstStyle/>
        <a:p>
          <a:endParaRPr lang="en-US"/>
        </a:p>
      </dgm:t>
    </dgm:pt>
    <dgm:pt modelId="{1636FF6F-F2EB-4528-9A30-20E234041CC5}">
      <dgm:prSet phldrT="[Text]" custT="1"/>
      <dgm:spPr>
        <a:solidFill>
          <a:srgbClr val="7030A0"/>
        </a:solidFill>
      </dgm:spPr>
      <dgm:t>
        <a:bodyPr/>
        <a:lstStyle/>
        <a:p>
          <a:r>
            <a:rPr lang="en-US" sz="1400" dirty="0" smtClean="0"/>
            <a:t>Final Review, votes, adoption</a:t>
          </a:r>
          <a:endParaRPr lang="en-US" sz="1400" dirty="0"/>
        </a:p>
      </dgm:t>
    </dgm:pt>
    <dgm:pt modelId="{97180DF2-8DAC-4F18-8A43-2DADE06653EC}" type="parTrans" cxnId="{478E93DA-63B6-467F-8E55-0CC6DB81DA2D}">
      <dgm:prSet/>
      <dgm:spPr/>
      <dgm:t>
        <a:bodyPr/>
        <a:lstStyle/>
        <a:p>
          <a:endParaRPr lang="en-US"/>
        </a:p>
      </dgm:t>
    </dgm:pt>
    <dgm:pt modelId="{66B9FFD0-ECA6-4814-8F3B-ED0338FEA91F}" type="sibTrans" cxnId="{478E93DA-63B6-467F-8E55-0CC6DB81DA2D}">
      <dgm:prSet/>
      <dgm:spPr/>
      <dgm:t>
        <a:bodyPr/>
        <a:lstStyle/>
        <a:p>
          <a:endParaRPr lang="en-US"/>
        </a:p>
      </dgm:t>
    </dgm:pt>
    <dgm:pt modelId="{38CCD1CF-A2E7-4999-A4A8-9E54A066E92C}" type="pres">
      <dgm:prSet presAssocID="{CB1AD5F6-B8F9-466B-A6C6-9EA19545F5A0}" presName="Name0" presStyleCnt="0">
        <dgm:presLayoutVars>
          <dgm:dir/>
          <dgm:resizeHandles val="exact"/>
        </dgm:presLayoutVars>
      </dgm:prSet>
      <dgm:spPr/>
    </dgm:pt>
    <dgm:pt modelId="{D83588F4-B305-4B2B-B4BA-59B65E569A99}" type="pres">
      <dgm:prSet presAssocID="{EB410830-D785-4A48-BDF3-6FCD82FF7BD9}" presName="parTxOnly" presStyleLbl="node1" presStyleIdx="0" presStyleCnt="6">
        <dgm:presLayoutVars>
          <dgm:bulletEnabled val="1"/>
        </dgm:presLayoutVars>
      </dgm:prSet>
      <dgm:spPr/>
      <dgm:t>
        <a:bodyPr/>
        <a:lstStyle/>
        <a:p>
          <a:endParaRPr lang="en-US"/>
        </a:p>
      </dgm:t>
    </dgm:pt>
    <dgm:pt modelId="{CD991609-6C82-491C-9AE5-ED36EF7B343F}" type="pres">
      <dgm:prSet presAssocID="{BE1130ED-E49B-4C6E-8A5E-170CEB915DF7}" presName="parSpace" presStyleCnt="0"/>
      <dgm:spPr/>
    </dgm:pt>
    <dgm:pt modelId="{2F653DC4-8D17-47BE-BF98-4252FE76D4DC}" type="pres">
      <dgm:prSet presAssocID="{C9D6D0D7-0014-48C6-86D7-DA5B34F2781A}" presName="parTxOnly" presStyleLbl="node1" presStyleIdx="1" presStyleCnt="6">
        <dgm:presLayoutVars>
          <dgm:bulletEnabled val="1"/>
        </dgm:presLayoutVars>
      </dgm:prSet>
      <dgm:spPr/>
      <dgm:t>
        <a:bodyPr/>
        <a:lstStyle/>
        <a:p>
          <a:endParaRPr lang="en-US"/>
        </a:p>
      </dgm:t>
    </dgm:pt>
    <dgm:pt modelId="{DC5A4185-ADCE-455B-ACA8-C172695B8DAE}" type="pres">
      <dgm:prSet presAssocID="{A561D268-9165-4308-9DEF-95F58CF13D06}" presName="parSpace" presStyleCnt="0"/>
      <dgm:spPr/>
    </dgm:pt>
    <dgm:pt modelId="{DB7A8F58-0383-4883-BCB2-50135CAE01DA}" type="pres">
      <dgm:prSet presAssocID="{D6BD08BD-4106-4C5D-9AF3-692A146E3DC5}" presName="parTxOnly" presStyleLbl="node1" presStyleIdx="2" presStyleCnt="6">
        <dgm:presLayoutVars>
          <dgm:bulletEnabled val="1"/>
        </dgm:presLayoutVars>
      </dgm:prSet>
      <dgm:spPr/>
      <dgm:t>
        <a:bodyPr/>
        <a:lstStyle/>
        <a:p>
          <a:endParaRPr lang="en-US"/>
        </a:p>
      </dgm:t>
    </dgm:pt>
    <dgm:pt modelId="{E9258F70-8D31-4774-9E4C-84D4358E8445}" type="pres">
      <dgm:prSet presAssocID="{1368208B-E7EE-40FF-BE9B-39A605947AD4}" presName="parSpace" presStyleCnt="0"/>
      <dgm:spPr/>
    </dgm:pt>
    <dgm:pt modelId="{2DC75921-C6BF-4EBA-8BC9-DC9D14480167}" type="pres">
      <dgm:prSet presAssocID="{EF4FA0DF-F250-45C9-B0EA-03FCA7403AEF}" presName="parTxOnly" presStyleLbl="node1" presStyleIdx="3" presStyleCnt="6">
        <dgm:presLayoutVars>
          <dgm:bulletEnabled val="1"/>
        </dgm:presLayoutVars>
      </dgm:prSet>
      <dgm:spPr/>
      <dgm:t>
        <a:bodyPr/>
        <a:lstStyle/>
        <a:p>
          <a:endParaRPr lang="en-US"/>
        </a:p>
      </dgm:t>
    </dgm:pt>
    <dgm:pt modelId="{A5CDC216-A6F6-4079-90CE-9042C34C2430}" type="pres">
      <dgm:prSet presAssocID="{5FFEA87A-6ECF-47F0-8B05-D50354D13B5B}" presName="parSpace" presStyleCnt="0"/>
      <dgm:spPr/>
    </dgm:pt>
    <dgm:pt modelId="{D853B3FE-1EB5-4A1B-8F61-41680B4B59EB}" type="pres">
      <dgm:prSet presAssocID="{F65246EA-00E3-49B9-BC2A-A6992EDBEF9E}" presName="parTxOnly" presStyleLbl="node1" presStyleIdx="4" presStyleCnt="6">
        <dgm:presLayoutVars>
          <dgm:bulletEnabled val="1"/>
        </dgm:presLayoutVars>
      </dgm:prSet>
      <dgm:spPr/>
      <dgm:t>
        <a:bodyPr/>
        <a:lstStyle/>
        <a:p>
          <a:endParaRPr lang="en-US"/>
        </a:p>
      </dgm:t>
    </dgm:pt>
    <dgm:pt modelId="{FCE974DF-0756-4B04-BAC3-C98F0DEF8749}" type="pres">
      <dgm:prSet presAssocID="{B00412BE-E58F-4F03-A1E9-362A1ACB3704}" presName="parSpace" presStyleCnt="0"/>
      <dgm:spPr/>
    </dgm:pt>
    <dgm:pt modelId="{9C08AF81-CCC9-48DA-923E-CFD2937B1B3F}" type="pres">
      <dgm:prSet presAssocID="{1636FF6F-F2EB-4528-9A30-20E234041CC5}" presName="parTxOnly" presStyleLbl="node1" presStyleIdx="5" presStyleCnt="6">
        <dgm:presLayoutVars>
          <dgm:bulletEnabled val="1"/>
        </dgm:presLayoutVars>
      </dgm:prSet>
      <dgm:spPr/>
      <dgm:t>
        <a:bodyPr/>
        <a:lstStyle/>
        <a:p>
          <a:endParaRPr lang="en-US"/>
        </a:p>
      </dgm:t>
    </dgm:pt>
  </dgm:ptLst>
  <dgm:cxnLst>
    <dgm:cxn modelId="{5B1351D4-B699-4913-8C70-77D01D5F7C18}" type="presOf" srcId="{D6BD08BD-4106-4C5D-9AF3-692A146E3DC5}" destId="{DB7A8F58-0383-4883-BCB2-50135CAE01DA}" srcOrd="0" destOrd="0" presId="urn:microsoft.com/office/officeart/2005/8/layout/hChevron3"/>
    <dgm:cxn modelId="{5F70265D-3B9F-4C6D-811C-A0DA39DF1C6D}" type="presOf" srcId="{EF4FA0DF-F250-45C9-B0EA-03FCA7403AEF}" destId="{2DC75921-C6BF-4EBA-8BC9-DC9D14480167}" srcOrd="0" destOrd="0" presId="urn:microsoft.com/office/officeart/2005/8/layout/hChevron3"/>
    <dgm:cxn modelId="{478E93DA-63B6-467F-8E55-0CC6DB81DA2D}" srcId="{CB1AD5F6-B8F9-466B-A6C6-9EA19545F5A0}" destId="{1636FF6F-F2EB-4528-9A30-20E234041CC5}" srcOrd="5" destOrd="0" parTransId="{97180DF2-8DAC-4F18-8A43-2DADE06653EC}" sibTransId="{66B9FFD0-ECA6-4814-8F3B-ED0338FEA91F}"/>
    <dgm:cxn modelId="{EAFC4CDA-DD6B-4693-9197-AA6921034487}" srcId="{CB1AD5F6-B8F9-466B-A6C6-9EA19545F5A0}" destId="{D6BD08BD-4106-4C5D-9AF3-692A146E3DC5}" srcOrd="2" destOrd="0" parTransId="{4712102A-5401-4436-990B-523562737265}" sibTransId="{1368208B-E7EE-40FF-BE9B-39A605947AD4}"/>
    <dgm:cxn modelId="{E9DC973A-EE2A-4B3D-A662-3591191168FB}" type="presOf" srcId="{CB1AD5F6-B8F9-466B-A6C6-9EA19545F5A0}" destId="{38CCD1CF-A2E7-4999-A4A8-9E54A066E92C}" srcOrd="0" destOrd="0" presId="urn:microsoft.com/office/officeart/2005/8/layout/hChevron3"/>
    <dgm:cxn modelId="{B8F3C58B-4ED4-4A5B-B8BF-C7C9FD580FD0}" srcId="{CB1AD5F6-B8F9-466B-A6C6-9EA19545F5A0}" destId="{C9D6D0D7-0014-48C6-86D7-DA5B34F2781A}" srcOrd="1" destOrd="0" parTransId="{9B117590-6B5A-434B-B38A-F69E28B3C6B2}" sibTransId="{A561D268-9165-4308-9DEF-95F58CF13D06}"/>
    <dgm:cxn modelId="{0C0AAAF4-C91D-437A-A287-7D51109D249A}" type="presOf" srcId="{EB410830-D785-4A48-BDF3-6FCD82FF7BD9}" destId="{D83588F4-B305-4B2B-B4BA-59B65E569A99}" srcOrd="0" destOrd="0" presId="urn:microsoft.com/office/officeart/2005/8/layout/hChevron3"/>
    <dgm:cxn modelId="{4BFAEF8F-A5A3-409C-882B-B711E3CB49AF}" type="presOf" srcId="{C9D6D0D7-0014-48C6-86D7-DA5B34F2781A}" destId="{2F653DC4-8D17-47BE-BF98-4252FE76D4DC}" srcOrd="0" destOrd="0" presId="urn:microsoft.com/office/officeart/2005/8/layout/hChevron3"/>
    <dgm:cxn modelId="{0ECD405B-E80E-416A-BC6E-1DDB62EC748B}" srcId="{CB1AD5F6-B8F9-466B-A6C6-9EA19545F5A0}" destId="{F65246EA-00E3-49B9-BC2A-A6992EDBEF9E}" srcOrd="4" destOrd="0" parTransId="{72A27F99-A811-4730-BB42-70F295E3F5A1}" sibTransId="{B00412BE-E58F-4F03-A1E9-362A1ACB3704}"/>
    <dgm:cxn modelId="{2998927C-3BB1-429F-92C5-30D290BC2A28}" srcId="{CB1AD5F6-B8F9-466B-A6C6-9EA19545F5A0}" destId="{EF4FA0DF-F250-45C9-B0EA-03FCA7403AEF}" srcOrd="3" destOrd="0" parTransId="{FFFFFBAD-9034-47CC-A0AF-88ACE0FC47FA}" sibTransId="{5FFEA87A-6ECF-47F0-8B05-D50354D13B5B}"/>
    <dgm:cxn modelId="{90B40C60-E112-440F-AF2D-A78480781ECF}" srcId="{CB1AD5F6-B8F9-466B-A6C6-9EA19545F5A0}" destId="{EB410830-D785-4A48-BDF3-6FCD82FF7BD9}" srcOrd="0" destOrd="0" parTransId="{204E38F6-F8EF-4C69-891C-92F4603E4540}" sibTransId="{BE1130ED-E49B-4C6E-8A5E-170CEB915DF7}"/>
    <dgm:cxn modelId="{3CF8B388-47D6-437F-A88B-6CED2B6BCD4D}" type="presOf" srcId="{1636FF6F-F2EB-4528-9A30-20E234041CC5}" destId="{9C08AF81-CCC9-48DA-923E-CFD2937B1B3F}" srcOrd="0" destOrd="0" presId="urn:microsoft.com/office/officeart/2005/8/layout/hChevron3"/>
    <dgm:cxn modelId="{A039D301-147A-4825-9FF6-B403936F0320}" type="presOf" srcId="{F65246EA-00E3-49B9-BC2A-A6992EDBEF9E}" destId="{D853B3FE-1EB5-4A1B-8F61-41680B4B59EB}" srcOrd="0" destOrd="0" presId="urn:microsoft.com/office/officeart/2005/8/layout/hChevron3"/>
    <dgm:cxn modelId="{F1B9D45A-21FA-4FE2-A14E-B69EF715DB7E}" type="presParOf" srcId="{38CCD1CF-A2E7-4999-A4A8-9E54A066E92C}" destId="{D83588F4-B305-4B2B-B4BA-59B65E569A99}" srcOrd="0" destOrd="0" presId="urn:microsoft.com/office/officeart/2005/8/layout/hChevron3"/>
    <dgm:cxn modelId="{01568CAD-B72C-43CF-A3B1-D0A7547824C5}" type="presParOf" srcId="{38CCD1CF-A2E7-4999-A4A8-9E54A066E92C}" destId="{CD991609-6C82-491C-9AE5-ED36EF7B343F}" srcOrd="1" destOrd="0" presId="urn:microsoft.com/office/officeart/2005/8/layout/hChevron3"/>
    <dgm:cxn modelId="{3B8B8BAB-E00A-4078-902D-BF1CBECF52B9}" type="presParOf" srcId="{38CCD1CF-A2E7-4999-A4A8-9E54A066E92C}" destId="{2F653DC4-8D17-47BE-BF98-4252FE76D4DC}" srcOrd="2" destOrd="0" presId="urn:microsoft.com/office/officeart/2005/8/layout/hChevron3"/>
    <dgm:cxn modelId="{F7323F09-CFDD-4C50-B64C-99F53EBF5E84}" type="presParOf" srcId="{38CCD1CF-A2E7-4999-A4A8-9E54A066E92C}" destId="{DC5A4185-ADCE-455B-ACA8-C172695B8DAE}" srcOrd="3" destOrd="0" presId="urn:microsoft.com/office/officeart/2005/8/layout/hChevron3"/>
    <dgm:cxn modelId="{E1F7AE14-3FA9-42B4-86E5-08D1B6913389}" type="presParOf" srcId="{38CCD1CF-A2E7-4999-A4A8-9E54A066E92C}" destId="{DB7A8F58-0383-4883-BCB2-50135CAE01DA}" srcOrd="4" destOrd="0" presId="urn:microsoft.com/office/officeart/2005/8/layout/hChevron3"/>
    <dgm:cxn modelId="{9A7A0A80-3391-456C-A0EC-66CB753ABDB2}" type="presParOf" srcId="{38CCD1CF-A2E7-4999-A4A8-9E54A066E92C}" destId="{E9258F70-8D31-4774-9E4C-84D4358E8445}" srcOrd="5" destOrd="0" presId="urn:microsoft.com/office/officeart/2005/8/layout/hChevron3"/>
    <dgm:cxn modelId="{9D326B3F-521D-43D9-A5B5-DDDF77C32A22}" type="presParOf" srcId="{38CCD1CF-A2E7-4999-A4A8-9E54A066E92C}" destId="{2DC75921-C6BF-4EBA-8BC9-DC9D14480167}" srcOrd="6" destOrd="0" presId="urn:microsoft.com/office/officeart/2005/8/layout/hChevron3"/>
    <dgm:cxn modelId="{4B5441C0-3FC1-4EFA-A046-BE011F9D42C6}" type="presParOf" srcId="{38CCD1CF-A2E7-4999-A4A8-9E54A066E92C}" destId="{A5CDC216-A6F6-4079-90CE-9042C34C2430}" srcOrd="7" destOrd="0" presId="urn:microsoft.com/office/officeart/2005/8/layout/hChevron3"/>
    <dgm:cxn modelId="{BEA21265-5520-465D-9B45-C95A190F5665}" type="presParOf" srcId="{38CCD1CF-A2E7-4999-A4A8-9E54A066E92C}" destId="{D853B3FE-1EB5-4A1B-8F61-41680B4B59EB}" srcOrd="8" destOrd="0" presId="urn:microsoft.com/office/officeart/2005/8/layout/hChevron3"/>
    <dgm:cxn modelId="{C1AFFBF3-3894-4F39-86E6-29EDF5CE2AB2}" type="presParOf" srcId="{38CCD1CF-A2E7-4999-A4A8-9E54A066E92C}" destId="{FCE974DF-0756-4B04-BAC3-C98F0DEF8749}" srcOrd="9" destOrd="0" presId="urn:microsoft.com/office/officeart/2005/8/layout/hChevron3"/>
    <dgm:cxn modelId="{3B044953-19EE-46DB-B394-89493831C6AC}" type="presParOf" srcId="{38CCD1CF-A2E7-4999-A4A8-9E54A066E92C}" destId="{9C08AF81-CCC9-48DA-923E-CFD2937B1B3F}"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57C76-F2AB-49D9-B42E-B97033B4475D}">
      <dsp:nvSpPr>
        <dsp:cNvPr id="0" name=""/>
        <dsp:cNvSpPr/>
      </dsp:nvSpPr>
      <dsp:spPr>
        <a:xfrm>
          <a:off x="36274" y="471121"/>
          <a:ext cx="1795704" cy="71828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Issue RFP</a:t>
          </a:r>
          <a:endParaRPr lang="en-US" sz="1200" kern="1200" dirty="0"/>
        </a:p>
      </dsp:txBody>
      <dsp:txXfrm>
        <a:off x="36274" y="471121"/>
        <a:ext cx="1616134" cy="718281"/>
      </dsp:txXfrm>
    </dsp:sp>
    <dsp:sp modelId="{2890E868-C74A-4A63-A2AB-757D3EB9251C}">
      <dsp:nvSpPr>
        <dsp:cNvPr id="0" name=""/>
        <dsp:cNvSpPr/>
      </dsp:nvSpPr>
      <dsp:spPr>
        <a:xfrm>
          <a:off x="1472837"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Submitter LOI &amp; Team forms</a:t>
          </a:r>
          <a:endParaRPr lang="en-US" sz="1200" kern="1200" dirty="0"/>
        </a:p>
      </dsp:txBody>
      <dsp:txXfrm>
        <a:off x="1831978" y="471121"/>
        <a:ext cx="1077423" cy="718281"/>
      </dsp:txXfrm>
    </dsp:sp>
    <dsp:sp modelId="{47E6F414-C159-4C72-95FE-D22DC6A5B844}">
      <dsp:nvSpPr>
        <dsp:cNvPr id="0" name=""/>
        <dsp:cNvSpPr/>
      </dsp:nvSpPr>
      <dsp:spPr>
        <a:xfrm>
          <a:off x="290940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Initial Submission</a:t>
          </a:r>
          <a:endParaRPr lang="en-US" sz="1200" kern="1200" dirty="0"/>
        </a:p>
      </dsp:txBody>
      <dsp:txXfrm>
        <a:off x="3268541" y="471121"/>
        <a:ext cx="1077423" cy="718281"/>
      </dsp:txXfrm>
    </dsp:sp>
    <dsp:sp modelId="{C2A9903B-86BE-4A55-B8DF-C9D26FFDAC11}">
      <dsp:nvSpPr>
        <dsp:cNvPr id="0" name=""/>
        <dsp:cNvSpPr/>
      </dsp:nvSpPr>
      <dsp:spPr>
        <a:xfrm>
          <a:off x="4310786"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Revised Submission (May be multiples)</a:t>
          </a:r>
          <a:endParaRPr lang="en-US" sz="1200" kern="1200" dirty="0"/>
        </a:p>
      </dsp:txBody>
      <dsp:txXfrm>
        <a:off x="4669927" y="471121"/>
        <a:ext cx="1077423" cy="718281"/>
      </dsp:txXfrm>
    </dsp:sp>
    <dsp:sp modelId="{FDEAC994-2602-4149-BDE2-1BB9508FD3E3}">
      <dsp:nvSpPr>
        <dsp:cNvPr id="0" name=""/>
        <dsp:cNvSpPr/>
      </dsp:nvSpPr>
      <dsp:spPr>
        <a:xfrm>
          <a:off x="574735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Task Force Review</a:t>
          </a:r>
          <a:endParaRPr lang="en-US" sz="1200" kern="1200" dirty="0"/>
        </a:p>
      </dsp:txBody>
      <dsp:txXfrm>
        <a:off x="6106491" y="471121"/>
        <a:ext cx="1077423" cy="718281"/>
      </dsp:txXfrm>
    </dsp:sp>
    <dsp:sp modelId="{D83588F4-B305-4B2B-B4BA-59B65E569A99}">
      <dsp:nvSpPr>
        <dsp:cNvPr id="0" name=""/>
        <dsp:cNvSpPr/>
      </dsp:nvSpPr>
      <dsp:spPr>
        <a:xfrm>
          <a:off x="7183913"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Task Force, AB Vote</a:t>
          </a:r>
          <a:endParaRPr lang="en-US" sz="1200" kern="1200" dirty="0"/>
        </a:p>
      </dsp:txBody>
      <dsp:txXfrm>
        <a:off x="7543054" y="471121"/>
        <a:ext cx="1077423" cy="718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588F4-B305-4B2B-B4BA-59B65E569A99}">
      <dsp:nvSpPr>
        <dsp:cNvPr id="0" name=""/>
        <dsp:cNvSpPr/>
      </dsp:nvSpPr>
      <dsp:spPr>
        <a:xfrm>
          <a:off x="1097" y="470686"/>
          <a:ext cx="1797880" cy="71915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If passed, TC Vote Starts</a:t>
          </a:r>
          <a:endParaRPr lang="en-US" sz="1400" kern="1200" dirty="0"/>
        </a:p>
      </dsp:txBody>
      <dsp:txXfrm>
        <a:off x="1097" y="470686"/>
        <a:ext cx="1618092" cy="719152"/>
      </dsp:txXfrm>
    </dsp:sp>
    <dsp:sp modelId="{2F653DC4-8D17-47BE-BF98-4252FE76D4DC}">
      <dsp:nvSpPr>
        <dsp:cNvPr id="0" name=""/>
        <dsp:cNvSpPr/>
      </dsp:nvSpPr>
      <dsp:spPr>
        <a:xfrm>
          <a:off x="1439402"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TC Vote Completes</a:t>
          </a:r>
          <a:endParaRPr lang="en-US" sz="1400" kern="1200" dirty="0"/>
        </a:p>
      </dsp:txBody>
      <dsp:txXfrm>
        <a:off x="1798978" y="470686"/>
        <a:ext cx="1078728" cy="719152"/>
      </dsp:txXfrm>
    </dsp:sp>
    <dsp:sp modelId="{DB7A8F58-0383-4883-BCB2-50135CAE01DA}">
      <dsp:nvSpPr>
        <dsp:cNvPr id="0" name=""/>
        <dsp:cNvSpPr/>
      </dsp:nvSpPr>
      <dsp:spPr>
        <a:xfrm>
          <a:off x="2877707"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smtClean="0"/>
            <a:t>BoD</a:t>
          </a:r>
          <a:r>
            <a:rPr lang="en-US" sz="1400" kern="1200" dirty="0" smtClean="0"/>
            <a:t> Vote – Beta spec adopted</a:t>
          </a:r>
          <a:endParaRPr lang="en-US" sz="1400" kern="1200" dirty="0"/>
        </a:p>
      </dsp:txBody>
      <dsp:txXfrm>
        <a:off x="3237283" y="470686"/>
        <a:ext cx="1078728" cy="719152"/>
      </dsp:txXfrm>
    </dsp:sp>
    <dsp:sp modelId="{2DC75921-C6BF-4EBA-8BC9-DC9D14480167}">
      <dsp:nvSpPr>
        <dsp:cNvPr id="0" name=""/>
        <dsp:cNvSpPr/>
      </dsp:nvSpPr>
      <dsp:spPr>
        <a:xfrm>
          <a:off x="4316011"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process</a:t>
          </a:r>
          <a:endParaRPr lang="en-US" sz="1400" kern="1200" dirty="0"/>
        </a:p>
      </dsp:txBody>
      <dsp:txXfrm>
        <a:off x="4675587" y="470686"/>
        <a:ext cx="1078728" cy="719152"/>
      </dsp:txXfrm>
    </dsp:sp>
    <dsp:sp modelId="{D853B3FE-1EB5-4A1B-8F61-41680B4B59EB}">
      <dsp:nvSpPr>
        <dsp:cNvPr id="0" name=""/>
        <dsp:cNvSpPr/>
      </dsp:nvSpPr>
      <dsp:spPr>
        <a:xfrm>
          <a:off x="5754316"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Final Specification</a:t>
          </a:r>
          <a:endParaRPr lang="en-US" sz="1400" kern="1200" dirty="0"/>
        </a:p>
      </dsp:txBody>
      <dsp:txXfrm>
        <a:off x="6113892" y="470686"/>
        <a:ext cx="1078728" cy="719152"/>
      </dsp:txXfrm>
    </dsp:sp>
    <dsp:sp modelId="{9C08AF81-CCC9-48DA-923E-CFD2937B1B3F}">
      <dsp:nvSpPr>
        <dsp:cNvPr id="0" name=""/>
        <dsp:cNvSpPr/>
      </dsp:nvSpPr>
      <dsp:spPr>
        <a:xfrm>
          <a:off x="7192621"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 Review, votes, adoption</a:t>
          </a:r>
          <a:endParaRPr lang="en-US" sz="1400" kern="1200" dirty="0"/>
        </a:p>
      </dsp:txBody>
      <dsp:txXfrm>
        <a:off x="7552197" y="470686"/>
        <a:ext cx="1078728" cy="7191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0C8A-D2E4-4495-AF9F-052BC1FF86BD}" type="datetimeFigureOut">
              <a:rPr lang="en-US" smtClean="0"/>
              <a:t>1/24/2015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C0839-A752-4026-B076-2AA4A81C1342}" type="slidenum">
              <a:rPr lang="en-US" smtClean="0"/>
              <a:t>‹#›</a:t>
            </a:fld>
            <a:endParaRPr lang="en-US"/>
          </a:p>
        </p:txBody>
      </p:sp>
    </p:spTree>
    <p:extLst>
      <p:ext uri="{BB962C8B-B14F-4D97-AF65-F5344CB8AC3E}">
        <p14:creationId xmlns:p14="http://schemas.microsoft.com/office/powerpoint/2010/main" val="42757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a:t>
            </a:fld>
            <a:endParaRPr lang="en-US"/>
          </a:p>
        </p:txBody>
      </p:sp>
    </p:spTree>
    <p:extLst>
      <p:ext uri="{BB962C8B-B14F-4D97-AF65-F5344CB8AC3E}">
        <p14:creationId xmlns:p14="http://schemas.microsoft.com/office/powerpoint/2010/main" val="326010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DE50E6FA-C16A-45A0-90AF-AC44915B4985}" type="datetime1">
              <a:rPr lang="en-US" smtClean="0"/>
              <a:t>1/24/2015</a:t>
            </a:fld>
            <a:endParaRPr lang="en-US"/>
          </a:p>
        </p:txBody>
      </p:sp>
      <p:sp>
        <p:nvSpPr>
          <p:cNvPr id="23" name="Slide Number Placeholder 22"/>
          <p:cNvSpPr>
            <a:spLocks noGrp="1"/>
          </p:cNvSpPr>
          <p:nvPr>
            <p:ph type="sldNum" sz="quarter" idx="11"/>
          </p:nvPr>
        </p:nvSpPr>
        <p:spPr/>
        <p:txBody>
          <a:bodyPr/>
          <a:lstStyle/>
          <a:p>
            <a:fld id="{C5349D12-3EF0-44B0-8484-0F10BE0E01DA}"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Threat &amp; Risk</a:t>
            </a: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7C0E-76AF-4C03-A32F-9BE7A876349D}" type="datetime1">
              <a:rPr lang="en-US" smtClean="0"/>
              <a:t>1/24/2015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AE57-11FF-46AD-A45D-E7FFCA9C548C}" type="datetime1">
              <a:rPr lang="en-US" smtClean="0"/>
              <a:t>1/24/2015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472208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 y="0"/>
            <a:ext cx="9142569" cy="6857998"/>
          </a:xfrm>
          <a:prstGeom prst="rect">
            <a:avLst/>
          </a:prstGeom>
        </p:spPr>
      </p:pic>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8" name="Content Placeholder 2"/>
          <p:cNvSpPr>
            <a:spLocks noGrp="1"/>
          </p:cNvSpPr>
          <p:nvPr>
            <p:ph sz="half" idx="1"/>
          </p:nvPr>
        </p:nvSpPr>
        <p:spPr>
          <a:xfrm>
            <a:off x="457200" y="1453931"/>
            <a:ext cx="8229600" cy="4499830"/>
          </a:xfrm>
          <a:prstGeom prst="rect">
            <a:avLst/>
          </a:prstGeom>
        </p:spPr>
        <p:txBody>
          <a:bodyPr/>
          <a:lstStyle>
            <a:lvl1pPr marL="342900" indent="-342900">
              <a:buClr>
                <a:srgbClr val="149DEB"/>
              </a:buClr>
              <a:buSzPct val="110000"/>
              <a:buFont typeface="Lucida Grande"/>
              <a:buChar char="»"/>
              <a:defRPr sz="2400" b="0" i="0">
                <a:solidFill>
                  <a:srgbClr val="0D0D0D"/>
                </a:solidFill>
                <a:latin typeface="Century Gothic"/>
                <a:cs typeface="Century Gothic"/>
              </a:defRPr>
            </a:lvl1pPr>
            <a:lvl2pPr marL="742950" indent="-285750">
              <a:buClr>
                <a:srgbClr val="149DEB"/>
              </a:buClr>
              <a:buFont typeface="Arial"/>
              <a:buChar char="•"/>
              <a:defRPr sz="2000" b="0" i="0">
                <a:solidFill>
                  <a:srgbClr val="0D0D0D"/>
                </a:solidFill>
                <a:latin typeface="Century Gothic"/>
                <a:cs typeface="Century Gothic"/>
              </a:defRPr>
            </a:lvl2pPr>
            <a:lvl3pPr marL="1143000" indent="-228600">
              <a:buClr>
                <a:srgbClr val="149DEB"/>
              </a:buClr>
              <a:buFont typeface="Lucida Grande"/>
              <a:buChar char="–"/>
              <a:defRPr sz="1800" b="0" i="0">
                <a:solidFill>
                  <a:srgbClr val="0D0D0D"/>
                </a:solidFill>
                <a:latin typeface="Century Gothic"/>
                <a:cs typeface="Century Gothic"/>
              </a:defRPr>
            </a:lvl3pPr>
            <a:lvl4pPr marL="1600200" indent="-228600">
              <a:buClr>
                <a:srgbClr val="149DEB"/>
              </a:buClr>
              <a:buFont typeface="Arial"/>
              <a:buChar char="•"/>
              <a:defRPr sz="1600" b="0" i="0">
                <a:solidFill>
                  <a:srgbClr val="0D0D0D"/>
                </a:solidFill>
                <a:latin typeface="Century Gothic"/>
                <a:cs typeface="Century Gothic"/>
              </a:defRPr>
            </a:lvl4pPr>
            <a:lvl5pPr marL="2057400" indent="-228600">
              <a:buClr>
                <a:srgbClr val="149DEB"/>
              </a:buClr>
              <a:buFont typeface="Lucida Grande"/>
              <a:buChar char="»"/>
              <a:defRPr sz="1600" b="0" i="0">
                <a:solidFill>
                  <a:srgbClr val="0D0D0D"/>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9505692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F9A5793-53E3-4EFA-8FEB-3135A2F5C16E}" type="datetime1">
              <a:rPr lang="en-US" smtClean="0"/>
              <a:t>1/24/2015</a:t>
            </a:fld>
            <a:endParaRPr lang="en-US" dirty="0"/>
          </a:p>
        </p:txBody>
      </p:sp>
      <p:sp>
        <p:nvSpPr>
          <p:cNvPr id="19" name="Slide Number Placeholder 18"/>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7FFC8E0D-FE22-42CA-9D02-05162CCF70A3}" type="datetime1">
              <a:rPr lang="en-US" smtClean="0"/>
              <a:t>1/24/2015</a:t>
            </a:fld>
            <a:endParaRPr lang="en-US"/>
          </a:p>
        </p:txBody>
      </p:sp>
      <p:sp>
        <p:nvSpPr>
          <p:cNvPr id="20" name="Slide Number Placeholder 19"/>
          <p:cNvSpPr>
            <a:spLocks noGrp="1"/>
          </p:cNvSpPr>
          <p:nvPr>
            <p:ph type="sldNum" sz="quarter" idx="11"/>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Threat &amp; Risk</a:t>
            </a:r>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E80ADE7-DD84-48A6-A0E5-4A13B3316DE6}" type="datetime1">
              <a:rPr lang="en-US" smtClean="0"/>
              <a:t>1/24/2015</a:t>
            </a:fld>
            <a:endParaRPr lang="en-US"/>
          </a:p>
        </p:txBody>
      </p:sp>
      <p:sp>
        <p:nvSpPr>
          <p:cNvPr id="25" name="Slide Number Placeholder 24"/>
          <p:cNvSpPr>
            <a:spLocks noGrp="1"/>
          </p:cNvSpPr>
          <p:nvPr>
            <p:ph type="sldNum" sz="quarter" idx="16"/>
          </p:nvPr>
        </p:nvSpPr>
        <p:spPr/>
        <p:txBody>
          <a:bodyPr/>
          <a:lstStyle/>
          <a:p>
            <a:fld id="{C5349D12-3EF0-44B0-8484-0F10BE0E01DA}" type="slidenum">
              <a:rPr lang="en-US" smtClean="0"/>
              <a:t>‹#›</a:t>
            </a:fld>
            <a:endParaRPr lang="en-US"/>
          </a:p>
        </p:txBody>
      </p:sp>
      <p:sp>
        <p:nvSpPr>
          <p:cNvPr id="26" name="Footer Placeholder 25"/>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D67D7B8-0974-4C85-AD6F-E3AA752C474C}" type="datetime1">
              <a:rPr lang="en-US" smtClean="0"/>
              <a:t>1/24/2015</a:t>
            </a:fld>
            <a:endParaRPr lang="en-US"/>
          </a:p>
        </p:txBody>
      </p:sp>
      <p:sp>
        <p:nvSpPr>
          <p:cNvPr id="24" name="Slide Number Placeholder 23"/>
          <p:cNvSpPr>
            <a:spLocks noGrp="1"/>
          </p:cNvSpPr>
          <p:nvPr>
            <p:ph type="sldNum" sz="quarter" idx="17"/>
          </p:nvPr>
        </p:nvSpPr>
        <p:spPr/>
        <p:txBody>
          <a:bodyPr/>
          <a:lstStyle/>
          <a:p>
            <a:fld id="{C5349D12-3EF0-44B0-8484-0F10BE0E01DA}" type="slidenum">
              <a:rPr lang="en-US" smtClean="0"/>
              <a:t>‹#›</a:t>
            </a:fld>
            <a:endParaRPr lang="en-US"/>
          </a:p>
        </p:txBody>
      </p:sp>
      <p:sp>
        <p:nvSpPr>
          <p:cNvPr id="29" name="Footer Placeholder 28"/>
          <p:cNvSpPr>
            <a:spLocks noGrp="1"/>
          </p:cNvSpPr>
          <p:nvPr>
            <p:ph type="ftr" sz="quarter" idx="18"/>
          </p:nvPr>
        </p:nvSpPr>
        <p:spPr/>
        <p:txBody>
          <a:bodyPr/>
          <a:lstStyle/>
          <a:p>
            <a:r>
              <a:rPr lang="en-US" smtClean="0"/>
              <a:t>Threat &amp; Risk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78AD1E-6C62-4F7B-8F5C-AB7BDAD6E1C9}" type="datetime1">
              <a:rPr lang="en-US" smtClean="0"/>
              <a:t>1/24/2015</a:t>
            </a:fld>
            <a:endParaRPr lang="en-US"/>
          </a:p>
        </p:txBody>
      </p:sp>
      <p:sp>
        <p:nvSpPr>
          <p:cNvPr id="14" name="Slide Number Placeholder 13"/>
          <p:cNvSpPr>
            <a:spLocks noGrp="1"/>
          </p:cNvSpPr>
          <p:nvPr>
            <p:ph type="sldNum" sz="quarter" idx="11"/>
          </p:nvPr>
        </p:nvSpPr>
        <p:spPr/>
        <p:txBody>
          <a:bodyPr/>
          <a:lstStyle/>
          <a:p>
            <a:fld id="{C5349D12-3EF0-44B0-8484-0F10BE0E01DA}"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Threat &amp; Risk</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D17477-C76C-4732-A7CD-6CBB12E31B18}" type="datetime1">
              <a:rPr lang="en-US" smtClean="0"/>
              <a:t>1/24/2015</a:t>
            </a:fld>
            <a:endParaRPr lang="en-US"/>
          </a:p>
        </p:txBody>
      </p:sp>
      <p:sp>
        <p:nvSpPr>
          <p:cNvPr id="12" name="Slide Number Placeholder 11"/>
          <p:cNvSpPr>
            <a:spLocks noGrp="1"/>
          </p:cNvSpPr>
          <p:nvPr>
            <p:ph type="sldNum" sz="quarter" idx="11"/>
          </p:nvPr>
        </p:nvSpPr>
        <p:spPr/>
        <p:txBody>
          <a:bodyPr/>
          <a:lstStyle/>
          <a:p>
            <a:fld id="{C5349D12-3EF0-44B0-8484-0F10BE0E01DA}" type="slidenum">
              <a:rPr lang="en-US" smtClean="0"/>
              <a:t>‹#›</a:t>
            </a:fld>
            <a:endParaRPr lang="en-US"/>
          </a:p>
        </p:txBody>
      </p:sp>
      <p:sp>
        <p:nvSpPr>
          <p:cNvPr id="13" name="Footer Placeholder 12"/>
          <p:cNvSpPr>
            <a:spLocks noGrp="1"/>
          </p:cNvSpPr>
          <p:nvPr>
            <p:ph type="ftr" sz="quarter" idx="12"/>
          </p:nvPr>
        </p:nvSpPr>
        <p:spPr/>
        <p:txBody>
          <a:bodyPr/>
          <a:lstStyle/>
          <a:p>
            <a:r>
              <a:rPr lang="en-US" smtClean="0"/>
              <a:t>Threat &amp; Risk</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71F48243-A7BF-4D4D-8DAB-E3F038F0C710}" type="datetime1">
              <a:rPr lang="en-US" smtClean="0"/>
              <a:t>1/24/2015</a:t>
            </a:fld>
            <a:endParaRPr lang="en-US"/>
          </a:p>
        </p:txBody>
      </p:sp>
      <p:sp>
        <p:nvSpPr>
          <p:cNvPr id="18" name="Slide Number Placeholder 17"/>
          <p:cNvSpPr>
            <a:spLocks noGrp="1"/>
          </p:cNvSpPr>
          <p:nvPr>
            <p:ph type="sldNum" sz="quarter" idx="16"/>
          </p:nvPr>
        </p:nvSpPr>
        <p:spPr/>
        <p:txBody>
          <a:bodyPr/>
          <a:lstStyle/>
          <a:p>
            <a:fld id="{C5349D12-3EF0-44B0-8484-0F10BE0E01DA}" type="slidenum">
              <a:rPr lang="en-US" smtClean="0"/>
              <a:t>‹#›</a:t>
            </a:fld>
            <a:endParaRPr lang="en-US"/>
          </a:p>
        </p:txBody>
      </p:sp>
      <p:sp>
        <p:nvSpPr>
          <p:cNvPr id="20" name="Footer Placeholder 19"/>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D1B94B25-3499-4F72-85E7-1F6B1C0EDEDB}" type="datetime1">
              <a:rPr lang="en-US" smtClean="0"/>
              <a:t>1/24/2015</a:t>
            </a:fld>
            <a:endParaRPr lang="en-US"/>
          </a:p>
        </p:txBody>
      </p:sp>
      <p:sp>
        <p:nvSpPr>
          <p:cNvPr id="20" name="Slide Number Placeholder 19"/>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4817DA-5A00-4BC5-A59B-5083A6F74273}" type="datetime1">
              <a:rPr lang="en-US" smtClean="0"/>
              <a:t>1/24/2015</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Threat &amp; Risk</a:t>
            </a:r>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C5349D12-3EF0-44B0-8484-0F10BE0E01D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jpe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e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wmf"/><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gif"/><Relationship Id="rId4" Type="http://schemas.openxmlformats.org/officeDocument/2006/relationships/image" Target="../media/image15.gif"/><Relationship Id="rId9"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000" y="5297286"/>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p:txBody>
          <a:bodyPr/>
          <a:lstStyle/>
          <a:p>
            <a:r>
              <a:rPr lang="en-US" dirty="0" smtClean="0"/>
              <a:t>Submission Team Engagement</a:t>
            </a:r>
            <a:endParaRPr lang="en-US" dirty="0"/>
          </a:p>
        </p:txBody>
      </p:sp>
      <p:sp>
        <p:nvSpPr>
          <p:cNvPr id="2" name="Title 1"/>
          <p:cNvSpPr>
            <a:spLocks noGrp="1"/>
          </p:cNvSpPr>
          <p:nvPr>
            <p:ph type="title"/>
          </p:nvPr>
        </p:nvSpPr>
        <p:spPr/>
        <p:txBody>
          <a:bodyPr>
            <a:normAutofit fontScale="90000"/>
          </a:bodyPr>
          <a:lstStyle/>
          <a:p>
            <a:r>
              <a:rPr lang="en-US" dirty="0" smtClean="0"/>
              <a:t>Operational Threat &amp; Risk Information Sharing and Analytics</a:t>
            </a:r>
            <a:endParaRPr lang="en-US" dirty="0"/>
          </a:p>
        </p:txBody>
      </p:sp>
      <p:pic>
        <p:nvPicPr>
          <p:cNvPr id="4" name="Picture 2"/>
          <p:cNvPicPr>
            <a:picLocks noChangeAspect="1" noChangeArrowheads="1"/>
          </p:cNvPicPr>
          <p:nvPr/>
        </p:nvPicPr>
        <p:blipFill>
          <a:blip r:embed="rId4"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949" y="4804497"/>
            <a:ext cx="2057400" cy="684795"/>
          </a:xfrm>
          <a:prstGeom prst="rect">
            <a:avLst/>
          </a:prstGeom>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50" y="5542720"/>
            <a:ext cx="349329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599" y="4804497"/>
            <a:ext cx="27241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8000" y="5613743"/>
            <a:ext cx="1993191" cy="935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9292" y="5613743"/>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9461" y="4754361"/>
            <a:ext cx="25050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947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196"/>
            <a:ext cx="8016240" cy="951569"/>
          </a:xfrm>
        </p:spPr>
        <p:txBody>
          <a:bodyPr/>
          <a:lstStyle/>
          <a:p>
            <a:r>
              <a:rPr lang="en-US" dirty="0" smtClean="0"/>
              <a:t>Approach</a:t>
            </a:r>
            <a:endParaRPr lang="en-US" dirty="0"/>
          </a:p>
        </p:txBody>
      </p:sp>
      <p:sp>
        <p:nvSpPr>
          <p:cNvPr id="3" name="Content Placeholder 2"/>
          <p:cNvSpPr>
            <a:spLocks noGrp="1"/>
          </p:cNvSpPr>
          <p:nvPr>
            <p:ph sz="half" idx="1"/>
          </p:nvPr>
        </p:nvSpPr>
        <p:spPr>
          <a:xfrm>
            <a:off x="457200" y="1453931"/>
            <a:ext cx="4149090" cy="4499830"/>
          </a:xfrm>
        </p:spPr>
        <p:txBody>
          <a:bodyPr>
            <a:normAutofit fontScale="85000" lnSpcReduction="10000"/>
          </a:bodyPr>
          <a:lstStyle/>
          <a:p>
            <a:r>
              <a:rPr lang="en-US" sz="2000" dirty="0" smtClean="0"/>
              <a:t>Construct a </a:t>
            </a:r>
            <a:r>
              <a:rPr lang="en-US" sz="2000" u="sng" dirty="0" smtClean="0"/>
              <a:t>conceptual model </a:t>
            </a:r>
            <a:r>
              <a:rPr lang="en-US" sz="2000" dirty="0" smtClean="0"/>
              <a:t>informed by existing schema, research and best practices</a:t>
            </a:r>
          </a:p>
          <a:p>
            <a:pPr lvl="1"/>
            <a:r>
              <a:rPr lang="en-US" sz="1800" dirty="0" smtClean="0"/>
              <a:t>This conceptual model is independent of specific data structures, technologies and terminologies</a:t>
            </a:r>
          </a:p>
          <a:p>
            <a:r>
              <a:rPr lang="en-US" sz="2000" dirty="0" smtClean="0"/>
              <a:t>Define mapping models between the conceptual model and purpose/organizational schema</a:t>
            </a:r>
          </a:p>
          <a:p>
            <a:r>
              <a:rPr lang="en-US" sz="2000" dirty="0" smtClean="0"/>
              <a:t>Make both models sufficiently precise that they can drive automated  bridging between any mapped schema</a:t>
            </a:r>
            <a:endParaRPr lang="en-US" sz="2000" dirty="0"/>
          </a:p>
        </p:txBody>
      </p:sp>
      <p:sp>
        <p:nvSpPr>
          <p:cNvPr id="5" name="Oval 4"/>
          <p:cNvSpPr/>
          <p:nvPr/>
        </p:nvSpPr>
        <p:spPr>
          <a:xfrm>
            <a:off x="5013932" y="3213417"/>
            <a:ext cx="2811780" cy="10058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Conceptual Model</a:t>
            </a:r>
            <a:endParaRPr lang="en-US" dirty="0"/>
          </a:p>
        </p:txBody>
      </p:sp>
      <p:sp>
        <p:nvSpPr>
          <p:cNvPr id="6" name="Flowchart: Document 5"/>
          <p:cNvSpPr/>
          <p:nvPr/>
        </p:nvSpPr>
        <p:spPr>
          <a:xfrm>
            <a:off x="4111716" y="19961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7" name="Flowchart: Document 6"/>
          <p:cNvSpPr/>
          <p:nvPr/>
        </p:nvSpPr>
        <p:spPr>
          <a:xfrm>
            <a:off x="4264116" y="21485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Cyber</a:t>
            </a:r>
          </a:p>
        </p:txBody>
      </p:sp>
      <p:sp>
        <p:nvSpPr>
          <p:cNvPr id="8" name="Flowchart: Document 7"/>
          <p:cNvSpPr/>
          <p:nvPr/>
        </p:nvSpPr>
        <p:spPr>
          <a:xfrm>
            <a:off x="4736691" y="48345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Criminal</a:t>
            </a:r>
          </a:p>
        </p:txBody>
      </p:sp>
      <p:sp>
        <p:nvSpPr>
          <p:cNvPr id="9" name="Flowchart: Document 8"/>
          <p:cNvSpPr/>
          <p:nvPr/>
        </p:nvSpPr>
        <p:spPr>
          <a:xfrm>
            <a:off x="4889091" y="49869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Criminal</a:t>
            </a:r>
          </a:p>
        </p:txBody>
      </p:sp>
      <p:sp>
        <p:nvSpPr>
          <p:cNvPr id="10" name="Flowchart: Document 9"/>
          <p:cNvSpPr/>
          <p:nvPr/>
        </p:nvSpPr>
        <p:spPr>
          <a:xfrm>
            <a:off x="7155152" y="4864735"/>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1" name="Flowchart: Document 10"/>
          <p:cNvSpPr/>
          <p:nvPr/>
        </p:nvSpPr>
        <p:spPr>
          <a:xfrm>
            <a:off x="7307552" y="5017135"/>
            <a:ext cx="134493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Infrastructure</a:t>
            </a:r>
          </a:p>
        </p:txBody>
      </p:sp>
      <p:sp>
        <p:nvSpPr>
          <p:cNvPr id="12" name="Flowchart: Document 11"/>
          <p:cNvSpPr/>
          <p:nvPr/>
        </p:nvSpPr>
        <p:spPr>
          <a:xfrm>
            <a:off x="5745452" y="13655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3" name="Flowchart: Document 12"/>
          <p:cNvSpPr/>
          <p:nvPr/>
        </p:nvSpPr>
        <p:spPr>
          <a:xfrm>
            <a:off x="5897852" y="15179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Terrorism</a:t>
            </a:r>
          </a:p>
        </p:txBody>
      </p:sp>
      <p:sp>
        <p:nvSpPr>
          <p:cNvPr id="14" name="Flowchart: Document 13"/>
          <p:cNvSpPr/>
          <p:nvPr/>
        </p:nvSpPr>
        <p:spPr>
          <a:xfrm>
            <a:off x="7456142" y="20056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5" name="Flowchart: Document 14"/>
          <p:cNvSpPr/>
          <p:nvPr/>
        </p:nvSpPr>
        <p:spPr>
          <a:xfrm>
            <a:off x="7608542" y="21580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Disasters</a:t>
            </a:r>
          </a:p>
        </p:txBody>
      </p:sp>
      <p:sp>
        <p:nvSpPr>
          <p:cNvPr id="17" name="Left-Right Arrow 16"/>
          <p:cNvSpPr/>
          <p:nvPr/>
        </p:nvSpPr>
        <p:spPr>
          <a:xfrm rot="18151234">
            <a:off x="5146267" y="418458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8" name="Left-Right Arrow 17"/>
          <p:cNvSpPr/>
          <p:nvPr/>
        </p:nvSpPr>
        <p:spPr>
          <a:xfrm rot="5400000">
            <a:off x="5949286" y="229711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9" name="Left-Right Arrow 18"/>
          <p:cNvSpPr/>
          <p:nvPr/>
        </p:nvSpPr>
        <p:spPr>
          <a:xfrm rot="1881944">
            <a:off x="4754710" y="279772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0" name="Left-Right Arrow 19"/>
          <p:cNvSpPr/>
          <p:nvPr/>
        </p:nvSpPr>
        <p:spPr>
          <a:xfrm rot="18581492">
            <a:off x="6915122" y="272383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1" name="Left-Right Arrow 20"/>
          <p:cNvSpPr/>
          <p:nvPr/>
        </p:nvSpPr>
        <p:spPr>
          <a:xfrm rot="3264445">
            <a:off x="6806537" y="419143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4" name="TextBox 3"/>
          <p:cNvSpPr txBox="1"/>
          <p:nvPr/>
        </p:nvSpPr>
        <p:spPr>
          <a:xfrm>
            <a:off x="5143053" y="798286"/>
            <a:ext cx="2597361" cy="369332"/>
          </a:xfrm>
          <a:prstGeom prst="rect">
            <a:avLst/>
          </a:prstGeom>
          <a:noFill/>
        </p:spPr>
        <p:txBody>
          <a:bodyPr wrap="none" rtlCol="0">
            <a:spAutoFit/>
          </a:bodyPr>
          <a:lstStyle/>
          <a:p>
            <a:r>
              <a:rPr lang="en-US" dirty="0" smtClean="0">
                <a:solidFill>
                  <a:srgbClr val="FF0000"/>
                </a:solidFill>
              </a:rPr>
              <a:t>Highlight O(N) vs. O(N^2)</a:t>
            </a:r>
            <a:endParaRPr lang="en-US" dirty="0">
              <a:solidFill>
                <a:srgbClr val="FF0000"/>
              </a:solidFill>
            </a:endParaRPr>
          </a:p>
        </p:txBody>
      </p:sp>
    </p:spTree>
    <p:extLst>
      <p:ext uri="{BB962C8B-B14F-4D97-AF65-F5344CB8AC3E}">
        <p14:creationId xmlns:p14="http://schemas.microsoft.com/office/powerpoint/2010/main" val="331352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20000"/>
          </a:bodyPr>
          <a:lstStyle/>
          <a:p>
            <a:r>
              <a:rPr lang="en-US" dirty="0"/>
              <a:t>This intent of this </a:t>
            </a:r>
            <a:r>
              <a:rPr lang="en-US" dirty="0" smtClean="0"/>
              <a:t>section </a:t>
            </a:r>
            <a:r>
              <a:rPr lang="en-US" dirty="0"/>
              <a:t>is to establish the process by which operational threat and risk contributors will collaborate to produce the standards and capabilities that meet our shared objectives</a:t>
            </a:r>
          </a:p>
        </p:txBody>
      </p:sp>
      <p:sp>
        <p:nvSpPr>
          <p:cNvPr id="3" name="Date Placeholder 2"/>
          <p:cNvSpPr>
            <a:spLocks noGrp="1"/>
          </p:cNvSpPr>
          <p:nvPr>
            <p:ph type="dt" sz="half" idx="10"/>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11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it means to create a standard</a:t>
            </a:r>
            <a:endParaRPr lang="en-US" dirty="0"/>
          </a:p>
        </p:txBody>
      </p:sp>
    </p:spTree>
    <p:extLst>
      <p:ext uri="{BB962C8B-B14F-4D97-AF65-F5344CB8AC3E}">
        <p14:creationId xmlns:p14="http://schemas.microsoft.com/office/powerpoint/2010/main" val="294439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This presentation is intended for parties that have agreed to engage in the community developing standards and capabilities for operational threat and risk information sharing and analytics.</a:t>
            </a:r>
          </a:p>
          <a:p>
            <a:r>
              <a:rPr lang="en-US" dirty="0" smtClean="0"/>
              <a:t>It is assumed you already understand the value proposition and approach we are using, however you are not expected to be experts in data federation, standards or modeling.</a:t>
            </a:r>
          </a:p>
          <a:p>
            <a:r>
              <a:rPr lang="en-US" dirty="0" smtClean="0"/>
              <a:t>Our initial work product is a response to the OMG Operational Threat &amp; Risk RFP. You are part of the submission team and this is our current focus.</a:t>
            </a:r>
          </a:p>
          <a:p>
            <a:r>
              <a:rPr lang="en-US" dirty="0" smtClean="0"/>
              <a:t>You may be a formal submitter (OMG Platform Membership required) or a contributor (Release of I.P. Required)</a:t>
            </a:r>
          </a:p>
          <a:p>
            <a:r>
              <a:rPr lang="en-US" dirty="0" smtClean="0"/>
              <a:t>There may be other associated efforts such as pilot projects or mappings to data formats important in your domain, these associated efforts will benefit from and inform the standards effort but are independent efforts.</a:t>
            </a:r>
            <a:endParaRPr lang="en-US" dirty="0"/>
          </a:p>
        </p:txBody>
      </p:sp>
      <p:sp>
        <p:nvSpPr>
          <p:cNvPr id="2" name="Title 1"/>
          <p:cNvSpPr>
            <a:spLocks noGrp="1"/>
          </p:cNvSpPr>
          <p:nvPr>
            <p:ph type="title"/>
          </p:nvPr>
        </p:nvSpPr>
        <p:spPr/>
        <p:txBody>
          <a:bodyPr/>
          <a:lstStyle/>
          <a:p>
            <a:r>
              <a:rPr lang="en-US" dirty="0" smtClean="0"/>
              <a:t>Contributors &amp; Submitters</a:t>
            </a:r>
            <a:endParaRPr lang="en-US" dirty="0"/>
          </a:p>
        </p:txBody>
      </p:sp>
      <p:sp>
        <p:nvSpPr>
          <p:cNvPr id="6" name="Date Placeholder 5"/>
          <p:cNvSpPr>
            <a:spLocks noGrp="1"/>
          </p:cNvSpPr>
          <p:nvPr>
            <p:ph type="dt" sz="half" idx="14"/>
          </p:nvPr>
        </p:nvSpPr>
        <p:spPr/>
        <p:txBody>
          <a:bodyPr/>
          <a:lstStyle/>
          <a:p>
            <a:fld id="{A544E6C8-7DCE-405E-9AEF-8787E2234D8F}"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12</a:t>
            </a:fld>
            <a:endParaRPr lang="en-US"/>
          </a:p>
        </p:txBody>
      </p:sp>
    </p:spTree>
    <p:extLst>
      <p:ext uri="{BB962C8B-B14F-4D97-AF65-F5344CB8AC3E}">
        <p14:creationId xmlns:p14="http://schemas.microsoft.com/office/powerpoint/2010/main" val="4057119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Current Submitters</a:t>
            </a:r>
          </a:p>
          <a:p>
            <a:pPr lvl="1"/>
            <a:r>
              <a:rPr lang="en-US" dirty="0" smtClean="0"/>
              <a:t>Model Driven Solutions</a:t>
            </a:r>
          </a:p>
          <a:p>
            <a:pPr lvl="1"/>
            <a:r>
              <a:rPr lang="en-US" dirty="0" smtClean="0"/>
              <a:t>KDM Analytics</a:t>
            </a:r>
          </a:p>
          <a:p>
            <a:pPr lvl="1"/>
            <a:r>
              <a:rPr lang="en-US" dirty="0" err="1" smtClean="0"/>
              <a:t>LEADing</a:t>
            </a:r>
            <a:r>
              <a:rPr lang="en-US" dirty="0" smtClean="0"/>
              <a:t> Practice</a:t>
            </a:r>
          </a:p>
          <a:p>
            <a:pPr lvl="1"/>
            <a:r>
              <a:rPr lang="en-US" dirty="0" smtClean="0"/>
              <a:t>Fujitsu – has submitted an LOI but is not active</a:t>
            </a:r>
          </a:p>
          <a:p>
            <a:r>
              <a:rPr lang="en-US" dirty="0" smtClean="0"/>
              <a:t>Potential Submitters</a:t>
            </a:r>
          </a:p>
          <a:p>
            <a:pPr marL="285750" indent="-285750">
              <a:buFont typeface="Arial" panose="020B0604020202020204" pitchFamily="34" charset="0"/>
              <a:buChar char="•"/>
            </a:pPr>
            <a:r>
              <a:rPr lang="en-US" dirty="0" smtClean="0"/>
              <a:t>RSA</a:t>
            </a:r>
          </a:p>
          <a:p>
            <a:pPr marL="285750" indent="-285750">
              <a:buFont typeface="Arial" panose="020B0604020202020204" pitchFamily="34" charset="0"/>
              <a:buChar char="•"/>
            </a:pPr>
            <a:r>
              <a:rPr lang="en-US" dirty="0" smtClean="0"/>
              <a:t>Oracle</a:t>
            </a:r>
          </a:p>
          <a:p>
            <a:pPr marL="285750" indent="-285750">
              <a:buFont typeface="Arial" panose="020B0604020202020204" pitchFamily="34" charset="0"/>
              <a:buChar char="•"/>
            </a:pPr>
            <a:r>
              <a:rPr lang="en-US" dirty="0" smtClean="0"/>
              <a:t>IBM</a:t>
            </a:r>
          </a:p>
          <a:p>
            <a:pPr marL="285750" indent="-285750">
              <a:buFont typeface="Arial" panose="020B0604020202020204" pitchFamily="34" charset="0"/>
              <a:buChar char="•"/>
            </a:pPr>
            <a:r>
              <a:rPr lang="en-US" dirty="0" smtClean="0"/>
              <a:t>Others?</a:t>
            </a:r>
          </a:p>
        </p:txBody>
      </p:sp>
      <p:sp>
        <p:nvSpPr>
          <p:cNvPr id="3" name="Date Placeholder 2"/>
          <p:cNvSpPr>
            <a:spLocks noGrp="1"/>
          </p:cNvSpPr>
          <p:nvPr>
            <p:ph type="dt" sz="half" idx="14"/>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Submitters</a:t>
            </a:r>
            <a:endParaRPr lang="en-US" dirty="0"/>
          </a:p>
        </p:txBody>
      </p:sp>
      <p:sp>
        <p:nvSpPr>
          <p:cNvPr id="7" name="Oval Callout 6"/>
          <p:cNvSpPr/>
          <p:nvPr/>
        </p:nvSpPr>
        <p:spPr>
          <a:xfrm>
            <a:off x="5486400" y="1828800"/>
            <a:ext cx="3505200" cy="3352800"/>
          </a:xfrm>
          <a:prstGeom prst="wedgeEllipseCallout">
            <a:avLst>
              <a:gd name="adj1" fmla="val -135811"/>
              <a:gd name="adj2" fmla="val -38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LOI period has passed (Jan 5</a:t>
            </a:r>
            <a:r>
              <a:rPr lang="en-US" baseline="30000" dirty="0" smtClean="0"/>
              <a:t>th</a:t>
            </a:r>
            <a:r>
              <a:rPr lang="en-US" dirty="0" smtClean="0"/>
              <a:t>). Adding new submitters would require the task force re-open the voting list and possibly move the initial submission date.</a:t>
            </a:r>
            <a:endParaRPr lang="en-US" dirty="0"/>
          </a:p>
        </p:txBody>
      </p:sp>
      <p:sp>
        <p:nvSpPr>
          <p:cNvPr id="8" name="Cloud Callout 7"/>
          <p:cNvSpPr/>
          <p:nvPr/>
        </p:nvSpPr>
        <p:spPr>
          <a:xfrm>
            <a:off x="2057400" y="4894216"/>
            <a:ext cx="3886200" cy="135418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We need an intellectual property agreement for all contributors.</a:t>
            </a:r>
            <a:endParaRPr lang="en-US" dirty="0"/>
          </a:p>
        </p:txBody>
      </p:sp>
    </p:spTree>
    <p:extLst>
      <p:ext uri="{BB962C8B-B14F-4D97-AF65-F5344CB8AC3E}">
        <p14:creationId xmlns:p14="http://schemas.microsoft.com/office/powerpoint/2010/main" val="271268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The core team integrates requirements and specific data structures into the cross-domain conceptual model and related mappings.</a:t>
            </a:r>
          </a:p>
          <a:p>
            <a:r>
              <a:rPr lang="en-US" dirty="0" smtClean="0"/>
              <a:t>The core team will help to facilitate structuring stakeholders information such that it can be verifiably integrated with other data formats and vocabularies in other domains.</a:t>
            </a:r>
          </a:p>
          <a:p>
            <a:r>
              <a:rPr lang="en-US" dirty="0" smtClean="0"/>
              <a:t>This cross domain conceptual model will then be mapped to domain specific data structures such as XML or SQL schema as well as domain vocabularies and models.</a:t>
            </a:r>
          </a:p>
          <a:p>
            <a:r>
              <a:rPr lang="en-US" dirty="0" smtClean="0"/>
              <a:t>It is assumed we already understand your domain use cases at a high level, but we are not experts in your domain and will require guidance and domain expertise to be actively engaged.</a:t>
            </a:r>
            <a:endParaRPr lang="en-US" dirty="0"/>
          </a:p>
        </p:txBody>
      </p:sp>
      <p:sp>
        <p:nvSpPr>
          <p:cNvPr id="2" name="Title 1"/>
          <p:cNvSpPr>
            <a:spLocks noGrp="1"/>
          </p:cNvSpPr>
          <p:nvPr>
            <p:ph type="title"/>
          </p:nvPr>
        </p:nvSpPr>
        <p:spPr/>
        <p:txBody>
          <a:bodyPr/>
          <a:lstStyle/>
          <a:p>
            <a:r>
              <a:rPr lang="en-US" dirty="0" smtClean="0"/>
              <a:t>Core Team</a:t>
            </a:r>
            <a:endParaRPr lang="en-US" dirty="0"/>
          </a:p>
        </p:txBody>
      </p:sp>
      <p:sp>
        <p:nvSpPr>
          <p:cNvPr id="6" name="Date Placeholder 5"/>
          <p:cNvSpPr>
            <a:spLocks noGrp="1"/>
          </p:cNvSpPr>
          <p:nvPr>
            <p:ph type="dt" sz="half" idx="14"/>
          </p:nvPr>
        </p:nvSpPr>
        <p:spPr/>
        <p:txBody>
          <a:bodyPr/>
          <a:lstStyle/>
          <a:p>
            <a:fld id="{07E2A2A4-D9A6-4E21-985C-F3B9A48DF01F}"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14</a:t>
            </a:fld>
            <a:endParaRPr lang="en-US"/>
          </a:p>
        </p:txBody>
      </p:sp>
    </p:spTree>
    <p:extLst>
      <p:ext uri="{BB962C8B-B14F-4D97-AF65-F5344CB8AC3E}">
        <p14:creationId xmlns:p14="http://schemas.microsoft.com/office/powerpoint/2010/main" val="2620294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standards process</a:t>
            </a:r>
            <a:endParaRPr lang="en-US" dirty="0"/>
          </a:p>
        </p:txBody>
      </p:sp>
      <p:sp>
        <p:nvSpPr>
          <p:cNvPr id="8" name="Date Placeholder 7"/>
          <p:cNvSpPr>
            <a:spLocks noGrp="1"/>
          </p:cNvSpPr>
          <p:nvPr>
            <p:ph type="dt" sz="half" idx="10"/>
          </p:nvPr>
        </p:nvSpPr>
        <p:spPr/>
        <p:txBody>
          <a:bodyPr/>
          <a:lstStyle/>
          <a:p>
            <a:fld id="{91D7FAE9-9780-47C1-809A-7DD43688ACF3}" type="datetime1">
              <a:rPr lang="en-US" smtClean="0"/>
              <a:t>1/24/2015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15</a:t>
            </a:fld>
            <a:endParaRPr lang="en-US"/>
          </a:p>
        </p:txBody>
      </p:sp>
    </p:spTree>
    <p:extLst>
      <p:ext uri="{BB962C8B-B14F-4D97-AF65-F5344CB8AC3E}">
        <p14:creationId xmlns:p14="http://schemas.microsoft.com/office/powerpoint/2010/main" val="1303569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77500" lnSpcReduction="20000"/>
          </a:bodyPr>
          <a:lstStyle/>
          <a:p>
            <a:r>
              <a:rPr lang="en-US" dirty="0" smtClean="0">
                <a:solidFill>
                  <a:srgbClr val="FFFF00"/>
                </a:solidFill>
              </a:rPr>
              <a:t>A warm and fuzzy feeling does not a specification make</a:t>
            </a:r>
          </a:p>
          <a:p>
            <a:r>
              <a:rPr lang="en-US" dirty="0" smtClean="0"/>
              <a:t>Information architecture and data federation is a team sport</a:t>
            </a:r>
          </a:p>
          <a:p>
            <a:r>
              <a:rPr lang="en-US" dirty="0" smtClean="0"/>
              <a:t>We want to focus on concepts, not get hung up on specific terms</a:t>
            </a:r>
          </a:p>
          <a:p>
            <a:r>
              <a:rPr lang="en-US" dirty="0" smtClean="0"/>
              <a:t>We are not standardizing processes, we are standardizing the information that supports multiple processes. Processes can be informative but are not our focus.</a:t>
            </a:r>
          </a:p>
          <a:p>
            <a:r>
              <a:rPr lang="en-US" dirty="0" smtClean="0"/>
              <a:t>It will take time for us to understand each other, we will need to talk things through in a productive manor.  Resolving disagreements and different points of view is normal and constructive. The process will be iterative.</a:t>
            </a:r>
          </a:p>
          <a:p>
            <a:r>
              <a:rPr lang="en-US" dirty="0" smtClean="0"/>
              <a:t>There are several ways we can present information, but in the end you will need to expend effort to understand and validate it as we will need to expend effort to understand your perspectives</a:t>
            </a:r>
          </a:p>
          <a:p>
            <a:r>
              <a:rPr lang="en-US" dirty="0" smtClean="0"/>
              <a:t>The final specification </a:t>
            </a:r>
            <a:r>
              <a:rPr lang="en-US" u="sng" dirty="0" smtClean="0"/>
              <a:t>must</a:t>
            </a:r>
            <a:r>
              <a:rPr lang="en-US" dirty="0" smtClean="0"/>
              <a:t>:</a:t>
            </a:r>
          </a:p>
          <a:p>
            <a:pPr lvl="1"/>
            <a:r>
              <a:rPr lang="en-US" dirty="0" smtClean="0"/>
              <a:t>Be formal, precise and conform to OMG requirements and expectations</a:t>
            </a:r>
          </a:p>
          <a:p>
            <a:pPr lvl="1"/>
            <a:r>
              <a:rPr lang="en-US" dirty="0" smtClean="0"/>
              <a:t>Have the commitment for implementations (open source  and/or commercial)</a:t>
            </a:r>
          </a:p>
          <a:p>
            <a:pPr lvl="1"/>
            <a:r>
              <a:rPr lang="en-US" dirty="0" smtClean="0"/>
              <a:t>Have sufficient industry buy-in for success</a:t>
            </a:r>
          </a:p>
          <a:p>
            <a:pPr lvl="1"/>
            <a:r>
              <a:rPr lang="en-US" dirty="0" smtClean="0"/>
              <a:t>Satisfy RFP requirements</a:t>
            </a:r>
          </a:p>
          <a:p>
            <a:r>
              <a:rPr lang="en-US" dirty="0" smtClean="0"/>
              <a:t>The standards process does not end on initial submission– the finalization process takes about an additional year. The community supporting a standard must be sustained for as long as the specification is relevant or it will die. </a:t>
            </a:r>
            <a:r>
              <a:rPr lang="en-US" dirty="0" smtClean="0">
                <a:solidFill>
                  <a:srgbClr val="FFFF00"/>
                </a:solidFill>
              </a:rPr>
              <a:t>A vibrant community make a standard an industry capability</a:t>
            </a:r>
            <a:r>
              <a:rPr lang="en-US" dirty="0" smtClean="0"/>
              <a:t>.</a:t>
            </a:r>
          </a:p>
          <a:p>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Some thoughts about creating a standard</a:t>
            </a:r>
            <a:endParaRPr lang="en-US" dirty="0"/>
          </a:p>
        </p:txBody>
      </p:sp>
      <p:sp>
        <p:nvSpPr>
          <p:cNvPr id="6" name="Date Placeholder 5"/>
          <p:cNvSpPr>
            <a:spLocks noGrp="1"/>
          </p:cNvSpPr>
          <p:nvPr>
            <p:ph type="dt" sz="half" idx="14"/>
          </p:nvPr>
        </p:nvSpPr>
        <p:spPr/>
        <p:txBody>
          <a:bodyPr/>
          <a:lstStyle/>
          <a:p>
            <a:fld id="{6F3CE05D-8528-45E2-BAF1-4C3CBE666D60}"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16</a:t>
            </a:fld>
            <a:endParaRPr lang="en-US"/>
          </a:p>
        </p:txBody>
      </p:sp>
    </p:spTree>
    <p:extLst>
      <p:ext uri="{BB962C8B-B14F-4D97-AF65-F5344CB8AC3E}">
        <p14:creationId xmlns:p14="http://schemas.microsoft.com/office/powerpoint/2010/main" val="2619030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Our current focus is a response to the OMG Operational threat/risk RFP. The Initial submission is due </a:t>
            </a:r>
            <a:r>
              <a:rPr lang="en-US" dirty="0" smtClean="0">
                <a:solidFill>
                  <a:srgbClr val="FFFF00"/>
                </a:solidFill>
              </a:rPr>
              <a:t>Fed 23</a:t>
            </a:r>
            <a:r>
              <a:rPr lang="en-US" baseline="30000" dirty="0" smtClean="0">
                <a:solidFill>
                  <a:srgbClr val="FFFF00"/>
                </a:solidFill>
              </a:rPr>
              <a:t>rd</a:t>
            </a:r>
            <a:r>
              <a:rPr lang="en-US" dirty="0" smtClean="0">
                <a:solidFill>
                  <a:srgbClr val="FFFF00"/>
                </a:solidFill>
              </a:rPr>
              <a:t>, 2015</a:t>
            </a:r>
            <a:r>
              <a:rPr lang="en-US" dirty="0" smtClean="0"/>
              <a:t>. The current date for the revised submission is Aug. 24</a:t>
            </a:r>
            <a:r>
              <a:rPr lang="en-US" baseline="30000" dirty="0" smtClean="0"/>
              <a:t>th</a:t>
            </a:r>
            <a:r>
              <a:rPr lang="en-US" dirty="0" smtClean="0"/>
              <a:t> . The initial submission is not required to be complete, think of it as a “interim deliverable” to the OMG.</a:t>
            </a:r>
          </a:p>
          <a:p>
            <a:r>
              <a:rPr lang="en-US" dirty="0" smtClean="0"/>
              <a:t>Specific requirements are located in the appendix, key components are:</a:t>
            </a:r>
          </a:p>
          <a:p>
            <a:pPr lvl="1"/>
            <a:r>
              <a:rPr lang="en-US" dirty="0" smtClean="0"/>
              <a:t>Use cases for cross domain information sharing and analytics – this includes data sources, data destinations and requirements for analytics.</a:t>
            </a:r>
          </a:p>
          <a:p>
            <a:pPr lvl="1"/>
            <a:r>
              <a:rPr lang="en-US" dirty="0" smtClean="0"/>
              <a:t>A broad-based and detailed conceptual model of the terms and concepts relevant to sharing and analyzing cross-domain operational threat and risk information.</a:t>
            </a:r>
          </a:p>
          <a:p>
            <a:pPr lvl="1"/>
            <a:r>
              <a:rPr lang="en-US" dirty="0" smtClean="0"/>
              <a:t>Computational mappings of this conceptual model to multiple existing information sharing data structures, including but not limited to NIEM, STIX &amp; EDXL.</a:t>
            </a:r>
          </a:p>
          <a:p>
            <a:pPr lvl="1"/>
            <a:r>
              <a:rPr lang="en-US" dirty="0" smtClean="0"/>
              <a:t>A “Computational mapping” means that software implementing the standard will be able to ingest, correlate and export data in any of the mapped formats for the subset of information described in the conceptual model.</a:t>
            </a:r>
          </a:p>
          <a:p>
            <a:pPr lvl="1"/>
            <a:r>
              <a:rPr lang="en-US" dirty="0" smtClean="0"/>
              <a:t>Test cases – to validate conformance (Not strictly required, but highly recommended)</a:t>
            </a:r>
          </a:p>
          <a:p>
            <a:pPr lvl="1"/>
            <a:r>
              <a:rPr lang="en-US" dirty="0" smtClean="0"/>
              <a:t>The specification includes the formal document as well as the “machine consumable files” for the models, mappings and any examples.</a:t>
            </a:r>
          </a:p>
          <a:p>
            <a:r>
              <a:rPr lang="en-US" dirty="0" smtClean="0"/>
              <a:t>We also need to validate and prove that the mappings work, both computationally and for the intended domain use cases</a:t>
            </a:r>
          </a:p>
        </p:txBody>
      </p:sp>
      <p:sp>
        <p:nvSpPr>
          <p:cNvPr id="2" name="Title 1"/>
          <p:cNvSpPr>
            <a:spLocks noGrp="1"/>
          </p:cNvSpPr>
          <p:nvPr>
            <p:ph type="title"/>
          </p:nvPr>
        </p:nvSpPr>
        <p:spPr/>
        <p:txBody>
          <a:bodyPr>
            <a:normAutofit/>
          </a:bodyPr>
          <a:lstStyle/>
          <a:p>
            <a:r>
              <a:rPr lang="en-US" dirty="0" smtClean="0"/>
              <a:t>What we need for the specification</a:t>
            </a:r>
            <a:endParaRPr lang="en-US" dirty="0"/>
          </a:p>
        </p:txBody>
      </p:sp>
      <p:sp>
        <p:nvSpPr>
          <p:cNvPr id="6" name="Date Placeholder 5"/>
          <p:cNvSpPr>
            <a:spLocks noGrp="1"/>
          </p:cNvSpPr>
          <p:nvPr>
            <p:ph type="dt" sz="half" idx="14"/>
          </p:nvPr>
        </p:nvSpPr>
        <p:spPr/>
        <p:txBody>
          <a:bodyPr/>
          <a:lstStyle/>
          <a:p>
            <a:fld id="{BC5DE813-49F2-4C94-8639-905BD8C14B55}"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17</a:t>
            </a:fld>
            <a:endParaRPr lang="en-US"/>
          </a:p>
        </p:txBody>
      </p:sp>
    </p:spTree>
    <p:extLst>
      <p:ext uri="{BB962C8B-B14F-4D97-AF65-F5344CB8AC3E}">
        <p14:creationId xmlns:p14="http://schemas.microsoft.com/office/powerpoint/2010/main" val="1380220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Validation in this context means:</a:t>
            </a:r>
          </a:p>
          <a:p>
            <a:pPr lvl="1"/>
            <a:r>
              <a:rPr lang="en-US" dirty="0" smtClean="0"/>
              <a:t>At the schema and conceptual level</a:t>
            </a:r>
          </a:p>
          <a:p>
            <a:pPr lvl="2"/>
            <a:r>
              <a:rPr lang="en-US" dirty="0" smtClean="0"/>
              <a:t>We have provided the relevant normative data and vocabulary specifications. </a:t>
            </a:r>
            <a:r>
              <a:rPr lang="en-US" dirty="0"/>
              <a:t>[Stakeholders </a:t>
            </a:r>
            <a:r>
              <a:rPr lang="en-US" dirty="0" smtClean="0"/>
              <a:t>do this]</a:t>
            </a:r>
          </a:p>
          <a:p>
            <a:pPr lvl="2"/>
            <a:r>
              <a:rPr lang="en-US" dirty="0" smtClean="0"/>
              <a:t>That we have described precisely how data in the various formats and vocabularies relates to conceptual model elements, expanding or refactoring the conceptual model as required. [We do this together]</a:t>
            </a:r>
          </a:p>
          <a:p>
            <a:pPr lvl="2"/>
            <a:r>
              <a:rPr lang="en-US" dirty="0" smtClean="0"/>
              <a:t>That we have computationally validated that the models and mappings are consistent and well formed [Core team mostly do this].</a:t>
            </a:r>
          </a:p>
          <a:p>
            <a:pPr lvl="2"/>
            <a:r>
              <a:rPr lang="en-US" dirty="0" smtClean="0"/>
              <a:t>That stakeholders have validated that the mappings are valid and cover the subset of information required for cross domain information sharing and analytics. </a:t>
            </a:r>
            <a:r>
              <a:rPr lang="en-US" dirty="0"/>
              <a:t>[Stakeholders </a:t>
            </a:r>
            <a:r>
              <a:rPr lang="en-US" dirty="0" smtClean="0"/>
              <a:t>do this with </a:t>
            </a:r>
            <a:r>
              <a:rPr lang="en-US" dirty="0"/>
              <a:t>Core team </a:t>
            </a:r>
            <a:r>
              <a:rPr lang="en-US" dirty="0" smtClean="0"/>
              <a:t>help]</a:t>
            </a:r>
          </a:p>
          <a:p>
            <a:pPr lvl="1"/>
            <a:r>
              <a:rPr lang="en-US" dirty="0" smtClean="0"/>
              <a:t>At the “real data” level</a:t>
            </a:r>
          </a:p>
          <a:p>
            <a:pPr lvl="2"/>
            <a:r>
              <a:rPr lang="en-US" dirty="0" smtClean="0"/>
              <a:t>You have provided sufficient real or sample data to validate all of the use cases. [Stakeholders do this]</a:t>
            </a:r>
          </a:p>
          <a:p>
            <a:pPr lvl="2"/>
            <a:r>
              <a:rPr lang="en-US" dirty="0" smtClean="0"/>
              <a:t>That we have specific data instances that computationally demonstrate the mapping in both directions. </a:t>
            </a:r>
            <a:r>
              <a:rPr lang="en-US" dirty="0"/>
              <a:t>[Core team </a:t>
            </a:r>
            <a:r>
              <a:rPr lang="en-US" dirty="0" smtClean="0"/>
              <a:t>does this]</a:t>
            </a:r>
          </a:p>
          <a:p>
            <a:pPr lvl="2"/>
            <a:r>
              <a:rPr lang="en-US" dirty="0" smtClean="0"/>
              <a:t>That stakeholders have validated that the interpretation of the data is correct in these instances and that the resulting data meets the needs described by the domain use cases. </a:t>
            </a:r>
            <a:r>
              <a:rPr lang="en-US" dirty="0"/>
              <a:t>[Stakeholders </a:t>
            </a:r>
            <a:r>
              <a:rPr lang="en-US" dirty="0" smtClean="0"/>
              <a:t>do this with </a:t>
            </a:r>
            <a:r>
              <a:rPr lang="en-US" dirty="0"/>
              <a:t>Core team </a:t>
            </a:r>
            <a:r>
              <a:rPr lang="en-US" dirty="0" smtClean="0"/>
              <a:t>help]</a:t>
            </a:r>
          </a:p>
          <a:p>
            <a:pPr lvl="2"/>
            <a:endParaRPr lang="en-US" dirty="0"/>
          </a:p>
        </p:txBody>
      </p:sp>
      <p:sp>
        <p:nvSpPr>
          <p:cNvPr id="2" name="Title 1"/>
          <p:cNvSpPr>
            <a:spLocks noGrp="1"/>
          </p:cNvSpPr>
          <p:nvPr>
            <p:ph type="title"/>
          </p:nvPr>
        </p:nvSpPr>
        <p:spPr/>
        <p:txBody>
          <a:bodyPr/>
          <a:lstStyle/>
          <a:p>
            <a:r>
              <a:rPr lang="en-US" dirty="0" smtClean="0"/>
              <a:t>Validation</a:t>
            </a:r>
            <a:endParaRPr lang="en-US" dirty="0"/>
          </a:p>
        </p:txBody>
      </p:sp>
      <p:sp>
        <p:nvSpPr>
          <p:cNvPr id="6" name="Date Placeholder 5"/>
          <p:cNvSpPr>
            <a:spLocks noGrp="1"/>
          </p:cNvSpPr>
          <p:nvPr>
            <p:ph type="dt" sz="half" idx="14"/>
          </p:nvPr>
        </p:nvSpPr>
        <p:spPr/>
        <p:txBody>
          <a:bodyPr/>
          <a:lstStyle/>
          <a:p>
            <a:fld id="{ACD7FFE9-ADF2-4BCD-81A0-0D4E51B22F79}"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18</a:t>
            </a:fld>
            <a:endParaRPr lang="en-US"/>
          </a:p>
        </p:txBody>
      </p:sp>
    </p:spTree>
    <p:extLst>
      <p:ext uri="{BB962C8B-B14F-4D97-AF65-F5344CB8AC3E}">
        <p14:creationId xmlns:p14="http://schemas.microsoft.com/office/powerpoint/2010/main" val="8415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7680960" cy="4724400"/>
          </a:xfrm>
        </p:spPr>
        <p:txBody>
          <a:bodyPr>
            <a:noAutofit/>
          </a:bodyPr>
          <a:lstStyle/>
          <a:p>
            <a:r>
              <a:rPr lang="en-US" sz="1600" dirty="0" smtClean="0"/>
              <a:t>There are multiple implementation activities that </a:t>
            </a:r>
            <a:r>
              <a:rPr lang="en-US" sz="1600" u="sng" dirty="0" smtClean="0"/>
              <a:t>may</a:t>
            </a:r>
            <a:r>
              <a:rPr lang="en-US" sz="1600" dirty="0" smtClean="0"/>
              <a:t> take place concurrently with or after the standards effort</a:t>
            </a:r>
          </a:p>
          <a:p>
            <a:pPr lvl="1"/>
            <a:r>
              <a:rPr lang="en-US" sz="1400" u="sng" dirty="0" smtClean="0"/>
              <a:t>No implementation effort is required (by OMG) to submit an OMG specification</a:t>
            </a:r>
            <a:r>
              <a:rPr lang="en-US" sz="1400" dirty="0" smtClean="0"/>
              <a:t>, however in this case </a:t>
            </a:r>
            <a:r>
              <a:rPr lang="en-US" sz="1400" dirty="0" smtClean="0">
                <a:solidFill>
                  <a:srgbClr val="FFFF00"/>
                </a:solidFill>
              </a:rPr>
              <a:t>it would be difficult to produce a realistic specification without some implementation experience and validation</a:t>
            </a:r>
            <a:r>
              <a:rPr lang="en-US" sz="1400" dirty="0" smtClean="0"/>
              <a:t>. Implementation </a:t>
            </a:r>
            <a:r>
              <a:rPr lang="en-US" sz="1400" u="sng" dirty="0" smtClean="0"/>
              <a:t>commitment</a:t>
            </a:r>
            <a:r>
              <a:rPr lang="en-US" sz="1400" dirty="0" smtClean="0"/>
              <a:t> is required for an OMG standard to be adopted by the OMG Board.</a:t>
            </a:r>
          </a:p>
          <a:p>
            <a:pPr lvl="2"/>
            <a:r>
              <a:rPr lang="en-US" sz="1400" b="1" dirty="0" smtClean="0">
                <a:solidFill>
                  <a:srgbClr val="FFFF00"/>
                </a:solidFill>
              </a:rPr>
              <a:t>Prototypes</a:t>
            </a:r>
            <a:r>
              <a:rPr lang="en-US" sz="1400" dirty="0" smtClean="0"/>
              <a:t>: Prototypes help prove and validate the specification. In this context prototyping is needed to validate that our models are consistent and to computationally demonstrate and validate data mappings.  Prototypes are not intended to be part of operational systems.</a:t>
            </a:r>
          </a:p>
          <a:p>
            <a:pPr lvl="2"/>
            <a:r>
              <a:rPr lang="en-US" sz="1400" b="1" dirty="0" smtClean="0">
                <a:solidFill>
                  <a:srgbClr val="FFFF00"/>
                </a:solidFill>
              </a:rPr>
              <a:t>Pilots</a:t>
            </a:r>
            <a:r>
              <a:rPr lang="en-US" sz="1400" dirty="0" smtClean="0"/>
              <a:t>: Pilots utilize some aspect of the specification to solve a real-world problem  - this demonstrates usefulness and practicality. Pilots may or may not be deployable as operational systems.</a:t>
            </a:r>
          </a:p>
          <a:p>
            <a:pPr lvl="2"/>
            <a:r>
              <a:rPr lang="en-US" sz="1400" b="1" dirty="0" smtClean="0">
                <a:solidFill>
                  <a:srgbClr val="FFFF00"/>
                </a:solidFill>
              </a:rPr>
              <a:t>Reference implementations</a:t>
            </a:r>
            <a:r>
              <a:rPr lang="en-US" sz="1400" dirty="0" smtClean="0">
                <a:solidFill>
                  <a:srgbClr val="FFFF00"/>
                </a:solidFill>
              </a:rPr>
              <a:t>: </a:t>
            </a:r>
            <a:r>
              <a:rPr lang="en-US" sz="1400" dirty="0" smtClean="0"/>
              <a:t>Reference implementations, typically open source, provide a complete “sample” implementation of the specification. This can help those implementing solutions or commercial products and serves to support testing. While the community may recognize a reference implementation, OMG can not.</a:t>
            </a:r>
          </a:p>
          <a:p>
            <a:pPr lvl="2"/>
            <a:r>
              <a:rPr lang="en-US" sz="1400" b="1" dirty="0" smtClean="0">
                <a:solidFill>
                  <a:srgbClr val="FFFF00"/>
                </a:solidFill>
              </a:rPr>
              <a:t>Products (open source or commercial): </a:t>
            </a:r>
            <a:r>
              <a:rPr lang="en-US" sz="1400" dirty="0" smtClean="0"/>
              <a:t>Products are software products that conform to the specification and can be deployed to solve real-world problems  (applications or systems) or enable the solution of real-world problems (tools and infrastructure). Of course products have to be sustained, supported and evolved. </a:t>
            </a:r>
          </a:p>
          <a:p>
            <a:r>
              <a:rPr lang="en-US" sz="1600" dirty="0" smtClean="0"/>
              <a:t>Implementation plans are, at this time TBD. We have started simple prototyping.</a:t>
            </a:r>
            <a:endParaRPr lang="en-US" sz="1600" dirty="0"/>
          </a:p>
        </p:txBody>
      </p:sp>
      <p:sp>
        <p:nvSpPr>
          <p:cNvPr id="2" name="Title 1"/>
          <p:cNvSpPr>
            <a:spLocks noGrp="1"/>
          </p:cNvSpPr>
          <p:nvPr>
            <p:ph type="title"/>
          </p:nvPr>
        </p:nvSpPr>
        <p:spPr/>
        <p:txBody>
          <a:bodyPr/>
          <a:lstStyle/>
          <a:p>
            <a:r>
              <a:rPr lang="en-US" dirty="0" smtClean="0"/>
              <a:t>Implementations</a:t>
            </a:r>
            <a:endParaRPr lang="en-US" dirty="0"/>
          </a:p>
        </p:txBody>
      </p:sp>
      <p:sp>
        <p:nvSpPr>
          <p:cNvPr id="6" name="Date Placeholder 5"/>
          <p:cNvSpPr>
            <a:spLocks noGrp="1"/>
          </p:cNvSpPr>
          <p:nvPr>
            <p:ph type="dt" sz="half" idx="14"/>
          </p:nvPr>
        </p:nvSpPr>
        <p:spPr/>
        <p:txBody>
          <a:bodyPr/>
          <a:lstStyle/>
          <a:p>
            <a:fld id="{CACCDEEC-E241-4C94-9849-F8205DB16981}"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19</a:t>
            </a:fld>
            <a:endParaRPr lang="en-US"/>
          </a:p>
        </p:txBody>
      </p:sp>
    </p:spTree>
    <p:extLst>
      <p:ext uri="{BB962C8B-B14F-4D97-AF65-F5344CB8AC3E}">
        <p14:creationId xmlns:p14="http://schemas.microsoft.com/office/powerpoint/2010/main" val="1058458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Understand and agree on the processes and approach of the submission team</a:t>
            </a:r>
          </a:p>
          <a:p>
            <a:r>
              <a:rPr lang="en-US" dirty="0" smtClean="0"/>
              <a:t>Review the OMG process and time-line </a:t>
            </a:r>
          </a:p>
          <a:p>
            <a:r>
              <a:rPr lang="en-US" dirty="0" smtClean="0"/>
              <a:t>Review what needs to be done for the initial and final submission</a:t>
            </a:r>
          </a:p>
          <a:p>
            <a:r>
              <a:rPr lang="en-US" dirty="0" smtClean="0"/>
              <a:t>Establish team roles and key contributors (who is doing real work)</a:t>
            </a:r>
          </a:p>
          <a:p>
            <a:r>
              <a:rPr lang="en-US" dirty="0" smtClean="0"/>
              <a:t>Understand how we are modeling (conceptual and transformations)</a:t>
            </a:r>
          </a:p>
          <a:p>
            <a:r>
              <a:rPr lang="en-US" dirty="0" smtClean="0"/>
              <a:t>Review current conceptual model</a:t>
            </a:r>
          </a:p>
          <a:p>
            <a:r>
              <a:rPr lang="en-US" dirty="0" smtClean="0"/>
              <a:t>Show prototyping progress and importance of sample data</a:t>
            </a:r>
          </a:p>
          <a:p>
            <a:r>
              <a:rPr lang="en-US" dirty="0" smtClean="0"/>
              <a:t>Determine scope of model in multiple dimensions</a:t>
            </a:r>
          </a:p>
          <a:p>
            <a:r>
              <a:rPr lang="en-US" dirty="0" smtClean="0"/>
              <a:t>Review primary “input” schema, ontologies and use cases (More Below)</a:t>
            </a:r>
          </a:p>
          <a:p>
            <a:r>
              <a:rPr lang="en-US" dirty="0" smtClean="0"/>
              <a:t>Submission tasks (More Below)</a:t>
            </a:r>
          </a:p>
          <a:p>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What we have to accomplish in this meeting (no particular order)</a:t>
            </a:r>
            <a:endParaRPr lang="en-US" dirty="0"/>
          </a:p>
        </p:txBody>
      </p:sp>
    </p:spTree>
    <p:extLst>
      <p:ext uri="{BB962C8B-B14F-4D97-AF65-F5344CB8AC3E}">
        <p14:creationId xmlns:p14="http://schemas.microsoft.com/office/powerpoint/2010/main" val="409029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It is our (Model Driven Solutions) intent to implement  threat/risk capability as a product: Open source and SaaS.</a:t>
            </a:r>
          </a:p>
          <a:p>
            <a:r>
              <a:rPr lang="en-US" dirty="0" smtClean="0"/>
              <a:t>However we are not in competition with anyone, we want to collaborate.</a:t>
            </a:r>
          </a:p>
          <a:p>
            <a:r>
              <a:rPr lang="en-US" dirty="0" smtClean="0"/>
              <a:t>Others may have similar plans.</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20</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Truth in advertising</a:t>
            </a:r>
            <a:endParaRPr lang="en-US" dirty="0"/>
          </a:p>
        </p:txBody>
      </p:sp>
    </p:spTree>
    <p:extLst>
      <p:ext uri="{BB962C8B-B14F-4D97-AF65-F5344CB8AC3E}">
        <p14:creationId xmlns:p14="http://schemas.microsoft.com/office/powerpoint/2010/main" val="1283351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1/24/2015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21</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Consider the technology readiness level required for any pilots/prototypes</a:t>
            </a:r>
            <a:endParaRPr lang="en-US" dirty="0"/>
          </a:p>
        </p:txBody>
      </p:sp>
      <p:pic>
        <p:nvPicPr>
          <p:cNvPr id="2050" name="Picture 2" descr="http://upload.wikimedia.org/wikipedia/commons/7/72/NASA_TRL_M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5336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76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10000"/>
          </a:bodyPr>
          <a:lstStyle/>
          <a:p>
            <a:pPr marL="342900" indent="-342900">
              <a:buFont typeface="Arial" panose="020B0604020202020204" pitchFamily="34" charset="0"/>
              <a:buChar char="•"/>
            </a:pPr>
            <a:r>
              <a:rPr lang="en-US" sz="2400" dirty="0" smtClean="0"/>
              <a:t>Evolving use cases</a:t>
            </a:r>
          </a:p>
          <a:p>
            <a:pPr marL="342900" indent="-342900">
              <a:buFont typeface="Arial" panose="020B0604020202020204" pitchFamily="34" charset="0"/>
              <a:buChar char="•"/>
            </a:pPr>
            <a:r>
              <a:rPr lang="en-US" sz="2400" dirty="0" smtClean="0"/>
              <a:t>Multiple collaboration sessions to focus scope, understanding and intent</a:t>
            </a:r>
          </a:p>
          <a:p>
            <a:pPr marL="342900" indent="-342900">
              <a:buFont typeface="Arial" panose="020B0604020202020204" pitchFamily="34" charset="0"/>
              <a:buChar char="•"/>
            </a:pPr>
            <a:r>
              <a:rPr lang="en-US" sz="2400" dirty="0" smtClean="0">
                <a:solidFill>
                  <a:srgbClr val="FF0000"/>
                </a:solidFill>
              </a:rPr>
              <a:t>Source data and schema</a:t>
            </a:r>
          </a:p>
          <a:p>
            <a:pPr marL="342900" indent="-342900">
              <a:buFont typeface="Arial" panose="020B0604020202020204" pitchFamily="34" charset="0"/>
              <a:buChar char="•"/>
            </a:pPr>
            <a:r>
              <a:rPr lang="en-US" sz="2400" dirty="0" smtClean="0"/>
              <a:t>Validation sessions (like this one)</a:t>
            </a:r>
          </a:p>
          <a:p>
            <a:pPr marL="342900" indent="-342900">
              <a:buFont typeface="Arial" panose="020B0604020202020204" pitchFamily="34" charset="0"/>
              <a:buChar char="•"/>
            </a:pPr>
            <a:r>
              <a:rPr lang="en-US" sz="2400" dirty="0" smtClean="0"/>
              <a:t>Initial specification and prototype incorporating 2 domain mappings</a:t>
            </a:r>
          </a:p>
          <a:p>
            <a:pPr marL="342900" indent="-342900">
              <a:buFont typeface="Arial" panose="020B0604020202020204" pitchFamily="34" charset="0"/>
              <a:buChar char="•"/>
            </a:pPr>
            <a:r>
              <a:rPr lang="en-US" sz="2400" dirty="0" smtClean="0"/>
              <a:t>One or two pilot projects concurrent with the specification process</a:t>
            </a:r>
          </a:p>
          <a:p>
            <a:pPr marL="342900" indent="-342900">
              <a:buFont typeface="Arial" panose="020B0604020202020204" pitchFamily="34" charset="0"/>
              <a:buChar char="•"/>
            </a:pPr>
            <a:r>
              <a:rPr lang="en-US" sz="2400" dirty="0" smtClean="0"/>
              <a:t>Final revised specification is delivered with a “beta” unofficial open source reference implementation and 4 domain mappings</a:t>
            </a:r>
          </a:p>
          <a:p>
            <a:pPr marL="342900" indent="-342900">
              <a:buFont typeface="Arial" panose="020B0604020202020204" pitchFamily="34" charset="0"/>
              <a:buChar char="•"/>
            </a:pPr>
            <a:r>
              <a:rPr lang="en-US" sz="2400" dirty="0" smtClean="0"/>
              <a:t>Open source reference implementation and at least one commercial product is released within one year of adoption</a:t>
            </a:r>
          </a:p>
        </p:txBody>
      </p:sp>
      <p:sp>
        <p:nvSpPr>
          <p:cNvPr id="2" name="Title 1"/>
          <p:cNvSpPr>
            <a:spLocks noGrp="1"/>
          </p:cNvSpPr>
          <p:nvPr>
            <p:ph type="title"/>
          </p:nvPr>
        </p:nvSpPr>
        <p:spPr/>
        <p:txBody>
          <a:bodyPr/>
          <a:lstStyle/>
          <a:p>
            <a:r>
              <a:rPr lang="en-US" dirty="0" smtClean="0"/>
              <a:t>Potential Roadmap</a:t>
            </a:r>
            <a:endParaRPr lang="en-US" dirty="0"/>
          </a:p>
        </p:txBody>
      </p:sp>
      <p:sp>
        <p:nvSpPr>
          <p:cNvPr id="6" name="Date Placeholder 5"/>
          <p:cNvSpPr>
            <a:spLocks noGrp="1"/>
          </p:cNvSpPr>
          <p:nvPr>
            <p:ph type="dt" sz="half" idx="14"/>
          </p:nvPr>
        </p:nvSpPr>
        <p:spPr/>
        <p:txBody>
          <a:bodyPr/>
          <a:lstStyle/>
          <a:p>
            <a:fld id="{B7991BA1-B39D-47ED-BA61-18D81BEA49A7}"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22</a:t>
            </a:fld>
            <a:endParaRPr lang="en-US"/>
          </a:p>
        </p:txBody>
      </p:sp>
    </p:spTree>
    <p:extLst>
      <p:ext uri="{BB962C8B-B14F-4D97-AF65-F5344CB8AC3E}">
        <p14:creationId xmlns:p14="http://schemas.microsoft.com/office/powerpoint/2010/main" val="1381979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dirty="0" smtClean="0"/>
              <a:t>What we* need to develop the specification</a:t>
            </a:r>
            <a:endParaRPr lang="en-US" dirty="0"/>
          </a:p>
        </p:txBody>
      </p:sp>
      <p:sp>
        <p:nvSpPr>
          <p:cNvPr id="4" name="Title 3"/>
          <p:cNvSpPr>
            <a:spLocks noGrp="1"/>
          </p:cNvSpPr>
          <p:nvPr>
            <p:ph type="title"/>
          </p:nvPr>
        </p:nvSpPr>
        <p:spPr/>
        <p:txBody>
          <a:bodyPr/>
          <a:lstStyle/>
          <a:p>
            <a:r>
              <a:rPr lang="en-US" dirty="0" smtClean="0"/>
              <a:t>Time Investment Required</a:t>
            </a:r>
            <a:endParaRPr lang="en-US" dirty="0"/>
          </a:p>
        </p:txBody>
      </p:sp>
      <p:sp>
        <p:nvSpPr>
          <p:cNvPr id="6" name="TextBox 5"/>
          <p:cNvSpPr txBox="1"/>
          <p:nvPr/>
        </p:nvSpPr>
        <p:spPr>
          <a:xfrm>
            <a:off x="4876800" y="5531324"/>
            <a:ext cx="3884397" cy="369332"/>
          </a:xfrm>
          <a:prstGeom prst="rect">
            <a:avLst/>
          </a:prstGeom>
          <a:noFill/>
        </p:spPr>
        <p:txBody>
          <a:bodyPr wrap="none" rtlCol="0">
            <a:spAutoFit/>
          </a:bodyPr>
          <a:lstStyle/>
          <a:p>
            <a:r>
              <a:rPr lang="en-US" dirty="0" smtClean="0"/>
              <a:t>* “We” is the entire team, you included</a:t>
            </a:r>
            <a:endParaRPr lang="en-US" dirty="0"/>
          </a:p>
        </p:txBody>
      </p:sp>
      <p:sp>
        <p:nvSpPr>
          <p:cNvPr id="9" name="Date Placeholder 8"/>
          <p:cNvSpPr>
            <a:spLocks noGrp="1"/>
          </p:cNvSpPr>
          <p:nvPr>
            <p:ph type="dt" sz="half" idx="10"/>
          </p:nvPr>
        </p:nvSpPr>
        <p:spPr/>
        <p:txBody>
          <a:bodyPr/>
          <a:lstStyle/>
          <a:p>
            <a:fld id="{C12638B0-881F-4BC7-8102-A0BD7FCB8347}" type="datetime1">
              <a:rPr lang="en-US" smtClean="0"/>
              <a:t>1/24/2015</a:t>
            </a:fld>
            <a:endParaRPr lang="en-US"/>
          </a:p>
        </p:txBody>
      </p:sp>
      <p:sp>
        <p:nvSpPr>
          <p:cNvPr id="10" name="Footer Placeholder 9"/>
          <p:cNvSpPr>
            <a:spLocks noGrp="1"/>
          </p:cNvSpPr>
          <p:nvPr>
            <p:ph type="ftr" sz="quarter" idx="12"/>
          </p:nvPr>
        </p:nvSpPr>
        <p:spPr/>
        <p:txBody>
          <a:bodyPr/>
          <a:lstStyle/>
          <a:p>
            <a:r>
              <a:rPr lang="en-US" smtClean="0"/>
              <a:t>Threat &amp; Risk</a:t>
            </a:r>
            <a:endParaRPr lang="en-US"/>
          </a:p>
        </p:txBody>
      </p:sp>
      <p:sp>
        <p:nvSpPr>
          <p:cNvPr id="11" name="Slide Number Placeholder 10"/>
          <p:cNvSpPr>
            <a:spLocks noGrp="1"/>
          </p:cNvSpPr>
          <p:nvPr>
            <p:ph type="sldNum" sz="quarter" idx="11"/>
          </p:nvPr>
        </p:nvSpPr>
        <p:spPr/>
        <p:txBody>
          <a:bodyPr/>
          <a:lstStyle/>
          <a:p>
            <a:fld id="{C5349D12-3EF0-44B0-8484-0F10BE0E01DA}" type="slidenum">
              <a:rPr lang="en-US" smtClean="0"/>
              <a:t>23</a:t>
            </a:fld>
            <a:endParaRPr lang="en-US"/>
          </a:p>
        </p:txBody>
      </p:sp>
    </p:spTree>
    <p:extLst>
      <p:ext uri="{BB962C8B-B14F-4D97-AF65-F5344CB8AC3E}">
        <p14:creationId xmlns:p14="http://schemas.microsoft.com/office/powerpoint/2010/main" val="2406879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dirty="0" smtClean="0"/>
              <a:t>Information “data calls”</a:t>
            </a:r>
          </a:p>
          <a:p>
            <a:pPr marL="285750" indent="-285750">
              <a:buFont typeface="Arial" panose="020B0604020202020204" pitchFamily="34" charset="0"/>
              <a:buChar char="•"/>
            </a:pPr>
            <a:r>
              <a:rPr lang="en-US" dirty="0" smtClean="0"/>
              <a:t>Authoring/sharing content</a:t>
            </a:r>
          </a:p>
          <a:p>
            <a:pPr marL="285750" indent="-285750">
              <a:buFont typeface="Arial" panose="020B0604020202020204" pitchFamily="34" charset="0"/>
              <a:buChar char="•"/>
            </a:pPr>
            <a:r>
              <a:rPr lang="en-US" dirty="0" smtClean="0"/>
              <a:t>Weekly team meetings</a:t>
            </a:r>
          </a:p>
          <a:p>
            <a:pPr marL="285750" indent="-285750">
              <a:buFont typeface="Arial" panose="020B0604020202020204" pitchFamily="34" charset="0"/>
              <a:buChar char="•"/>
            </a:pPr>
            <a:r>
              <a:rPr lang="en-US" dirty="0" smtClean="0"/>
              <a:t>Exchange on GITHUB and portal[TBD]</a:t>
            </a:r>
          </a:p>
          <a:p>
            <a:pPr marL="285750" indent="-285750">
              <a:buFont typeface="Arial" panose="020B0604020202020204" pitchFamily="34" charset="0"/>
              <a:buChar char="•"/>
            </a:pPr>
            <a:r>
              <a:rPr lang="en-US" dirty="0" smtClean="0"/>
              <a:t>Domain centric collaboration &amp; validation sessions (face-face preferred)</a:t>
            </a:r>
          </a:p>
          <a:p>
            <a:pPr marL="285750" indent="-285750">
              <a:buFont typeface="Arial" panose="020B0604020202020204" pitchFamily="34" charset="0"/>
              <a:buChar char="•"/>
            </a:pPr>
            <a:r>
              <a:rPr lang="en-US" dirty="0" smtClean="0"/>
              <a:t>Cross domain </a:t>
            </a:r>
            <a:r>
              <a:rPr lang="en-US" dirty="0"/>
              <a:t>collaboration &amp; validation sessions (face-face preferred)</a:t>
            </a:r>
          </a:p>
          <a:p>
            <a:pPr marL="285750" indent="-285750">
              <a:buFont typeface="Arial" panose="020B0604020202020204" pitchFamily="34" charset="0"/>
              <a:buChar char="•"/>
            </a:pPr>
            <a:r>
              <a:rPr lang="en-US" dirty="0" smtClean="0"/>
              <a:t>Review of draft models and specifications</a:t>
            </a:r>
          </a:p>
          <a:p>
            <a:pPr marL="285750" indent="-285750">
              <a:buFont typeface="Arial" panose="020B0604020202020204" pitchFamily="34" charset="0"/>
              <a:buChar char="•"/>
            </a:pPr>
            <a:r>
              <a:rPr lang="en-US" dirty="0" smtClean="0"/>
              <a:t>Prototypes and pilots</a:t>
            </a:r>
          </a:p>
          <a:p>
            <a:pPr marL="285750" indent="-285750">
              <a:buFont typeface="Arial" panose="020B0604020202020204" pitchFamily="34" charset="0"/>
              <a:buChar char="•"/>
            </a:pPr>
            <a:r>
              <a:rPr lang="en-US" dirty="0" smtClean="0"/>
              <a:t>Presentations and expanding the community</a:t>
            </a:r>
          </a:p>
          <a:p>
            <a:endParaRPr lang="en-US" dirty="0"/>
          </a:p>
          <a:p>
            <a:r>
              <a:rPr lang="en-US" dirty="0" smtClean="0"/>
              <a:t>It is up to the community to decide how we will collaborate to produce standards and capabilities.  Ultimately all of the above will be required.</a:t>
            </a:r>
          </a:p>
          <a:p>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1/24/2015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24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Kinds of collaboration</a:t>
            </a:r>
            <a:endParaRPr lang="en-US" dirty="0"/>
          </a:p>
        </p:txBody>
      </p:sp>
    </p:spTree>
    <p:extLst>
      <p:ext uri="{BB962C8B-B14F-4D97-AF65-F5344CB8AC3E}">
        <p14:creationId xmlns:p14="http://schemas.microsoft.com/office/powerpoint/2010/main" val="3374531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4" descr="C:\Users\Cory\AppData\Local\Microsoft\Windows\Temporary Internet Files\Content.IE5\ER8PH0AL\MP90020220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803" y="3830656"/>
            <a:ext cx="1193514" cy="803447"/>
          </a:xfrm>
          <a:prstGeom prst="rect">
            <a:avLst/>
          </a:prstGeom>
          <a:noFill/>
          <a:extLst>
            <a:ext uri="{909E8E84-426E-40DD-AFC4-6F175D3DCCD1}">
              <a14:hiddenFill xmlns:a14="http://schemas.microsoft.com/office/drawing/2010/main">
                <a:solidFill>
                  <a:srgbClr val="FFFFFF"/>
                </a:solidFill>
              </a14:hiddenFill>
            </a:ext>
          </a:extLst>
        </p:spPr>
      </p:pic>
      <p:sp>
        <p:nvSpPr>
          <p:cNvPr id="7" name="Pentagon 6"/>
          <p:cNvSpPr/>
          <p:nvPr/>
        </p:nvSpPr>
        <p:spPr>
          <a:xfrm>
            <a:off x="327033" y="5275003"/>
            <a:ext cx="8534400" cy="83820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Title 3"/>
          <p:cNvSpPr>
            <a:spLocks noGrp="1"/>
          </p:cNvSpPr>
          <p:nvPr>
            <p:ph type="title"/>
          </p:nvPr>
        </p:nvSpPr>
        <p:spPr>
          <a:xfrm>
            <a:off x="352426" y="228600"/>
            <a:ext cx="7680960" cy="774792"/>
          </a:xfrm>
        </p:spPr>
        <p:txBody>
          <a:bodyPr>
            <a:normAutofit/>
          </a:bodyPr>
          <a:lstStyle/>
          <a:p>
            <a:r>
              <a:rPr lang="en-US" dirty="0" smtClean="0"/>
              <a:t>Stakeholder roles in our community</a:t>
            </a:r>
            <a:endParaRPr lang="en-US" dirty="0"/>
          </a:p>
        </p:txBody>
      </p:sp>
      <p:pic>
        <p:nvPicPr>
          <p:cNvPr id="1026" name="Picture 2" descr="C:\Users\Cory\AppData\Local\Microsoft\Windows\Temporary Internet Files\Content.IE5\M23DN4D3\cyber_securit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296" y="1558344"/>
            <a:ext cx="1613959" cy="161395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ory\AppData\Local\Microsoft\Windows\Temporary Internet Files\Content.IE5\636D9IYS\Cyber_Security[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688" y="3675799"/>
            <a:ext cx="1748631" cy="131147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ory\AppData\Local\Microsoft\Windows\Temporary Internet Files\Content.IE5\636D9IYS\threa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151" y="1784783"/>
            <a:ext cx="1030129" cy="1471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Cory\AppData\Local\Microsoft\Windows\Temporary Internet Files\Content.IE5\B0O4UG11\MC90038406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2649" y="3345259"/>
            <a:ext cx="1182707" cy="10654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Cory\AppData\Local\Microsoft\Windows\Temporary Internet Files\Content.IE5\WZDPHL4N\MP90042242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02554" y="1003392"/>
            <a:ext cx="1025576" cy="15627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Cory\AppData\Local\Microsoft\Windows\Temporary Internet Files\Content.IE5\I43GK64V\MC9000830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2554" y="2455717"/>
            <a:ext cx="1054817" cy="9595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Cory\AppData\Local\Microsoft\Windows\Temporary Internet Files\Content.IE5\8HTUHAU1\4808301740_f518be9399_z[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7901" y="3412900"/>
            <a:ext cx="1368542" cy="9301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Cory\AppData\Local\Microsoft\Windows\Temporary Internet Files\Content.IE5\2E2TCEXO\nri1154-f1[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75698" y="1185645"/>
            <a:ext cx="1284214" cy="13805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Cory\AppData\Local\Microsoft\Windows\Temporary Internet Files\Content.IE5\WZDPHL4N\MP900409629[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32453" y="1978461"/>
            <a:ext cx="781705" cy="117542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8" descr="data:image/jpeg;base64,/9j/4AAQSkZJRgABAQAAAQABAAD/2wCEAAkGBxQSEhUTExQWFhUWGB8aGBgYGB0eIBwdIRgcIBwgIB4aIighHyAlHh8bIjIjJSkrMC4uHCIzODMsNygtLisBCgoKDg0OGhAQGzQkICYsNC8sLCw0OCwsLCwsLCwsLCwsLCw0LCwsNCwvNCwsLCwsLCwsLCwsLCwsLCwsLCwsLP/AABEIALcBEwMBIgACEQEDEQH/xAAcAAABBQEBAQAAAAAAAAAAAAAEAAIDBQYHAQj/xABBEAACAgAFAwIEBQIDBwMDBQABAgMRAAQSITEFE0EiUQYyYXEUI0KBkQehM1JiFRYkcsHR4YKx8FNj8TRDkqLC/8QAGAEAAwEBAAAAAAAAAAAAAAAAAAECAwT/xAAqEQACAgICAAUEAgMBAAAAAAAAAQIRITESQQMiUWHwE3GBoVKxMsHxkf/aAAwDAQACEQMRAD8A45nVbkyKwUgCjubWwa+2xJ38YkywJAJm0iuBZPzVVbff7YjzMsjCig9dOKH6VUqKPtQN/UYJihnpVCrQAA9S7WwYWb2OojY++NVsh6B44m1aBKo1Egm9tvJP1/64cZGRQEmJ1ABh7WorffxttVcYdls/NFIJABqhYt6gDRY0bvnfHssExFaAujSTuLNICDRO50b+n74EAlygsFZvFAmxvRsc7DYi/rxiNoAxJM1k7bjlvbngDz/bDznJEIUIqk0yijyy7EWTyD5xGcw4v0Ls/sdm3+v3+mL8hPmHQhmQAy0DfpJJ21b/AN968849lDaQe8Dp3TwaAG9+COAD7bYeO8kakxjSuoAnmtfq2ButW119LxGk7sAqxj1AqtA3XkD34wsVnYZsiXL0+hpKVfVqFkDYGwNt+P4w/wDCAC1lGq6I42ba7vf6j2wxC5YMEvuegADY0ACBXnj+cSrm5GDKqjYAtQ4VDf8AAOEuNFOx2YdwDctstjSPYNpJv3v96xF2ga1ynSOaGojbagSL9uRgjMZeY3qRRquzYH69RHOxsjbnHkvePzKnqq7KjgAC9xp2rY1iq9mTZF2iGC93YuYyQTQAIF/8u9/zhQxmUkPKfSQik78kgedl9zv9sePNMXN3qR2kI22axqP8gbYLigzMRJAUEuD8yn8xSaGx+YE/L/bEpW8Ibddg+VyuwPeChquibB1kLY28jVfiwcNzkbWCZNTbKfpe439v+uCEzU6KE0owqx8pI0s0nINggkkg+MCnNO+4UbMGNDzwP/xgxVdhmx+ZhLkkyq1ITZ2+U8Ae/ke+BDmnIILMQedzv98S592umCgjwpvk2bon+MSxdDzLDUuXmYHyInI/sMRJ5wVFYAWcnknHl4dLEykqwKsOQRRH3BwzEFE/4t6rW1WTyeTz/OJ3Hdk3kJGmyzCiKFkVfP774BwsVYqDZoyjMRICQwNgnexYP7efriYwawzma206pBXjagN/UbI28VgOfNM5JaiTVmgPlFDj6YtvwmYj1KYQNSaWJPgadrugw9O3O+NI0yHaRXvlAGKmRSA1EjcHYmx7+2PY4FLN+YQoXUTW542q6v8AfxjwZiQuzVvZZhXGxB2/fBEkE8Z3TTqBiI2raiyHfYjYkHfBS6QWyPqGWCsQZS5HnxV1zd39KxA8ZAk/MBpgCLPq+b1D3Arz/mGDMy2YcamAPc0qSCt7nUgIBtbqxYHGAjI76xVljqbb2sn7Dc4UqvCHG6yEfh6QES+pgA60QArHbe/VwCRW1DnD48pQoSiySaF1StQJ3G/JAr/3w945wEBi50gGrJ07gEXsa8bGsOTPyvREa/qFgHgtrYc1QvnwPOKSjeUS26IqJahKSrKSSbGwB2q+dvfzidYTe0x2VStkg0xG3O1XuBiBGk10FClUIqxQQ3e5PB1c35wUTOTvV0iVa2FStG13QobnFrPRDdHseVUn0ua0sfUOSORseDgrIpa2ZGDerTXjSoO5uxfArCWCZaJCi0OmiptWFkrub23xLkVlKhUCmyaFjVuNLEC+NqusWlkzbJ0QgCpPAPJ8i8LHqpPQpSRQoiiKrbcc7YWLokyLvWiwRSkb+bLEEfTcf3wYucSyRGQNQNWTRFbX9aP84kz+aFipdY/Mo1wpQBRvx5FeP3wP06YKN30jexV3dAffzzxjmTp1Z1POaIJ5PU5K0X3rfa2vzzgpM2ANJVwwGwBPPbCG/bi9vtxj2HMKCoaQ1SgkLfEuo880N9/th34galqTcRsNVeSzUL54I38XXjCX3D8AEr2VYKQAAPO5A338fbHs0wOugRqbUN7rnY+535xY5nMqTYk9NrsARuDudP28+cC52RT3QrWDLaiqser1fTxt9cElT2NO+gifqCGMgxsCVZV9RqmlD3ud6HpqqN3zgOCcKYyQ3pJJo1Y+ntg+LMDWhMwrerBIUGOqrxZ2offD4M6w06Jgvy6fVRX0qGrf03v/AM2+Kq3sm6WipSUAIKPpYsd/Hp49jsd/th2WmCsxIJBVhsa3KkA/YE/vizyuYUCSnQAyMT6a1Loatr3F/p8HfEnS80mlQZFU6kLWn6Ar6hdjUPl9Pnb2xKXuNv2B85n4XLaVdAXLgXqq69O7b8fNz9MR5rOxsW9LjUQTZutl23O/B3PvhkcwLQWw9K0fT8vrer99qN/X6YdmJrD6pAzGNbPzFiHG2r3C+fpWK5uti4qyKOe3lcRkhgxqz6bN2T9MGP1CM0e3JpEhfn9RN6bvivPOGx5r/LLppF1bEXUdFfrvth3fj/DKvd37bAx6P196xv59G+rx8uEnx0wavoDOaTUCA3kkE1uVraj/AHxcfBXRBOzyS61giW3ZOSQy0q7jc+d9hvzV1bP3GkVW1NIy6RW7m/7bnHVcx0+fJZYRHtvI5PcAqtTIr0dx+mOM2D+k+9YFbldlLRkM3lpUnjAzaqO80aINQVKdAuw2pi13/pu74H+MyssgkSRWTtF01WGpZmjIqyL1KWG423oY861mczGY5pAq6ZTLGfSfzG0SesAmjQQhSBscCTpmpgQsFBEEOkD1HVN3dgxLM5d72ugwGwwUreAsuchqlRI828Eq/liPUrM/5kXcVTKGV0RRzRIDGqOPR8G5bOQrNkphG7AkwTG6o1QcbjzQYG+bxW/7VzOXBDZdAUVWD0SFAiGXDWG0tdEe2st7UAIupzwBIdGlwgVSQwYo7rMoq69RIN1wRheXTDPRXdV6XNlpDFPG0bjej5B4II2YH3BIwHjs+Rzw6hlmg6lCqiIELKGQSJopHZQTqpWADUCp84538YfB0/T3/Mp4mP5cy/K21gH/ACtXKn9rG+IlGik7M5gzL5vbS9katV73e1+fNc4DwsKMmngGrCRMNTmj6g1b8XxfvgnN9QVjfrNyM51Mf1ACuT7fNyf2wD3Tp07Vd8Dmq5/6YkizrrIJQfWG1XQ5u+OP2xSk0LiTvmYzppW5TUL29Io1vyedxteBVcBid6N/3BrD4M2UFDbckHyDpI5waM1qjZS4rRekg/PqXcb7tV+r2vD3mxaxRJmOpoSCpkFyByL4pQNiTufriDpmcRAwbX6ldfSarUmkbeRfI8jEeVYflfJtJvqHi1+b3X/zgudR2z6o9OhjQ/z94iq51aaI8aaxSfYmloiGbQs9hqaMIDZsEaN6vcHSdr2v6YJXOoH103FVfj3u7v6Yr55Pzb9PK8AVwPA2wYZxU4td3BFDn1NuvsP+4xUZNWRKKaDI8/GAtK3oUgfW002d9t96GCOn5xE0k6tQBFDbYm7u7v6fTHnTs0AAe4g9a6xpAtO353GoXtp998V2UzFJILAsDY8n1DjGjdGfEuY+qooCgMQABeoi/wBgdsLAE84sbp8q8Af5R7eRxhYvk/Uz4FRmIfQ7BVFSlbB+h2r225xPHlvTG3bBLIDzdjuupJHjZa+lX5wyHKR+jV3PWo4FUxZh5B1AafHO/th2VyCMoYuw1aRshoFnZTvvYAW9ubrxjkpnZfRJk4gR6URjR2u9u4ATVe3nwN8M6pDSX21X1UpB5XTv/wAwv9X7YGyuVDPpJb5guyk8tR2548YfmcsgGpdYtNYBH/3CvNCxtzXO2Ku46FXm2WWSykbJqMS1R1EScVl9Sne6t9/qfTiCDLgqAIlOpVLG/lGkkmz8tnz+2AuwO6saswV9AJK0fUATsDvRO3vhwyoGu2b0uVIAO4AY8+DY4PvgTt6E1jZHn4wO2dIW4wdiTe5F78E1xg7NZMCMkRV85LauKcADnahtR3POIJ8pGEJUvYXWLG1awtcc2fm2G1cnEUEAOgGQgPeoUTRHG173hVTaHdqw6LKI8zp26HcQAB/lBaiLY73fJ4wyHKDVZi//AGTIEvawxANXdfS7w5+mIApE/q1RhvSdtcesEefT8pvzuNsAZcszM5kYOqlg1myR9eR98Gug/JZvkwrFezelS3JO41bbNuONudsQ5vLAJfar8sPqs7HWB5PHIrne/GB7I01M3yGTYnZt9uedufrh3VIgnpWVn9RDg3RYfqHuDfJ3xUpJrQkneyTLw7E9oNSArzuaF/8ANzwMT5rJgFvyhpDqBTbbsbW/PttxitKUTTn0oGHPJAsfTn+2JWyw2UyGjF3Bsfm0k6a++2rA5KqoKzs0PwH0cS5p2KEpl3V2IJ2pzpXbks2lR9L54Or+K+oO7amyzoEbU3zDfthE/SNN/NRuycRf0zZYci8rWNc1kjnShiP78PX1rEWZ+IcurRXOw7evhCR6ilEDRvVNdm7X08714VVd0ORkPijqKP6AkiPqDOGJpaijQAAmz8t2QDuBVDE+T69l1kjlKzXHJqChvmBSFT6tQKsDGx2BuwNqw+Lqcf43KO09iONVklZWYWNV7EWw3Av/ALYOy/Uj2dKZuNX7UIg9TKYiERZdLagIjd6v8+5xMH5rsJLBn811GLR24+4VGXEQJ2tvxImJK6jS8irO4B+1fnZw7qQGoJGps7+mNVbc3tYNewr7YtPiLMo4IR0YfiswRpTSdDdrSxsn0tRocij77XWV6kojirMRLpXLCUAaSUX8QXUjUO5VoGUfMSvtvC3V4H1YDnPiCOVZAkcvcZJUA1sRUmYMuokGzS+krVE+om8anof9Q4njfLz5YNEb9DMGVlKoAGtbtStgiqLeKxU9I6qqR5dRmY0YRw6qGkqi5mdpFJuiQChK/qDAVsTih+GsxGGmMuYMKuFBCpqLXPGTtVUqgtz488Fp6BosPjf4R/Dhczl1k/DS8LIpDxMeFawLUjdX80R4s5AoRyCMdA/3kTKNL2cw0rMkrm60M8kgpSFX1EKA+rUADxXGGy/1MzcUUcUUyOpjtw0Q9DlmsAsLNDSb33xMkloabMBhY6c7Q9UmmuCBlQhYWguKZxrAJq2WgoYjuR+wBHGK7qH9McwBqhDn/Q6mxtx3FuP93Mf0BwqwOzBYWC+pdMmy76J4nib2dSt/UXyPqNsCYkZ7iSLTvqvg1Xv4v6YiwsNOhFrmcnHtoD13QlnyKBv7/TD+ygo9tqLFBufDVfPP04xVCQ1Vmgb/AH98HJmHb1d31bA3tQJ5v++NYyV6IcX6kwgUdr0t6pGVt+QGUCvY0Tf7Y9yoQF9SlgCABZHLVuRvdYFEbdwRat1cqDewOqrB+pA3wTEGjBZZaf8AUPpqrng74qP2JkvcNgykZG4kuyNiPDEDx7YWKydmjZk1fKSNjtz4wsJyyJRJsxDNGAC6kKGQcGtBtgLHILmiPc0cNZZo6QOPSCKH6dFuRuOQWJBHk7HDeo5gk7whKLhtv1MBf0AHIXxeFNIZGtIK2ZiAP8y1YoClFWB98TgvIPlgwt1fSw3G5sld7BHkc74nky8pZ11q2lVBo7FSy0B9NRBxAgZV0mM2QaNeCN9vtvfjE0zup1tEFDqoG23p0n++nf7nAqWxijikaQMHBZFDh9/SqDncX6a9vGHZxZoy5dh/iHVuN2Kkk1zRBP8AOGDNKrn8qlKldLGyL8gkbHyDWPOpylme4hHZDaQCNIqq+3198J1tBnsNfLzsChdADQbYCiSCqEhbAujQ9Ni8CZWKW0plXTq0kkbb0f5O2JhnkHzQH1aWO4G43FenZD5G9++I8rIFDGSIldxtYptQI3qhXFe2L8reycpaJozmZFFV6GG21lo0ofU6E/tgdcrLHrqiDG2ogqRo1BW/vth8E+kEmJrDtRFgWwoqft/O+GTZpAWUI3yFfUaIJa7ofxWJdVY82QrHJqRQN2Wl4+U3/wCecG9QTMStTgMSwYkV6jJw1jm65G22BIJ9LRuVbSo0nfnm6P78YMTPojahG7INAGpiNlNkGtt/YHbCVVTY8+gOcvLudS7pV2PUq1sP/wCP9sO/OZVex/hhFFC9BYpsK97F84Yc1HVaG9IIXfkm92/nx7Y039N+iHOZuCNV06PzHd/lMccoc0K3YkhfajhviGTc5lY8llkygdDoAAJA9T9mZmPr4HdPnayvtjCtAWzEumKJ2qAMKVgB2wJzWkr816mUek7rjc/F2SR5DqiBQyInLC1YrfDC25o8b73jB/G8MaIBGmipZIubsRrHRPs1tRA24xq1xSYnnAs7kVGnVBELXNaOVuNMsrROKA176irm9ZsHi8VvS8nHJPkkMY0ygBx3CNZ7rqSTfpJoCh7fXFjF8O5csyVmeZWVtO+mN9OkgKRZF29gKaFHEGZ6JAIi6GdW7QnWwCFH5XpNKNW7n8wFRsNt8TJPLr5aEukGx9FiaUI2XCErliyGRhpLyAOPU1jUDVMbH0wxekIYA7ZPQTHOzkNIO2UiDR7O502d6ay3C4rJOkoepfhWlkKGYR9zQS5F0DpO9/Tx9cTxZOIoxkfMtpjSSUA1r1LagEqdOmx6m1A+K2wo5tUN47PP9nRjLrIYOEjbua29RaUhlO+n5dqABFXgnq/S0jhl05eNQiue7rYkSDONGEu9N9sfJVkeu8DT9IiQSeqdkjzDpprTaLGzLuVIDmqNrsN69gYenK+YMK93QUZ1XTbX2C6CgN96XUBuN6GJ4tK6HeQoZfTmswI4o2KA6E+dVJZBYDA6wAx+YbCz4xJmIID2/wApb70/cVH302giH+ldRKg7A746T8Pf07ymX6bLnppEkMmVLK7DUseqPlVrdtRrcH2xzKWfNQvLIyqHjMcch0rSGNl0KK25iA25AOGmn0Kn6hOVaGORBGdIpzI3ce6iU2V0MlGTSwAN/pxq+jfFwheQPMwWodBMsjUZF1EMJXkUaeCVHP8AbIZKfMu6yJBH22ieMKWKx9stUnrdww9b1qL2S1eaxDnxm8y8ncjoySktYCKrRLpK2xAVUVgPUdrG+Hi8IPyd8hz8U0ZSWiNILo7d1Da3XrDKRxuNt8ZH4s/pXBmFMmRUQzAAmKz23JFkLq3Q77fp+ijfGGPWs9BE1xRhVWpQSCWUMqKxUPq0hlADLSk7b4uPhj4wz1rI5GiQu5kNADQRrJA4A1AceQBhyjF4Em9nOM/kpIJGilRkkQ0ysKIP2wPj6B630zK9YRkm0x5mPSqTrzbKWQMKBZCBdEAjeq3GOJfEfw/PkZjDmE0typG6uvhlPkH+R5o7YxlFx2aJ2VePVaseYWJGFKzM7SBbptZAGw3v+MSPmtSEdsDYKWHtdj7HxeBIpCpsGj/3FH+2JYpAI3WzZK0PBq7xcZEtDs5MWdmI0ljekeLwse5mYM12x2G5+wwsU0vUS+xP1LNo4OkyEmQsNVVp0gD/ANVg/tWCY87FojGuQFQha1BFrJIaX/0stX51X4wLniuk0Y/8U/LzWlf30+31vBeekGr1dogiULVbLp9B2Hv8t784Fd3YsVQEMwoawzG9R22ILJVfzsfph/Uc0rKArMxJDEHavQFr6nbn2x7kwNKGl2J1E+TY0g46d8NfCnS/wEOcz8xQygq1kaSySMKXQNWqgLFm8OV1b7BVeDkubkDNYJOw3POygHEuXzPpdWZv8PSoHBPcDUfp8x+9Y6zmupfDCKyLFJKXGkuEkJW9tQMhFEc7DxjlXUMkcrmXicBjFIVN3TBW5/5WG/2OM7zZdYIs9mdZQgk6Y1XcAUVHArwPBxY5vqCONRkLEawFKgE6pS4Y7V5vc3e3GK+YqUYhV/xNiDvVHavbFmmXsxqY46JbQTS6h275r1AHcE3vti4t5oiVE8ueTuCTvA+pydrssbDVVb877jAJzijMZdxJ/h9vU4Xgq2592r384KXJfl+mFWY6SpHqJUoNVAfNRu/bAuUgUh/y9Q1OLvgBCRXtR3vzjSfJ0RDirHx5hQYm7orUljTZXS9sSv05+uPc9mFKEiYEEEBNNG++WuvHp3v61hZfJqSmmKywQEE82jW30s0fpiFMovcywMZqRAxF/N6nF/S64xD5UUqB0nC5guHIGskOB4s719R4xoPhr4m/BOJAwcPGI3jqjp0kNvWxBpgRd1vil6hAAARHpLRKx34JciwL2vYUcFdOyiOyjtAglA3qHHaJJsn02d7/AGwkmNtbL6T4rSZXbuvE4WSkIOlr0EAODdk3sV4Wr3wDmumnMyFDnFdIXEaszsw09uRi6gkgLUVaQeSo9sUMafk/4Yqidfm7G1+NvGNz/TvoPe6hmssjdkCFmGr1BfVGu4PPpkdb5pjvvgelZSdsosomZ7jxDNqFpH1tZDd4qyjgsNRcFl4u7vDZTnHSOMzIVzAkUAaRpEZAZLVbVT21IRTRobY3U3wIy5t0V4HH4aKQdxWRQEKRxDbU4NqLBu739sYvqXRs9l5VjkyqB8uHJrSQ2tibJDeo7+lRvQG2H7CcWmU+amnDxZ5pAZJXZ1YVYZGFkrVDeiBi0ihzKxi5oVCrGEBQMZNUOtUJ7Z1BUNVIaHA4xTOsrrl4OzTbmOkIaQOwo7/MLFAj64vAZ4lcyZNGMYSmsUuiERk0Ce4CuljRoEk7XsvD3kJXRMOmZtmps3FUmYIJaypzBDoQRoNAgMtkaa+mDvgHpUzH/aTxCVVmjRQUJJPdjDFQPSqqp02RW9DgkBHq0g1SfgVURMJaNCpGDPqKkWyU16PArcY6d/RTJE5PVMf+HRtUYatOtZNTODzQdVIvhlJ9rcl6CQd/WOePL9NXKRIFErLGoGyoiEOTXHKqP/V5xwrrPUkc5jTdyzB1N3Sgykht929ab78HfffpP9ZevK+d7SzRVHlZVorq3kQGgQdmYaa9q3sHGC+EZhoaPVEGM8TL3Fs7RZjzY9OooN9tTIdq3lOlVlMi6f1TLjLiGTvjUhVyu4F5iOQ0pcA2iAePVR3oHDT1mJjMW7w7zTGw113GjIsahr2VgbO+x3qsXMGfVp/zny+vuZUSO9G2UOzkkHcBgFc3Xy/TFJ1p6nyxZ4mkVE7rCnGruMfWVJVyF03W1UMPKQtk/WOtQSRyCPva3VUAc7BVkLAlu4SxIr0laBuieSH0/qcSRdt0c6kdWYNxqeNgVU7cJRuvmvwMWWfzv5EoE0RjKMuhQPVJ+MLghC9g9vfuaa0ejnfAfUeoh3zrCRSJStUpGv8AMB9P+UCiaxT/AMrv5sS1okj+JAGkdYaLzrICH+RQkiqgtT/m1XwSg9PtvOg9dj6tE2RzsDhEA7c1FmiJXZi4UAE+dgCK2xzdc2oyDw9z1NmUft6fCxONWr7sBWL/ADHVYTmDOM0SI5naypDuGVEDKNPlV31Efzgg+WJPASxlIoPiv4bm6fmGgmH1Rxw6+GH8VXggjFNjt2Yly3V8p+HeVHmQlo5hqAVjwPUqnS3DbVwRwMcYz2TeGR4pVKOjFWU8gjGU48WWnZBgnIyqCdShrBq/DUa4538YFx6MSnTsGrLuTKLe6AGhY1VvQvbxv48YWKUm8LHSvHj/ABXz8GL8KX8vn/pPNGAvBDB2BN7UAKFe4N/zi1yvS0IjJWRu4EG21FzJZHvWjYHnf2xW5jL1ppw1prP0J5X/AJsF5ZJAAFmrUqgDUfOohfpW/wBr+uMorOjR62RQ5RdIZg++kbD/ADFwT/8A12HnfGq6VKMx0rOZIBtWXcZuG/IWkn+wCsGr3v64x0MrhSQ9DZav3s8ew33+uL34W6ocrnVllYPHG3bmHIaJ7R62tvSSf2GG2nHQd7MxjS/Eyd7L5XOiiWT8PN79yEAKT/zQmM/cNiv+Kukfg83Nlr1CNyFb/Mp3Q/upB/fB/wALETQZvJn5nj70PJ/NhDMQB7tEZR99PPGMSzOxiyAeLxZZzIJGv69VFrKkChKY6oj6Xqur9POK+FLI3C/U8e/jB7SzPcJYHYsb08C5CNVXV22m6vxeNI60S9j8plQ0rRh3VVkIB07hfVZocHYCvr9MRnKoGb1OE0BqrcgsAB7ebvg1glcnPE5kLAHV6jf6iAaPvYf7bnDpBOzq2lGLARaNq4tVI2A4BH2xrx8ujO87BmyaKXHcb0/NQ+b2A+v3w7MdMVEd1lBaMKwFEXblQB7EVqxHBm5ZLAVXJ+bbdrIAvffcjjBmbOakuNl9THS1EWxDE6TvuQ17c4Hxa8qBck8sBbKqSSXNigbG5Jrj6b+cenKKDp7jfOqsdJqje4G3FcHEkckx3CiiASTte/pO55sbYi/Eysdh6kIdjW9g0C180T/fCfHpDV+osllg6HU5A1hQoBq2Deo+KGn7740fwR1xum5nvxFXLI8Th7rYLJtXuVA3+v3xR5NJ1BVNJDMGrUD6xqC1v84tqH1xHHnJtSldjTMK82pVmP10g4VJLKyFu8M6In9QzJmu46Q6WiEOhnYKRYcAuSSDdes7CqOxsalviwS2Jsksn4gq2qKXUHKNpQxMoIDKy16WJv2xw8ZmR19KikILEDzsqk2fsNqxadA6tLBJCkhk7Ubh6ViSilxqK0a53r39ibxD9jZT6kavqPwpmO5FPl8pmVSMugRdbELqc0hI1WupgbO9e+MxJ1CGNGj1T6o0kiVSum9cYUlhq9FEbrvY2x1vP/HOSQygyT3IkkVImqg0kpV7sca607MKI8Y5T8SyPnP+J5uNSNRAdhFEkTvQ2FmPUQTtYAvk2rppES43YOM2mZeONDMZWCRRqaIZ2y8UJsl/SNS7bG1IBqqx9I/C+UVctNEQGCyzLXAFG6A/Qtk6RZ9JXc44r8JZw5bMo0pI7EmWjlVUAa7lRRasQwCsHP8AmKjyN7r45kkyJlgyc7rJnH15gMR6WKAkR6VtSwYFm52FVRwm5NUJJWZr+o2SQZ7qLvHQV4lQq1lfSoHpv9Sqd24+uK6DKQuYIRC4UyZVX0uA0neiLPZY1er5aoVzR3wN1XoCRCUHOB5BbUotX0hS1sW5tiBsbo8YDzEMi61/E6hlgrx0716mQfl38tFgTwdv4Ka2gu+y0TpkKw6jlyxSESly5Gos0gAYCStFAVoAbbnEOU6UhkkJy7sFMAEerYNLpsX3A+/q07nxqPnAOWnmXLpKubZAk2hIxI4KWllwAdhyNhfP7nS9MMMrj8Ywm7joWTgqspRmZ9YIJrUBRseRil5qSQnjLZ5D02MB2XLO/bafZnBB0tCFDBGBOnub6eSQbIsBnxB0tIo5mWEppzIjBL3Q7RYpQNHfe/2v3BZO1JEIsw2lwG1C1ZNTaTYVjR9IJptxWJun9JWaQxtOR+foPpJsU5L81fprzzziMvFD1my9zPSlDwI2UUKJ8vEtkr3Q8f5mp1I1W1HUPl4xWfD+UV4kIhWSQyT6bJJbRldSLooghXpgK9ROk2MDdR6fHo1JNIyrAsqIwsjVKEZCboV81gb2BisjgQwtJqOsSKumttJViTd82oFV++C/YZr+k5h4M6e2irJ+HRjGv/1DGhakAADgliUql39sXX9QOjpm8uucjZTmY1qZQd2UDk+7pv8AdR9AMYyXosInzUXcciIDttoI1XNGlstEjZya2s+eAdH0XqMUalYw66XZfW2qwukA/KtE3xW1Y1S5RpmbdOznWFi7+J+k9lllVahm1GPjlTTqPoCRX0I+uKTHM1To2TFhYWFhAWM8UtqpUAkFRxVC7F8WPJ8YJXPSWi9lCUVVX0+QHKsTdE0xPsQAfGIZs6hZa7gUa73sjXfAutr9xq84fH1JQWrVpJFe9CJk/wD9ce22N1V7M3daA2DIpVk2sAkjg7kb/UH9xh8sMtm4yDIQa019RQ+o3+2Cs51BGDgFjfZ0k0P8OPSx24+n0wRmuro2li8jMXRmutgsQT9ztt4rCx6hn0LT4rX8V0/J5/8AWn/Bz/VkXVC31uPYn/TjK9MzrQTRzJ80bq4+6kH+Mav4FlGYjzPTiCTmYS0I/wDvxAvFR/1DWv7gYxZxnKrwWi7+LelrBm5Ej/wnqWEgbGKRQ6V70p0n6g4ClJDlzH6aqq2FpQ399wcXOdJzPToZat8m/wCHc2Se3IWeEn2Abupf1UYp45vQwLbBaUeSWo/2rn7YqOhMLbqCMN8uaBBcqa3pQP00oNcb8nfDznVYK3aYtrDVfJXbStDgrZ+hGCJOooyuxm9REoIKD1a40C1t5IIJ8UD5xDks0KU61sRhVFkURfkcXdasdEZNvjf9GLSWaKrK5gI4YrxWwJHBB5G4OLRurQ9xXCSbOZKLHcksdN6rAFgahuausD9SmYu0a6WuQMpVTZYqBsPr7VzgDN5aRGIkR0byGUg/3GMXJxbSNElJWyeHNoF0kNwu4J5DMeLqjY+1fXEeWzIUuSpOoUN6o6gd/fYH+cQSxMppgVNXRBGx4O+GYjky+KLfL56JGUhZCFYON9JJ32sHYb8jfAeXzCqVLKSFVgd6skNR+lWP4w2PNuK3vTdWLqxR/t/GJVz7nSAAdJBUabqlrb6eSPffFudk8SPJZhUDg6vUFqjXDqTfvsD+9YIjzUaNsXIC8j0knWGrnYf9d8VxGLrJdDC5pIM24gW/zSeUGnVW+2sigB4LC8QpNYQ3FBkMQzDM0b6QkndZn1ba5PSDoVm1WQNVVibOZKWNkyYhE0qxsEbLnuB1kJskKpLEWa3BBG+FD1bLRwtFBlSJpZRpZn1FUAXSoYVvrGojSAb8AAY6l8T9Si+H8guXgps/NHTSAWy2SWkJ8KHLBFO1m96OL+o6EoIx+QyckOaifMxSADNrIMojqzM5GmDVb+n1qR6xwWHmjWfF3Us51BzN2o4UlJbSJFsAoq6pGYghSsYFkKDpxUdP61GrZdu1I7pJG0lN8wjfV6a3DEE2SdvGJG69l3Uh1lQyIEYr6tAHcrTbjVeoWDpqjzilw7YvN6E0s2czBnjOWjMuoqXrSVMhB0L6gjF9B0iix30+MVq/iMw0jBFHdjUNZVBpVkC6S5AstGBXJ3oYN6f8QwLJI7ievxCTJpdiW0BwEa5AVJ1A9y2IogXeAukdThRNEvdHyG0N2UkdqrWoAIYercqQSBvibi3lhlaQKxmWBIjH6JJS6Wu7MvoIHmr2r3xdZ3O5syO8kMRkJklLXwO6ZJV9L6a1kgj5hwCMVUnVQVywVWuF3cguaJaQMK322ABI3wRmupozjspI4CzWWsE90ML0qzUE1Xz6q3wRaTtMbV7QyaCecxzaUiQRgxm6RUR9Hks3+Jt6rJJ9qxP0nKZzvSGKlkWajekapakpRtVkdzbYf2wPlsxcaRPBKwMbC0Y2w7qvqUFSKFV55vDsp1mIPJI8Nlpe6iqaAPq9JsXpGrx7YFWxZFmWzUzIKUCeCkVdKr2o2JoX8vqjJrkn71iuaCRYFex2pZGAFjd41W7HIoSj72cHZYys2X7WWZmhjorpZ9f5kjFiK2FNX7XgVYZHiSNYGJEkh1KhLN6Y7U0P0aQa8dw++JZSDkizEjNO86oZUEjSFjv+dpUHtgkN3IwarbSDtiwlyk7PqmmhBQKXUKF0q6mUNSKqsxA3qydgT7VnTJ7/ACjlmkKppIjFPaytJqJ0MeCVIobAbisGS9QYBWbJlRKsak0VVwsbRro9OxYWSQW1EE42hwSz/siXId1SNWQIsmsOutbXSQwZgARZAJAPBOzD7DK4u55ZZdTiMqmXVUIANRjUQoYtveonncm/bFTmx6iRwd/55/veMvFy7KhjBDhYWFjIssOozhrAKkdxyKWtjp3+xrjxg6OVdCnVF8qB1ogldL3e9HfTdb3WGnIKGlqMlRKY1JaytBj4Is7c7jEp6SoMWqKQCRYz8yn5o2JYb+SLAPAvG6u7MsNUNyqpbCTtn8p6uv8AMCKr9VXWG/EaBWTZdmetIq01DRtQ2rgnc4rkgUsoAYgpqI2vYEmq8bYfmMsgVmGoEGOhW1OhY2fcECvcXhyk2ngFGmsmj6bnOxKJYljDI7EMG2DB1Me9bewHBBN4H/qX05Ys60kf+FmlXMx/QSWSP2cOv7YBzHTVWKxrNiRqKEVocLzW/O58cYus4n4npA5MnT5FskV+RmACPvpmsD6OMLxXYeGqAfgGcNM+Uc1HnYzDZ4WSw0DV9JQg+zHFDR1hGXcMAVO24NUfb2xBDKUYMpplIII8EGwcaP46USTJnEACZyMTUOFksrOv7Shj9mGMUzSiFcoLK9kUO4b92DMAL80ABX/fBvRej5eV5ZMw/bWJI2/DoR3JSwoiOztR9R2YgeMUUDR6VuVxRPpH6Tt6h4rn67YbBTEnW/dJOmgSSfG/NtwMbSaaSIiqlbO9/BbRifMJ07L5VYo0RY5rtnkZUYjuEMz+nucbXXvixznxK0K5hbjZ1fMCNe9rulRoxTc1biqr01is+HPgePL5KPL5tpJW9czxpIVUFUS11BlPpUqNjVsfa8XPwb0zIPreHIxqIq0u5DsTRPLk0QPJPB5xjdM6UvLZWfFXxrlJBLF3cvKPytIYCQG5H7o3UggLp+12MYf4i6R0qWQmGOUDuSD/AIYtWgAdo1KrKdTah6SoA3x2LOfEBQkfhWYghLGnTrYAqoPLWCDYFbjGA+I/imd83MJ4tGVy6lCLoGQlfO4LagADXGoecOKbYm0lo59n/gekZohmCVNaJY9BO4Gz0YydxsXBPgY13RPhbJ5bps0sspfMhNZRWZVBKalTWmky0FYkI1bN7asCN1mSYoriRFlaV7UMp20EUdtq1gb7kAWN8V/VpEfIQ6e7oUxg7AFkjSRH21GmIY0LI9R3xovDRk3Zms90SWSR1SERuNIEKyaySUDUgLM7HSQSLaia2O2N58J/0rzOZZp+qySIuoeksGkk2FktZ0rW3k7eKvHVsrB06XKIkYg7Uy/lq1WwO1+o6iSPN3jEf1F+L3h1ZHJyCJYoqZlb1giQLQb9J0Anbf1XYrEpcnSFlbPPj34O6WkCxJPDlsytNE7BVPP6+0gKqf8AMRtzvvis/qP0yZsrHmswyO80Uayds2DoDNdjYcg7Eiy29UMZbqGYjl/EINDOIYWMuuyXIjLab3JNtqPI3/dfBuVGjW6iVAHGnUxLW8KAaQQKGth4A16j8uNIwp4YnL1KjoeYBiESZlYn0yUWITRqlgupDW5RWO3sR+rD36qjZmFxJFQzsspYx0AjvHRYGjpIBIF2PcYM6l0KONZimUcmIR6AWJDB40LFtD2TbbaaA2vzikTpsffzkfbeog+gBhaETIoLGwDQJHncg4coyivnzolNMN67mwcvEO7Ey1l+2i0dGmAib0hiUPcPq1KO4fUNhgmXNyGQ3mYr7mq+6hHY1MdIp6rj8kb8bbY9zHSouVyjaTmTB8zbIG+a+4fzK2J/w/pjO9SyqrBlnVSC6vqJIIYrKwBAB2pdIogcXinKXh5JSU8GozedBjkVc3ErSEGEra6E0x2LUkxD01oI3rFf0/qKCedhmBGpzKS6tBGtFaS6AU70w9BoG9+MFZTpSERlMtqDRQ9zltKlHLvvejUQvq2rcCrxH8PdIDrGwgDllj1D5vS2YlV3rfTSpWr9NX5wnKTpv58saSyepnV4XNqpZi4PqGlLT0E1sxo+gbfXfFN1HPK6QjWWCSSErprSrOrCvBv1GvH748hgiEuYQhSq6u3qeqqVeGBAYlbG+294sphEAJB2NDTQ9sFUBCaZDIrBfCEqjMwtqUjbEylKaz8yNJRY/PdUglGYjE8ipPM0il02QBiVDKgPIO2nYeww2Hq8TRshnkTW+ZrUPSqyCAoW0KT6ir6gt1QoCyTU5oJ+HsdvUMw/BGvSUWvrosGvqT74NyUMZbKemI6oJdYLAWQ04UvY9LABa5ulPnEubeBqKWTx87HJPKTMUVmRld1Pq0bHZEJs8jYD3wT1bqsTWyTyNrky7adIDKsMJT1EIo1C6XSSKu7ODMvkXMDMmXiLMi/hjSMzGkEmlWQ939ZN/KRsdsU2bijXPTqqxFA0oUBtSABWrSxq68bc1jR8lS+dkqnbGf7STt5wXIWndShuhpEhZtYB3Py0KO98YrppVMaALTKW1Nd6ga0ivFU33vGm6Nl17MBUQ910zIQ2NRcaQl2NmFnTZ/jzXdfk1SFXdC6wIHK73IqiwW3t7sFga2xk1aLujP4WPTjzGRYdMhjXaW9TMrKpP6SOfcG9vscF/hmWPV+IADBVoMb3QsFIv5VrT9CRgLOdSklAVzYDu/A+ZyNZ296GCukdBmzFFVIjJruMDp5ANe5FjYceaxonnBNYyAByrAoxJHBGC5MvJpJdiAzbr/qUbWOBQO3teNMPhdoTt8wVjqtTw2huD99j/fnEM3QJXUEsNuAWXi9Pk7mxxzi14bohzK89HkZgvfLXqB3ND0ht9RHzHnF58BxLFmu1NKDDmU/DSr/pkGlSDdeiTRR9rIwLH8PuW9R8nijdAn61dVv74hTpIVtwxFKQBsdyPI8i9vfFfTXoTzZns30uSOd8uVJlRzGVH+ZSQf8A2x1XPf0/VOl5aDMZmKKbutPrkvTGjxjXHfk2qtvW6t43xb53p80OeymdWH/is3FTowXeRIqlHqICF0Ct7/MPJxRdX+DuoSBy0d6G06TNGdAdtQQW+xJZSSau18AYiPhqtlym7wjJL8PZAA6uoSAiqAygYsSdgoE9k+caT4V+HY8sW6jk5TnI8ssodnhESIRFubaQliFawAMBR/07zjix2xKGCvH3Y9UZdqXVT1RWiKNktQB5wTH8A5qpogwjU6FMffjpgHKo0gDUbkU0K2II5F4XEpSo2s/XZZ1gm/Cu8ciMzvGHGoSQqkhUEWoUKRvd0TsDgbI/FfZWLLnKuhmc9lEqNAjQupppWAd9T6rY+onm6xD0H4ZzGWngZM0hMMQuprVoQshS1MhGltTGuFAsVjSHoXUsxl5IJ5MpKHa6ZWDBDtYKuQoIBK1VHcHbCcS14mKogzudeQuI4pG/DzZeWQBhaBIyrIRf+INBYgXsQbOOb/1Qb82eXRmEXMEBdaUh/MZ92vmuFrzdnHT5PhHOM0jlMvckgkP5sp9YUoD6gQDpJFgcY9Hwr1BYtHdQjwlx6Pl0gEGA7V49gBgTJk7OZdO6xGT3FnahmhMQymyJVYBCAoDMHUEgWvqsHFr17NhNcbvC0QWUsxZS3qcGEgklia2AH2OLv/cTqmsMU6e4BBNhQSA+qgViGneyCBsTeKP4s+BWjVHzC6RoZVCyK1yA6zTMVu4w9AqNx7Y6YSvFmWsjslleyvaOWR4j2u0RZvVHl+6xIALAu7eok6TqHAxm+sZJZZJC0UqkrmTats5iy6SoxtjfzHUFpa00ORiyz3R0oRsjKixOSqsCy6WoLqfb5dJO5FgrY2OM/nuhSxzRQvmHBPdjVmDjSi2AACfldTuvgMQRscVKPlqhKVvZD0jpkBjQus2vtSzl0arWMuugDQ1A6f8AEN1ZsUMSR9IjidpBNOiqwvSpV9DZZpa1UPVto3ABHqquATnMxloYtM1K+smOhaEEqysGHDA3pOxDbg4uounZ5W1d6F+4zNpamVwoELGitaAsmkLttwNsZRppJIp2tsg6Z065X/4yaJInijiYatQ74NGgw0qoHqrnxgRvhuMuirmd2MiOWSvUkIk2pt1YkLZog71gtJM5B3MwssDa9MtAciMKY5EUqANGsUDR52NYjyuZzk/bnDxRqvdbuGqsJHHIzqAxsq0a/L5uq3wpJLDX/ATfTKiWSXtRy/iJCZtUTDU2wTRsTfqUhwawXmOhxWQsr0BOBaWS0K6vFUr/ALkVviObpOYRFQsg7clhLAKF2VNZJFaSyKNztXA3w/P9SzKZl45SkUo7sMvpAW5LWZmoHcgm2AvYVjNqsSQ1nTJZumQRCQ9yfTGWjlCjTrKsgsWKCnVelrO31xHk+jqDKjNKZgXWJFuPWqLIWa2Vr3XT29iS1Xg2DqEkifmuWEpUVHGgBaR3Uu/5Z1v+WCNrPggjAeS6RGRDIzTXKqm1QinbMSR3qo2AFB23Y2LBGLcVSpCt2yZujxLI69lz22TYuD82VeQqdJH6kvberGx5reoZePtyOsbK2qEj1AqoeFmYbktuwBWydgbo8v6FkjO5/wCIMTd2Pc6uWk0lyQdil377nEeey4Ks4zBcOiy0/wAzHuGP1AEjUvqO5J0n6mo60V3sul6Fl2MCFJkYtl1cqQS3fy3cujYBD0FA5Xmjit6d0qJ8uJmEpIM2oKNiI1hK01Gv8Q6ua9PviDMtKJIYTmdSr2zG4dtKalVgR5XTYBoWCCMG5bJyxUq5lAUMraT6lC2UkaiCpLdoemiSAmCKt0kDdbZCelRLLKrd0orIoA9J/M4JJRuPagW8Vhi9IjJywuS5Znic6D+l1A0CrJphY3IPji5I2zCZsKsyNJPoIdgrKdYUoSHUhSAR4teBWG9OgzEyxsJQEieSQFzfbKhHkcgAk/p9ySOMH4DPqMzPTY1gLDu9xVRmYg6fWxAWtG2wvUWo+Bg2fpcUeXNxOX/DRz93jSXlVQK1UY9JqwuosRwMC9WTNJG8crLoidIzQWzas0YJA1FaBIDHbittghnJngZDO3bTTUZc0bO1DihX7bYbq8IF9wTNZZkamFGlarHDKGH9iMLFhP0k+kmZGtEa9XGpFbTv5W9J+ox5ifpsfJGn6R8LwBBLKSz7DtrTKGFWWbgg77DYVyb2v5bIDBoQF2VV7fyr6jQVwp9QO25/k4oJsruNSqbU2XYgWCx+ZdIHjbjE0TRVbLGAK31tuNJHg0QGI5OOmMVHRg5NhsrMxYahXqUAMgJHPGu9yfF8H228GbFi2Gy/5QCKY7EXvvZ4B3GKeXOxq1F41quBdHe/J2v3P84EzHVNmHeH2A5Pvft/8rFYJyXL9R0nZrJvVdDfngHf+f5xd/CHWUTMdwxLLJsE1vpCUtg1p3Njb28b74wsfUQoIs0wI1bVyDtf298bP+nXw+vUO5qLqgcgspHpJUEXakeomv2xM2qHFPkdEy8ryGPMTOR3JdMYsaU0qwLjVY5JT/1E7msafPQqY27tOo02rIhDHam3Xcj38Vipj6P+bldz24YjYIFa10hb+pZr+ujGT6vmJ5sxk8vPaCVI3cAKpVm1AimvjbY4wSRtZb5fJSGaUrIIlLIA69umqRNhZshRtvtt+2EmRmLf/q3o9uyBEQfzyDuTvt6t/B3vjFQnwfcTSapdQEIUaUN6xGXPG+ks3Boad/ODIPg5FzZX1uiSAMDpGtOwXNVW+sAUP5xparZFOz2foOcKUM1OrdlCD6KBBYldSm7C0Njve5I4Ly3wpnuyt9SkBAbUC225UgFgbsAE8/2JwzIfCmXzMcbKsiApHsKIJIUPqDCwwbVf0GDF+HTmYUBzMlUwoKm5AoFqUazSj5qI/nE8x8AT/drNBo2PV5KEj36l4ZqFA7Ek7UbAvasOzfwlmhEpPVpRpKWxYAeBd2OD7k353xFmPhKIZdpO6zUncQMq/wD0g+4rm7G398AdW+HI1SVXzEnbjLl0RRRKJG61qNXT3v7H74pSt7/QnGlr9lyOiSmx/tqQEHSRri2ayPFbn2553OMt8dfD5kho9UfMAlyELKwuNJGYkIaG6lONi1H2xYv8JRRSqBmCxEkStrjGkiRzp00bsVX3P7YqetZQ5eNn1KWZpsuwC0VDKx1eKLKxHFYvHr+iVfp+zHTyZqBgJJdbBIxZGpghVqUHcGhYYFfO94Gn6lJqDmy+qVmOoNTvl6bZxW4VSfNbDesXXxJGySrRMmqAMCLDENF6Re9ED0k1vinzhR50BjVdUrqWBG7aBH6RR2B3r1bk7+2iriibfIGyub7mWhjkCFYRIqBlBtmYkMDRJALrqW6pFrnF1H1lA2lctA7Kaj39JEkauRdAH1pQYkUG8jfGbcQpDE5aTUe4ppRV7EMCWvbUuxAvTzzg2Hp8ThanZO4dI1DYBIUQ39zJsB+kH6YFVJDd5C0aOVmiXLjUvajA7oNQuqa2OlbZl0j1jZdRtfeDJzfho1jbJrIsrSaVss7xyxRbodJ+RowQ1HlhWAlWJVLCZyGMbAaV3WJRYO5IayNI42N4jMOrLNJE0ncErEngaFiS9/8ANbHYHgcYjxNZ30VBilzpzQoQKhlbtLKTUYHcElfKBr3UFr+WvSLwLmkOcaXMsYo2cswjVSASqa2ob6Rp4s7nbE3TMvLJH343XuxPqUWA5It7UH5uCdP+k/TEWTmkhR4jAHYoHVjdoJY1UNSmiGR1oHgsPtjCTlJpyNFS0G5HI5tVHblSigCA01gRfiKW1OllVyb2olgDhuTbNQvHGkkbARuF1AMsaxu7uakW1KN3Gur3NXeGJ1BoyIpMqpcD8sAVv2FiJYUdYpdVCqazeI2zf5it+GYR08ZXcktJq1FSFA1Lq9Io1pF3gSVBeSTp8OdysjCKlOtCTaUSo78bW9UtLrs0KG/tgfq0s9OWjRECpDSUUUMe8gRra9RUtqBOxO9EDBEnVV7sjtBIsZdF2JBVVheIg+NZDBq9wRwcB5/OoUkRVkpjCULsfljjdCSoOkkkgjnSLAOJxQ8s9zcOYLxTNFZ0xBQBdhIlEYZVNjVGgbeiwthtvg3LdQlc6zlO4ZTILVXpkLMZAlWLBkI1b6fT+8sfXcuBFvOTcRkUHZe1lzF6SWOrUdxYGkekbYhyefhOUEBmKMY5FOpSUUmaF1FqpaiEPvRrizgT46YNXtAplllzIkiypJh0flBGYBYwqgOALN6fUTVknjHnS+pLFGEfLh1cSerhiHCL6SVItSho0fmbBzdShkzEz91kRpo5FLqCWCFr+VGp99rpebwMOpoWyxMhpI5NXpFqzSTELsu4IKHzWs8cB0t38sTb9APqPU+73KiRBJIrjSPlCqy6R99Vn6gYhyscpTtpEW7rDSQpJJS7Ckc/MCRv4xPnMyrZXLp3CzI0tpR9AJQijwdR1Ghx++Dsh1GPsRQtK6kfieR6E7scarWlWajpbUAD4qtzie9lVgD6hmMw7+pCpVUTSEIoIioNj5pRf1vHmNDlOp5UIobMOCo00BQobCvyG2IAPN+9cYWOteHCv8/6MfqS/j/ZL/v3mdgI4NKh4RcQNg2STv8ANvzxj3L/AB/mwqARwHSDX/DqdlSQb1zsT/APjGNVmUMA+xUE0ebrb7/9sTSJJZ/MBNeDz6NRr29Jr+Rjn5YNKNLkPjfMx6EURVGe8LhBJPb3Br9B/wDN4IPx3mozGfyD22MouAbmQgMpG2w5HH34rGZYPalSLJ0CyPIqjfijW+2JZ5ZXHqo+rTe134F+39sJTwwado1WS+NszlQ2jsOGAJV4Qa0SkDyKJ5P/AHGNp8GfFmZzMUkjmD8p409MQGolWbW2+7DQKO1b45DLmJW1RtuRqvjgMXYbbVqtsdB/pYJplzMQUMSYnNc+lZBvvtt4+2JlLFoqK9Tq7/D0uYiMck0NuqklEILkBD3Na0dW4H1BO2+wGZ6IYEMn5EoREGtwWdlZjW72eTzYNAUdsG9H6/mWy6z/AIVXCitQatgFDUu5PyjjjEWdbMypIi5MopEcfNldDWPAvnnxjVN0TxRJ0zp88kaOogVChRd2XSL0gDQfSbOzLvsLOwwGfhGaQxFhXasAnMz1sdO/rNFvdaJ8+2Cuk9QkiUZVsq7MlsdJ9XzhlPFVYrnfEvT+vlvS2VmILO9oCT/ih6qhsCKOC5BSKjpXTJbaOOMkwv6vzpVNl9gSJBqA8DgUDzgrNdNkh7jmKegA2pc9mSovbju+rfx4xH0rroimmlaJyJXBUDxUlkb8n/qK84n6r12PRJCFlFxKg1ijessSRe2xw7YUgB+mVqyzpmu4ygKozuYIFoB8pkKkeaO3jjCyfQ9Y9cOak1s+ojNTC9lU3b1tpAJPNAeBieXrKNnI5xrCLov32Wj/AH/nB3T+uw9p43kdCzSEGiQAzAjj9/74LYUgDP8ASY0AkeHOL+YpLPm5j8pOnctd80Tx4xT9Q6SpCoFzPqZ5G1SyMO2QKNE+4Ft523xqvinrcMsThJSS+ikoigpaybHn/oMQw/EEQmgZpGr8N22NH59iQdvod/t74TbqxUrOQf1Cz0mWzQhVWCrDHtLbH5f9XC+w4GMsvxBKDYEYPvoGNV/W2RW6mzrIJA0SEEHjdqH7DHPziecq2VxRoP8AejMkKtJ+WbUdsen9sPk+Mc0RGr6CsZtB2wCOOCBfgc3xgHK5lWdmaQqNSNZHOm74B9Xt498edxNSkybFtRNXQ01uK5xV4uye6ouW/qDmmVkkETK9h/yYt1oCh6fT5sjm/piKX4um7TI8UXbmQptGFNAKAQR5BVQTVnTRxm2YaFF7gnb22X/33/jFjLmzr3dSNEoHkUwZgAL2tm/Y4hN1spoJ+HupBUaNkdgAXAQ0S/yrZonTTEUN7I+xgbqKrKG0uCscaEat9SBAeeB6dh4222wZ0fNLHOshehY0sgFgUAxq7Fb/ALi8WzZjUt/i4nYQmPcizOSulhrYEsQxHeI2CkHxi0sLJN30Uuaz8PdGmRimiYaioGkyq9CqJoFhqO550+MGZrqURk1rPeqEwG0N3oKavkC6CDsb1jmr2w7qkR/DvfYIWNdRUpq7/dUMLWyzadV0dJWzziHIZPVFEYoopJO0SyipGI/EsCTGUNHTQ5+UA34wcnGWBUnEd1KaMwyVmEfTBHDoAYF3WSMllBAtaU+s0TxW+CMlLqIVMxENSx6NTBdOntCQbuNH69j8wBrkYkh6YtMTlkYAxCMjhldowSONfNavBOM/1zLIix6Y2U6pQxJsNpkIWtzwNjsNx5w5uUG389BJKSRpuqqlxEnLMrEmPeho/CLdL6tI7l0D+scb4qvhvICSJT242XVN3mY/Kqwo0epih7Q1atJBGtrXasT574egjZU05gFiT6q9KqENVo9RIY7jjY14wFleiRTOArSxhliKhkLka5hGd1C6qBsUBZ255XmvkVjQRnMkyHTNBGrlcwVB/LYJpHbegFBpg+kkEtvxSnBmf6Ii5mCM5cqGzEyaQfnjQpoomr5Pr/VeKDrGSiSRBGz6HG5fcrUrxngC9k1VW114vFrH0FGkRTnqkF6WI2VEzBiFMXsNQ7gWgNP6sTl4SHVZJundLLiBxllt5FEi0KCdxwxIIYxigAXIFVfnerjyiFcl+WtyO+r1H1juUNX+WtxY8YbNlVbXIMy1NAZBr+ZiJu3ob1Hc1q5O2K3O5dU0aXD6owxoVpY3a88iudsE56wKMPcvvwPbCKcvqJjRrq71Irc19ePHGFipzc0sDGJJ2KqBRR2C7gHYA/XCxop1jiTwbyAyMTz7AftW2Jhm9vkXiht/o0/+fvvhYWOa6NqIY5Kra6N/+MPMwojTy+rngb7f35wsLCtjaPVmGssQaOrYHiwa3+hI+9Y6T/RvqKRS5iQhq0rYHuUkXyd96/8AgwsLCcmkNRydA6H1mJMh2yWEgWZFAGx1vzfiqxoIPivKlxIZHXTqXSVJvUU32vYaTthYWN4q0iG8g+U6pCZyolNCKJQ+k7lHthVXuPf64P6R1yOQaBKdWt23U/L3rqwPK/8AvhYWKaFZUv1NZJ8m2uwJpf0nYGX0/wBqwZ8QSlYp0ZgzrDHdi9+63k87VhYWH2BadTFwTEadPbfXt57S6f8A59sR5eP8rLalQp+TotfJQ6v3848wsZoYN8M5ZS2Y9CEHMlWsD5RECBv41Vt9cOz/AE+N5Iw8Edsso9qCuApGna68874WFhXlh0cP/rogXqICoqDsgUoAG0soB2+gGOdYWFiWNFmsNpGdAtwfbei4v6fL/b64b03Lh1J0aqdRd1sUkNc+dN/thYWNZbj86Mk8P52Oy+VDyIGQgOUNIRwzgGtRrfxZwNJEtAgEWhI+4cj6mqH84WFieiiPLRqfmJG449t8WuqKWGZtFSrGrWNh/ihG9Ipdw6cDlL8m1hYnorsKn6ND+Xs6KUFmwSWOUWZT5q2atv01wcB5HpkLojNIwLKLUD9Rm0c1wEpvrxthYWHgkmyfS3CSSRzMpQSkVa2qFA24NjVrG303wJ1DpDR98F1YZd1Q876tVFQeBtvfvhYWCl8+wW189yzWbO/imyfdDy90rbUw1KRdM66gp0CxsCBRBwkjzg/NV0UlYydIVdK+mWP0qoUbhWpfPPnCwsaeHBSbT9yJzaVg3WocypSWaONRHSqqhdI9bNRVTRBbWT+/0wXk+u5tipWNGfQac3qMbTtIyn1gUZSxutX1rCwsV9NLxFFMXN/Tsr83mZz+hUSaMQqi8Be4r0upiwtxdk+TgKeeSd40IBYKsSAUONlvxf1wsLGXix4ujTw5clYdDFmpVV1UFaCg+gbKNPk/TCwsLFq62yW/Y//Z"/>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https://encrypted-tbn1.gstatic.com/images?q=tbn:ANd9GcQlNNJpvmdojzxQdRzFk3MOJQQKfRqLVOQ-Mbn-7VIkBbAI5TCzX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8509" y="2299183"/>
            <a:ext cx="1578808" cy="15788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2809" y="5362156"/>
            <a:ext cx="968535" cy="646331"/>
          </a:xfrm>
          <a:prstGeom prst="rect">
            <a:avLst/>
          </a:prstGeom>
          <a:noFill/>
        </p:spPr>
        <p:txBody>
          <a:bodyPr wrap="none" rtlCol="0">
            <a:spAutoFit/>
          </a:bodyPr>
          <a:lstStyle/>
          <a:p>
            <a:r>
              <a:rPr lang="en-US" b="1" dirty="0" smtClean="0"/>
              <a:t>Data</a:t>
            </a:r>
          </a:p>
          <a:p>
            <a:r>
              <a:rPr lang="en-US" b="1" dirty="0" smtClean="0"/>
              <a:t>Sources</a:t>
            </a:r>
            <a:endParaRPr lang="en-US" b="1" dirty="0"/>
          </a:p>
        </p:txBody>
      </p:sp>
      <p:pic>
        <p:nvPicPr>
          <p:cNvPr id="1036" name="Picture 12" descr="C:\Users\Cory\AppData\Local\Microsoft\Windows\Temporary Internet Files\Content.IE5\636D9IYS\eHealth[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5515" y="3153888"/>
            <a:ext cx="1685874" cy="107849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271296" y="5362155"/>
            <a:ext cx="1374094" cy="646331"/>
          </a:xfrm>
          <a:prstGeom prst="rect">
            <a:avLst/>
          </a:prstGeom>
          <a:noFill/>
        </p:spPr>
        <p:txBody>
          <a:bodyPr wrap="none" rtlCol="0">
            <a:spAutoFit/>
          </a:bodyPr>
          <a:lstStyle/>
          <a:p>
            <a:r>
              <a:rPr lang="en-US" b="1" dirty="0" smtClean="0"/>
              <a:t>Data Fusion</a:t>
            </a:r>
          </a:p>
          <a:p>
            <a:r>
              <a:rPr lang="en-US" b="1" dirty="0" smtClean="0"/>
              <a:t>&amp; Brokering</a:t>
            </a:r>
            <a:endParaRPr lang="en-US" b="1" dirty="0"/>
          </a:p>
        </p:txBody>
      </p:sp>
      <p:sp>
        <p:nvSpPr>
          <p:cNvPr id="30" name="TextBox 29"/>
          <p:cNvSpPr txBox="1"/>
          <p:nvPr/>
        </p:nvSpPr>
        <p:spPr>
          <a:xfrm>
            <a:off x="5045356" y="5383765"/>
            <a:ext cx="1043876" cy="369332"/>
          </a:xfrm>
          <a:prstGeom prst="rect">
            <a:avLst/>
          </a:prstGeom>
          <a:noFill/>
        </p:spPr>
        <p:txBody>
          <a:bodyPr wrap="none" rtlCol="0">
            <a:spAutoFit/>
          </a:bodyPr>
          <a:lstStyle/>
          <a:p>
            <a:r>
              <a:rPr lang="en-US" b="1" dirty="0" smtClean="0"/>
              <a:t>Analysts</a:t>
            </a:r>
            <a:endParaRPr lang="en-US" b="1" dirty="0"/>
          </a:p>
        </p:txBody>
      </p:sp>
      <p:sp>
        <p:nvSpPr>
          <p:cNvPr id="31" name="TextBox 30"/>
          <p:cNvSpPr txBox="1"/>
          <p:nvPr/>
        </p:nvSpPr>
        <p:spPr>
          <a:xfrm>
            <a:off x="7086926" y="5383765"/>
            <a:ext cx="1348767" cy="369332"/>
          </a:xfrm>
          <a:prstGeom prst="rect">
            <a:avLst/>
          </a:prstGeom>
          <a:noFill/>
        </p:spPr>
        <p:txBody>
          <a:bodyPr wrap="none" rtlCol="0">
            <a:spAutoFit/>
          </a:bodyPr>
          <a:lstStyle/>
          <a:p>
            <a:r>
              <a:rPr lang="en-US" b="1" dirty="0" smtClean="0"/>
              <a:t>Responders</a:t>
            </a:r>
            <a:endParaRPr lang="en-US" b="1" dirty="0"/>
          </a:p>
        </p:txBody>
      </p:sp>
      <p:sp>
        <p:nvSpPr>
          <p:cNvPr id="8" name="TextBox 7"/>
          <p:cNvSpPr txBox="1"/>
          <p:nvPr/>
        </p:nvSpPr>
        <p:spPr>
          <a:xfrm>
            <a:off x="2667000" y="6292334"/>
            <a:ext cx="4012573" cy="369332"/>
          </a:xfrm>
          <a:prstGeom prst="rect">
            <a:avLst/>
          </a:prstGeom>
          <a:noFill/>
        </p:spPr>
        <p:txBody>
          <a:bodyPr wrap="none" rtlCol="0">
            <a:spAutoFit/>
          </a:bodyPr>
          <a:lstStyle/>
          <a:p>
            <a:r>
              <a:rPr lang="en-US" i="1" dirty="0" smtClean="0"/>
              <a:t>One organization may play multiple roles</a:t>
            </a:r>
            <a:endParaRPr lang="en-US" i="1" dirty="0"/>
          </a:p>
        </p:txBody>
      </p:sp>
      <p:sp>
        <p:nvSpPr>
          <p:cNvPr id="11" name="Date Placeholder 10"/>
          <p:cNvSpPr>
            <a:spLocks noGrp="1"/>
          </p:cNvSpPr>
          <p:nvPr>
            <p:ph type="dt" sz="half" idx="10"/>
          </p:nvPr>
        </p:nvSpPr>
        <p:spPr/>
        <p:txBody>
          <a:bodyPr/>
          <a:lstStyle/>
          <a:p>
            <a:fld id="{C676F5ED-0E4C-40AB-B07F-608DABCD2DA7}" type="datetime1">
              <a:rPr lang="en-US" smtClean="0"/>
              <a:t>1/24/2015</a:t>
            </a:fld>
            <a:endParaRPr lang="en-US"/>
          </a:p>
        </p:txBody>
      </p:sp>
      <p:sp>
        <p:nvSpPr>
          <p:cNvPr id="12" name="Footer Placeholder 11"/>
          <p:cNvSpPr>
            <a:spLocks noGrp="1"/>
          </p:cNvSpPr>
          <p:nvPr>
            <p:ph type="ftr" sz="quarter" idx="12"/>
          </p:nvPr>
        </p:nvSpPr>
        <p:spPr/>
        <p:txBody>
          <a:bodyPr/>
          <a:lstStyle/>
          <a:p>
            <a:r>
              <a:rPr lang="en-US" smtClean="0"/>
              <a:t>Threat &amp; Risk</a:t>
            </a:r>
            <a:endParaRPr lang="en-US"/>
          </a:p>
        </p:txBody>
      </p:sp>
      <p:sp>
        <p:nvSpPr>
          <p:cNvPr id="13" name="Slide Number Placeholder 12"/>
          <p:cNvSpPr>
            <a:spLocks noGrp="1"/>
          </p:cNvSpPr>
          <p:nvPr>
            <p:ph type="sldNum" sz="quarter" idx="11"/>
          </p:nvPr>
        </p:nvSpPr>
        <p:spPr/>
        <p:txBody>
          <a:bodyPr/>
          <a:lstStyle/>
          <a:p>
            <a:fld id="{C5349D12-3EF0-44B0-8484-0F10BE0E01DA}" type="slidenum">
              <a:rPr lang="en-US" smtClean="0"/>
              <a:t>25</a:t>
            </a:fld>
            <a:endParaRPr lang="en-US"/>
          </a:p>
        </p:txBody>
      </p:sp>
    </p:spTree>
    <p:extLst>
      <p:ext uri="{BB962C8B-B14F-4D97-AF65-F5344CB8AC3E}">
        <p14:creationId xmlns:p14="http://schemas.microsoft.com/office/powerpoint/2010/main" val="1220239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For each of these roles we will need to understand what they do and should do to operate in the community</a:t>
            </a:r>
          </a:p>
          <a:p>
            <a:r>
              <a:rPr lang="en-US" dirty="0" smtClean="0"/>
              <a:t>We will also need any specific artifacts:</a:t>
            </a:r>
          </a:p>
          <a:p>
            <a:r>
              <a:rPr lang="en-US" dirty="0"/>
              <a:t>	Data schema</a:t>
            </a:r>
          </a:p>
          <a:p>
            <a:r>
              <a:rPr lang="en-US" dirty="0"/>
              <a:t>	Real or sample </a:t>
            </a:r>
            <a:r>
              <a:rPr lang="en-US" dirty="0" smtClean="0"/>
              <a:t>data (Very important)</a:t>
            </a:r>
            <a:endParaRPr lang="en-US" dirty="0"/>
          </a:p>
          <a:p>
            <a:r>
              <a:rPr lang="en-US" dirty="0"/>
              <a:t>	Models &amp; architectures</a:t>
            </a:r>
          </a:p>
          <a:p>
            <a:r>
              <a:rPr lang="en-US" dirty="0"/>
              <a:t>	Vocabularies, ontologies or data dictionaries</a:t>
            </a:r>
          </a:p>
          <a:p>
            <a:r>
              <a:rPr lang="en-US" dirty="0"/>
              <a:t>	Processes</a:t>
            </a:r>
          </a:p>
          <a:p>
            <a:r>
              <a:rPr lang="en-US" dirty="0"/>
              <a:t>	Forms or reports</a:t>
            </a:r>
          </a:p>
          <a:p>
            <a:r>
              <a:rPr lang="en-US" dirty="0"/>
              <a:t>	Existing </a:t>
            </a:r>
            <a:r>
              <a:rPr lang="en-US" dirty="0" smtClean="0"/>
              <a:t>systems</a:t>
            </a:r>
          </a:p>
          <a:p>
            <a:r>
              <a:rPr lang="en-US" dirty="0"/>
              <a:t>	</a:t>
            </a:r>
            <a:r>
              <a:rPr lang="en-US" dirty="0" smtClean="0"/>
              <a:t>Use cases</a:t>
            </a:r>
            <a:endParaRPr lang="en-US" dirty="0"/>
          </a:p>
          <a:p>
            <a:endParaRPr lang="en-US" dirty="0"/>
          </a:p>
        </p:txBody>
      </p:sp>
      <p:sp>
        <p:nvSpPr>
          <p:cNvPr id="3" name="Title 2"/>
          <p:cNvSpPr>
            <a:spLocks noGrp="1"/>
          </p:cNvSpPr>
          <p:nvPr>
            <p:ph type="title"/>
          </p:nvPr>
        </p:nvSpPr>
        <p:spPr/>
        <p:txBody>
          <a:bodyPr/>
          <a:lstStyle/>
          <a:p>
            <a:r>
              <a:rPr lang="en-US" dirty="0" smtClean="0"/>
              <a:t>Specific artifacts</a:t>
            </a:r>
            <a:endParaRPr lang="en-US" dirty="0"/>
          </a:p>
        </p:txBody>
      </p:sp>
      <p:sp>
        <p:nvSpPr>
          <p:cNvPr id="6" name="Date Placeholder 5"/>
          <p:cNvSpPr>
            <a:spLocks noGrp="1"/>
          </p:cNvSpPr>
          <p:nvPr>
            <p:ph type="dt" sz="half" idx="14"/>
          </p:nvPr>
        </p:nvSpPr>
        <p:spPr/>
        <p:txBody>
          <a:bodyPr/>
          <a:lstStyle/>
          <a:p>
            <a:fld id="{BF54636A-89CA-427A-B5CF-AAB9E5E68CCB}"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26</a:t>
            </a:fld>
            <a:endParaRPr lang="en-US"/>
          </a:p>
        </p:txBody>
      </p:sp>
    </p:spTree>
    <p:extLst>
      <p:ext uri="{BB962C8B-B14F-4D97-AF65-F5344CB8AC3E}">
        <p14:creationId xmlns:p14="http://schemas.microsoft.com/office/powerpoint/2010/main" val="1832024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sources in your community? Are you a source?</a:t>
            </a:r>
          </a:p>
          <a:p>
            <a:r>
              <a:rPr lang="en-US" dirty="0" smtClean="0"/>
              <a:t>What data to they provide now? What data should they provide? </a:t>
            </a:r>
          </a:p>
          <a:p>
            <a:r>
              <a:rPr lang="en-US" dirty="0" smtClean="0"/>
              <a:t>Who do they provide it to? Who should they provide it to?</a:t>
            </a:r>
          </a:p>
          <a:p>
            <a:r>
              <a:rPr lang="en-US" dirty="0" smtClean="0"/>
              <a:t>How is it provided now? How should it be 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 (See above)</a:t>
            </a:r>
          </a:p>
          <a:p>
            <a:endParaRPr lang="en-US" dirty="0"/>
          </a:p>
        </p:txBody>
      </p:sp>
      <p:sp>
        <p:nvSpPr>
          <p:cNvPr id="3" name="Title 2"/>
          <p:cNvSpPr>
            <a:spLocks noGrp="1"/>
          </p:cNvSpPr>
          <p:nvPr>
            <p:ph type="title"/>
          </p:nvPr>
        </p:nvSpPr>
        <p:spPr/>
        <p:txBody>
          <a:bodyPr/>
          <a:lstStyle/>
          <a:p>
            <a:r>
              <a:rPr lang="en-US" dirty="0" smtClean="0"/>
              <a:t>For Data Sources…</a:t>
            </a:r>
            <a:endParaRPr lang="en-US" dirty="0"/>
          </a:p>
        </p:txBody>
      </p:sp>
      <p:sp>
        <p:nvSpPr>
          <p:cNvPr id="7" name="Date Placeholder 6"/>
          <p:cNvSpPr>
            <a:spLocks noGrp="1"/>
          </p:cNvSpPr>
          <p:nvPr>
            <p:ph type="dt" sz="half" idx="14"/>
          </p:nvPr>
        </p:nvSpPr>
        <p:spPr/>
        <p:txBody>
          <a:bodyPr/>
          <a:lstStyle/>
          <a:p>
            <a:fld id="{6BAEF988-70A3-4FDF-8F54-08E8E8C96878}" type="datetime1">
              <a:rPr lang="en-US" smtClean="0"/>
              <a:t>1/24/2015</a:t>
            </a:fld>
            <a:endParaRPr lang="en-US" dirty="0"/>
          </a:p>
        </p:txBody>
      </p:sp>
      <p:sp>
        <p:nvSpPr>
          <p:cNvPr id="8" name="Footer Placeholder 7"/>
          <p:cNvSpPr>
            <a:spLocks noGrp="1"/>
          </p:cNvSpPr>
          <p:nvPr>
            <p:ph type="ftr" sz="quarter" idx="16"/>
          </p:nvPr>
        </p:nvSpPr>
        <p:spPr/>
        <p:txBody>
          <a:bodyPr/>
          <a:lstStyle/>
          <a:p>
            <a:r>
              <a:rPr lang="en-US" smtClean="0"/>
              <a:t>Threat &amp; Risk</a:t>
            </a:r>
            <a:endParaRPr lang="en-US"/>
          </a:p>
        </p:txBody>
      </p:sp>
      <p:sp>
        <p:nvSpPr>
          <p:cNvPr id="9" name="Slide Number Placeholder 8"/>
          <p:cNvSpPr>
            <a:spLocks noGrp="1"/>
          </p:cNvSpPr>
          <p:nvPr>
            <p:ph type="sldNum" sz="quarter" idx="15"/>
          </p:nvPr>
        </p:nvSpPr>
        <p:spPr/>
        <p:txBody>
          <a:bodyPr/>
          <a:lstStyle/>
          <a:p>
            <a:fld id="{C5349D12-3EF0-44B0-8484-0F10BE0E01DA}" type="slidenum">
              <a:rPr lang="en-US" smtClean="0"/>
              <a:t>27</a:t>
            </a:fld>
            <a:endParaRPr lang="en-US"/>
          </a:p>
        </p:txBody>
      </p:sp>
    </p:spTree>
    <p:extLst>
      <p:ext uri="{BB962C8B-B14F-4D97-AF65-F5344CB8AC3E}">
        <p14:creationId xmlns:p14="http://schemas.microsoft.com/office/powerpoint/2010/main" val="1089065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brokers in your community? Are you a broker?</a:t>
            </a:r>
          </a:p>
          <a:p>
            <a:r>
              <a:rPr lang="en-US" dirty="0" smtClean="0"/>
              <a:t>Who do they consume data from? Who should they consume data from?</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Data </a:t>
            </a:r>
            <a:r>
              <a:rPr lang="en-US" dirty="0"/>
              <a:t>fusion and </a:t>
            </a:r>
            <a:r>
              <a:rPr lang="en-US" dirty="0" smtClean="0"/>
              <a:t>brokering…</a:t>
            </a:r>
            <a:endParaRPr lang="en-US" dirty="0"/>
          </a:p>
        </p:txBody>
      </p:sp>
      <p:sp>
        <p:nvSpPr>
          <p:cNvPr id="6" name="Date Placeholder 5"/>
          <p:cNvSpPr>
            <a:spLocks noGrp="1"/>
          </p:cNvSpPr>
          <p:nvPr>
            <p:ph type="dt" sz="half" idx="14"/>
          </p:nvPr>
        </p:nvSpPr>
        <p:spPr/>
        <p:txBody>
          <a:bodyPr/>
          <a:lstStyle/>
          <a:p>
            <a:fld id="{29A64E8B-282C-4032-B500-A01B23482823}"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28</a:t>
            </a:fld>
            <a:endParaRPr lang="en-US"/>
          </a:p>
        </p:txBody>
      </p:sp>
    </p:spTree>
    <p:extLst>
      <p:ext uri="{BB962C8B-B14F-4D97-AF65-F5344CB8AC3E}">
        <p14:creationId xmlns:p14="http://schemas.microsoft.com/office/powerpoint/2010/main" val="2859705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analysts in your community? Are you an analyst?</a:t>
            </a:r>
          </a:p>
          <a:p>
            <a:r>
              <a:rPr lang="en-US" dirty="0" smtClean="0"/>
              <a:t>Who do they consume data from? Who should they consume data from?</a:t>
            </a:r>
          </a:p>
          <a:p>
            <a:r>
              <a:rPr lang="en-US" dirty="0" smtClean="0"/>
              <a:t>What analytics do the do? What should the do?</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Analysts…</a:t>
            </a:r>
            <a:endParaRPr lang="en-US" dirty="0"/>
          </a:p>
        </p:txBody>
      </p:sp>
      <p:sp>
        <p:nvSpPr>
          <p:cNvPr id="6" name="Date Placeholder 5"/>
          <p:cNvSpPr>
            <a:spLocks noGrp="1"/>
          </p:cNvSpPr>
          <p:nvPr>
            <p:ph type="dt" sz="half" idx="14"/>
          </p:nvPr>
        </p:nvSpPr>
        <p:spPr/>
        <p:txBody>
          <a:bodyPr/>
          <a:lstStyle/>
          <a:p>
            <a:fld id="{E4704B7D-3708-41F0-8B71-D48F95DD10D4}"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29</a:t>
            </a:fld>
            <a:endParaRPr lang="en-US"/>
          </a:p>
        </p:txBody>
      </p:sp>
    </p:spTree>
    <p:extLst>
      <p:ext uri="{BB962C8B-B14F-4D97-AF65-F5344CB8AC3E}">
        <p14:creationId xmlns:p14="http://schemas.microsoft.com/office/powerpoint/2010/main" val="4003855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Review, understand and decide what to integrate from</a:t>
            </a:r>
          </a:p>
          <a:p>
            <a:pPr lvl="1"/>
            <a:r>
              <a:rPr lang="en-US" dirty="0" err="1" smtClean="0"/>
              <a:t>LEADing</a:t>
            </a:r>
            <a:r>
              <a:rPr lang="en-US" dirty="0" smtClean="0"/>
              <a:t> practice ontology</a:t>
            </a:r>
          </a:p>
          <a:p>
            <a:pPr lvl="1"/>
            <a:r>
              <a:rPr lang="en-US" dirty="0" smtClean="0"/>
              <a:t>NIEM</a:t>
            </a:r>
          </a:p>
          <a:p>
            <a:pPr lvl="1"/>
            <a:r>
              <a:rPr lang="en-US" dirty="0" smtClean="0"/>
              <a:t>STIX</a:t>
            </a:r>
          </a:p>
          <a:p>
            <a:pPr lvl="1"/>
            <a:r>
              <a:rPr lang="en-US" dirty="0" smtClean="0"/>
              <a:t>EDXL</a:t>
            </a:r>
          </a:p>
          <a:p>
            <a:pPr lvl="1"/>
            <a:r>
              <a:rPr lang="en-US" dirty="0" smtClean="0"/>
              <a:t>Pilots</a:t>
            </a:r>
          </a:p>
          <a:p>
            <a:pPr lvl="1"/>
            <a:endParaRPr lang="en-US" dirty="0"/>
          </a:p>
          <a:p>
            <a:pPr marL="0" lvl="1" indent="0">
              <a:buNone/>
            </a:pPr>
            <a:r>
              <a:rPr lang="en-US" dirty="0" smtClean="0"/>
              <a:t>Others?</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Primary inputs and mappings</a:t>
            </a:r>
            <a:endParaRPr lang="en-US" dirty="0"/>
          </a:p>
        </p:txBody>
      </p:sp>
    </p:spTree>
    <p:extLst>
      <p:ext uri="{BB962C8B-B14F-4D97-AF65-F5344CB8AC3E}">
        <p14:creationId xmlns:p14="http://schemas.microsoft.com/office/powerpoint/2010/main" val="3336804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responders in your community? Are you a responder?</a:t>
            </a:r>
          </a:p>
          <a:p>
            <a:r>
              <a:rPr lang="en-US" dirty="0" smtClean="0"/>
              <a:t>Who do they consume data from? Who should they consume data from?</a:t>
            </a:r>
          </a:p>
          <a:p>
            <a:r>
              <a:rPr lang="en-US" dirty="0" smtClean="0"/>
              <a:t>What data to they consume now? What data should they consume? </a:t>
            </a:r>
          </a:p>
          <a:p>
            <a:r>
              <a:rPr lang="en-US" dirty="0" smtClean="0"/>
              <a:t>How are they equipped to make decisions and respond? How should they be equipped?</a:t>
            </a:r>
          </a:p>
          <a:p>
            <a:r>
              <a:rPr lang="en-US" dirty="0" smtClean="0"/>
              <a:t>How is data consumed now? How should it be consumed in the future What are the data formats, entities, elements, associations and vocabularies? </a:t>
            </a:r>
          </a:p>
          <a:p>
            <a:r>
              <a:rPr lang="en-US" dirty="0" smtClean="0"/>
              <a:t>What existing artifacts are there?</a:t>
            </a:r>
          </a:p>
          <a:p>
            <a:endParaRPr lang="en-US" dirty="0" smtClean="0"/>
          </a:p>
          <a:p>
            <a:endParaRPr lang="en-US" dirty="0"/>
          </a:p>
        </p:txBody>
      </p:sp>
      <p:sp>
        <p:nvSpPr>
          <p:cNvPr id="3" name="Title 2"/>
          <p:cNvSpPr>
            <a:spLocks noGrp="1"/>
          </p:cNvSpPr>
          <p:nvPr>
            <p:ph type="title"/>
          </p:nvPr>
        </p:nvSpPr>
        <p:spPr/>
        <p:txBody>
          <a:bodyPr/>
          <a:lstStyle/>
          <a:p>
            <a:r>
              <a:rPr lang="en-US" dirty="0" smtClean="0"/>
              <a:t>For Responders…</a:t>
            </a:r>
            <a:endParaRPr lang="en-US" dirty="0"/>
          </a:p>
        </p:txBody>
      </p:sp>
      <p:sp>
        <p:nvSpPr>
          <p:cNvPr id="6" name="Date Placeholder 5"/>
          <p:cNvSpPr>
            <a:spLocks noGrp="1"/>
          </p:cNvSpPr>
          <p:nvPr>
            <p:ph type="dt" sz="half" idx="14"/>
          </p:nvPr>
        </p:nvSpPr>
        <p:spPr/>
        <p:txBody>
          <a:bodyPr/>
          <a:lstStyle/>
          <a:p>
            <a:fld id="{62A0943E-F0AF-4B03-9AED-391DE19F8E6B}"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30</a:t>
            </a:fld>
            <a:endParaRPr lang="en-US"/>
          </a:p>
        </p:txBody>
      </p:sp>
    </p:spTree>
    <p:extLst>
      <p:ext uri="{BB962C8B-B14F-4D97-AF65-F5344CB8AC3E}">
        <p14:creationId xmlns:p14="http://schemas.microsoft.com/office/powerpoint/2010/main" val="149130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How do the data and interactions above fulfill each of the use-case outcomes?</a:t>
            </a:r>
          </a:p>
          <a:p>
            <a:r>
              <a:rPr lang="en-US" dirty="0" smtClean="0"/>
              <a:t>How can we validate the models meet the use cases?</a:t>
            </a:r>
            <a:endParaRPr lang="en-US" dirty="0"/>
          </a:p>
        </p:txBody>
      </p:sp>
      <p:sp>
        <p:nvSpPr>
          <p:cNvPr id="3" name="Title 2"/>
          <p:cNvSpPr>
            <a:spLocks noGrp="1"/>
          </p:cNvSpPr>
          <p:nvPr>
            <p:ph type="title"/>
          </p:nvPr>
        </p:nvSpPr>
        <p:spPr/>
        <p:txBody>
          <a:bodyPr/>
          <a:lstStyle/>
          <a:p>
            <a:r>
              <a:rPr lang="en-US" dirty="0" smtClean="0"/>
              <a:t>Use case resolution</a:t>
            </a:r>
            <a:endParaRPr lang="en-US" dirty="0"/>
          </a:p>
        </p:txBody>
      </p:sp>
      <p:sp>
        <p:nvSpPr>
          <p:cNvPr id="6" name="Date Placeholder 5"/>
          <p:cNvSpPr>
            <a:spLocks noGrp="1"/>
          </p:cNvSpPr>
          <p:nvPr>
            <p:ph type="dt" sz="half" idx="14"/>
          </p:nvPr>
        </p:nvSpPr>
        <p:spPr/>
        <p:txBody>
          <a:bodyPr/>
          <a:lstStyle/>
          <a:p>
            <a:fld id="{6FBCC5FD-8B1D-453E-BCB3-0E72A3ECD44D}" type="datetime1">
              <a:rPr lang="en-US" smtClean="0"/>
              <a:t>1/24/2015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31</a:t>
            </a:fld>
            <a:endParaRPr lang="en-US"/>
          </a:p>
        </p:txBody>
      </p:sp>
    </p:spTree>
    <p:extLst>
      <p:ext uri="{BB962C8B-B14F-4D97-AF65-F5344CB8AC3E}">
        <p14:creationId xmlns:p14="http://schemas.microsoft.com/office/powerpoint/2010/main" val="1500828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conceptual models</a:t>
            </a:r>
            <a:endParaRPr lang="en-US" dirty="0"/>
          </a:p>
        </p:txBody>
      </p:sp>
      <p:sp>
        <p:nvSpPr>
          <p:cNvPr id="8" name="Date Placeholder 7"/>
          <p:cNvSpPr>
            <a:spLocks noGrp="1"/>
          </p:cNvSpPr>
          <p:nvPr>
            <p:ph type="dt" sz="half" idx="10"/>
          </p:nvPr>
        </p:nvSpPr>
        <p:spPr/>
        <p:txBody>
          <a:bodyPr/>
          <a:lstStyle/>
          <a:p>
            <a:fld id="{0D6FB540-4C15-4588-86FF-E19E95913DD3}" type="datetime1">
              <a:rPr lang="en-US" smtClean="0"/>
              <a:t>1/24/2015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32</a:t>
            </a:fld>
            <a:endParaRPr lang="en-US"/>
          </a:p>
        </p:txBody>
      </p:sp>
    </p:spTree>
    <p:extLst>
      <p:ext uri="{BB962C8B-B14F-4D97-AF65-F5344CB8AC3E}">
        <p14:creationId xmlns:p14="http://schemas.microsoft.com/office/powerpoint/2010/main" val="2405985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FC8E0D-FE22-42CA-9D02-05162CCF70A3}" type="datetime1">
              <a:rPr lang="en-US" smtClean="0"/>
              <a:t>1/24/2015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33</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Conceptual Model Layering</a:t>
            </a:r>
            <a:endParaRPr lang="en-US" dirty="0"/>
          </a:p>
        </p:txBody>
      </p:sp>
      <p:sp>
        <p:nvSpPr>
          <p:cNvPr id="8" name="Rounded Rectangle 7"/>
          <p:cNvSpPr/>
          <p:nvPr/>
        </p:nvSpPr>
        <p:spPr>
          <a:xfrm>
            <a:off x="1295400" y="2514600"/>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 Provides concepts and links across multiple viewpoints, not just threat/risk. E.G. Person, Situation</a:t>
            </a:r>
            <a:endParaRPr lang="en-US" dirty="0"/>
          </a:p>
        </p:txBody>
      </p:sp>
      <p:sp>
        <p:nvSpPr>
          <p:cNvPr id="9" name="Rounded Rectangle 8"/>
          <p:cNvSpPr/>
          <p:nvPr/>
        </p:nvSpPr>
        <p:spPr>
          <a:xfrm>
            <a:off x="1295400" y="1600200"/>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  Fundamental concepts for modeling anything: Entities, Roles, Information, Rules, Process, Identity</a:t>
            </a:r>
            <a:endParaRPr lang="en-US" dirty="0"/>
          </a:p>
        </p:txBody>
      </p:sp>
      <p:sp>
        <p:nvSpPr>
          <p:cNvPr id="10" name="Rounded Rectangle 9"/>
          <p:cNvSpPr/>
          <p:nvPr/>
        </p:nvSpPr>
        <p:spPr>
          <a:xfrm>
            <a:off x="1295400" y="3429000"/>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Cross-risk/threat – Fundamental “wide and shallow” risk and threat concepts/ E.G. Risk, threat, danger, consequence</a:t>
            </a:r>
            <a:endParaRPr lang="en-US" dirty="0"/>
          </a:p>
        </p:txBody>
      </p:sp>
      <p:sp>
        <p:nvSpPr>
          <p:cNvPr id="11" name="Rounded Rectangle 10"/>
          <p:cNvSpPr/>
          <p:nvPr/>
        </p:nvSpPr>
        <p:spPr>
          <a:xfrm>
            <a:off x="1295400" y="4345577"/>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threat situational awareness and response</a:t>
            </a:r>
            <a:endParaRPr lang="en-US" dirty="0"/>
          </a:p>
        </p:txBody>
      </p:sp>
      <p:sp>
        <p:nvSpPr>
          <p:cNvPr id="12" name="Rounded Rectangle 11"/>
          <p:cNvSpPr/>
          <p:nvPr/>
        </p:nvSpPr>
        <p:spPr>
          <a:xfrm>
            <a:off x="4495800" y="4343400"/>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risk  evaluation and mediation</a:t>
            </a:r>
            <a:endParaRPr lang="en-US" dirty="0"/>
          </a:p>
        </p:txBody>
      </p:sp>
    </p:spTree>
    <p:extLst>
      <p:ext uri="{BB962C8B-B14F-4D97-AF65-F5344CB8AC3E}">
        <p14:creationId xmlns:p14="http://schemas.microsoft.com/office/powerpoint/2010/main" val="1079830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a:t>
            </a:r>
            <a:r>
              <a:rPr lang="en-US" dirty="0" err="1" smtClean="0"/>
              <a:t>todo</a:t>
            </a:r>
            <a:r>
              <a:rPr lang="en-US" dirty="0" smtClean="0"/>
              <a:t>--</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1/24/2015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34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normAutofit fontScale="90000"/>
          </a:bodyPr>
          <a:lstStyle/>
          <a:p>
            <a:r>
              <a:rPr lang="en-US" dirty="0" smtClean="0"/>
              <a:t>Understanding the UML diagrams &amp; Tables</a:t>
            </a:r>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209675"/>
            <a:ext cx="9153526"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233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Classes {Entities}</a:t>
            </a:r>
          </a:p>
          <a:p>
            <a:r>
              <a:rPr lang="en-US" dirty="0" smtClean="0"/>
              <a:t>Data types and primitive types {Values}</a:t>
            </a:r>
          </a:p>
          <a:p>
            <a:r>
              <a:rPr lang="en-US" dirty="0" smtClean="0"/>
              <a:t>Associations, associations ends {Relation types}</a:t>
            </a:r>
          </a:p>
          <a:p>
            <a:r>
              <a:rPr lang="en-US" dirty="0" smtClean="0"/>
              <a:t>Properties for values {Simple property relations}</a:t>
            </a:r>
          </a:p>
          <a:p>
            <a:r>
              <a:rPr lang="en-US" dirty="0" smtClean="0"/>
              <a:t>Property defaults </a:t>
            </a:r>
            <a:r>
              <a:rPr lang="en-US" smtClean="0"/>
              <a:t>{Refinement: An </a:t>
            </a:r>
            <a:r>
              <a:rPr lang="en-US" dirty="0" smtClean="0"/>
              <a:t>expression evaluated if no values set in context}</a:t>
            </a:r>
          </a:p>
          <a:p>
            <a:r>
              <a:rPr lang="en-US" dirty="0" smtClean="0"/>
              <a:t>Association classes (However, all associations and properties are considered “first class”)</a:t>
            </a:r>
          </a:p>
          <a:p>
            <a:r>
              <a:rPr lang="en-US" dirty="0" smtClean="0"/>
              <a:t>Subsets and redefines of association ends {Properties of relations}</a:t>
            </a:r>
          </a:p>
          <a:p>
            <a:r>
              <a:rPr lang="en-US" dirty="0" smtClean="0"/>
              <a:t>Cardinalities {Constraint}</a:t>
            </a:r>
          </a:p>
          <a:p>
            <a:r>
              <a:rPr lang="en-US" dirty="0" smtClean="0"/>
              <a:t>Packages &amp; Package URI {Lexical and logical context}</a:t>
            </a:r>
          </a:p>
          <a:p>
            <a:r>
              <a:rPr lang="en-US" dirty="0" smtClean="0"/>
              <a:t>Realization {Representation realizes concept}</a:t>
            </a:r>
          </a:p>
          <a:p>
            <a:r>
              <a:rPr lang="en-US" dirty="0" smtClean="0"/>
              <a:t>Instance specifications {Constraints and patterns}</a:t>
            </a:r>
          </a:p>
          <a:p>
            <a:r>
              <a:rPr lang="en-US" dirty="0" smtClean="0"/>
              <a:t>Collaboration {Patterns and rules}</a:t>
            </a:r>
            <a:endParaRPr lang="en-US" dirty="0"/>
          </a:p>
        </p:txBody>
      </p:sp>
      <p:sp>
        <p:nvSpPr>
          <p:cNvPr id="2" name="Title 1"/>
          <p:cNvSpPr>
            <a:spLocks noGrp="1"/>
          </p:cNvSpPr>
          <p:nvPr>
            <p:ph type="title"/>
          </p:nvPr>
        </p:nvSpPr>
        <p:spPr/>
        <p:txBody>
          <a:bodyPr>
            <a:normAutofit/>
          </a:bodyPr>
          <a:lstStyle/>
          <a:p>
            <a:r>
              <a:rPr lang="en-US" dirty="0" smtClean="0">
                <a:solidFill>
                  <a:schemeClr val="tx1"/>
                </a:solidFill>
              </a:rPr>
              <a:t>UML Concepts we use</a:t>
            </a:r>
            <a:endParaRPr lang="en-US" dirty="0">
              <a:solidFill>
                <a:schemeClr val="tx1"/>
              </a:solidFill>
            </a:endParaRPr>
          </a:p>
        </p:txBody>
      </p:sp>
    </p:spTree>
    <p:extLst>
      <p:ext uri="{BB962C8B-B14F-4D97-AF65-F5344CB8AC3E}">
        <p14:creationId xmlns:p14="http://schemas.microsoft.com/office/powerpoint/2010/main" val="1433486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Classifying packages</a:t>
            </a:r>
          </a:p>
          <a:p>
            <a:r>
              <a:rPr lang="en-US" dirty="0" smtClean="0"/>
              <a:t>	Conceptual Model, Physical Model, Mapping</a:t>
            </a:r>
          </a:p>
          <a:p>
            <a:r>
              <a:rPr lang="en-US" dirty="0" smtClean="0"/>
              <a:t>Classification / classifies</a:t>
            </a:r>
          </a:p>
          <a:p>
            <a:r>
              <a:rPr lang="en-US" dirty="0"/>
              <a:t>	</a:t>
            </a:r>
            <a:r>
              <a:rPr lang="en-US" dirty="0" smtClean="0"/>
              <a:t>Role &amp; Phase</a:t>
            </a:r>
          </a:p>
          <a:p>
            <a:r>
              <a:rPr lang="en-US" dirty="0" smtClean="0"/>
              <a:t>Kinds of types</a:t>
            </a:r>
          </a:p>
          <a:p>
            <a:r>
              <a:rPr lang="en-US" dirty="0"/>
              <a:t>	</a:t>
            </a:r>
            <a:r>
              <a:rPr lang="en-US" dirty="0" smtClean="0"/>
              <a:t>Entity, Quantity Kind, Unit</a:t>
            </a:r>
          </a:p>
          <a:p>
            <a:r>
              <a:rPr lang="en-US" dirty="0" smtClean="0"/>
              <a:t>Relations</a:t>
            </a:r>
          </a:p>
          <a:p>
            <a:r>
              <a:rPr lang="en-US" dirty="0"/>
              <a:t>	</a:t>
            </a:r>
            <a:r>
              <a:rPr lang="en-US" dirty="0" smtClean="0"/>
              <a:t>Intersection and Union classes</a:t>
            </a:r>
          </a:p>
          <a:p>
            <a:r>
              <a:rPr lang="en-US" dirty="0" smtClean="0"/>
              <a:t>	Equivalent with, disjoint with, is in context of, Restriction</a:t>
            </a:r>
          </a:p>
          <a:p>
            <a:r>
              <a:rPr lang="en-US" dirty="0" smtClean="0"/>
              <a:t>	Represents</a:t>
            </a:r>
          </a:p>
          <a:p>
            <a:r>
              <a:rPr lang="en-US" dirty="0" smtClean="0"/>
              <a:t>Rule {Mapping}</a:t>
            </a:r>
          </a:p>
          <a:p>
            <a:endParaRPr lang="en-US" dirty="0" smtClean="0"/>
          </a:p>
        </p:txBody>
      </p:sp>
      <p:sp>
        <p:nvSpPr>
          <p:cNvPr id="3" name="Date Placeholder 2"/>
          <p:cNvSpPr>
            <a:spLocks noGrp="1"/>
          </p:cNvSpPr>
          <p:nvPr>
            <p:ph type="dt" sz="half" idx="14"/>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Profile extension concepts</a:t>
            </a:r>
            <a:endParaRPr lang="en-US" dirty="0"/>
          </a:p>
        </p:txBody>
      </p:sp>
    </p:spTree>
    <p:extLst>
      <p:ext uri="{BB962C8B-B14F-4D97-AF65-F5344CB8AC3E}">
        <p14:creationId xmlns:p14="http://schemas.microsoft.com/office/powerpoint/2010/main" val="1097828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Options</a:t>
            </a:r>
          </a:p>
          <a:p>
            <a:r>
              <a:rPr lang="en-US" dirty="0"/>
              <a:t>	</a:t>
            </a:r>
            <a:r>
              <a:rPr lang="en-US" dirty="0" smtClean="0"/>
              <a:t>UML Model</a:t>
            </a:r>
          </a:p>
          <a:p>
            <a:r>
              <a:rPr lang="en-US" dirty="0"/>
              <a:t>	</a:t>
            </a:r>
            <a:r>
              <a:rPr lang="en-US" dirty="0" smtClean="0"/>
              <a:t>Tables</a:t>
            </a:r>
          </a:p>
          <a:p>
            <a:r>
              <a:rPr lang="en-US" dirty="0"/>
              <a:t>	</a:t>
            </a:r>
            <a:r>
              <a:rPr lang="en-US" dirty="0" smtClean="0"/>
              <a:t>Schema</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Representing your data and schema</a:t>
            </a:r>
            <a:endParaRPr lang="en-US" dirty="0"/>
          </a:p>
        </p:txBody>
      </p:sp>
      <p:sp>
        <p:nvSpPr>
          <p:cNvPr id="7" name="TextBox 6"/>
          <p:cNvSpPr txBox="1"/>
          <p:nvPr/>
        </p:nvSpPr>
        <p:spPr>
          <a:xfrm rot="1021094">
            <a:off x="3964728" y="2514601"/>
            <a:ext cx="2362200" cy="369332"/>
          </a:xfrm>
          <a:prstGeom prst="rect">
            <a:avLst/>
          </a:prstGeom>
          <a:noFill/>
        </p:spPr>
        <p:txBody>
          <a:bodyPr wrap="square" rtlCol="0">
            <a:spAutoFit/>
          </a:bodyPr>
          <a:lstStyle/>
          <a:p>
            <a:r>
              <a:rPr lang="en-US" dirty="0" smtClean="0"/>
              <a:t>Examples</a:t>
            </a:r>
            <a:endParaRPr lang="en-US" dirty="0"/>
          </a:p>
        </p:txBody>
      </p:sp>
    </p:spTree>
    <p:extLst>
      <p:ext uri="{BB962C8B-B14F-4D97-AF65-F5344CB8AC3E}">
        <p14:creationId xmlns:p14="http://schemas.microsoft.com/office/powerpoint/2010/main" val="8231180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STIX source data</a:t>
            </a:r>
            <a:endParaRPr lang="en-US" dirty="0">
              <a:solidFill>
                <a:schemeClr val="tx1"/>
              </a:solidFill>
            </a:endParaRPr>
          </a:p>
        </p:txBody>
      </p:sp>
      <p:sp>
        <p:nvSpPr>
          <p:cNvPr id="3" name="TextBox 2"/>
          <p:cNvSpPr txBox="1"/>
          <p:nvPr/>
        </p:nvSpPr>
        <p:spPr>
          <a:xfrm>
            <a:off x="579422" y="1394234"/>
            <a:ext cx="184731" cy="276999"/>
          </a:xfrm>
          <a:prstGeom prst="rect">
            <a:avLst/>
          </a:prstGeom>
          <a:noFill/>
        </p:spPr>
        <p:txBody>
          <a:bodyPr wrap="none" rtlCol="0">
            <a:spAutoFit/>
          </a:bodyPr>
          <a:lstStyle/>
          <a:p>
            <a:endParaRPr lang="en-US" sz="1200" dirty="0"/>
          </a:p>
        </p:txBody>
      </p:sp>
      <p:sp>
        <p:nvSpPr>
          <p:cNvPr id="4" name="Rectangle 3"/>
          <p:cNvSpPr/>
          <p:nvPr/>
        </p:nvSpPr>
        <p:spPr>
          <a:xfrm>
            <a:off x="201168" y="916347"/>
            <a:ext cx="8732520" cy="5262979"/>
          </a:xfrm>
          <a:prstGeom prst="rect">
            <a:avLst/>
          </a:prstGeom>
        </p:spPr>
        <p:txBody>
          <a:bodyPr wrap="square">
            <a:spAutoFit/>
          </a:bodyPr>
          <a:lstStyle/>
          <a:p>
            <a:r>
              <a:rPr lang="en-US" sz="1200" dirty="0" smtClean="0"/>
              <a:t>&lt;</a:t>
            </a:r>
            <a:r>
              <a:rPr lang="en-US" sz="1200" dirty="0" err="1" smtClean="0"/>
              <a:t>stix:Incident</a:t>
            </a:r>
            <a:r>
              <a:rPr lang="en-US" sz="1200" dirty="0" smtClean="0"/>
              <a:t> id="example:incident-fd56fb34-af59-47b3-95cf-7baaaa53fe93" timestamp="2014-08-28T16:42:52.859547+00:00" </a:t>
            </a:r>
            <a:r>
              <a:rPr lang="en-US" sz="1200" dirty="0" err="1" smtClean="0"/>
              <a:t>xsi:type</a:t>
            </a:r>
            <a:r>
              <a:rPr lang="en-US" sz="1200" dirty="0" smtClean="0"/>
              <a:t>='</a:t>
            </a:r>
            <a:r>
              <a:rPr lang="en-US" sz="1200" dirty="0" err="1" smtClean="0"/>
              <a:t>incident:</a:t>
            </a:r>
            <a:r>
              <a:rPr lang="en-US" sz="1200" b="1" dirty="0" err="1" smtClean="0">
                <a:solidFill>
                  <a:srgbClr val="00B0F0"/>
                </a:solidFill>
              </a:rPr>
              <a:t>IncidentTyp</a:t>
            </a:r>
            <a:r>
              <a:rPr lang="en-US" sz="1200" b="1" dirty="0" err="1" smtClean="0"/>
              <a:t>e</a:t>
            </a:r>
            <a:r>
              <a:rPr lang="en-US" sz="1200" dirty="0" smtClean="0"/>
              <a:t>' version="1.1.1"&gt; </a:t>
            </a:r>
          </a:p>
          <a:p>
            <a:r>
              <a:rPr lang="en-US" sz="1200" dirty="0" smtClean="0"/>
              <a:t>	&lt;</a:t>
            </a:r>
            <a:r>
              <a:rPr lang="en-US" sz="1200" dirty="0" err="1" smtClean="0"/>
              <a:t>incident:Title</a:t>
            </a:r>
            <a:r>
              <a:rPr lang="en-US" sz="1200" dirty="0" smtClean="0"/>
              <a:t>&gt;</a:t>
            </a:r>
            <a:r>
              <a:rPr lang="en-US" sz="1200" b="1" dirty="0" smtClean="0">
                <a:solidFill>
                  <a:srgbClr val="00B0F0"/>
                </a:solidFill>
              </a:rPr>
              <a:t>Breach of Canary Corp</a:t>
            </a:r>
            <a:r>
              <a:rPr lang="en-US" sz="1200" dirty="0" smtClean="0"/>
              <a:t>&lt;/</a:t>
            </a:r>
            <a:r>
              <a:rPr lang="en-US" sz="1200" dirty="0" err="1" smtClean="0"/>
              <a:t>incident:Title</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incident:Incident_Discovery</a:t>
            </a:r>
            <a:r>
              <a:rPr lang="en-US" sz="1200" dirty="0" smtClean="0"/>
              <a:t> precision="second"&gt;2013-01-13T00:00:00&lt;/</a:t>
            </a:r>
            <a:r>
              <a:rPr lang="en-US" sz="1200" dirty="0" err="1" smtClean="0"/>
              <a:t>incident:Incident_Discovery</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incident:Description</a:t>
            </a:r>
            <a:r>
              <a:rPr lang="en-US" sz="1200" dirty="0" smtClean="0"/>
              <a:t>&gt;</a:t>
            </a:r>
            <a:r>
              <a:rPr lang="en-US" sz="1200" b="1" dirty="0" smtClean="0">
                <a:solidFill>
                  <a:srgbClr val="00B0F0"/>
                </a:solidFill>
              </a:rPr>
              <a:t>Intrusion into enterprise network</a:t>
            </a:r>
            <a:r>
              <a:rPr lang="en-US" sz="1200" dirty="0" smtClean="0"/>
              <a:t>&lt;/</a:t>
            </a:r>
            <a:r>
              <a:rPr lang="en-US" sz="1200" dirty="0" err="1" smtClean="0"/>
              <a:t>incident:Description</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stixCommon:Description</a:t>
            </a:r>
            <a:r>
              <a:rPr lang="en-US" sz="1200" dirty="0" smtClean="0"/>
              <a:t>&gt;The person who reported it&lt;/</a:t>
            </a:r>
            <a:r>
              <a:rPr lang="en-US" sz="1200" dirty="0" err="1" smtClean="0"/>
              <a:t>stixCommon:Description</a:t>
            </a:r>
            <a:r>
              <a:rPr lang="en-US" sz="1200" dirty="0" smtClean="0"/>
              <a:t>&gt; </a:t>
            </a:r>
          </a:p>
          <a:p>
            <a:r>
              <a:rPr lang="en-US" sz="1200" dirty="0" smtClean="0"/>
              <a:t>		&lt;</a:t>
            </a:r>
            <a:r>
              <a:rPr lang="en-US" sz="1200" dirty="0" err="1" smtClean="0"/>
              <a:t>stixCommon:Identity</a:t>
            </a:r>
            <a:r>
              <a:rPr lang="en-US" sz="1200" dirty="0" smtClean="0"/>
              <a:t> id="example:Identity-5db269cf-e603-4df9-ae8c-51ff295abfaa"&gt; </a:t>
            </a:r>
          </a:p>
          <a:p>
            <a:r>
              <a:rPr lang="en-US" sz="1200" dirty="0" smtClean="0"/>
              <a:t>			&lt;</a:t>
            </a:r>
            <a:r>
              <a:rPr lang="en-US" sz="1200" dirty="0" err="1" smtClean="0"/>
              <a:t>stixCommon:Name</a:t>
            </a:r>
            <a:r>
              <a:rPr lang="en-US" sz="1200" dirty="0" smtClean="0"/>
              <a:t>&gt;Sample Investigations, LLC&lt;/</a:t>
            </a:r>
            <a:r>
              <a:rPr lang="en-US" sz="1200" dirty="0" err="1" smtClean="0"/>
              <a:t>stixCommon:Name</a:t>
            </a:r>
            <a:r>
              <a:rPr lang="en-US" sz="1200" dirty="0" smtClean="0"/>
              <a:t>&gt; </a:t>
            </a:r>
          </a:p>
          <a:p>
            <a:r>
              <a:rPr lang="en-US" sz="1200" dirty="0" smtClean="0"/>
              <a:t>		&lt;/</a:t>
            </a:r>
            <a:r>
              <a:rPr lang="en-US" sz="1200" dirty="0" err="1" smtClean="0"/>
              <a:t>stixCommon:Identity</a:t>
            </a:r>
            <a:r>
              <a:rPr lang="en-US" sz="1200" dirty="0" smtClean="0"/>
              <a:t>&gt; </a:t>
            </a:r>
          </a:p>
          <a:p>
            <a:pPr lvl="1"/>
            <a:r>
              <a:rPr lang="en-US" sz="1200" dirty="0" smtClean="0"/>
              <a:t>	&lt;</a:t>
            </a:r>
            <a:r>
              <a:rPr lang="en-US" sz="1200" dirty="0" err="1" smtClean="0"/>
              <a:t>stixCommon:Time</a:t>
            </a:r>
            <a:r>
              <a:rPr lang="en-US" sz="1200" dirty="0" smtClean="0"/>
              <a:t>&gt; </a:t>
            </a:r>
          </a:p>
          <a:p>
            <a:pPr lvl="1"/>
            <a:r>
              <a:rPr lang="en-US" sz="1200" dirty="0" smtClean="0"/>
              <a:t>		&lt;</a:t>
            </a:r>
            <a:r>
              <a:rPr lang="en-US" sz="1200" dirty="0" err="1" smtClean="0"/>
              <a:t>cyboxCommon:Produced_Time</a:t>
            </a:r>
            <a:r>
              <a:rPr lang="en-US" sz="1200" dirty="0" smtClean="0"/>
              <a:t>&gt;2014-03-11T00:00:00&lt;/</a:t>
            </a:r>
            <a:r>
              <a:rPr lang="en-US" sz="1200" dirty="0" err="1" smtClean="0"/>
              <a:t>cyboxCommon:Produced_Time</a:t>
            </a:r>
            <a:r>
              <a:rPr lang="en-US" sz="1200" dirty="0" smtClean="0"/>
              <a:t>&gt; </a:t>
            </a:r>
          </a:p>
          <a:p>
            <a:pPr lvl="1"/>
            <a:r>
              <a:rPr lang="en-US" sz="1200" dirty="0" smtClean="0"/>
              <a:t>	&lt;/</a:t>
            </a:r>
            <a:r>
              <a:rPr lang="en-US" sz="1200" dirty="0" err="1" smtClean="0"/>
              <a:t>stixCommon:Time</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incident:</a:t>
            </a:r>
            <a:r>
              <a:rPr lang="en-US" sz="1200" b="1" dirty="0" err="1" smtClean="0"/>
              <a:t>Victim</a:t>
            </a:r>
            <a:r>
              <a:rPr lang="en-US" sz="1200" dirty="0" smtClean="0"/>
              <a:t> id="example:Identity-c85082f3-bc04-43c8-a000-e0c1d0f2c045"&gt; </a:t>
            </a:r>
          </a:p>
          <a:p>
            <a:pPr lvl="1"/>
            <a:r>
              <a:rPr lang="en-US" sz="1200" dirty="0" smtClean="0"/>
              <a:t>	&lt;</a:t>
            </a:r>
            <a:r>
              <a:rPr lang="en-US" sz="1200" dirty="0" err="1" smtClean="0"/>
              <a:t>stixCommon:Name</a:t>
            </a:r>
            <a:r>
              <a:rPr lang="en-US" sz="1200" dirty="0" smtClean="0"/>
              <a:t>&gt;</a:t>
            </a:r>
            <a:r>
              <a:rPr lang="en-US" sz="1200" b="1" dirty="0" smtClean="0">
                <a:solidFill>
                  <a:srgbClr val="00B0F0"/>
                </a:solidFill>
              </a:rPr>
              <a:t>Canary Corp</a:t>
            </a:r>
            <a:r>
              <a:rPr lang="en-US" sz="1200" dirty="0" smtClean="0"/>
              <a:t>&lt;/</a:t>
            </a:r>
            <a:r>
              <a:rPr lang="en-US" sz="1200" dirty="0" err="1" smtClean="0"/>
              <a:t>stixCommon:Name</a:t>
            </a:r>
            <a:r>
              <a:rPr lang="en-US" sz="1200" dirty="0" smtClean="0"/>
              <a:t>&gt; </a:t>
            </a:r>
          </a:p>
          <a:p>
            <a:pPr lvl="1"/>
            <a:r>
              <a:rPr lang="en-US" sz="1200" dirty="0" smtClean="0"/>
              <a:t>&lt;/</a:t>
            </a:r>
            <a:r>
              <a:rPr lang="en-US" sz="1200" dirty="0" err="1" smtClean="0"/>
              <a:t>incident:Victim</a:t>
            </a:r>
            <a:r>
              <a:rPr lang="en-US" sz="1200" dirty="0" smtClean="0"/>
              <a:t>&gt; </a:t>
            </a:r>
          </a:p>
          <a:p>
            <a:r>
              <a:rPr lang="en-US" sz="1200" dirty="0" smtClean="0"/>
              <a:t>	&lt;</a:t>
            </a:r>
            <a:r>
              <a:rPr lang="en-US" sz="1200" dirty="0" err="1" smtClean="0"/>
              <a:t>incident:Impact_Assessment</a:t>
            </a:r>
            <a:r>
              <a:rPr lang="en-US" sz="1200" dirty="0" smtClean="0"/>
              <a:t>&gt; </a:t>
            </a:r>
          </a:p>
          <a:p>
            <a:pPr lvl="2"/>
            <a:r>
              <a:rPr lang="en-US" sz="1200" dirty="0" smtClean="0"/>
              <a:t>&lt;</a:t>
            </a:r>
            <a:r>
              <a:rPr lang="en-US" sz="1200" dirty="0" err="1" smtClean="0"/>
              <a:t>incident:Effects</a:t>
            </a:r>
            <a:r>
              <a:rPr lang="en-US" sz="1200" dirty="0" smtClean="0"/>
              <a:t>&gt; </a:t>
            </a:r>
          </a:p>
          <a:p>
            <a:pPr lvl="2"/>
            <a:r>
              <a:rPr lang="en-US" sz="1200" dirty="0" smtClean="0"/>
              <a:t>	&lt;</a:t>
            </a:r>
            <a:r>
              <a:rPr lang="en-US" sz="1200" dirty="0" err="1" smtClean="0"/>
              <a:t>incident:Effect</a:t>
            </a:r>
            <a:r>
              <a:rPr lang="en-US" sz="1200" dirty="0" smtClean="0"/>
              <a:t> </a:t>
            </a:r>
            <a:r>
              <a:rPr lang="en-US" sz="1200" dirty="0" err="1" smtClean="0"/>
              <a:t>xsi:type</a:t>
            </a:r>
            <a:r>
              <a:rPr lang="en-US" sz="1200" dirty="0" smtClean="0"/>
              <a:t>="stixVocabs:IncidentEffectVocab-1.0"&gt;Financial Loss&lt;/</a:t>
            </a:r>
            <a:r>
              <a:rPr lang="en-US" sz="1200" dirty="0" err="1" smtClean="0"/>
              <a:t>incident:Effect</a:t>
            </a:r>
            <a:r>
              <a:rPr lang="en-US" sz="1200" dirty="0" smtClean="0"/>
              <a:t>&gt; </a:t>
            </a:r>
          </a:p>
          <a:p>
            <a:pPr lvl="2"/>
            <a:r>
              <a:rPr lang="en-US" sz="1200" dirty="0" smtClean="0"/>
              <a:t>&lt;/</a:t>
            </a:r>
            <a:r>
              <a:rPr lang="en-US" sz="1200" dirty="0" err="1" smtClean="0"/>
              <a:t>incident:Effects</a:t>
            </a:r>
            <a:r>
              <a:rPr lang="en-US" sz="1200" dirty="0" smtClean="0"/>
              <a:t>&gt; </a:t>
            </a:r>
          </a:p>
          <a:p>
            <a:pPr lvl="1"/>
            <a:r>
              <a:rPr lang="en-US" sz="1200" dirty="0" smtClean="0"/>
              <a:t>&lt;/</a:t>
            </a:r>
            <a:r>
              <a:rPr lang="en-US" sz="1200" dirty="0" err="1" smtClean="0"/>
              <a:t>incident:Impact_Assessment</a:t>
            </a:r>
            <a:r>
              <a:rPr lang="en-US" sz="1200" dirty="0" smtClean="0"/>
              <a:t>&gt; </a:t>
            </a:r>
          </a:p>
          <a:p>
            <a:r>
              <a:rPr lang="en-US" sz="1200" dirty="0" smtClean="0"/>
              <a:t>	&lt;</a:t>
            </a:r>
            <a:r>
              <a:rPr lang="en-US" sz="1200" dirty="0" err="1" smtClean="0"/>
              <a:t>incident:Confidence</a:t>
            </a:r>
            <a:r>
              <a:rPr lang="en-US" sz="1200" dirty="0" smtClean="0"/>
              <a:t> timestamp="2014-08-28T16:42:52.859570+00:00"&gt; </a:t>
            </a:r>
          </a:p>
          <a:p>
            <a:pPr lvl="1"/>
            <a:r>
              <a:rPr lang="en-US" sz="1200" dirty="0" smtClean="0"/>
              <a:t>	&lt;</a:t>
            </a:r>
            <a:r>
              <a:rPr lang="en-US" sz="1200" dirty="0" err="1" smtClean="0"/>
              <a:t>stixCommon:Value</a:t>
            </a:r>
            <a:r>
              <a:rPr lang="en-US" sz="1200" dirty="0" smtClean="0"/>
              <a:t> </a:t>
            </a:r>
            <a:r>
              <a:rPr lang="en-US" sz="1200" dirty="0" err="1" smtClean="0"/>
              <a:t>xsi:type</a:t>
            </a:r>
            <a:r>
              <a:rPr lang="en-US" sz="1200" dirty="0" smtClean="0"/>
              <a:t>="stixVocabs:HighMediumLowVocab-1.0"&gt;High&lt;/</a:t>
            </a:r>
            <a:r>
              <a:rPr lang="en-US" sz="1200" dirty="0" err="1" smtClean="0"/>
              <a:t>stixCommon:Value</a:t>
            </a:r>
            <a:r>
              <a:rPr lang="en-US" sz="1200" dirty="0" smtClean="0"/>
              <a:t>&gt; </a:t>
            </a:r>
          </a:p>
          <a:p>
            <a:pPr lvl="1"/>
            <a:r>
              <a:rPr lang="en-US" sz="1200" dirty="0" smtClean="0"/>
              <a:t>&lt;/</a:t>
            </a:r>
            <a:r>
              <a:rPr lang="en-US" sz="1200" dirty="0" err="1" smtClean="0"/>
              <a:t>incident:Confidence</a:t>
            </a:r>
            <a:r>
              <a:rPr lang="en-US" sz="1200" dirty="0" smtClean="0"/>
              <a:t>&gt; </a:t>
            </a:r>
          </a:p>
          <a:p>
            <a:r>
              <a:rPr lang="en-US" sz="1200" dirty="0" smtClean="0"/>
              <a:t>&lt;/</a:t>
            </a:r>
            <a:r>
              <a:rPr lang="en-US" sz="1200" dirty="0" err="1" smtClean="0"/>
              <a:t>stix:Incident</a:t>
            </a:r>
            <a:r>
              <a:rPr lang="en-US" sz="1200" dirty="0" smtClean="0"/>
              <a:t>&gt; </a:t>
            </a:r>
          </a:p>
        </p:txBody>
      </p:sp>
    </p:spTree>
    <p:extLst>
      <p:ext uri="{BB962C8B-B14F-4D97-AF65-F5344CB8AC3E}">
        <p14:creationId xmlns:p14="http://schemas.microsoft.com/office/powerpoint/2010/main" val="22062383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00"/>
                </a:solidFill>
              </a:rPr>
              <a:t>Example of mapped data</a:t>
            </a:r>
            <a:endParaRPr lang="en-US"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9856054">
            <a:off x="5684348" y="5138712"/>
            <a:ext cx="1905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Provenance</a:t>
            </a:r>
            <a:endParaRPr lang="en-US" dirty="0"/>
          </a:p>
        </p:txBody>
      </p:sp>
    </p:spTree>
    <p:extLst>
      <p:ext uri="{BB962C8B-B14F-4D97-AF65-F5344CB8AC3E}">
        <p14:creationId xmlns:p14="http://schemas.microsoft.com/office/powerpoint/2010/main" val="3928426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Normative machine readable specifications</a:t>
            </a:r>
          </a:p>
          <a:p>
            <a:pPr lvl="1"/>
            <a:r>
              <a:rPr lang="en-US" dirty="0" smtClean="0"/>
              <a:t>Formally define and document conceptual model</a:t>
            </a:r>
          </a:p>
          <a:p>
            <a:pPr lvl="1"/>
            <a:r>
              <a:rPr lang="en-US" dirty="0" smtClean="0"/>
              <a:t>STIX Subset and mapping</a:t>
            </a:r>
          </a:p>
          <a:p>
            <a:pPr lvl="1"/>
            <a:r>
              <a:rPr lang="en-US" dirty="0" smtClean="0"/>
              <a:t>NIEM subset and mapping</a:t>
            </a:r>
          </a:p>
          <a:p>
            <a:pPr lvl="1"/>
            <a:r>
              <a:rPr lang="en-US" dirty="0" smtClean="0"/>
              <a:t>EDXL subset and mapping</a:t>
            </a:r>
          </a:p>
          <a:p>
            <a:pPr lvl="1"/>
            <a:r>
              <a:rPr lang="en-US" dirty="0" smtClean="0"/>
              <a:t>Profiles and meta-models</a:t>
            </a:r>
          </a:p>
          <a:p>
            <a:pPr lvl="1"/>
            <a:r>
              <a:rPr lang="en-US" dirty="0" smtClean="0"/>
              <a:t>Any other mappings</a:t>
            </a:r>
          </a:p>
          <a:p>
            <a:r>
              <a:rPr lang="en-US" u="sng" dirty="0" smtClean="0"/>
              <a:t>Submission Document</a:t>
            </a:r>
          </a:p>
          <a:p>
            <a:r>
              <a:rPr lang="en-US" dirty="0" smtClean="0"/>
              <a:t>Resolution of requirements</a:t>
            </a:r>
          </a:p>
          <a:p>
            <a:pPr lvl="1"/>
            <a:r>
              <a:rPr lang="en-US" dirty="0" smtClean="0"/>
              <a:t>Mission and purpose</a:t>
            </a:r>
          </a:p>
          <a:p>
            <a:pPr lvl="1"/>
            <a:r>
              <a:rPr lang="en-US" dirty="0" smtClean="0"/>
              <a:t>Usage scenarios</a:t>
            </a:r>
          </a:p>
          <a:p>
            <a:pPr lvl="1"/>
            <a:r>
              <a:rPr lang="en-US" dirty="0" smtClean="0"/>
              <a:t>Approach</a:t>
            </a:r>
          </a:p>
          <a:p>
            <a:pPr lvl="1"/>
            <a:r>
              <a:rPr lang="en-US" dirty="0" smtClean="0"/>
              <a:t>Conceptual model overview</a:t>
            </a:r>
          </a:p>
          <a:p>
            <a:pPr lvl="1"/>
            <a:r>
              <a:rPr lang="en-US" dirty="0" smtClean="0"/>
              <a:t>Conceptual/physical patterns</a:t>
            </a:r>
          </a:p>
          <a:p>
            <a:pPr lvl="1"/>
            <a:r>
              <a:rPr lang="en-US" dirty="0" smtClean="0"/>
              <a:t>Use of SIMF</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a:t>
            </a:r>
            <a:endParaRPr lang="en-US" dirty="0"/>
          </a:p>
        </p:txBody>
      </p:sp>
    </p:spTree>
    <p:extLst>
      <p:ext uri="{BB962C8B-B14F-4D97-AF65-F5344CB8AC3E}">
        <p14:creationId xmlns:p14="http://schemas.microsoft.com/office/powerpoint/2010/main" val="1151495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40</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04800" y="20782"/>
            <a:ext cx="7680960" cy="685800"/>
          </a:xfrm>
        </p:spPr>
        <p:txBody>
          <a:bodyPr>
            <a:normAutofit fontScale="90000"/>
          </a:bodyPr>
          <a:lstStyle/>
          <a:p>
            <a:r>
              <a:rPr lang="en-US" dirty="0" smtClean="0"/>
              <a:t>Process checklist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6339839"/>
              </p:ext>
            </p:extLst>
          </p:nvPr>
        </p:nvGraphicFramePr>
        <p:xfrm>
          <a:off x="0" y="838200"/>
          <a:ext cx="9144000" cy="5913120"/>
        </p:xfrm>
        <a:graphic>
          <a:graphicData uri="http://schemas.openxmlformats.org/drawingml/2006/table">
            <a:tbl>
              <a:tblPr firstRow="1" bandRow="1">
                <a:tableStyleId>{5C22544A-7EE6-4342-B048-85BDC9FD1C3A}</a:tableStyleId>
              </a:tblPr>
              <a:tblGrid>
                <a:gridCol w="7981627"/>
                <a:gridCol w="1162373"/>
              </a:tblGrid>
              <a:tr h="336409">
                <a:tc>
                  <a:txBody>
                    <a:bodyPr/>
                    <a:lstStyle/>
                    <a:p>
                      <a:r>
                        <a:rPr lang="en-US" dirty="0" smtClean="0"/>
                        <a:t>Step</a:t>
                      </a:r>
                      <a:endParaRPr lang="en-US" dirty="0"/>
                    </a:p>
                  </a:txBody>
                  <a:tcPr/>
                </a:tc>
                <a:tc>
                  <a:txBody>
                    <a:bodyPr/>
                    <a:lstStyle/>
                    <a:p>
                      <a:r>
                        <a:rPr lang="en-US" dirty="0" smtClean="0"/>
                        <a:t>Status</a:t>
                      </a:r>
                      <a:endParaRPr lang="en-US" dirty="0"/>
                    </a:p>
                  </a:txBody>
                  <a:tcPr/>
                </a:tc>
              </a:tr>
              <a:tr h="336409">
                <a:tc>
                  <a:txBody>
                    <a:bodyPr/>
                    <a:lstStyle/>
                    <a:p>
                      <a:r>
                        <a:rPr lang="en-US" dirty="0" smtClean="0"/>
                        <a:t>Use cases identified</a:t>
                      </a:r>
                      <a:endParaRPr lang="en-US" dirty="0"/>
                    </a:p>
                  </a:txBody>
                  <a:tcPr/>
                </a:tc>
                <a:tc>
                  <a:txBody>
                    <a:bodyPr/>
                    <a:lstStyle/>
                    <a:p>
                      <a:r>
                        <a:rPr lang="en-US" sz="1400" dirty="0" smtClean="0"/>
                        <a:t>Some</a:t>
                      </a:r>
                      <a:endParaRPr lang="en-US" sz="1400" dirty="0"/>
                    </a:p>
                  </a:txBody>
                  <a:tcPr/>
                </a:tc>
              </a:tr>
              <a:tr h="336409">
                <a:tc>
                  <a:txBody>
                    <a:bodyPr/>
                    <a:lstStyle/>
                    <a:p>
                      <a:r>
                        <a:rPr lang="en-US" dirty="0" smtClean="0"/>
                        <a:t>Collaboration sessions defined need and way forward</a:t>
                      </a:r>
                      <a:endParaRPr lang="en-US" dirty="0"/>
                    </a:p>
                  </a:txBody>
                  <a:tcPr/>
                </a:tc>
                <a:tc>
                  <a:txBody>
                    <a:bodyPr/>
                    <a:lstStyle/>
                    <a:p>
                      <a:r>
                        <a:rPr lang="en-US" sz="1400" dirty="0" smtClean="0"/>
                        <a:t>Yes</a:t>
                      </a:r>
                      <a:endParaRPr lang="en-US" sz="1400" dirty="0"/>
                    </a:p>
                  </a:txBody>
                  <a:tcPr/>
                </a:tc>
              </a:tr>
              <a:tr h="336409">
                <a:tc>
                  <a:txBody>
                    <a:bodyPr/>
                    <a:lstStyle/>
                    <a:p>
                      <a:r>
                        <a:rPr lang="en-US" dirty="0" smtClean="0"/>
                        <a:t>Existing schema/ontologies/models provided</a:t>
                      </a:r>
                      <a:endParaRPr lang="en-US" dirty="0"/>
                    </a:p>
                  </a:txBody>
                  <a:tcPr/>
                </a:tc>
                <a:tc>
                  <a:txBody>
                    <a:bodyPr/>
                    <a:lstStyle/>
                    <a:p>
                      <a:r>
                        <a:rPr lang="en-US" sz="1400" dirty="0" smtClean="0"/>
                        <a:t>STIX, NIEM,</a:t>
                      </a:r>
                      <a:r>
                        <a:rPr lang="en-US" sz="1400" baseline="0" dirty="0" smtClean="0"/>
                        <a:t> </a:t>
                      </a:r>
                      <a:r>
                        <a:rPr lang="en-US" sz="1400" baseline="0" dirty="0" err="1" smtClean="0"/>
                        <a:t>LEADing</a:t>
                      </a:r>
                      <a:endParaRPr lang="en-US" sz="1400" dirty="0"/>
                    </a:p>
                  </a:txBody>
                  <a:tcPr/>
                </a:tc>
              </a:tr>
              <a:tr h="336409">
                <a:tc>
                  <a:txBody>
                    <a:bodyPr/>
                    <a:lstStyle/>
                    <a:p>
                      <a:r>
                        <a:rPr lang="en-US" dirty="0" smtClean="0"/>
                        <a:t>Real</a:t>
                      </a:r>
                      <a:r>
                        <a:rPr lang="en-US" baseline="0" dirty="0" smtClean="0"/>
                        <a:t> or example data provided</a:t>
                      </a:r>
                      <a:endParaRPr lang="en-US" dirty="0"/>
                    </a:p>
                  </a:txBody>
                  <a:tcPr/>
                </a:tc>
                <a:tc>
                  <a:txBody>
                    <a:bodyPr/>
                    <a:lstStyle/>
                    <a:p>
                      <a:r>
                        <a:rPr lang="en-US" sz="1400" dirty="0" smtClean="0"/>
                        <a:t>Only STIX</a:t>
                      </a:r>
                      <a:endParaRPr lang="en-US" sz="1400" dirty="0"/>
                    </a:p>
                  </a:txBody>
                  <a:tcPr/>
                </a:tc>
              </a:tr>
              <a:tr h="336409">
                <a:tc>
                  <a:txBody>
                    <a:bodyPr/>
                    <a:lstStyle/>
                    <a:p>
                      <a:r>
                        <a:rPr lang="en-US" dirty="0" smtClean="0"/>
                        <a:t>High level: Data sources, brokers, analysts &amp; responders identified</a:t>
                      </a:r>
                      <a:endParaRPr lang="en-US" dirty="0"/>
                    </a:p>
                  </a:txBody>
                  <a:tcPr/>
                </a:tc>
                <a:tc>
                  <a:txBody>
                    <a:bodyPr/>
                    <a:lstStyle/>
                    <a:p>
                      <a:endParaRPr lang="en-US" sz="1400" dirty="0"/>
                    </a:p>
                  </a:txBody>
                  <a:tcPr/>
                </a:tc>
              </a:tr>
              <a:tr h="336409">
                <a:tc>
                  <a:txBody>
                    <a:bodyPr/>
                    <a:lstStyle/>
                    <a:p>
                      <a:r>
                        <a:rPr lang="en-US" smtClean="0"/>
                        <a:t>Detailed artifacts for the above specified (as is and to be)</a:t>
                      </a:r>
                      <a:endParaRPr lang="en-US" dirty="0"/>
                    </a:p>
                  </a:txBody>
                  <a:tcPr/>
                </a:tc>
                <a:tc>
                  <a:txBody>
                    <a:bodyPr/>
                    <a:lstStyle/>
                    <a:p>
                      <a:endParaRPr lang="en-US" sz="1400" dirty="0"/>
                    </a:p>
                  </a:txBody>
                  <a:tcPr/>
                </a:tc>
              </a:tr>
              <a:tr h="336409">
                <a:tc>
                  <a:txBody>
                    <a:bodyPr/>
                    <a:lstStyle/>
                    <a:p>
                      <a:r>
                        <a:rPr lang="en-US" dirty="0" smtClean="0"/>
                        <a:t>Existing conceptual model understood</a:t>
                      </a:r>
                      <a:endParaRPr lang="en-US" dirty="0"/>
                    </a:p>
                  </a:txBody>
                  <a:tcPr/>
                </a:tc>
                <a:tc>
                  <a:txBody>
                    <a:bodyPr/>
                    <a:lstStyle/>
                    <a:p>
                      <a:endParaRPr lang="en-US" sz="1400" dirty="0"/>
                    </a:p>
                  </a:txBody>
                  <a:tcPr/>
                </a:tc>
              </a:tr>
              <a:tr h="336409">
                <a:tc>
                  <a:txBody>
                    <a:bodyPr/>
                    <a:lstStyle/>
                    <a:p>
                      <a:r>
                        <a:rPr lang="en-US" dirty="0" smtClean="0"/>
                        <a:t>Mapping validation session(s)</a:t>
                      </a:r>
                      <a:endParaRPr lang="en-US" dirty="0"/>
                    </a:p>
                  </a:txBody>
                  <a:tcPr/>
                </a:tc>
                <a:tc>
                  <a:txBody>
                    <a:bodyPr/>
                    <a:lstStyle/>
                    <a:p>
                      <a:endParaRPr lang="en-US" sz="1400" dirty="0"/>
                    </a:p>
                  </a:txBody>
                  <a:tcPr/>
                </a:tc>
              </a:tr>
              <a:tr h="588716">
                <a:tc>
                  <a:txBody>
                    <a:bodyPr/>
                    <a:lstStyle/>
                    <a:p>
                      <a:r>
                        <a:rPr lang="en-US" dirty="0" smtClean="0"/>
                        <a:t>2-way</a:t>
                      </a:r>
                      <a:r>
                        <a:rPr lang="en-US" baseline="0" dirty="0" smtClean="0"/>
                        <a:t> mapping between schema and conceptual model defined, any required changes made to conceptual model</a:t>
                      </a:r>
                      <a:endParaRPr lang="en-US" dirty="0"/>
                    </a:p>
                  </a:txBody>
                  <a:tcPr/>
                </a:tc>
                <a:tc>
                  <a:txBody>
                    <a:bodyPr/>
                    <a:lstStyle/>
                    <a:p>
                      <a:endParaRPr lang="en-US" sz="1400" dirty="0"/>
                    </a:p>
                  </a:txBody>
                  <a:tcPr/>
                </a:tc>
              </a:tr>
              <a:tr h="336409">
                <a:tc>
                  <a:txBody>
                    <a:bodyPr/>
                    <a:lstStyle/>
                    <a:p>
                      <a:r>
                        <a:rPr lang="en-US" dirty="0" smtClean="0"/>
                        <a:t>Concept</a:t>
                      </a:r>
                      <a:r>
                        <a:rPr lang="en-US" baseline="0" dirty="0" smtClean="0"/>
                        <a:t> definitions validated</a:t>
                      </a:r>
                      <a:endParaRPr lang="en-US" dirty="0"/>
                    </a:p>
                  </a:txBody>
                  <a:tcPr/>
                </a:tc>
                <a:tc>
                  <a:txBody>
                    <a:bodyPr/>
                    <a:lstStyle/>
                    <a:p>
                      <a:endParaRPr lang="en-US" sz="1400" dirty="0"/>
                    </a:p>
                  </a:txBody>
                  <a:tcPr/>
                </a:tc>
              </a:tr>
              <a:tr h="336409">
                <a:tc>
                  <a:txBody>
                    <a:bodyPr/>
                    <a:lstStyle/>
                    <a:p>
                      <a:r>
                        <a:rPr lang="en-US" dirty="0" smtClean="0"/>
                        <a:t>Use case outcomes validated</a:t>
                      </a:r>
                      <a:endParaRPr lang="en-US" dirty="0"/>
                    </a:p>
                  </a:txBody>
                  <a:tcPr/>
                </a:tc>
                <a:tc>
                  <a:txBody>
                    <a:bodyPr/>
                    <a:lstStyle/>
                    <a:p>
                      <a:endParaRPr lang="en-US" sz="1400" dirty="0"/>
                    </a:p>
                  </a:txBody>
                  <a:tcPr/>
                </a:tc>
              </a:tr>
              <a:tr h="336409">
                <a:tc>
                  <a:txBody>
                    <a:bodyPr/>
                    <a:lstStyle/>
                    <a:p>
                      <a:r>
                        <a:rPr lang="en-US" dirty="0" smtClean="0"/>
                        <a:t>Schema and real/example data transformations</a:t>
                      </a:r>
                      <a:r>
                        <a:rPr lang="en-US" baseline="0" dirty="0" smtClean="0"/>
                        <a:t> validated with prototype</a:t>
                      </a:r>
                      <a:endParaRPr lang="en-US" dirty="0"/>
                    </a:p>
                  </a:txBody>
                  <a:tcPr/>
                </a:tc>
                <a:tc>
                  <a:txBody>
                    <a:bodyPr/>
                    <a:lstStyle/>
                    <a:p>
                      <a:endParaRPr lang="en-US" sz="1400" dirty="0"/>
                    </a:p>
                  </a:txBody>
                  <a:tcPr/>
                </a:tc>
              </a:tr>
              <a:tr h="336409">
                <a:tc>
                  <a:txBody>
                    <a:bodyPr/>
                    <a:lstStyle/>
                    <a:p>
                      <a:r>
                        <a:rPr lang="en-US" dirty="0" smtClean="0"/>
                        <a:t>Concepts</a:t>
                      </a:r>
                      <a:r>
                        <a:rPr lang="en-US" baseline="0" dirty="0" smtClean="0"/>
                        <a:t> and mappings documented for submission</a:t>
                      </a:r>
                      <a:endParaRPr lang="en-US" dirty="0"/>
                    </a:p>
                  </a:txBody>
                  <a:tcPr/>
                </a:tc>
                <a:tc>
                  <a:txBody>
                    <a:bodyPr/>
                    <a:lstStyle/>
                    <a:p>
                      <a:endParaRPr lang="en-US" sz="1400" dirty="0"/>
                    </a:p>
                  </a:txBody>
                  <a:tcPr/>
                </a:tc>
              </a:tr>
              <a:tr h="336409">
                <a:tc>
                  <a:txBody>
                    <a:bodyPr/>
                    <a:lstStyle/>
                    <a:p>
                      <a:r>
                        <a:rPr lang="en-US" dirty="0" smtClean="0"/>
                        <a:t>Final validation collaboration session</a:t>
                      </a:r>
                      <a:endParaRPr lang="en-US"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6033502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Threat/Risk 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56076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941215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numCol="3">
            <a:normAutofit/>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40366050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4294967295"/>
          </p:nvPr>
        </p:nvSpPr>
        <p:spPr>
          <a:xfrm>
            <a:off x="167640" y="975360"/>
            <a:ext cx="8976360" cy="5669280"/>
          </a:xfrm>
          <a:prstGeom prst="rect">
            <a:avLst/>
          </a:prstGeo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40984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1996146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4169354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895407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3165424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363853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Modeling and transformatio9n rules</a:t>
            </a:r>
          </a:p>
          <a:p>
            <a:pPr lvl="1"/>
            <a:r>
              <a:rPr lang="en-US" dirty="0" smtClean="0"/>
              <a:t>Document conceptual profile</a:t>
            </a:r>
          </a:p>
          <a:p>
            <a:pPr lvl="1"/>
            <a:r>
              <a:rPr lang="en-US" dirty="0" smtClean="0"/>
              <a:t>Document transformation language, rules and profile</a:t>
            </a:r>
          </a:p>
          <a:p>
            <a:pPr lvl="1"/>
            <a:r>
              <a:rPr lang="en-US" dirty="0" smtClean="0"/>
              <a:t>Dependency with SIMF</a:t>
            </a:r>
            <a:endParaRPr lang="en-US" dirty="0"/>
          </a:p>
          <a:p>
            <a:r>
              <a:rPr lang="en-US" dirty="0" smtClean="0"/>
              <a:t>Examples</a:t>
            </a:r>
          </a:p>
          <a:p>
            <a:pPr lvl="1"/>
            <a:r>
              <a:rPr lang="en-US" dirty="0" smtClean="0"/>
              <a:t>STIX Example</a:t>
            </a:r>
          </a:p>
          <a:p>
            <a:pPr lvl="1"/>
            <a:r>
              <a:rPr lang="en-US" dirty="0" smtClean="0"/>
              <a:t>NIEM Example</a:t>
            </a:r>
          </a:p>
          <a:p>
            <a:pPr lvl="1"/>
            <a:r>
              <a:rPr lang="en-US" dirty="0" smtClean="0"/>
              <a:t>EDSXL Example</a:t>
            </a:r>
          </a:p>
          <a:p>
            <a:pPr lvl="1"/>
            <a:r>
              <a:rPr lang="en-US" dirty="0" smtClean="0"/>
              <a:t>Other Examples</a:t>
            </a:r>
          </a:p>
          <a:p>
            <a:r>
              <a:rPr lang="en-US" dirty="0" smtClean="0"/>
              <a:t>SIMF (Semantic Information Modeling for Federation)</a:t>
            </a:r>
          </a:p>
          <a:p>
            <a:pPr lvl="1"/>
            <a:r>
              <a:rPr lang="en-US" dirty="0" smtClean="0"/>
              <a:t>Conceptual overview</a:t>
            </a:r>
          </a:p>
          <a:p>
            <a:pPr lvl="1"/>
            <a:r>
              <a:rPr lang="en-US" dirty="0" smtClean="0"/>
              <a:t>Core meta model</a:t>
            </a:r>
          </a:p>
          <a:p>
            <a:pPr lvl="1"/>
            <a:r>
              <a:rPr lang="en-US" dirty="0" smtClean="0"/>
              <a:t>Mapping meta model</a:t>
            </a:r>
          </a:p>
          <a:p>
            <a:pPr lvl="1"/>
            <a:r>
              <a:rPr lang="en-US" dirty="0" smtClean="0"/>
              <a:t>Formalization</a:t>
            </a:r>
          </a:p>
          <a:p>
            <a:pPr lvl="1"/>
            <a:r>
              <a:rPr lang="en-US" dirty="0" smtClean="0"/>
              <a:t>Syntax</a:t>
            </a:r>
          </a:p>
          <a:p>
            <a:pPr lvl="1"/>
            <a:r>
              <a:rPr lang="en-US" dirty="0" smtClean="0"/>
              <a:t>UML Profile</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 (</a:t>
            </a:r>
            <a:r>
              <a:rPr lang="en-US" dirty="0" err="1" smtClean="0"/>
              <a:t>Cont</a:t>
            </a:r>
            <a:r>
              <a:rPr lang="en-US" dirty="0" smtClean="0"/>
              <a:t>)</a:t>
            </a:r>
            <a:endParaRPr lang="en-US" dirty="0"/>
          </a:p>
        </p:txBody>
      </p:sp>
    </p:spTree>
    <p:extLst>
      <p:ext uri="{BB962C8B-B14F-4D97-AF65-F5344CB8AC3E}">
        <p14:creationId xmlns:p14="http://schemas.microsoft.com/office/powerpoint/2010/main" val="1360857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2400" dirty="0">
                <a:solidFill>
                  <a:schemeClr val="tx1"/>
                </a:solidFill>
              </a:rPr>
              <a:t>Optional support for conceptual modeling and mapping</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1776372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3631909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solidFill>
                  <a:schemeClr val="tx1"/>
                </a:solidFill>
              </a:rPr>
              <a:t>Optional Integration with UPDM </a:t>
            </a:r>
            <a:r>
              <a:rPr lang="en-US" sz="3200" b="1" dirty="0">
                <a:solidFill>
                  <a:schemeClr val="tx1"/>
                </a:solidFill>
              </a:rPr>
              <a:t/>
            </a:r>
            <a:br>
              <a:rPr lang="en-US" sz="3200" b="1" dirty="0">
                <a:solidFill>
                  <a:schemeClr val="tx1"/>
                </a:solidFill>
              </a:rPr>
            </a:br>
            <a:endParaRPr lang="en-US" sz="32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18145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413527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4294967295"/>
          </p:nvPr>
        </p:nvSpPr>
        <p:spPr>
          <a:xfrm>
            <a:off x="457200" y="1417638"/>
            <a:ext cx="8229600" cy="4525963"/>
          </a:xfrm>
          <a:prstGeom prst="rect">
            <a:avLst/>
          </a:prstGeo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37430512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smtClean="0"/>
              <a:t>Prototype is intended to validate models and mappings, it is not efficient or production code (yet). It is implemented in Python and all data is in-memory</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41369826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10899011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27669185"/>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914902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10740887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7086600" y="3481356"/>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0" y="3481355"/>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2307094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3"/>
            <p:extLst>
              <p:ext uri="{D42A27DB-BD31-4B8C-83A1-F6EECF244321}">
                <p14:modId xmlns:p14="http://schemas.microsoft.com/office/powerpoint/2010/main" val="3121528721"/>
              </p:ext>
            </p:extLst>
          </p:nvPr>
        </p:nvGraphicFramePr>
        <p:xfrm>
          <a:off x="0" y="1600200"/>
          <a:ext cx="8980714"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4"/>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6</a:t>
            </a:fld>
            <a:endParaRPr lang="en-US" dirty="0"/>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8" name="Title 7"/>
          <p:cNvSpPr>
            <a:spLocks noGrp="1"/>
          </p:cNvSpPr>
          <p:nvPr>
            <p:ph type="title"/>
          </p:nvPr>
        </p:nvSpPr>
        <p:spPr/>
        <p:txBody>
          <a:bodyPr>
            <a:normAutofit fontScale="90000"/>
          </a:bodyPr>
          <a:lstStyle/>
          <a:p>
            <a:r>
              <a:rPr lang="en-US" dirty="0" smtClean="0"/>
              <a:t>Overview of OMG RFP Process &amp; Current* Time Line</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1284805311"/>
              </p:ext>
            </p:extLst>
          </p:nvPr>
        </p:nvGraphicFramePr>
        <p:xfrm>
          <a:off x="137160" y="4010541"/>
          <a:ext cx="8991600" cy="16605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Up Arrow Callout 11"/>
          <p:cNvSpPr/>
          <p:nvPr/>
        </p:nvSpPr>
        <p:spPr>
          <a:xfrm>
            <a:off x="209006" y="2836817"/>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June 2014</a:t>
            </a:r>
            <a:endParaRPr lang="en-US" sz="1600" dirty="0"/>
          </a:p>
        </p:txBody>
      </p:sp>
      <p:sp>
        <p:nvSpPr>
          <p:cNvPr id="13" name="Up Arrow Callout 12"/>
          <p:cNvSpPr/>
          <p:nvPr/>
        </p:nvSpPr>
        <p:spPr>
          <a:xfrm>
            <a:off x="3257005"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23</a:t>
            </a:r>
            <a:r>
              <a:rPr lang="en-US" sz="1400" baseline="30000" dirty="0" smtClean="0"/>
              <a:t>rd</a:t>
            </a:r>
            <a:endParaRPr lang="en-US" sz="1400" dirty="0" smtClean="0"/>
          </a:p>
          <a:p>
            <a:pPr algn="ctr"/>
            <a:r>
              <a:rPr lang="en-US" sz="1400" dirty="0" smtClean="0"/>
              <a:t>2015</a:t>
            </a:r>
            <a:endParaRPr lang="en-US" sz="1400" dirty="0"/>
          </a:p>
        </p:txBody>
      </p:sp>
      <p:sp>
        <p:nvSpPr>
          <p:cNvPr id="14" name="Up Arrow Callout 13"/>
          <p:cNvSpPr/>
          <p:nvPr/>
        </p:nvSpPr>
        <p:spPr>
          <a:xfrm>
            <a:off x="4724400" y="2836817"/>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Aug. 24</a:t>
            </a:r>
            <a:r>
              <a:rPr lang="en-US" sz="1400" baseline="30000" dirty="0" smtClean="0"/>
              <a:t>th</a:t>
            </a:r>
            <a:r>
              <a:rPr lang="en-US" sz="1400" dirty="0" smtClean="0"/>
              <a:t> </a:t>
            </a:r>
          </a:p>
          <a:p>
            <a:pPr algn="ctr"/>
            <a:r>
              <a:rPr lang="en-US" sz="1400" dirty="0" smtClean="0"/>
              <a:t>2015</a:t>
            </a:r>
            <a:endParaRPr lang="en-US" sz="1400" dirty="0"/>
          </a:p>
        </p:txBody>
      </p:sp>
      <p:sp>
        <p:nvSpPr>
          <p:cNvPr id="15" name="Up Arrow Callout 14"/>
          <p:cNvSpPr/>
          <p:nvPr/>
        </p:nvSpPr>
        <p:spPr>
          <a:xfrm>
            <a:off x="6161314" y="2819400"/>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Sept. 21 2015</a:t>
            </a:r>
            <a:endParaRPr lang="en-US" sz="1400" dirty="0"/>
          </a:p>
        </p:txBody>
      </p:sp>
      <p:sp>
        <p:nvSpPr>
          <p:cNvPr id="16" name="Up Arrow Callout 15"/>
          <p:cNvSpPr/>
          <p:nvPr/>
        </p:nvSpPr>
        <p:spPr>
          <a:xfrm>
            <a:off x="76091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 2015</a:t>
            </a:r>
          </a:p>
          <a:p>
            <a:pPr algn="ctr"/>
            <a:r>
              <a:rPr lang="en-US" sz="1400" dirty="0" smtClean="0"/>
              <a:t>2015</a:t>
            </a:r>
            <a:endParaRPr lang="en-US" sz="1400" dirty="0"/>
          </a:p>
        </p:txBody>
      </p:sp>
      <p:sp>
        <p:nvSpPr>
          <p:cNvPr id="17" name="Up Arrow Callout 16"/>
          <p:cNvSpPr/>
          <p:nvPr/>
        </p:nvSpPr>
        <p:spPr>
          <a:xfrm>
            <a:off x="18179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Jan. 5</a:t>
            </a:r>
            <a:r>
              <a:rPr lang="en-US" sz="1400" baseline="30000" dirty="0" smtClean="0"/>
              <a:t>th</a:t>
            </a:r>
            <a:r>
              <a:rPr lang="en-US" sz="1400" dirty="0" smtClean="0"/>
              <a:t> </a:t>
            </a:r>
          </a:p>
          <a:p>
            <a:pPr algn="ctr"/>
            <a:r>
              <a:rPr lang="en-US" sz="1400" dirty="0" smtClean="0"/>
              <a:t>2015</a:t>
            </a:r>
            <a:endParaRPr lang="en-US" sz="1400" dirty="0"/>
          </a:p>
        </p:txBody>
      </p:sp>
      <p:sp>
        <p:nvSpPr>
          <p:cNvPr id="18" name="Up Arrow Callout 17"/>
          <p:cNvSpPr/>
          <p:nvPr/>
        </p:nvSpPr>
        <p:spPr>
          <a:xfrm>
            <a:off x="374469" y="5229741"/>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Sept.</a:t>
            </a:r>
          </a:p>
          <a:p>
            <a:pPr algn="ctr"/>
            <a:r>
              <a:rPr lang="en-US" sz="1400" dirty="0" smtClean="0"/>
              <a:t>2015</a:t>
            </a:r>
            <a:endParaRPr lang="en-US" sz="1400" dirty="0"/>
          </a:p>
        </p:txBody>
      </p:sp>
      <p:sp>
        <p:nvSpPr>
          <p:cNvPr id="19" name="Up Arrow Callout 18"/>
          <p:cNvSpPr/>
          <p:nvPr/>
        </p:nvSpPr>
        <p:spPr>
          <a:xfrm>
            <a:off x="1961606" y="5229741"/>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2016</a:t>
            </a:r>
          </a:p>
        </p:txBody>
      </p:sp>
      <p:sp>
        <p:nvSpPr>
          <p:cNvPr id="20" name="Up Arrow Callout 19"/>
          <p:cNvSpPr/>
          <p:nvPr/>
        </p:nvSpPr>
        <p:spPr>
          <a:xfrm>
            <a:off x="3405051" y="5229741"/>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2016</a:t>
            </a:r>
          </a:p>
        </p:txBody>
      </p:sp>
      <p:sp>
        <p:nvSpPr>
          <p:cNvPr id="21" name="Up Arrow Callout 20"/>
          <p:cNvSpPr/>
          <p:nvPr/>
        </p:nvSpPr>
        <p:spPr>
          <a:xfrm>
            <a:off x="4872446" y="5251512"/>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Thru 2016</a:t>
            </a:r>
          </a:p>
        </p:txBody>
      </p:sp>
      <p:sp>
        <p:nvSpPr>
          <p:cNvPr id="22" name="Up Arrow Callout 21"/>
          <p:cNvSpPr/>
          <p:nvPr/>
        </p:nvSpPr>
        <p:spPr>
          <a:xfrm>
            <a:off x="6309360" y="5251512"/>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3" name="Up Arrow Callout 22"/>
          <p:cNvSpPr/>
          <p:nvPr/>
        </p:nvSpPr>
        <p:spPr>
          <a:xfrm>
            <a:off x="7757160" y="5229741"/>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4" name="TextBox 23"/>
          <p:cNvSpPr txBox="1"/>
          <p:nvPr/>
        </p:nvSpPr>
        <p:spPr>
          <a:xfrm>
            <a:off x="4049589" y="6196392"/>
            <a:ext cx="4621971" cy="369332"/>
          </a:xfrm>
          <a:prstGeom prst="rect">
            <a:avLst/>
          </a:prstGeom>
          <a:noFill/>
        </p:spPr>
        <p:txBody>
          <a:bodyPr wrap="none" rtlCol="0">
            <a:spAutoFit/>
          </a:bodyPr>
          <a:lstStyle/>
          <a:p>
            <a:r>
              <a:rPr lang="en-US" dirty="0" smtClean="0"/>
              <a:t>* Time line can be changed by OMG Task Force</a:t>
            </a:r>
            <a:endParaRPr lang="en-US" dirty="0"/>
          </a:p>
        </p:txBody>
      </p:sp>
      <p:sp>
        <p:nvSpPr>
          <p:cNvPr id="25" name="Down Arrow Callout 24"/>
          <p:cNvSpPr/>
          <p:nvPr/>
        </p:nvSpPr>
        <p:spPr>
          <a:xfrm>
            <a:off x="2980507" y="1295400"/>
            <a:ext cx="1830980"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2014</a:t>
            </a:r>
            <a:endParaRPr lang="en-US" sz="1400" dirty="0">
              <a:solidFill>
                <a:schemeClr val="bg1"/>
              </a:solidFill>
            </a:endParaRPr>
          </a:p>
        </p:txBody>
      </p:sp>
      <p:sp>
        <p:nvSpPr>
          <p:cNvPr id="26" name="Down Arrow Callout 25"/>
          <p:cNvSpPr/>
          <p:nvPr/>
        </p:nvSpPr>
        <p:spPr>
          <a:xfrm>
            <a:off x="5725886" y="1292134"/>
            <a:ext cx="186581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Sept. 21</a:t>
            </a:r>
            <a:r>
              <a:rPr lang="en-US" sz="1400" baseline="30000" dirty="0" smtClean="0">
                <a:solidFill>
                  <a:schemeClr val="bg1"/>
                </a:solidFill>
              </a:rPr>
              <a:t>rd</a:t>
            </a:r>
            <a:r>
              <a:rPr lang="en-US" sz="1400" dirty="0" smtClean="0">
                <a:solidFill>
                  <a:schemeClr val="bg1"/>
                </a:solidFill>
              </a:rPr>
              <a:t> 2014</a:t>
            </a:r>
            <a:endParaRPr lang="en-US" sz="1400" dirty="0">
              <a:solidFill>
                <a:schemeClr val="bg1"/>
              </a:solidFill>
            </a:endParaRPr>
          </a:p>
        </p:txBody>
      </p:sp>
      <p:sp>
        <p:nvSpPr>
          <p:cNvPr id="27" name="Down Arrow Callout 26"/>
          <p:cNvSpPr/>
          <p:nvPr/>
        </p:nvSpPr>
        <p:spPr>
          <a:xfrm>
            <a:off x="7591699" y="1292134"/>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Dec.2014</a:t>
            </a:r>
            <a:endParaRPr lang="en-US" sz="1400" dirty="0">
              <a:solidFill>
                <a:schemeClr val="bg1"/>
              </a:solidFill>
            </a:endParaRPr>
          </a:p>
        </p:txBody>
      </p:sp>
      <p:sp>
        <p:nvSpPr>
          <p:cNvPr id="28" name="Down Arrow Callout 27"/>
          <p:cNvSpPr/>
          <p:nvPr/>
        </p:nvSpPr>
        <p:spPr>
          <a:xfrm>
            <a:off x="3172099" y="3733800"/>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2015</a:t>
            </a:r>
            <a:endParaRPr lang="en-US" sz="1400" dirty="0">
              <a:solidFill>
                <a:schemeClr val="bg1"/>
              </a:solidFill>
            </a:endParaRPr>
          </a:p>
        </p:txBody>
      </p:sp>
    </p:spTree>
    <p:extLst>
      <p:ext uri="{BB962C8B-B14F-4D97-AF65-F5344CB8AC3E}">
        <p14:creationId xmlns:p14="http://schemas.microsoft.com/office/powerpoint/2010/main" val="26969992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9296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61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Team Discussions</a:t>
            </a:r>
            <a:endParaRPr lang="en-US" dirty="0"/>
          </a:p>
        </p:txBody>
      </p:sp>
    </p:spTree>
    <p:extLst>
      <p:ext uri="{BB962C8B-B14F-4D97-AF65-F5344CB8AC3E}">
        <p14:creationId xmlns:p14="http://schemas.microsoft.com/office/powerpoint/2010/main" val="24250109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Scope of conceptual model</a:t>
            </a:r>
          </a:p>
          <a:p>
            <a:r>
              <a:rPr lang="en-US" dirty="0" smtClean="0"/>
              <a:t>What to  include and/or map</a:t>
            </a:r>
          </a:p>
          <a:p>
            <a:r>
              <a:rPr lang="en-US" dirty="0" smtClean="0"/>
              <a:t>Including more submitters</a:t>
            </a:r>
          </a:p>
          <a:p>
            <a:r>
              <a:rPr lang="en-US" dirty="0" smtClean="0"/>
              <a:t>Who is going to do what, level of effort, doing the real work</a:t>
            </a:r>
          </a:p>
          <a:p>
            <a:r>
              <a:rPr lang="en-US" dirty="0" smtClean="0"/>
              <a:t>Process timeline</a:t>
            </a:r>
          </a:p>
          <a:p>
            <a:endParaRPr lang="en-US" dirty="0"/>
          </a:p>
          <a:p>
            <a:r>
              <a:rPr lang="en-US" dirty="0" smtClean="0"/>
              <a:t>Get started…</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1/24/2015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62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Items to discuss</a:t>
            </a:r>
            <a:endParaRPr lang="en-US" dirty="0"/>
          </a:p>
        </p:txBody>
      </p:sp>
    </p:spTree>
    <p:extLst>
      <p:ext uri="{BB962C8B-B14F-4D97-AF65-F5344CB8AC3E}">
        <p14:creationId xmlns:p14="http://schemas.microsoft.com/office/powerpoint/2010/main" val="418710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1/24/2015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we all should already know</a:t>
            </a:r>
            <a:endParaRPr lang="en-US" dirty="0"/>
          </a:p>
        </p:txBody>
      </p:sp>
    </p:spTree>
    <p:extLst>
      <p:ext uri="{BB962C8B-B14F-4D97-AF65-F5344CB8AC3E}">
        <p14:creationId xmlns:p14="http://schemas.microsoft.com/office/powerpoint/2010/main" val="248258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Critical Infrastructure</a:t>
            </a:r>
            <a:endParaRPr lang="en-US" sz="1600" dirty="0">
              <a:solidFill>
                <a:schemeClr val="bg1"/>
              </a:solidFill>
            </a:endParaRPr>
          </a:p>
        </p:txBody>
      </p:sp>
      <p:sp>
        <p:nvSpPr>
          <p:cNvPr id="14" name="Rounded Rectangle 13"/>
          <p:cNvSpPr/>
          <p:nvPr/>
        </p:nvSpPr>
        <p:spPr>
          <a:xfrm>
            <a:off x="373189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Terrorism</a:t>
            </a:r>
            <a:endParaRPr lang="en-US" sz="1600" dirty="0">
              <a:solidFill>
                <a:schemeClr val="bg1"/>
              </a:solidFill>
            </a:endParaRPr>
          </a:p>
        </p:txBody>
      </p:sp>
      <p:sp>
        <p:nvSpPr>
          <p:cNvPr id="15" name="Rounded Rectangle 14"/>
          <p:cNvSpPr/>
          <p:nvPr/>
        </p:nvSpPr>
        <p:spPr>
          <a:xfrm>
            <a:off x="191452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Crime</a:t>
            </a:r>
            <a:endParaRPr lang="en-US" sz="1600" dirty="0">
              <a:solidFill>
                <a:schemeClr val="bg1"/>
              </a:solidFill>
            </a:endParaRPr>
          </a:p>
        </p:txBody>
      </p:sp>
      <p:sp>
        <p:nvSpPr>
          <p:cNvPr id="16" name="Rounded Rectangle 15"/>
          <p:cNvSpPr/>
          <p:nvPr/>
        </p:nvSpPr>
        <p:spPr>
          <a:xfrm>
            <a:off x="9715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Cyber</a:t>
            </a:r>
            <a:endParaRPr lang="en-US" sz="1600" dirty="0">
              <a:solidFill>
                <a:schemeClr val="bg1"/>
              </a:solidFill>
            </a:endParaRPr>
          </a:p>
        </p:txBody>
      </p:sp>
      <p:sp>
        <p:nvSpPr>
          <p:cNvPr id="18" name="Rounded Rectangle 17"/>
          <p:cNvSpPr/>
          <p:nvPr/>
        </p:nvSpPr>
        <p:spPr>
          <a:xfrm>
            <a:off x="739521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Natural</a:t>
            </a:r>
          </a:p>
          <a:p>
            <a:pPr algn="ctr"/>
            <a:r>
              <a:rPr lang="en-US" sz="1600" dirty="0" smtClean="0">
                <a:solidFill>
                  <a:schemeClr val="bg1"/>
                </a:solidFill>
              </a:rPr>
              <a:t>Disasters</a:t>
            </a:r>
            <a:endParaRPr lang="en-US" sz="1600" dirty="0">
              <a:solidFill>
                <a:schemeClr val="bg1"/>
              </a:solidFill>
            </a:endParaRP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smtClean="0"/>
              <a:t>Integrating Framework for Threats and Risks</a:t>
            </a:r>
            <a:endParaRPr lang="en-US" dirty="0"/>
          </a:p>
        </p:txBody>
      </p:sp>
      <p:sp>
        <p:nvSpPr>
          <p:cNvPr id="4" name="Title 3"/>
          <p:cNvSpPr>
            <a:spLocks noGrp="1"/>
          </p:cNvSpPr>
          <p:nvPr>
            <p:ph type="title"/>
          </p:nvPr>
        </p:nvSpPr>
        <p:spPr>
          <a:xfrm>
            <a:off x="464848" y="218557"/>
            <a:ext cx="8016240" cy="951569"/>
          </a:xfrm>
        </p:spPr>
        <p:txBody>
          <a:bodyPr>
            <a:normAutofit fontScale="90000"/>
          </a:bodyPr>
          <a:lstStyle/>
          <a:p>
            <a:r>
              <a:rPr lang="en-US" dirty="0" smtClean="0">
                <a:solidFill>
                  <a:srgbClr val="FFFF00"/>
                </a:solidFill>
              </a:rPr>
              <a:t>What we need is an integrating framework</a:t>
            </a:r>
            <a:endParaRPr lang="en-US" dirty="0">
              <a:solidFill>
                <a:srgbClr val="FFFF00"/>
              </a:solidFill>
            </a:endParaRP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smtClean="0">
                <a:solidFill>
                  <a:srgbClr val="FF0000"/>
                </a:solidFill>
              </a:rPr>
              <a:t>An integrating framework that helps us deal with all aspects of a risk or incident</a:t>
            </a:r>
            <a:endParaRPr lang="en-US" dirty="0">
              <a:solidFill>
                <a:srgbClr val="FF0000"/>
              </a:solidFill>
            </a:endParaRP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smtClean="0">
                <a:solidFill>
                  <a:srgbClr val="FF0000"/>
                </a:solidFill>
              </a:rPr>
              <a:t>A federation of risk and threat information sharing and analytics capabilities</a:t>
            </a:r>
            <a:endParaRPr lang="en-US" dirty="0">
              <a:solidFill>
                <a:srgbClr val="FF0000"/>
              </a:solidFill>
            </a:endParaRPr>
          </a:p>
        </p:txBody>
      </p:sp>
    </p:spTree>
    <p:extLst>
      <p:ext uri="{BB962C8B-B14F-4D97-AF65-F5344CB8AC3E}">
        <p14:creationId xmlns:p14="http://schemas.microsoft.com/office/powerpoint/2010/main" val="35182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185" y="766116"/>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3004940" y="1589855"/>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95247" y="1589856"/>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89981" y="2960137"/>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4883720" y="1866724"/>
            <a:ext cx="1371604" cy="815222"/>
          </a:xfrm>
          <a:prstGeom prst="leftRightUpArrow">
            <a:avLst>
              <a:gd name="adj1" fmla="val 14677"/>
              <a:gd name="adj2" fmla="val 14776"/>
              <a:gd name="adj3" fmla="val 2500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96717" y="4944964"/>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00"/>
                </a:solidFill>
              </a:rPr>
              <a:t>NIEM Exchanges</a:t>
            </a:r>
          </a:p>
          <a:p>
            <a:pPr algn="ctr"/>
            <a:r>
              <a:rPr lang="en-US" sz="1200" dirty="0" smtClean="0">
                <a:solidFill>
                  <a:srgbClr val="FFFF00"/>
                </a:solidFill>
              </a:rPr>
              <a:t>EDXL / CAP</a:t>
            </a:r>
          </a:p>
          <a:p>
            <a:pPr algn="ctr"/>
            <a:r>
              <a:rPr lang="en-US" sz="1200" dirty="0" smtClean="0">
                <a:solidFill>
                  <a:srgbClr val="FFFF00"/>
                </a:solidFill>
              </a:rPr>
              <a:t>Others…</a:t>
            </a:r>
            <a:endParaRPr lang="en-US" sz="1200" dirty="0">
              <a:solidFill>
                <a:srgbClr val="FFFF00"/>
              </a:solidFill>
            </a:endParaRPr>
          </a:p>
        </p:txBody>
      </p:sp>
      <p:sp>
        <p:nvSpPr>
          <p:cNvPr id="27" name="Rounded Rectangle 26"/>
          <p:cNvSpPr/>
          <p:nvPr/>
        </p:nvSpPr>
        <p:spPr>
          <a:xfrm>
            <a:off x="2819491" y="2768161"/>
            <a:ext cx="1582563" cy="164658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STIX/TAXII/Cybox</a:t>
            </a:r>
          </a:p>
          <a:p>
            <a:pPr algn="ctr"/>
            <a:r>
              <a:rPr lang="en-US" sz="1400" dirty="0" smtClean="0">
                <a:solidFill>
                  <a:srgbClr val="FFFF00"/>
                </a:solidFill>
              </a:rPr>
              <a:t>IODEF</a:t>
            </a:r>
          </a:p>
          <a:p>
            <a:pPr algn="ctr"/>
            <a:r>
              <a:rPr lang="en-US" sz="1400" dirty="0" smtClean="0">
                <a:solidFill>
                  <a:srgbClr val="FFFF00"/>
                </a:solidFill>
              </a:rPr>
              <a:t>SACM</a:t>
            </a:r>
          </a:p>
          <a:p>
            <a:pPr algn="ctr"/>
            <a:r>
              <a:rPr lang="en-US" sz="1400" dirty="0" smtClean="0">
                <a:solidFill>
                  <a:srgbClr val="FFFF00"/>
                </a:solidFill>
              </a:rPr>
              <a:t>ISO</a:t>
            </a:r>
          </a:p>
          <a:p>
            <a:pPr algn="ctr"/>
            <a:r>
              <a:rPr lang="en-US" sz="1400" dirty="0" smtClean="0">
                <a:solidFill>
                  <a:srgbClr val="FFFF00"/>
                </a:solidFill>
              </a:rPr>
              <a:t>NIST</a:t>
            </a:r>
          </a:p>
          <a:p>
            <a:pPr algn="ctr"/>
            <a:r>
              <a:rPr lang="en-US" sz="1400" dirty="0" smtClean="0">
                <a:solidFill>
                  <a:srgbClr val="FFFF00"/>
                </a:solidFill>
              </a:rPr>
              <a:t>Others…</a:t>
            </a:r>
            <a:endParaRPr lang="en-US" sz="1400" dirty="0">
              <a:solidFill>
                <a:srgbClr val="FFFF00"/>
              </a:solidFill>
            </a:endParaRPr>
          </a:p>
        </p:txBody>
      </p:sp>
      <p:sp>
        <p:nvSpPr>
          <p:cNvPr id="29" name="Up Arrow 28"/>
          <p:cNvSpPr/>
          <p:nvPr/>
        </p:nvSpPr>
        <p:spPr>
          <a:xfrm>
            <a:off x="6761342" y="2961455"/>
            <a:ext cx="265922" cy="1983509"/>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04939" y="1177986"/>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434526" y="1176978"/>
            <a:ext cx="1283463" cy="83117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Other risks (Out of scope)</a:t>
            </a:r>
            <a:endParaRPr lang="en-US" sz="1600" dirty="0">
              <a:solidFill>
                <a:schemeClr val="tx1"/>
              </a:solidFill>
            </a:endParaRPr>
          </a:p>
        </p:txBody>
      </p:sp>
      <p:sp>
        <p:nvSpPr>
          <p:cNvPr id="22" name="Up Arrow 21"/>
          <p:cNvSpPr/>
          <p:nvPr/>
        </p:nvSpPr>
        <p:spPr>
          <a:xfrm>
            <a:off x="3567283" y="2426444"/>
            <a:ext cx="265922" cy="363200"/>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6" name="Rounded Rectangle 15"/>
          <p:cNvSpPr/>
          <p:nvPr/>
        </p:nvSpPr>
        <p:spPr>
          <a:xfrm>
            <a:off x="284185" y="3394010"/>
            <a:ext cx="1695419" cy="2418701"/>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rgbClr val="FFFF00"/>
                </a:solidFill>
              </a:rPr>
              <a:t>Other Risks</a:t>
            </a:r>
          </a:p>
          <a:p>
            <a:pPr algn="ctr"/>
            <a:r>
              <a:rPr lang="en-US" sz="1400" dirty="0" smtClean="0">
                <a:solidFill>
                  <a:srgbClr val="FFFF00"/>
                </a:solidFill>
              </a:rPr>
              <a:t>Systemic Risk</a:t>
            </a:r>
          </a:p>
          <a:p>
            <a:pPr algn="ctr"/>
            <a:r>
              <a:rPr lang="en-US" sz="1400" dirty="0" smtClean="0">
                <a:solidFill>
                  <a:srgbClr val="FFFF00"/>
                </a:solidFill>
              </a:rPr>
              <a:t>Credit Risk</a:t>
            </a:r>
          </a:p>
          <a:p>
            <a:pPr algn="ctr"/>
            <a:r>
              <a:rPr lang="en-US" sz="1400" dirty="0" smtClean="0">
                <a:solidFill>
                  <a:srgbClr val="FFFF00"/>
                </a:solidFill>
              </a:rPr>
              <a:t>Market Risk</a:t>
            </a:r>
          </a:p>
          <a:p>
            <a:pPr algn="ctr"/>
            <a:r>
              <a:rPr lang="en-US" sz="1400" dirty="0" smtClean="0">
                <a:solidFill>
                  <a:srgbClr val="FFFF00"/>
                </a:solidFill>
              </a:rPr>
              <a:t>Pension Risk</a:t>
            </a:r>
          </a:p>
          <a:p>
            <a:pPr algn="ctr"/>
            <a:r>
              <a:rPr lang="en-US" sz="1400" dirty="0" smtClean="0">
                <a:solidFill>
                  <a:srgbClr val="FFFF00"/>
                </a:solidFill>
              </a:rPr>
              <a:t>Reputation Risk</a:t>
            </a:r>
          </a:p>
          <a:p>
            <a:pPr algn="ctr"/>
            <a:r>
              <a:rPr lang="en-US" sz="1400" dirty="0" smtClean="0">
                <a:solidFill>
                  <a:srgbClr val="FFFF00"/>
                </a:solidFill>
              </a:rPr>
              <a:t>Liquidity Risk</a:t>
            </a:r>
          </a:p>
          <a:p>
            <a:pPr algn="ctr"/>
            <a:r>
              <a:rPr lang="en-US" sz="1400" dirty="0" smtClean="0">
                <a:solidFill>
                  <a:srgbClr val="FFFF00"/>
                </a:solidFill>
              </a:rPr>
              <a:t>Legal Risk</a:t>
            </a:r>
          </a:p>
          <a:p>
            <a:pPr algn="ctr"/>
            <a:r>
              <a:rPr lang="en-US" sz="1400" dirty="0" smtClean="0">
                <a:solidFill>
                  <a:srgbClr val="FFFF00"/>
                </a:solidFill>
              </a:rPr>
              <a:t>Project Management  Risk</a:t>
            </a:r>
          </a:p>
        </p:txBody>
      </p:sp>
      <p:sp>
        <p:nvSpPr>
          <p:cNvPr id="17" name="Up Arrow 16"/>
          <p:cNvSpPr/>
          <p:nvPr/>
        </p:nvSpPr>
        <p:spPr>
          <a:xfrm>
            <a:off x="981806" y="2008149"/>
            <a:ext cx="265922" cy="1385861"/>
          </a:xfrm>
          <a:prstGeom prst="up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3" name="Rectangle 22"/>
          <p:cNvSpPr/>
          <p:nvPr/>
        </p:nvSpPr>
        <p:spPr>
          <a:xfrm>
            <a:off x="7587100" y="1593776"/>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87099" y="4954664"/>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Other Inputs</a:t>
            </a:r>
            <a:endParaRPr lang="en-US" sz="1400" dirty="0">
              <a:solidFill>
                <a:srgbClr val="FFFF00"/>
              </a:solidFill>
            </a:endParaRPr>
          </a:p>
        </p:txBody>
      </p:sp>
      <p:sp>
        <p:nvSpPr>
          <p:cNvPr id="25" name="Up Arrow 24"/>
          <p:cNvSpPr/>
          <p:nvPr/>
        </p:nvSpPr>
        <p:spPr>
          <a:xfrm>
            <a:off x="8100064" y="4380738"/>
            <a:ext cx="265922" cy="573926"/>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287028" y="5264808"/>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287029" y="4750070"/>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287029" y="5788033"/>
            <a:ext cx="2318394" cy="457319"/>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Informative</a:t>
            </a:r>
            <a:endParaRPr lang="en-US" dirty="0">
              <a:solidFill>
                <a:srgbClr val="FFFF00"/>
              </a:solidFill>
            </a:endParaRPr>
          </a:p>
        </p:txBody>
      </p:sp>
      <p:sp>
        <p:nvSpPr>
          <p:cNvPr id="31" name="TextBox 30"/>
          <p:cNvSpPr txBox="1"/>
          <p:nvPr/>
        </p:nvSpPr>
        <p:spPr>
          <a:xfrm>
            <a:off x="4119327" y="4380738"/>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64848" y="143253"/>
            <a:ext cx="8016240" cy="637569"/>
          </a:xfrm>
        </p:spPr>
        <p:txBody>
          <a:bodyPr>
            <a:normAutofit fontScale="90000"/>
          </a:bodyPr>
          <a:lstStyle/>
          <a:p>
            <a:r>
              <a:rPr lang="en-US" dirty="0" smtClean="0">
                <a:solidFill>
                  <a:srgbClr val="FFFF00"/>
                </a:solidFill>
              </a:rPr>
              <a:t>Scope Diagram</a:t>
            </a:r>
            <a:endParaRPr lang="en-US" dirty="0">
              <a:solidFill>
                <a:srgbClr val="FFFF00"/>
              </a:solidFill>
            </a:endParaRPr>
          </a:p>
        </p:txBody>
      </p:sp>
    </p:spTree>
    <p:extLst>
      <p:ext uri="{BB962C8B-B14F-4D97-AF65-F5344CB8AC3E}">
        <p14:creationId xmlns:p14="http://schemas.microsoft.com/office/powerpoint/2010/main" val="9122394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873</TotalTime>
  <Words>3899</Words>
  <Application>Microsoft Office PowerPoint</Application>
  <PresentationFormat>On-screen Show (4:3)</PresentationFormat>
  <Paragraphs>687</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Mylar</vt:lpstr>
      <vt:lpstr>Operational Threat &amp; Risk Information Sharing and Analytics</vt:lpstr>
      <vt:lpstr>What we have to accomplish in this meeting (no particular order)</vt:lpstr>
      <vt:lpstr>Primary inputs and mappings</vt:lpstr>
      <vt:lpstr>Submission tasks</vt:lpstr>
      <vt:lpstr>Submission Tasks (Cont)</vt:lpstr>
      <vt:lpstr>Overview of OMG RFP Process &amp; Current* Time Line</vt:lpstr>
      <vt:lpstr>What we all should already know</vt:lpstr>
      <vt:lpstr>What we need is an integrating framework</vt:lpstr>
      <vt:lpstr>Scope Diagram</vt:lpstr>
      <vt:lpstr>Approach</vt:lpstr>
      <vt:lpstr>What it means to create a standard</vt:lpstr>
      <vt:lpstr>Contributors &amp; Submitters</vt:lpstr>
      <vt:lpstr>Submitters</vt:lpstr>
      <vt:lpstr>Core Team</vt:lpstr>
      <vt:lpstr>Understanding the standards process</vt:lpstr>
      <vt:lpstr>Some thoughts about creating a standard</vt:lpstr>
      <vt:lpstr>What we need for the specification</vt:lpstr>
      <vt:lpstr>Validation</vt:lpstr>
      <vt:lpstr>Implementations</vt:lpstr>
      <vt:lpstr>Truth in advertising</vt:lpstr>
      <vt:lpstr>Consider the technology readiness level required for any pilots/prototypes</vt:lpstr>
      <vt:lpstr>Potential Roadmap</vt:lpstr>
      <vt:lpstr>Time Investment Required</vt:lpstr>
      <vt:lpstr>Kinds of collaboration</vt:lpstr>
      <vt:lpstr>Stakeholder roles in our community</vt:lpstr>
      <vt:lpstr>Specific artifacts</vt:lpstr>
      <vt:lpstr>For Data Sources…</vt:lpstr>
      <vt:lpstr>For Data fusion and brokering…</vt:lpstr>
      <vt:lpstr>For Analysts…</vt:lpstr>
      <vt:lpstr>For Responders…</vt:lpstr>
      <vt:lpstr>Use case resolution</vt:lpstr>
      <vt:lpstr>Understanding the conceptual models</vt:lpstr>
      <vt:lpstr>Conceptual Model Layering</vt:lpstr>
      <vt:lpstr>Understanding the UML diagrams &amp; Tables</vt:lpstr>
      <vt:lpstr>UML Concepts we use</vt:lpstr>
      <vt:lpstr>Profile extension concepts</vt:lpstr>
      <vt:lpstr>Representing your data and schema</vt:lpstr>
      <vt:lpstr>Example STIX source data</vt:lpstr>
      <vt:lpstr>Example of mapped data</vt:lpstr>
      <vt:lpstr>Process checklist</vt:lpstr>
      <vt:lpstr>Threat/Risk 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lpstr>Prototyping</vt:lpstr>
      <vt:lpstr>Prototype Design</vt:lpstr>
      <vt:lpstr>Example Dictionary</vt:lpstr>
      <vt:lpstr>Map log example</vt:lpstr>
      <vt:lpstr>Example rules*</vt:lpstr>
      <vt:lpstr>Resulting data graph</vt:lpstr>
      <vt:lpstr>Team Discussions</vt:lpstr>
      <vt:lpstr>Items to discuss</vt:lpstr>
    </vt:vector>
  </TitlesOfParts>
  <Company>Model Driven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Threat/Risk Information Sharing and Analytics</dc:title>
  <dc:creator>Cory Casanave</dc:creator>
  <cp:lastModifiedBy>Cory Casanave</cp:lastModifiedBy>
  <cp:revision>106</cp:revision>
  <dcterms:created xsi:type="dcterms:W3CDTF">2014-12-22T21:21:42Z</dcterms:created>
  <dcterms:modified xsi:type="dcterms:W3CDTF">2015-01-25T00:26:15Z</dcterms:modified>
</cp:coreProperties>
</file>