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9"/>
  </p:notesMasterIdLst>
  <p:sldIdLst>
    <p:sldId id="256" r:id="rId2"/>
    <p:sldId id="260" r:id="rId3"/>
    <p:sldId id="257" r:id="rId4"/>
    <p:sldId id="258" r:id="rId5"/>
    <p:sldId id="265" r:id="rId6"/>
    <p:sldId id="262" r:id="rId7"/>
    <p:sldId id="259" r:id="rId8"/>
    <p:sldId id="261" r:id="rId9"/>
    <p:sldId id="263" r:id="rId10"/>
    <p:sldId id="264" r:id="rId11"/>
    <p:sldId id="266" r:id="rId12"/>
    <p:sldId id="278" r:id="rId13"/>
    <p:sldId id="275" r:id="rId14"/>
    <p:sldId id="269" r:id="rId15"/>
    <p:sldId id="267" r:id="rId16"/>
    <p:sldId id="276" r:id="rId17"/>
    <p:sldId id="268" r:id="rId18"/>
    <p:sldId id="271" r:id="rId19"/>
    <p:sldId id="272" r:id="rId20"/>
    <p:sldId id="273" r:id="rId21"/>
    <p:sldId id="274" r:id="rId22"/>
    <p:sldId id="277" r:id="rId23"/>
    <p:sldId id="279" r:id="rId24"/>
    <p:sldId id="280" r:id="rId25"/>
    <p:sldId id="283" r:id="rId26"/>
    <p:sldId id="282" r:id="rId27"/>
    <p:sldId id="284"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92" autoAdjust="0"/>
    <p:restoredTop sz="93804" autoAdjust="0"/>
  </p:normalViewPr>
  <p:slideViewPr>
    <p:cSldViewPr>
      <p:cViewPr varScale="1">
        <p:scale>
          <a:sx n="66" d="100"/>
          <a:sy n="66" d="100"/>
        </p:scale>
        <p:origin x="-32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180C8A-D2E4-4495-AF9F-052BC1FF86BD}" type="datetimeFigureOut">
              <a:rPr lang="en-US" smtClean="0"/>
              <a:t>1/13/2015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8C0839-A752-4026-B076-2AA4A81C1342}" type="slidenum">
              <a:rPr lang="en-US" smtClean="0"/>
              <a:t>‹#›</a:t>
            </a:fld>
            <a:endParaRPr lang="en-US"/>
          </a:p>
        </p:txBody>
      </p:sp>
    </p:spTree>
    <p:extLst>
      <p:ext uri="{BB962C8B-B14F-4D97-AF65-F5344CB8AC3E}">
        <p14:creationId xmlns:p14="http://schemas.microsoft.com/office/powerpoint/2010/main" val="42757352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8C0839-A752-4026-B076-2AA4A81C1342}" type="slidenum">
              <a:rPr lang="en-US" smtClean="0"/>
              <a:t>1</a:t>
            </a:fld>
            <a:endParaRPr lang="en-US"/>
          </a:p>
        </p:txBody>
      </p:sp>
    </p:spTree>
    <p:extLst>
      <p:ext uri="{BB962C8B-B14F-4D97-AF65-F5344CB8AC3E}">
        <p14:creationId xmlns:p14="http://schemas.microsoft.com/office/powerpoint/2010/main" val="3260102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2426" y="2895600"/>
            <a:ext cx="4572000" cy="13687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Rectangle 14"/>
          <p:cNvSpPr/>
          <p:nvPr/>
        </p:nvSpPr>
        <p:spPr>
          <a:xfrm>
            <a:off x="0" y="4743451"/>
            <a:ext cx="9144000" cy="21145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a:off x="0" y="4714875"/>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Date Placeholder 21"/>
          <p:cNvSpPr>
            <a:spLocks noGrp="1"/>
          </p:cNvSpPr>
          <p:nvPr>
            <p:ph type="dt" sz="half" idx="10"/>
          </p:nvPr>
        </p:nvSpPr>
        <p:spPr/>
        <p:txBody>
          <a:bodyPr/>
          <a:lstStyle/>
          <a:p>
            <a:fld id="{DE50E6FA-C16A-45A0-90AF-AC44915B4985}" type="datetime1">
              <a:rPr lang="en-US" smtClean="0"/>
              <a:t>1/13/2015</a:t>
            </a:fld>
            <a:endParaRPr lang="en-US"/>
          </a:p>
        </p:txBody>
      </p:sp>
      <p:sp>
        <p:nvSpPr>
          <p:cNvPr id="23" name="Slide Number Placeholder 22"/>
          <p:cNvSpPr>
            <a:spLocks noGrp="1"/>
          </p:cNvSpPr>
          <p:nvPr>
            <p:ph type="sldNum" sz="quarter" idx="11"/>
          </p:nvPr>
        </p:nvSpPr>
        <p:spPr/>
        <p:txBody>
          <a:bodyPr/>
          <a:lstStyle/>
          <a:p>
            <a:fld id="{C5349D12-3EF0-44B0-8484-0F10BE0E01DA}" type="slidenum">
              <a:rPr lang="en-US" smtClean="0"/>
              <a:t>‹#›</a:t>
            </a:fld>
            <a:endParaRPr lang="en-US"/>
          </a:p>
        </p:txBody>
      </p:sp>
      <p:sp>
        <p:nvSpPr>
          <p:cNvPr id="24" name="Footer Placeholder 23"/>
          <p:cNvSpPr>
            <a:spLocks noGrp="1"/>
          </p:cNvSpPr>
          <p:nvPr>
            <p:ph type="ftr" sz="quarter" idx="12"/>
          </p:nvPr>
        </p:nvSpPr>
        <p:spPr/>
        <p:txBody>
          <a:bodyPr/>
          <a:lstStyle/>
          <a:p>
            <a:r>
              <a:rPr lang="en-US" smtClean="0"/>
              <a:t>Threat &amp; Risk</a:t>
            </a:r>
            <a:endParaRPr lang="en-US"/>
          </a:p>
        </p:txBody>
      </p:sp>
      <p:sp>
        <p:nvSpPr>
          <p:cNvPr id="12" name="Title 11"/>
          <p:cNvSpPr>
            <a:spLocks noGrp="1"/>
          </p:cNvSpPr>
          <p:nvPr>
            <p:ph type="title"/>
          </p:nvPr>
        </p:nvSpPr>
        <p:spPr>
          <a:xfrm>
            <a:off x="352426" y="457200"/>
            <a:ext cx="7680960" cy="2438399"/>
          </a:xfrm>
        </p:spPr>
        <p:txBody>
          <a:bodyPr>
            <a:normAutofit/>
          </a:bodyPr>
          <a:lstStyle>
            <a:lvl1pPr>
              <a:spcBef>
                <a:spcPts val="0"/>
              </a:spcBef>
              <a:defRPr kumimoji="0" lang="en-US" sz="6000" b="1" i="0" u="none" strike="noStrike" kern="1200" cap="none" spc="0" normalizeH="0" baseline="0" noProof="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9C7C0E-76AF-4C03-A32F-9BE7A876349D}" type="datetime1">
              <a:rPr lang="en-US" smtClean="0"/>
              <a:t>1/13/2015</a:t>
            </a:fld>
            <a:endParaRPr lang="en-US"/>
          </a:p>
        </p:txBody>
      </p:sp>
      <p:sp>
        <p:nvSpPr>
          <p:cNvPr id="5" name="Footer Placeholder 4"/>
          <p:cNvSpPr>
            <a:spLocks noGrp="1"/>
          </p:cNvSpPr>
          <p:nvPr>
            <p:ph type="ftr" sz="quarter" idx="11"/>
          </p:nvPr>
        </p:nvSpPr>
        <p:spPr/>
        <p:txBody>
          <a:bodyPr/>
          <a:lstStyle/>
          <a:p>
            <a:r>
              <a:rPr lang="en-US" smtClean="0"/>
              <a:t>Threat &amp; Risk</a:t>
            </a:r>
            <a:endParaRPr lang="en-US"/>
          </a:p>
        </p:txBody>
      </p:sp>
      <p:sp>
        <p:nvSpPr>
          <p:cNvPr id="6" name="Slide Number Placeholder 5"/>
          <p:cNvSpPr>
            <a:spLocks noGrp="1"/>
          </p:cNvSpPr>
          <p:nvPr>
            <p:ph type="sldNum" sz="quarter" idx="12"/>
          </p:nvPr>
        </p:nvSpPr>
        <p:spPr/>
        <p:txBody>
          <a:bodyPr/>
          <a:lstStyle/>
          <a:p>
            <a:fld id="{C5349D12-3EF0-44B0-8484-0F10BE0E01D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BBAE57-11FF-46AD-A45D-E7FFCA9C548C}" type="datetime1">
              <a:rPr lang="en-US" smtClean="0"/>
              <a:t>1/13/2015</a:t>
            </a:fld>
            <a:endParaRPr lang="en-US"/>
          </a:p>
        </p:txBody>
      </p:sp>
      <p:sp>
        <p:nvSpPr>
          <p:cNvPr id="5" name="Footer Placeholder 4"/>
          <p:cNvSpPr>
            <a:spLocks noGrp="1"/>
          </p:cNvSpPr>
          <p:nvPr>
            <p:ph type="ftr" sz="quarter" idx="11"/>
          </p:nvPr>
        </p:nvSpPr>
        <p:spPr/>
        <p:txBody>
          <a:bodyPr/>
          <a:lstStyle/>
          <a:p>
            <a:r>
              <a:rPr lang="en-US" smtClean="0"/>
              <a:t>Threat &amp; Risk</a:t>
            </a:r>
            <a:endParaRPr lang="en-US"/>
          </a:p>
        </p:txBody>
      </p:sp>
      <p:sp>
        <p:nvSpPr>
          <p:cNvPr id="6" name="Slide Number Placeholder 5"/>
          <p:cNvSpPr>
            <a:spLocks noGrp="1"/>
          </p:cNvSpPr>
          <p:nvPr>
            <p:ph type="sldNum" sz="quarter" idx="12"/>
          </p:nvPr>
        </p:nvSpPr>
        <p:spPr/>
        <p:txBody>
          <a:bodyPr/>
          <a:lstStyle/>
          <a:p>
            <a:fld id="{C5349D12-3EF0-44B0-8484-0F10BE0E01DA}"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White Background">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464848" y="143253"/>
            <a:ext cx="8016240" cy="951569"/>
          </a:xfrm>
          <a:prstGeom prst="rect">
            <a:avLst/>
          </a:prstGeom>
        </p:spPr>
        <p:txBody>
          <a:bodyPr vert="horz" lIns="91440" tIns="45720" rIns="91440" bIns="45720" rtlCol="0" anchor="ctr">
            <a:normAutofit/>
          </a:bodyPr>
          <a:lstStyle>
            <a:lvl1pPr>
              <a:defRPr sz="4000">
                <a:solidFill>
                  <a:srgbClr val="0D0D0D"/>
                </a:solidFill>
                <a:latin typeface="Century Gothic"/>
                <a:cs typeface="Century Gothic"/>
              </a:defRPr>
            </a:lvl1pPr>
          </a:lstStyle>
          <a:p>
            <a:r>
              <a:rPr lang="en-US" dirty="0" smtClean="0"/>
              <a:t>Click to edit Master title style</a:t>
            </a:r>
            <a:endParaRPr lang="en-US" dirty="0"/>
          </a:p>
        </p:txBody>
      </p:sp>
      <p:sp>
        <p:nvSpPr>
          <p:cNvPr id="10" name="Slide Number Placeholder 3"/>
          <p:cNvSpPr txBox="1">
            <a:spLocks/>
          </p:cNvSpPr>
          <p:nvPr userDrawn="1"/>
        </p:nvSpPr>
        <p:spPr>
          <a:xfrm>
            <a:off x="4379806" y="6396293"/>
            <a:ext cx="422488"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5CBD3DDC-90DF-4246-B8CE-0AC344F4C45D}" type="slidenum">
              <a:rPr lang="en-US" b="1" smtClean="0">
                <a:solidFill>
                  <a:srgbClr val="8F96AA"/>
                </a:solidFill>
                <a:latin typeface="Franklin Gothic Book"/>
              </a:rPr>
              <a:pPr algn="ctr"/>
              <a:t>‹#›</a:t>
            </a:fld>
            <a:endParaRPr lang="en-US" b="1" dirty="0">
              <a:solidFill>
                <a:srgbClr val="8F96AA"/>
              </a:solidFill>
              <a:latin typeface="Franklin Gothic Book"/>
            </a:endParaRPr>
          </a:p>
        </p:txBody>
      </p:sp>
      <p:sp>
        <p:nvSpPr>
          <p:cNvPr id="9" name="TextBox 8"/>
          <p:cNvSpPr txBox="1"/>
          <p:nvPr userDrawn="1"/>
        </p:nvSpPr>
        <p:spPr>
          <a:xfrm>
            <a:off x="7409794" y="6490138"/>
            <a:ext cx="1512614" cy="246221"/>
          </a:xfrm>
          <a:prstGeom prst="rect">
            <a:avLst/>
          </a:prstGeom>
          <a:noFill/>
        </p:spPr>
        <p:txBody>
          <a:bodyPr wrap="square" rtlCol="0">
            <a:spAutoFit/>
          </a:bodyPr>
          <a:lstStyle/>
          <a:p>
            <a:pPr algn="r"/>
            <a:r>
              <a:rPr lang="en-US" sz="1000" dirty="0" smtClean="0">
                <a:solidFill>
                  <a:srgbClr val="F2F2F2"/>
                </a:solidFill>
                <a:latin typeface="Century Gothic"/>
                <a:cs typeface="Century Gothic"/>
              </a:rPr>
              <a:t>#ISC2Congress</a:t>
            </a:r>
            <a:endParaRPr lang="en-US" sz="1000" dirty="0">
              <a:solidFill>
                <a:srgbClr val="F2F2F2"/>
              </a:solidFill>
              <a:latin typeface="Century Gothic"/>
              <a:cs typeface="Century Gothic"/>
            </a:endParaRPr>
          </a:p>
        </p:txBody>
      </p:sp>
    </p:spTree>
    <p:extLst>
      <p:ext uri="{BB962C8B-B14F-4D97-AF65-F5344CB8AC3E}">
        <p14:creationId xmlns:p14="http://schemas.microsoft.com/office/powerpoint/2010/main" val="47220888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ontent Placeholder 30"/>
          <p:cNvSpPr>
            <a:spLocks noGrp="1"/>
          </p:cNvSpPr>
          <p:nvPr>
            <p:ph sz="quarter" idx="13"/>
          </p:nvPr>
        </p:nvSpPr>
        <p:spPr>
          <a:xfrm>
            <a:off x="352426" y="1463040"/>
            <a:ext cx="768096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Date Placeholder 11"/>
          <p:cNvSpPr>
            <a:spLocks noGrp="1"/>
          </p:cNvSpPr>
          <p:nvPr>
            <p:ph type="dt" sz="half" idx="14"/>
          </p:nvPr>
        </p:nvSpPr>
        <p:spPr/>
        <p:txBody>
          <a:bodyPr/>
          <a:lstStyle/>
          <a:p>
            <a:fld id="{1F9A5793-53E3-4EFA-8FEB-3135A2F5C16E}" type="datetime1">
              <a:rPr lang="en-US" smtClean="0"/>
              <a:t>1/13/2015</a:t>
            </a:fld>
            <a:endParaRPr lang="en-US" dirty="0"/>
          </a:p>
        </p:txBody>
      </p:sp>
      <p:sp>
        <p:nvSpPr>
          <p:cNvPr id="19" name="Slide Number Placeholder 18"/>
          <p:cNvSpPr>
            <a:spLocks noGrp="1"/>
          </p:cNvSpPr>
          <p:nvPr>
            <p:ph type="sldNum" sz="quarter" idx="15"/>
          </p:nvPr>
        </p:nvSpPr>
        <p:spPr/>
        <p:txBody>
          <a:bodyPr/>
          <a:lstStyle/>
          <a:p>
            <a:fld id="{C5349D12-3EF0-44B0-8484-0F10BE0E01DA}" type="slidenum">
              <a:rPr lang="en-US" smtClean="0"/>
              <a:t>‹#›</a:t>
            </a:fld>
            <a:endParaRPr lang="en-US"/>
          </a:p>
        </p:txBody>
      </p:sp>
      <p:sp>
        <p:nvSpPr>
          <p:cNvPr id="21" name="Footer Placeholder 20"/>
          <p:cNvSpPr>
            <a:spLocks noGrp="1"/>
          </p:cNvSpPr>
          <p:nvPr>
            <p:ph type="ftr" sz="quarter" idx="16"/>
          </p:nvPr>
        </p:nvSpPr>
        <p:spPr/>
        <p:txBody>
          <a:bodyPr/>
          <a:lstStyle/>
          <a:p>
            <a:r>
              <a:rPr lang="en-US" smtClean="0"/>
              <a:t>Threat &amp; Risk</a:t>
            </a:r>
            <a:endParaRPr lang="en-US"/>
          </a:p>
        </p:txBody>
      </p:sp>
      <p:sp>
        <p:nvSpPr>
          <p:cNvPr id="8" name="Title 7"/>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ubtitle 2"/>
          <p:cNvSpPr>
            <a:spLocks noGrp="1"/>
          </p:cNvSpPr>
          <p:nvPr>
            <p:ph type="subTitle" idx="1"/>
          </p:nvPr>
        </p:nvSpPr>
        <p:spPr>
          <a:xfrm>
            <a:off x="352426" y="4003302"/>
            <a:ext cx="4572000" cy="11782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6" name="Date Placeholder 15"/>
          <p:cNvSpPr>
            <a:spLocks noGrp="1"/>
          </p:cNvSpPr>
          <p:nvPr>
            <p:ph type="dt" sz="half" idx="10"/>
          </p:nvPr>
        </p:nvSpPr>
        <p:spPr/>
        <p:txBody>
          <a:bodyPr/>
          <a:lstStyle/>
          <a:p>
            <a:fld id="{7FFC8E0D-FE22-42CA-9D02-05162CCF70A3}" type="datetime1">
              <a:rPr lang="en-US" smtClean="0"/>
              <a:t>1/13/2015</a:t>
            </a:fld>
            <a:endParaRPr lang="en-US"/>
          </a:p>
        </p:txBody>
      </p:sp>
      <p:sp>
        <p:nvSpPr>
          <p:cNvPr id="20" name="Slide Number Placeholder 19"/>
          <p:cNvSpPr>
            <a:spLocks noGrp="1"/>
          </p:cNvSpPr>
          <p:nvPr>
            <p:ph type="sldNum" sz="quarter" idx="11"/>
          </p:nvPr>
        </p:nvSpPr>
        <p:spPr/>
        <p:txBody>
          <a:bodyPr/>
          <a:lstStyle/>
          <a:p>
            <a:fld id="{C5349D12-3EF0-44B0-8484-0F10BE0E01DA}" type="slidenum">
              <a:rPr lang="en-US" smtClean="0"/>
              <a:t>‹#›</a:t>
            </a:fld>
            <a:endParaRPr lang="en-US"/>
          </a:p>
        </p:txBody>
      </p:sp>
      <p:sp>
        <p:nvSpPr>
          <p:cNvPr id="21" name="Footer Placeholder 20"/>
          <p:cNvSpPr>
            <a:spLocks noGrp="1"/>
          </p:cNvSpPr>
          <p:nvPr>
            <p:ph type="ftr" sz="quarter" idx="12"/>
          </p:nvPr>
        </p:nvSpPr>
        <p:spPr/>
        <p:txBody>
          <a:bodyPr/>
          <a:lstStyle/>
          <a:p>
            <a:r>
              <a:rPr lang="en-US" smtClean="0"/>
              <a:t>Threat &amp; Risk</a:t>
            </a:r>
            <a:endParaRPr lang="en-US"/>
          </a:p>
        </p:txBody>
      </p:sp>
      <p:sp>
        <p:nvSpPr>
          <p:cNvPr id="13" name="Rectangle 12"/>
          <p:cNvSpPr/>
          <p:nvPr/>
        </p:nvSpPr>
        <p:spPr>
          <a:xfrm>
            <a:off x="0" y="0"/>
            <a:ext cx="9144000" cy="182880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4439" y="182880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itle 13"/>
          <p:cNvSpPr>
            <a:spLocks noGrp="1"/>
          </p:cNvSpPr>
          <p:nvPr>
            <p:ph type="title"/>
          </p:nvPr>
        </p:nvSpPr>
        <p:spPr>
          <a:xfrm>
            <a:off x="354366" y="1990078"/>
            <a:ext cx="8439912" cy="1984248"/>
          </a:xfrm>
        </p:spPr>
        <p:txBody>
          <a:bodyPr>
            <a:noAutofit/>
          </a:bodyPr>
          <a:lstStyle>
            <a:lvl1pPr>
              <a:defRPr kumimoji="0" lang="en-US" sz="6000" b="1" i="0" u="none" strike="noStrike" kern="1200" cap="none" spc="0" normalizeH="0" baseline="0" noProof="0" dirty="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pPr marL="0" marR="0" lvl="0" indent="0" algn="l" defTabSz="914400" rtl="0" eaLnBrk="1" fontAlgn="auto" latinLnBrk="0" hangingPunct="1">
              <a:lnSpc>
                <a:spcPct val="100000"/>
              </a:lnSpc>
              <a:spcBef>
                <a:spcPts val="400"/>
              </a:spcBef>
              <a:spcAft>
                <a:spcPts val="0"/>
              </a:spcAft>
              <a:buClrTx/>
              <a:buSzTx/>
              <a:buFontTx/>
              <a:buNone/>
              <a:tabLst/>
              <a:defRPr/>
            </a:pPr>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11"/>
          <p:cNvSpPr>
            <a:spLocks noGrp="1"/>
          </p:cNvSpPr>
          <p:nvPr>
            <p:ph sz="quarter" idx="14"/>
          </p:nvPr>
        </p:nvSpPr>
        <p:spPr>
          <a:xfrm>
            <a:off x="4901184"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Content Placeholder 30"/>
          <p:cNvSpPr>
            <a:spLocks noGrp="1"/>
          </p:cNvSpPr>
          <p:nvPr>
            <p:ph sz="quarter" idx="13"/>
          </p:nvPr>
        </p:nvSpPr>
        <p:spPr>
          <a:xfrm>
            <a:off x="352426"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7" name="Title 26"/>
          <p:cNvSpPr>
            <a:spLocks noGrp="1"/>
          </p:cNvSpPr>
          <p:nvPr>
            <p:ph type="title"/>
          </p:nvPr>
        </p:nvSpPr>
        <p:spPr/>
        <p:txBody>
          <a:bodyPr/>
          <a:lstStyle/>
          <a:p>
            <a:r>
              <a:rPr lang="en-US" smtClean="0"/>
              <a:t>Click to edit Master title style</a:t>
            </a:r>
            <a:endParaRPr lang="en-US" dirty="0"/>
          </a:p>
        </p:txBody>
      </p:sp>
      <p:sp>
        <p:nvSpPr>
          <p:cNvPr id="20" name="Date Placeholder 19"/>
          <p:cNvSpPr>
            <a:spLocks noGrp="1"/>
          </p:cNvSpPr>
          <p:nvPr>
            <p:ph type="dt" sz="half" idx="15"/>
          </p:nvPr>
        </p:nvSpPr>
        <p:spPr/>
        <p:txBody>
          <a:bodyPr/>
          <a:lstStyle/>
          <a:p>
            <a:fld id="{BE80ADE7-DD84-48A6-A0E5-4A13B3316DE6}" type="datetime1">
              <a:rPr lang="en-US" smtClean="0"/>
              <a:t>1/13/2015</a:t>
            </a:fld>
            <a:endParaRPr lang="en-US"/>
          </a:p>
        </p:txBody>
      </p:sp>
      <p:sp>
        <p:nvSpPr>
          <p:cNvPr id="25" name="Slide Number Placeholder 24"/>
          <p:cNvSpPr>
            <a:spLocks noGrp="1"/>
          </p:cNvSpPr>
          <p:nvPr>
            <p:ph type="sldNum" sz="quarter" idx="16"/>
          </p:nvPr>
        </p:nvSpPr>
        <p:spPr/>
        <p:txBody>
          <a:bodyPr/>
          <a:lstStyle/>
          <a:p>
            <a:fld id="{C5349D12-3EF0-44B0-8484-0F10BE0E01DA}" type="slidenum">
              <a:rPr lang="en-US" smtClean="0"/>
              <a:t>‹#›</a:t>
            </a:fld>
            <a:endParaRPr lang="en-US"/>
          </a:p>
        </p:txBody>
      </p:sp>
      <p:sp>
        <p:nvSpPr>
          <p:cNvPr id="26" name="Footer Placeholder 25"/>
          <p:cNvSpPr>
            <a:spLocks noGrp="1"/>
          </p:cNvSpPr>
          <p:nvPr>
            <p:ph type="ftr" sz="quarter" idx="17"/>
          </p:nvPr>
        </p:nvSpPr>
        <p:spPr/>
        <p:txBody>
          <a:bodyPr/>
          <a:lstStyle/>
          <a:p>
            <a:r>
              <a:rPr lang="en-US" smtClean="0"/>
              <a:t>Threat &amp; Risk</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Rectangle 12"/>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3"/>
          <p:cNvSpPr>
            <a:spLocks noGrp="1"/>
          </p:cNvSpPr>
          <p:nvPr>
            <p:ph type="body" sz="half" idx="2"/>
          </p:nvPr>
        </p:nvSpPr>
        <p:spPr>
          <a:xfrm>
            <a:off x="352426"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9" name="Text Placeholder 3"/>
          <p:cNvSpPr>
            <a:spLocks noGrp="1"/>
          </p:cNvSpPr>
          <p:nvPr>
            <p:ph type="body" sz="half" idx="15"/>
          </p:nvPr>
        </p:nvSpPr>
        <p:spPr>
          <a:xfrm>
            <a:off x="4900613"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Content Placeholder 11"/>
          <p:cNvSpPr>
            <a:spLocks noGrp="1"/>
          </p:cNvSpPr>
          <p:nvPr>
            <p:ph sz="quarter" idx="14"/>
          </p:nvPr>
        </p:nvSpPr>
        <p:spPr>
          <a:xfrm>
            <a:off x="4900613"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8" name="Content Placeholder 30"/>
          <p:cNvSpPr>
            <a:spLocks noGrp="1"/>
          </p:cNvSpPr>
          <p:nvPr>
            <p:ph sz="quarter" idx="13"/>
          </p:nvPr>
        </p:nvSpPr>
        <p:spPr>
          <a:xfrm>
            <a:off x="352426"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0" name="Title 29"/>
          <p:cNvSpPr>
            <a:spLocks noGrp="1"/>
          </p:cNvSpPr>
          <p:nvPr>
            <p:ph type="title"/>
          </p:nvPr>
        </p:nvSpPr>
        <p:spPr/>
        <p:txBody>
          <a:bodyPr/>
          <a:lstStyle/>
          <a:p>
            <a:r>
              <a:rPr lang="en-US" smtClean="0"/>
              <a:t>Click to edit Master title style</a:t>
            </a:r>
            <a:endParaRPr lang="en-US"/>
          </a:p>
        </p:txBody>
      </p:sp>
      <p:sp>
        <p:nvSpPr>
          <p:cNvPr id="20" name="Date Placeholder 19"/>
          <p:cNvSpPr>
            <a:spLocks noGrp="1"/>
          </p:cNvSpPr>
          <p:nvPr>
            <p:ph type="dt" sz="half" idx="16"/>
          </p:nvPr>
        </p:nvSpPr>
        <p:spPr/>
        <p:txBody>
          <a:bodyPr/>
          <a:lstStyle/>
          <a:p>
            <a:fld id="{BD67D7B8-0974-4C85-AD6F-E3AA752C474C}" type="datetime1">
              <a:rPr lang="en-US" smtClean="0"/>
              <a:t>1/13/2015</a:t>
            </a:fld>
            <a:endParaRPr lang="en-US"/>
          </a:p>
        </p:txBody>
      </p:sp>
      <p:sp>
        <p:nvSpPr>
          <p:cNvPr id="24" name="Slide Number Placeholder 23"/>
          <p:cNvSpPr>
            <a:spLocks noGrp="1"/>
          </p:cNvSpPr>
          <p:nvPr>
            <p:ph type="sldNum" sz="quarter" idx="17"/>
          </p:nvPr>
        </p:nvSpPr>
        <p:spPr/>
        <p:txBody>
          <a:bodyPr/>
          <a:lstStyle/>
          <a:p>
            <a:fld id="{C5349D12-3EF0-44B0-8484-0F10BE0E01DA}" type="slidenum">
              <a:rPr lang="en-US" smtClean="0"/>
              <a:t>‹#›</a:t>
            </a:fld>
            <a:endParaRPr lang="en-US"/>
          </a:p>
        </p:txBody>
      </p:sp>
      <p:sp>
        <p:nvSpPr>
          <p:cNvPr id="29" name="Footer Placeholder 28"/>
          <p:cNvSpPr>
            <a:spLocks noGrp="1"/>
          </p:cNvSpPr>
          <p:nvPr>
            <p:ph type="ftr" sz="quarter" idx="18"/>
          </p:nvPr>
        </p:nvSpPr>
        <p:spPr/>
        <p:txBody>
          <a:bodyPr/>
          <a:lstStyle/>
          <a:p>
            <a:r>
              <a:rPr lang="en-US" smtClean="0"/>
              <a:t>Threat &amp; Risk</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ate Placeholder 10"/>
          <p:cNvSpPr>
            <a:spLocks noGrp="1"/>
          </p:cNvSpPr>
          <p:nvPr>
            <p:ph type="dt" sz="half" idx="10"/>
          </p:nvPr>
        </p:nvSpPr>
        <p:spPr/>
        <p:txBody>
          <a:bodyPr/>
          <a:lstStyle/>
          <a:p>
            <a:fld id="{F178AD1E-6C62-4F7B-8F5C-AB7BDAD6E1C9}" type="datetime1">
              <a:rPr lang="en-US" smtClean="0"/>
              <a:t>1/13/2015</a:t>
            </a:fld>
            <a:endParaRPr lang="en-US"/>
          </a:p>
        </p:txBody>
      </p:sp>
      <p:sp>
        <p:nvSpPr>
          <p:cNvPr id="14" name="Slide Number Placeholder 13"/>
          <p:cNvSpPr>
            <a:spLocks noGrp="1"/>
          </p:cNvSpPr>
          <p:nvPr>
            <p:ph type="sldNum" sz="quarter" idx="11"/>
          </p:nvPr>
        </p:nvSpPr>
        <p:spPr/>
        <p:txBody>
          <a:bodyPr/>
          <a:lstStyle/>
          <a:p>
            <a:fld id="{C5349D12-3EF0-44B0-8484-0F10BE0E01DA}" type="slidenum">
              <a:rPr lang="en-US" smtClean="0"/>
              <a:t>‹#›</a:t>
            </a:fld>
            <a:endParaRPr lang="en-US"/>
          </a:p>
        </p:txBody>
      </p:sp>
      <p:sp>
        <p:nvSpPr>
          <p:cNvPr id="18" name="Footer Placeholder 17"/>
          <p:cNvSpPr>
            <a:spLocks noGrp="1"/>
          </p:cNvSpPr>
          <p:nvPr>
            <p:ph type="ftr" sz="quarter" idx="12"/>
          </p:nvPr>
        </p:nvSpPr>
        <p:spPr/>
        <p:txBody>
          <a:bodyPr/>
          <a:lstStyle/>
          <a:p>
            <a:r>
              <a:rPr lang="en-US" smtClean="0"/>
              <a:t>Threat &amp; Risk</a:t>
            </a:r>
            <a:endParaRPr lang="en-US"/>
          </a:p>
        </p:txBody>
      </p:sp>
      <p:sp>
        <p:nvSpPr>
          <p:cNvPr id="15" name="Title 14"/>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fld id="{80D17477-C76C-4732-A7CD-6CBB12E31B18}" type="datetime1">
              <a:rPr lang="en-US" smtClean="0"/>
              <a:t>1/13/2015</a:t>
            </a:fld>
            <a:endParaRPr lang="en-US"/>
          </a:p>
        </p:txBody>
      </p:sp>
      <p:sp>
        <p:nvSpPr>
          <p:cNvPr id="12" name="Slide Number Placeholder 11"/>
          <p:cNvSpPr>
            <a:spLocks noGrp="1"/>
          </p:cNvSpPr>
          <p:nvPr>
            <p:ph type="sldNum" sz="quarter" idx="11"/>
          </p:nvPr>
        </p:nvSpPr>
        <p:spPr/>
        <p:txBody>
          <a:bodyPr/>
          <a:lstStyle/>
          <a:p>
            <a:fld id="{C5349D12-3EF0-44B0-8484-0F10BE0E01DA}" type="slidenum">
              <a:rPr lang="en-US" smtClean="0"/>
              <a:t>‹#›</a:t>
            </a:fld>
            <a:endParaRPr lang="en-US"/>
          </a:p>
        </p:txBody>
      </p:sp>
      <p:sp>
        <p:nvSpPr>
          <p:cNvPr id="13" name="Footer Placeholder 12"/>
          <p:cNvSpPr>
            <a:spLocks noGrp="1"/>
          </p:cNvSpPr>
          <p:nvPr>
            <p:ph type="ftr" sz="quarter" idx="12"/>
          </p:nvPr>
        </p:nvSpPr>
        <p:spPr/>
        <p:txBody>
          <a:bodyPr/>
          <a:lstStyle/>
          <a:p>
            <a:r>
              <a:rPr lang="en-US" smtClean="0"/>
              <a:t>Threat &amp; Risk</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itle 23"/>
          <p:cNvSpPr>
            <a:spLocks noGrp="1"/>
          </p:cNvSpPr>
          <p:nvPr>
            <p:ph type="title"/>
          </p:nvPr>
        </p:nvSpPr>
        <p:spPr/>
        <p:txBody>
          <a:bodyPr/>
          <a:lstStyle/>
          <a:p>
            <a:r>
              <a:rPr lang="en-US" smtClean="0"/>
              <a:t>Click to edit Master title style</a:t>
            </a:r>
            <a:endParaRPr lang="en-US"/>
          </a:p>
        </p:txBody>
      </p:sp>
      <p:sp>
        <p:nvSpPr>
          <p:cNvPr id="11" name="Text Placeholder 3"/>
          <p:cNvSpPr>
            <a:spLocks noGrp="1"/>
          </p:cNvSpPr>
          <p:nvPr>
            <p:ph type="body" sz="half" idx="2"/>
          </p:nvPr>
        </p:nvSpPr>
        <p:spPr>
          <a:xfrm>
            <a:off x="352426" y="1463040"/>
            <a:ext cx="3381375" cy="3967162"/>
          </a:xfrm>
        </p:spPr>
        <p:txBody>
          <a:bodyPr>
            <a:normAutofit/>
          </a:bodyPr>
          <a:lstStyle>
            <a:lvl1pPr marL="0" indent="0">
              <a:lnSpc>
                <a:spcPct val="150000"/>
              </a:lnSpc>
              <a:buNone/>
              <a:defRPr sz="1600" b="0" i="1" spc="0" baseline="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Content Placeholder 11"/>
          <p:cNvSpPr>
            <a:spLocks noGrp="1"/>
          </p:cNvSpPr>
          <p:nvPr>
            <p:ph sz="quarter" idx="14"/>
          </p:nvPr>
        </p:nvSpPr>
        <p:spPr>
          <a:xfrm>
            <a:off x="4105275" y="1463040"/>
            <a:ext cx="4681538" cy="396849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Date Placeholder 12"/>
          <p:cNvSpPr>
            <a:spLocks noGrp="1"/>
          </p:cNvSpPr>
          <p:nvPr>
            <p:ph type="dt" sz="half" idx="15"/>
          </p:nvPr>
        </p:nvSpPr>
        <p:spPr/>
        <p:txBody>
          <a:bodyPr/>
          <a:lstStyle/>
          <a:p>
            <a:fld id="{71F48243-A7BF-4D4D-8DAB-E3F038F0C710}" type="datetime1">
              <a:rPr lang="en-US" smtClean="0"/>
              <a:t>1/13/2015</a:t>
            </a:fld>
            <a:endParaRPr lang="en-US"/>
          </a:p>
        </p:txBody>
      </p:sp>
      <p:sp>
        <p:nvSpPr>
          <p:cNvPr id="18" name="Slide Number Placeholder 17"/>
          <p:cNvSpPr>
            <a:spLocks noGrp="1"/>
          </p:cNvSpPr>
          <p:nvPr>
            <p:ph type="sldNum" sz="quarter" idx="16"/>
          </p:nvPr>
        </p:nvSpPr>
        <p:spPr/>
        <p:txBody>
          <a:bodyPr/>
          <a:lstStyle/>
          <a:p>
            <a:fld id="{C5349D12-3EF0-44B0-8484-0F10BE0E01DA}" type="slidenum">
              <a:rPr lang="en-US" smtClean="0"/>
              <a:t>‹#›</a:t>
            </a:fld>
            <a:endParaRPr lang="en-US"/>
          </a:p>
        </p:txBody>
      </p:sp>
      <p:sp>
        <p:nvSpPr>
          <p:cNvPr id="20" name="Footer Placeholder 19"/>
          <p:cNvSpPr>
            <a:spLocks noGrp="1"/>
          </p:cNvSpPr>
          <p:nvPr>
            <p:ph type="ftr" sz="quarter" idx="17"/>
          </p:nvPr>
        </p:nvSpPr>
        <p:spPr/>
        <p:txBody>
          <a:bodyPr/>
          <a:lstStyle/>
          <a:p>
            <a:r>
              <a:rPr lang="en-US" smtClean="0"/>
              <a:t>Threat &amp; Risk</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229224" y="0"/>
            <a:ext cx="3914775" cy="5657850"/>
          </a:xfrm>
        </p:spPr>
        <p:txBody>
          <a:bodyPr anchor="ctr" anchorCtr="0"/>
          <a:lstStyle>
            <a:lvl1pPr marL="0" indent="0" algn="ctr">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352426" y="1600199"/>
            <a:ext cx="4572000" cy="3593237"/>
          </a:xfrm>
        </p:spPr>
        <p:txBody>
          <a:bodyPr>
            <a:normAutofit/>
          </a:bodyPr>
          <a:lstStyle>
            <a:lvl1pPr marL="0" indent="0">
              <a:lnSpc>
                <a:spcPct val="150000"/>
              </a:lnSpc>
              <a:spcBef>
                <a:spcPts val="0"/>
              </a:spcBef>
              <a:buNone/>
              <a:defRPr sz="1600" i="1">
                <a:solidFill>
                  <a:schemeClr val="tx1"/>
                </a:solidFill>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lvl="0"/>
            <a:r>
              <a:rPr lang="en-US" smtClean="0"/>
              <a:t>Click to edit Master text styles</a:t>
            </a:r>
          </a:p>
        </p:txBody>
      </p:sp>
      <p:sp>
        <p:nvSpPr>
          <p:cNvPr id="11" name="Rectangle 10"/>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itle Placeholder 1"/>
          <p:cNvSpPr>
            <a:spLocks noGrp="1"/>
          </p:cNvSpPr>
          <p:nvPr>
            <p:ph type="title"/>
          </p:nvPr>
        </p:nvSpPr>
        <p:spPr>
          <a:xfrm>
            <a:off x="352425" y="275208"/>
            <a:ext cx="4572000" cy="1324992"/>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13" name="Date Placeholder 12"/>
          <p:cNvSpPr>
            <a:spLocks noGrp="1"/>
          </p:cNvSpPr>
          <p:nvPr>
            <p:ph type="dt" sz="half" idx="14"/>
          </p:nvPr>
        </p:nvSpPr>
        <p:spPr/>
        <p:txBody>
          <a:bodyPr/>
          <a:lstStyle/>
          <a:p>
            <a:fld id="{D1B94B25-3499-4F72-85E7-1F6B1C0EDEDB}" type="datetime1">
              <a:rPr lang="en-US" smtClean="0"/>
              <a:t>1/13/2015</a:t>
            </a:fld>
            <a:endParaRPr lang="en-US"/>
          </a:p>
        </p:txBody>
      </p:sp>
      <p:sp>
        <p:nvSpPr>
          <p:cNvPr id="20" name="Slide Number Placeholder 19"/>
          <p:cNvSpPr>
            <a:spLocks noGrp="1"/>
          </p:cNvSpPr>
          <p:nvPr>
            <p:ph type="sldNum" sz="quarter" idx="15"/>
          </p:nvPr>
        </p:nvSpPr>
        <p:spPr/>
        <p:txBody>
          <a:bodyPr/>
          <a:lstStyle/>
          <a:p>
            <a:fld id="{C5349D12-3EF0-44B0-8484-0F10BE0E01DA}" type="slidenum">
              <a:rPr lang="en-US" smtClean="0"/>
              <a:t>‹#›</a:t>
            </a:fld>
            <a:endParaRPr lang="en-US"/>
          </a:p>
        </p:txBody>
      </p:sp>
      <p:sp>
        <p:nvSpPr>
          <p:cNvPr id="21" name="Footer Placeholder 20"/>
          <p:cNvSpPr>
            <a:spLocks noGrp="1"/>
          </p:cNvSpPr>
          <p:nvPr>
            <p:ph type="ftr" sz="quarter" idx="16"/>
          </p:nvPr>
        </p:nvSpPr>
        <p:spPr/>
        <p:txBody>
          <a:bodyPr/>
          <a:lstStyle/>
          <a:p>
            <a:r>
              <a:rPr lang="en-US" smtClean="0"/>
              <a:t>Threat &amp; Risk</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426" y="228600"/>
            <a:ext cx="7680960" cy="1066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52426" y="1463040"/>
            <a:ext cx="768096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52426" y="6543676"/>
            <a:ext cx="1466850" cy="247650"/>
          </a:xfrm>
          <a:prstGeom prst="rect">
            <a:avLst/>
          </a:prstGeom>
        </p:spPr>
        <p:txBody>
          <a:bodyPr vert="horz" lIns="91440" tIns="45720" rIns="91440" bIns="45720" rtlCol="0" anchor="ctr">
            <a:normAutofit/>
          </a:bodyPr>
          <a:lstStyle>
            <a:lvl1pPr algn="l">
              <a:defRPr sz="1000" b="1">
                <a:solidFill>
                  <a:schemeClr val="tx1">
                    <a:alpha val="65000"/>
                  </a:schemeClr>
                </a:solidFill>
              </a:defRPr>
            </a:lvl1pPr>
          </a:lstStyle>
          <a:p>
            <a:fld id="{F14817DA-5A00-4BC5-A59B-5083A6F74273}" type="datetime1">
              <a:rPr lang="en-US" smtClean="0"/>
              <a:t>1/13/2015</a:t>
            </a:fld>
            <a:endParaRPr lang="en-US"/>
          </a:p>
        </p:txBody>
      </p:sp>
      <p:sp>
        <p:nvSpPr>
          <p:cNvPr id="5" name="Footer Placeholder 4"/>
          <p:cNvSpPr>
            <a:spLocks noGrp="1"/>
          </p:cNvSpPr>
          <p:nvPr>
            <p:ph type="ftr" sz="quarter" idx="3"/>
          </p:nvPr>
        </p:nvSpPr>
        <p:spPr>
          <a:xfrm>
            <a:off x="1809749" y="6543676"/>
            <a:ext cx="4086225" cy="247650"/>
          </a:xfrm>
          <a:prstGeom prst="rect">
            <a:avLst/>
          </a:prstGeom>
        </p:spPr>
        <p:txBody>
          <a:bodyPr vert="horz" lIns="91440" tIns="45720" rIns="91440" bIns="45720" rtlCol="0" anchor="ctr">
            <a:normAutofit/>
          </a:bodyPr>
          <a:lstStyle>
            <a:lvl1pPr algn="l">
              <a:defRPr sz="1000" b="1" i="1">
                <a:solidFill>
                  <a:schemeClr val="tx1">
                    <a:alpha val="65000"/>
                  </a:schemeClr>
                </a:solidFill>
              </a:defRPr>
            </a:lvl1pPr>
          </a:lstStyle>
          <a:p>
            <a:r>
              <a:rPr lang="en-US" smtClean="0"/>
              <a:t>Threat &amp; Risk</a:t>
            </a:r>
            <a:endParaRPr lang="en-US"/>
          </a:p>
        </p:txBody>
      </p:sp>
      <p:sp>
        <p:nvSpPr>
          <p:cNvPr id="6" name="Slide Number Placeholder 5"/>
          <p:cNvSpPr>
            <a:spLocks noGrp="1"/>
          </p:cNvSpPr>
          <p:nvPr>
            <p:ph type="sldNum" sz="quarter" idx="4"/>
          </p:nvPr>
        </p:nvSpPr>
        <p:spPr>
          <a:xfrm>
            <a:off x="7886700" y="6543676"/>
            <a:ext cx="876300" cy="247650"/>
          </a:xfrm>
          <a:prstGeom prst="rect">
            <a:avLst/>
          </a:prstGeom>
        </p:spPr>
        <p:txBody>
          <a:bodyPr vert="horz" lIns="91440" tIns="45720" rIns="91440" bIns="45720" rtlCol="0" anchor="ctr">
            <a:normAutofit/>
          </a:bodyPr>
          <a:lstStyle>
            <a:lvl1pPr algn="r">
              <a:defRPr sz="1000" b="1">
                <a:solidFill>
                  <a:schemeClr val="tx1">
                    <a:alpha val="65000"/>
                  </a:schemeClr>
                </a:solidFill>
              </a:defRPr>
            </a:lvl1pPr>
          </a:lstStyle>
          <a:p>
            <a:fld id="{C5349D12-3EF0-44B0-8484-0F10BE0E01DA}"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hdr="0"/>
  <p:txStyles>
    <p:title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p:titleStyle>
    <p:body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jpe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7.wmf"/><Relationship Id="rId13" Type="http://schemas.openxmlformats.org/officeDocument/2006/relationships/image" Target="../media/image22.jpeg"/><Relationship Id="rId3" Type="http://schemas.openxmlformats.org/officeDocument/2006/relationships/image" Target="../media/image12.jpeg"/><Relationship Id="rId7" Type="http://schemas.openxmlformats.org/officeDocument/2006/relationships/image" Target="../media/image16.jpeg"/><Relationship Id="rId12" Type="http://schemas.openxmlformats.org/officeDocument/2006/relationships/image" Target="../media/image21.jpeg"/><Relationship Id="rId2" Type="http://schemas.openxmlformats.org/officeDocument/2006/relationships/image" Target="../media/image11.jpeg"/><Relationship Id="rId1" Type="http://schemas.openxmlformats.org/officeDocument/2006/relationships/slideLayout" Target="../slideLayouts/slideLayout6.xml"/><Relationship Id="rId6" Type="http://schemas.openxmlformats.org/officeDocument/2006/relationships/image" Target="../media/image15.wmf"/><Relationship Id="rId11" Type="http://schemas.openxmlformats.org/officeDocument/2006/relationships/image" Target="../media/image20.jpeg"/><Relationship Id="rId5" Type="http://schemas.openxmlformats.org/officeDocument/2006/relationships/image" Target="../media/image14.jpeg"/><Relationship Id="rId10" Type="http://schemas.openxmlformats.org/officeDocument/2006/relationships/image" Target="../media/image19.gif"/><Relationship Id="rId4" Type="http://schemas.openxmlformats.org/officeDocument/2006/relationships/image" Target="../media/image13.gif"/><Relationship Id="rId9" Type="http://schemas.openxmlformats.org/officeDocument/2006/relationships/image" Target="../media/image18.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3048000" y="3352800"/>
            <a:ext cx="3048000" cy="14516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4648201"/>
            <a:ext cx="9144000" cy="2209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6" name="Picture 8" descr="http://ts2.mm.bing.net/th?id=HN.607995141331681509&amp;amp;pid=15.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4000" y="5297286"/>
            <a:ext cx="1524000" cy="1524000"/>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p:nvPr>
        </p:nvSpPr>
        <p:spPr/>
        <p:txBody>
          <a:bodyPr/>
          <a:lstStyle/>
          <a:p>
            <a:r>
              <a:rPr lang="en-US" dirty="0" smtClean="0"/>
              <a:t>Submission Team Engagement</a:t>
            </a:r>
            <a:endParaRPr lang="en-US" dirty="0"/>
          </a:p>
        </p:txBody>
      </p:sp>
      <p:sp>
        <p:nvSpPr>
          <p:cNvPr id="2" name="Title 1"/>
          <p:cNvSpPr>
            <a:spLocks noGrp="1"/>
          </p:cNvSpPr>
          <p:nvPr>
            <p:ph type="title"/>
          </p:nvPr>
        </p:nvSpPr>
        <p:spPr/>
        <p:txBody>
          <a:bodyPr>
            <a:normAutofit fontScale="90000"/>
          </a:bodyPr>
          <a:lstStyle/>
          <a:p>
            <a:r>
              <a:rPr lang="en-US" dirty="0" smtClean="0"/>
              <a:t>Operational Threat &amp; Risk Information Sharing and Analytics</a:t>
            </a:r>
            <a:endParaRPr lang="en-US" dirty="0"/>
          </a:p>
        </p:txBody>
      </p:sp>
      <p:pic>
        <p:nvPicPr>
          <p:cNvPr id="4" name="Picture 2"/>
          <p:cNvPicPr>
            <a:picLocks noChangeAspect="1" noChangeArrowheads="1"/>
          </p:cNvPicPr>
          <p:nvPr/>
        </p:nvPicPr>
        <p:blipFill>
          <a:blip r:embed="rId4" cstate="print"/>
          <a:srcRect/>
          <a:stretch>
            <a:fillRect/>
          </a:stretch>
        </p:blipFill>
        <p:spPr bwMode="auto">
          <a:xfrm>
            <a:off x="3596481" y="3649229"/>
            <a:ext cx="1951037" cy="858838"/>
          </a:xfrm>
          <a:prstGeom prst="rect">
            <a:avLst/>
          </a:prstGeom>
          <a:noFill/>
          <a:ln w="9525">
            <a:noFill/>
            <a:miter lim="800000"/>
            <a:headEnd/>
            <a:tailEnd/>
          </a:ln>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1949" y="4804497"/>
            <a:ext cx="2057400" cy="684795"/>
          </a:xfrm>
          <a:prstGeom prst="rect">
            <a:avLst/>
          </a:prstGeom>
        </p:spPr>
      </p:pic>
      <p:pic>
        <p:nvPicPr>
          <p:cNvPr id="205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50" y="5542720"/>
            <a:ext cx="3493294"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4071" y="6276974"/>
            <a:ext cx="3829050" cy="44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24599" y="4804497"/>
            <a:ext cx="2724150" cy="666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28000" y="5613743"/>
            <a:ext cx="1993191" cy="935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59292" y="5613743"/>
            <a:ext cx="1676400" cy="10455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19461" y="4754361"/>
            <a:ext cx="2505075" cy="54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989472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fontScale="85000" lnSpcReduction="10000"/>
          </a:bodyPr>
          <a:lstStyle/>
          <a:p>
            <a:pPr marL="342900" indent="-342900">
              <a:buFont typeface="Arial" panose="020B0604020202020204" pitchFamily="34" charset="0"/>
              <a:buChar char="•"/>
            </a:pPr>
            <a:r>
              <a:rPr lang="en-US" sz="2400" dirty="0" smtClean="0"/>
              <a:t>Evolving use cases</a:t>
            </a:r>
          </a:p>
          <a:p>
            <a:pPr marL="342900" indent="-342900">
              <a:buFont typeface="Arial" panose="020B0604020202020204" pitchFamily="34" charset="0"/>
              <a:buChar char="•"/>
            </a:pPr>
            <a:r>
              <a:rPr lang="en-US" sz="2400" dirty="0" smtClean="0"/>
              <a:t>Multiple collaboration sessions to focus scope, understanding and intent</a:t>
            </a:r>
          </a:p>
          <a:p>
            <a:pPr marL="342900" indent="-342900">
              <a:buFont typeface="Arial" panose="020B0604020202020204" pitchFamily="34" charset="0"/>
              <a:buChar char="•"/>
            </a:pPr>
            <a:r>
              <a:rPr lang="en-US" sz="2400" dirty="0" smtClean="0">
                <a:solidFill>
                  <a:srgbClr val="FF0000"/>
                </a:solidFill>
              </a:rPr>
              <a:t>Source data and schema</a:t>
            </a:r>
          </a:p>
          <a:p>
            <a:pPr marL="342900" indent="-342900">
              <a:buFont typeface="Arial" panose="020B0604020202020204" pitchFamily="34" charset="0"/>
              <a:buChar char="•"/>
            </a:pPr>
            <a:r>
              <a:rPr lang="en-US" sz="2400" dirty="0" smtClean="0"/>
              <a:t>Validation sessions</a:t>
            </a:r>
          </a:p>
          <a:p>
            <a:pPr marL="342900" indent="-342900">
              <a:buFont typeface="Arial" panose="020B0604020202020204" pitchFamily="34" charset="0"/>
              <a:buChar char="•"/>
            </a:pPr>
            <a:r>
              <a:rPr lang="en-US" sz="2400" dirty="0" smtClean="0"/>
              <a:t>Initial specification and prototype incorporating 2 domain mappings</a:t>
            </a:r>
          </a:p>
          <a:p>
            <a:pPr marL="342900" indent="-342900">
              <a:buFont typeface="Arial" panose="020B0604020202020204" pitchFamily="34" charset="0"/>
              <a:buChar char="•"/>
            </a:pPr>
            <a:r>
              <a:rPr lang="en-US" sz="2400" dirty="0" smtClean="0"/>
              <a:t>One or two pilot projects concurrent with the specification process</a:t>
            </a:r>
          </a:p>
          <a:p>
            <a:pPr marL="342900" indent="-342900">
              <a:buFont typeface="Arial" panose="020B0604020202020204" pitchFamily="34" charset="0"/>
              <a:buChar char="•"/>
            </a:pPr>
            <a:r>
              <a:rPr lang="en-US" sz="2400" dirty="0" smtClean="0"/>
              <a:t>Final revised specification is delivered with a “beta” unofficial open source reference implementation and 4 domain mappings</a:t>
            </a:r>
          </a:p>
          <a:p>
            <a:pPr marL="342900" indent="-342900">
              <a:buFont typeface="Arial" panose="020B0604020202020204" pitchFamily="34" charset="0"/>
              <a:buChar char="•"/>
            </a:pPr>
            <a:r>
              <a:rPr lang="en-US" sz="2400" dirty="0" smtClean="0"/>
              <a:t>Open source reference implementation and at least one commercial product is released within one year of adoption</a:t>
            </a:r>
          </a:p>
        </p:txBody>
      </p:sp>
      <p:sp>
        <p:nvSpPr>
          <p:cNvPr id="2" name="Title 1"/>
          <p:cNvSpPr>
            <a:spLocks noGrp="1"/>
          </p:cNvSpPr>
          <p:nvPr>
            <p:ph type="title"/>
          </p:nvPr>
        </p:nvSpPr>
        <p:spPr/>
        <p:txBody>
          <a:bodyPr/>
          <a:lstStyle/>
          <a:p>
            <a:r>
              <a:rPr lang="en-US" dirty="0" smtClean="0"/>
              <a:t>Potential Roadmap</a:t>
            </a:r>
            <a:endParaRPr lang="en-US" dirty="0"/>
          </a:p>
        </p:txBody>
      </p:sp>
      <p:sp>
        <p:nvSpPr>
          <p:cNvPr id="6" name="Date Placeholder 5"/>
          <p:cNvSpPr>
            <a:spLocks noGrp="1"/>
          </p:cNvSpPr>
          <p:nvPr>
            <p:ph type="dt" sz="half" idx="14"/>
          </p:nvPr>
        </p:nvSpPr>
        <p:spPr/>
        <p:txBody>
          <a:bodyPr/>
          <a:lstStyle/>
          <a:p>
            <a:fld id="{B7991BA1-B39D-47ED-BA61-18D81BEA49A7}" type="datetime1">
              <a:rPr lang="en-US" smtClean="0"/>
              <a:t>1/13/2015</a:t>
            </a:fld>
            <a:endParaRPr lang="en-US" dirty="0"/>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10</a:t>
            </a:fld>
            <a:endParaRPr lang="en-US"/>
          </a:p>
        </p:txBody>
      </p:sp>
    </p:spTree>
    <p:extLst>
      <p:ext uri="{BB962C8B-B14F-4D97-AF65-F5344CB8AC3E}">
        <p14:creationId xmlns:p14="http://schemas.microsoft.com/office/powerpoint/2010/main" val="13819798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subTitle" idx="1"/>
          </p:nvPr>
        </p:nvSpPr>
        <p:spPr/>
        <p:txBody>
          <a:bodyPr/>
          <a:lstStyle/>
          <a:p>
            <a:r>
              <a:rPr lang="en-US" dirty="0" smtClean="0"/>
              <a:t>What we* need to develop the specification</a:t>
            </a:r>
            <a:endParaRPr lang="en-US" dirty="0"/>
          </a:p>
        </p:txBody>
      </p:sp>
      <p:sp>
        <p:nvSpPr>
          <p:cNvPr id="4" name="Title 3"/>
          <p:cNvSpPr>
            <a:spLocks noGrp="1"/>
          </p:cNvSpPr>
          <p:nvPr>
            <p:ph type="title"/>
          </p:nvPr>
        </p:nvSpPr>
        <p:spPr/>
        <p:txBody>
          <a:bodyPr/>
          <a:lstStyle/>
          <a:p>
            <a:r>
              <a:rPr lang="en-US" dirty="0" smtClean="0"/>
              <a:t>Time Investment Required</a:t>
            </a:r>
            <a:endParaRPr lang="en-US" dirty="0"/>
          </a:p>
        </p:txBody>
      </p:sp>
      <p:sp>
        <p:nvSpPr>
          <p:cNvPr id="6" name="TextBox 5"/>
          <p:cNvSpPr txBox="1"/>
          <p:nvPr/>
        </p:nvSpPr>
        <p:spPr>
          <a:xfrm>
            <a:off x="4876800" y="5531324"/>
            <a:ext cx="3884397" cy="369332"/>
          </a:xfrm>
          <a:prstGeom prst="rect">
            <a:avLst/>
          </a:prstGeom>
          <a:noFill/>
        </p:spPr>
        <p:txBody>
          <a:bodyPr wrap="none" rtlCol="0">
            <a:spAutoFit/>
          </a:bodyPr>
          <a:lstStyle/>
          <a:p>
            <a:r>
              <a:rPr lang="en-US" dirty="0" smtClean="0"/>
              <a:t>* “We” is the entire team, you included</a:t>
            </a:r>
            <a:endParaRPr lang="en-US" dirty="0"/>
          </a:p>
        </p:txBody>
      </p:sp>
      <p:sp>
        <p:nvSpPr>
          <p:cNvPr id="9" name="Date Placeholder 8"/>
          <p:cNvSpPr>
            <a:spLocks noGrp="1"/>
          </p:cNvSpPr>
          <p:nvPr>
            <p:ph type="dt" sz="half" idx="10"/>
          </p:nvPr>
        </p:nvSpPr>
        <p:spPr/>
        <p:txBody>
          <a:bodyPr/>
          <a:lstStyle/>
          <a:p>
            <a:fld id="{C12638B0-881F-4BC7-8102-A0BD7FCB8347}" type="datetime1">
              <a:rPr lang="en-US" smtClean="0"/>
              <a:t>1/13/2015</a:t>
            </a:fld>
            <a:endParaRPr lang="en-US"/>
          </a:p>
        </p:txBody>
      </p:sp>
      <p:sp>
        <p:nvSpPr>
          <p:cNvPr id="10" name="Footer Placeholder 9"/>
          <p:cNvSpPr>
            <a:spLocks noGrp="1"/>
          </p:cNvSpPr>
          <p:nvPr>
            <p:ph type="ftr" sz="quarter" idx="12"/>
          </p:nvPr>
        </p:nvSpPr>
        <p:spPr/>
        <p:txBody>
          <a:bodyPr/>
          <a:lstStyle/>
          <a:p>
            <a:r>
              <a:rPr lang="en-US" smtClean="0"/>
              <a:t>Threat &amp; Risk</a:t>
            </a:r>
            <a:endParaRPr lang="en-US"/>
          </a:p>
        </p:txBody>
      </p:sp>
      <p:sp>
        <p:nvSpPr>
          <p:cNvPr id="11" name="Slide Number Placeholder 10"/>
          <p:cNvSpPr>
            <a:spLocks noGrp="1"/>
          </p:cNvSpPr>
          <p:nvPr>
            <p:ph type="sldNum" sz="quarter" idx="11"/>
          </p:nvPr>
        </p:nvSpPr>
        <p:spPr/>
        <p:txBody>
          <a:bodyPr/>
          <a:lstStyle/>
          <a:p>
            <a:fld id="{C5349D12-3EF0-44B0-8484-0F10BE0E01DA}" type="slidenum">
              <a:rPr lang="en-US" smtClean="0"/>
              <a:t>11</a:t>
            </a:fld>
            <a:endParaRPr lang="en-US"/>
          </a:p>
        </p:txBody>
      </p:sp>
    </p:spTree>
    <p:extLst>
      <p:ext uri="{BB962C8B-B14F-4D97-AF65-F5344CB8AC3E}">
        <p14:creationId xmlns:p14="http://schemas.microsoft.com/office/powerpoint/2010/main" val="24068793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3"/>
          </p:nvPr>
        </p:nvSpPr>
        <p:spPr/>
        <p:txBody>
          <a:bodyPr>
            <a:normAutofit lnSpcReduction="10000"/>
          </a:bodyPr>
          <a:lstStyle/>
          <a:p>
            <a:pPr marL="285750" indent="-285750">
              <a:buFont typeface="Arial" panose="020B0604020202020204" pitchFamily="34" charset="0"/>
              <a:buChar char="•"/>
            </a:pPr>
            <a:r>
              <a:rPr lang="en-US" dirty="0" smtClean="0"/>
              <a:t>Information “data calls”</a:t>
            </a:r>
          </a:p>
          <a:p>
            <a:pPr marL="285750" indent="-285750">
              <a:buFont typeface="Arial" panose="020B0604020202020204" pitchFamily="34" charset="0"/>
              <a:buChar char="•"/>
            </a:pPr>
            <a:r>
              <a:rPr lang="en-US" dirty="0" smtClean="0"/>
              <a:t>Authoring/sharing content</a:t>
            </a:r>
          </a:p>
          <a:p>
            <a:pPr marL="285750" indent="-285750">
              <a:buFont typeface="Arial" panose="020B0604020202020204" pitchFamily="34" charset="0"/>
              <a:buChar char="•"/>
            </a:pPr>
            <a:r>
              <a:rPr lang="en-US" dirty="0" smtClean="0"/>
              <a:t>Weekly team meetings</a:t>
            </a:r>
          </a:p>
          <a:p>
            <a:pPr marL="285750" indent="-285750">
              <a:buFont typeface="Arial" panose="020B0604020202020204" pitchFamily="34" charset="0"/>
              <a:buChar char="•"/>
            </a:pPr>
            <a:r>
              <a:rPr lang="en-US" dirty="0" smtClean="0"/>
              <a:t>Exchange on GITHUB and portal[TBD]</a:t>
            </a:r>
          </a:p>
          <a:p>
            <a:pPr marL="285750" indent="-285750">
              <a:buFont typeface="Arial" panose="020B0604020202020204" pitchFamily="34" charset="0"/>
              <a:buChar char="•"/>
            </a:pPr>
            <a:r>
              <a:rPr lang="en-US" dirty="0" smtClean="0"/>
              <a:t>Domain centric collaboration &amp; validation sessions (face-face preferred)</a:t>
            </a:r>
          </a:p>
          <a:p>
            <a:pPr marL="285750" indent="-285750">
              <a:buFont typeface="Arial" panose="020B0604020202020204" pitchFamily="34" charset="0"/>
              <a:buChar char="•"/>
            </a:pPr>
            <a:r>
              <a:rPr lang="en-US" dirty="0" smtClean="0"/>
              <a:t>Cross domain </a:t>
            </a:r>
            <a:r>
              <a:rPr lang="en-US" dirty="0"/>
              <a:t>collaboration &amp; validation sessions (face-face preferred)</a:t>
            </a:r>
          </a:p>
          <a:p>
            <a:pPr marL="285750" indent="-285750">
              <a:buFont typeface="Arial" panose="020B0604020202020204" pitchFamily="34" charset="0"/>
              <a:buChar char="•"/>
            </a:pPr>
            <a:r>
              <a:rPr lang="en-US" dirty="0" smtClean="0"/>
              <a:t>Review of draft models and specifications</a:t>
            </a:r>
          </a:p>
          <a:p>
            <a:pPr marL="285750" indent="-285750">
              <a:buFont typeface="Arial" panose="020B0604020202020204" pitchFamily="34" charset="0"/>
              <a:buChar char="•"/>
            </a:pPr>
            <a:r>
              <a:rPr lang="en-US" dirty="0" smtClean="0"/>
              <a:t>Prototypes and pilots</a:t>
            </a:r>
          </a:p>
          <a:p>
            <a:pPr marL="285750" indent="-285750">
              <a:buFont typeface="Arial" panose="020B0604020202020204" pitchFamily="34" charset="0"/>
              <a:buChar char="•"/>
            </a:pPr>
            <a:r>
              <a:rPr lang="en-US" dirty="0" smtClean="0"/>
              <a:t>Presentations and expanding the community</a:t>
            </a:r>
          </a:p>
          <a:p>
            <a:endParaRPr lang="en-US" dirty="0"/>
          </a:p>
          <a:p>
            <a:r>
              <a:rPr lang="en-US" dirty="0" smtClean="0"/>
              <a:t>It is up to the community to decide how we will collaborate to produce standards and capabilities.  Ultimately all of the above will be required.</a:t>
            </a:r>
          </a:p>
          <a:p>
            <a:endParaRPr lang="en-US" dirty="0"/>
          </a:p>
        </p:txBody>
      </p:sp>
      <p:sp>
        <p:nvSpPr>
          <p:cNvPr id="3" name="Date Placeholder 2"/>
          <p:cNvSpPr>
            <a:spLocks noGrp="1"/>
          </p:cNvSpPr>
          <p:nvPr>
            <p:ph type="dt" sz="half" idx="14"/>
          </p:nvPr>
        </p:nvSpPr>
        <p:spPr/>
        <p:txBody>
          <a:bodyPr/>
          <a:lstStyle/>
          <a:p>
            <a:fld id="{7FFC8E0D-FE22-42CA-9D02-05162CCF70A3}" type="datetime1">
              <a:rPr lang="en-US" smtClean="0"/>
              <a:t>1/13/2015</a:t>
            </a:fld>
            <a:endParaRPr lang="en-US"/>
          </a:p>
        </p:txBody>
      </p:sp>
      <p:sp>
        <p:nvSpPr>
          <p:cNvPr id="4" name="Slide Number Placeholder 3"/>
          <p:cNvSpPr>
            <a:spLocks noGrp="1"/>
          </p:cNvSpPr>
          <p:nvPr>
            <p:ph type="sldNum" sz="quarter" idx="15"/>
          </p:nvPr>
        </p:nvSpPr>
        <p:spPr/>
        <p:txBody>
          <a:bodyPr/>
          <a:lstStyle/>
          <a:p>
            <a:fld id="{C5349D12-3EF0-44B0-8484-0F10BE0E01DA}" type="slidenum">
              <a:rPr lang="en-US" smtClean="0"/>
              <a:t>12</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7" name="Title 6"/>
          <p:cNvSpPr>
            <a:spLocks noGrp="1"/>
          </p:cNvSpPr>
          <p:nvPr>
            <p:ph type="title"/>
          </p:nvPr>
        </p:nvSpPr>
        <p:spPr/>
        <p:txBody>
          <a:bodyPr/>
          <a:lstStyle/>
          <a:p>
            <a:r>
              <a:rPr lang="en-US" dirty="0" smtClean="0"/>
              <a:t>Kinds of collaboration</a:t>
            </a:r>
            <a:endParaRPr lang="en-US" dirty="0"/>
          </a:p>
        </p:txBody>
      </p:sp>
    </p:spTree>
    <p:extLst>
      <p:ext uri="{BB962C8B-B14F-4D97-AF65-F5344CB8AC3E}">
        <p14:creationId xmlns:p14="http://schemas.microsoft.com/office/powerpoint/2010/main" val="33745318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lstStyle/>
          <a:p>
            <a:r>
              <a:rPr lang="en-US" dirty="0" smtClean="0"/>
              <a:t>Note that we need to develop the following information, but it is not required to formalize everything. </a:t>
            </a:r>
          </a:p>
          <a:p>
            <a:r>
              <a:rPr lang="en-US" dirty="0" smtClean="0"/>
              <a:t>Restructuring existing information is not required, existing documents and systems artifacts may be used to feed the beast</a:t>
            </a:r>
            <a:endParaRPr lang="en-US" dirty="0"/>
          </a:p>
          <a:p>
            <a:r>
              <a:rPr lang="en-US" dirty="0" smtClean="0"/>
              <a:t>This is intended to lead to the resulting specification, it need not be shared.</a:t>
            </a:r>
            <a:endParaRPr lang="en-US" dirty="0"/>
          </a:p>
        </p:txBody>
      </p:sp>
      <p:sp>
        <p:nvSpPr>
          <p:cNvPr id="4" name="Title 3"/>
          <p:cNvSpPr>
            <a:spLocks noGrp="1"/>
          </p:cNvSpPr>
          <p:nvPr>
            <p:ph type="title"/>
          </p:nvPr>
        </p:nvSpPr>
        <p:spPr/>
        <p:txBody>
          <a:bodyPr/>
          <a:lstStyle/>
          <a:p>
            <a:r>
              <a:rPr lang="en-US" dirty="0" smtClean="0"/>
              <a:t>Collecting information</a:t>
            </a:r>
            <a:endParaRPr lang="en-US" dirty="0"/>
          </a:p>
        </p:txBody>
      </p:sp>
      <p:sp>
        <p:nvSpPr>
          <p:cNvPr id="8" name="Date Placeholder 7"/>
          <p:cNvSpPr>
            <a:spLocks noGrp="1"/>
          </p:cNvSpPr>
          <p:nvPr>
            <p:ph type="dt" sz="half" idx="14"/>
          </p:nvPr>
        </p:nvSpPr>
        <p:spPr/>
        <p:txBody>
          <a:bodyPr/>
          <a:lstStyle/>
          <a:p>
            <a:fld id="{E6350277-05A2-400E-AC73-10721334E494}" type="datetime1">
              <a:rPr lang="en-US" smtClean="0"/>
              <a:t>1/13/2015</a:t>
            </a:fld>
            <a:endParaRPr lang="en-US" dirty="0"/>
          </a:p>
        </p:txBody>
      </p:sp>
      <p:sp>
        <p:nvSpPr>
          <p:cNvPr id="9" name="Footer Placeholder 8"/>
          <p:cNvSpPr>
            <a:spLocks noGrp="1"/>
          </p:cNvSpPr>
          <p:nvPr>
            <p:ph type="ftr" sz="quarter" idx="16"/>
          </p:nvPr>
        </p:nvSpPr>
        <p:spPr/>
        <p:txBody>
          <a:bodyPr/>
          <a:lstStyle/>
          <a:p>
            <a:r>
              <a:rPr lang="en-US" smtClean="0"/>
              <a:t>Threat &amp; Risk</a:t>
            </a:r>
            <a:endParaRPr lang="en-US"/>
          </a:p>
        </p:txBody>
      </p:sp>
      <p:sp>
        <p:nvSpPr>
          <p:cNvPr id="10" name="Slide Number Placeholder 9"/>
          <p:cNvSpPr>
            <a:spLocks noGrp="1"/>
          </p:cNvSpPr>
          <p:nvPr>
            <p:ph type="sldNum" sz="quarter" idx="15"/>
          </p:nvPr>
        </p:nvSpPr>
        <p:spPr/>
        <p:txBody>
          <a:bodyPr/>
          <a:lstStyle/>
          <a:p>
            <a:fld id="{C5349D12-3EF0-44B0-8484-0F10BE0E01DA}" type="slidenum">
              <a:rPr lang="en-US" smtClean="0"/>
              <a:t>13</a:t>
            </a:fld>
            <a:endParaRPr lang="en-US"/>
          </a:p>
        </p:txBody>
      </p:sp>
    </p:spTree>
    <p:extLst>
      <p:ext uri="{BB962C8B-B14F-4D97-AF65-F5344CB8AC3E}">
        <p14:creationId xmlns:p14="http://schemas.microsoft.com/office/powerpoint/2010/main" val="25965803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lstStyle/>
          <a:p>
            <a:pPr marL="285750" indent="-285750">
              <a:buFont typeface="Arial" panose="020B0604020202020204" pitchFamily="34" charset="0"/>
              <a:buChar char="•"/>
            </a:pPr>
            <a:r>
              <a:rPr lang="en-US" dirty="0" smtClean="0"/>
              <a:t>What are the use cases relevant to you?</a:t>
            </a:r>
          </a:p>
          <a:p>
            <a:pPr marL="285750" indent="-285750">
              <a:buFont typeface="Arial" panose="020B0604020202020204" pitchFamily="34" charset="0"/>
              <a:buChar char="•"/>
            </a:pPr>
            <a:r>
              <a:rPr lang="en-US" dirty="0" smtClean="0"/>
              <a:t>For each, what are the specific outcomes?</a:t>
            </a:r>
          </a:p>
          <a:p>
            <a:pPr marL="285750" indent="-285750">
              <a:buFont typeface="Arial" panose="020B0604020202020204" pitchFamily="34" charset="0"/>
              <a:buChar char="•"/>
            </a:pPr>
            <a:r>
              <a:rPr lang="en-US" dirty="0" smtClean="0"/>
              <a:t>What specific data is required for each outcome?</a:t>
            </a:r>
            <a:endParaRPr lang="en-US" dirty="0"/>
          </a:p>
        </p:txBody>
      </p:sp>
      <p:sp>
        <p:nvSpPr>
          <p:cNvPr id="4" name="Title 3"/>
          <p:cNvSpPr>
            <a:spLocks noGrp="1"/>
          </p:cNvSpPr>
          <p:nvPr>
            <p:ph type="title"/>
          </p:nvPr>
        </p:nvSpPr>
        <p:spPr/>
        <p:txBody>
          <a:bodyPr/>
          <a:lstStyle/>
          <a:p>
            <a:r>
              <a:rPr lang="en-US" dirty="0" smtClean="0"/>
              <a:t>Specific use cases</a:t>
            </a:r>
            <a:endParaRPr lang="en-US" dirty="0"/>
          </a:p>
        </p:txBody>
      </p:sp>
      <p:sp>
        <p:nvSpPr>
          <p:cNvPr id="8" name="Date Placeholder 7"/>
          <p:cNvSpPr>
            <a:spLocks noGrp="1"/>
          </p:cNvSpPr>
          <p:nvPr>
            <p:ph type="dt" sz="half" idx="14"/>
          </p:nvPr>
        </p:nvSpPr>
        <p:spPr/>
        <p:txBody>
          <a:bodyPr/>
          <a:lstStyle/>
          <a:p>
            <a:fld id="{FFE0A703-7594-4AD9-A0F3-5C3095207437}" type="datetime1">
              <a:rPr lang="en-US" smtClean="0"/>
              <a:t>1/13/2015</a:t>
            </a:fld>
            <a:endParaRPr lang="en-US" dirty="0"/>
          </a:p>
        </p:txBody>
      </p:sp>
      <p:sp>
        <p:nvSpPr>
          <p:cNvPr id="9" name="Footer Placeholder 8"/>
          <p:cNvSpPr>
            <a:spLocks noGrp="1"/>
          </p:cNvSpPr>
          <p:nvPr>
            <p:ph type="ftr" sz="quarter" idx="16"/>
          </p:nvPr>
        </p:nvSpPr>
        <p:spPr/>
        <p:txBody>
          <a:bodyPr/>
          <a:lstStyle/>
          <a:p>
            <a:r>
              <a:rPr lang="en-US" smtClean="0"/>
              <a:t>Threat &amp; Risk</a:t>
            </a:r>
            <a:endParaRPr lang="en-US"/>
          </a:p>
        </p:txBody>
      </p:sp>
      <p:sp>
        <p:nvSpPr>
          <p:cNvPr id="10" name="Slide Number Placeholder 9"/>
          <p:cNvSpPr>
            <a:spLocks noGrp="1"/>
          </p:cNvSpPr>
          <p:nvPr>
            <p:ph type="sldNum" sz="quarter" idx="15"/>
          </p:nvPr>
        </p:nvSpPr>
        <p:spPr/>
        <p:txBody>
          <a:bodyPr/>
          <a:lstStyle/>
          <a:p>
            <a:fld id="{C5349D12-3EF0-44B0-8484-0F10BE0E01DA}" type="slidenum">
              <a:rPr lang="en-US" smtClean="0"/>
              <a:t>14</a:t>
            </a:fld>
            <a:endParaRPr lang="en-US"/>
          </a:p>
        </p:txBody>
      </p:sp>
    </p:spTree>
    <p:extLst>
      <p:ext uri="{BB962C8B-B14F-4D97-AF65-F5344CB8AC3E}">
        <p14:creationId xmlns:p14="http://schemas.microsoft.com/office/powerpoint/2010/main" val="13013739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4" descr="C:\Users\Cory\AppData\Local\Microsoft\Windows\Temporary Internet Files\Content.IE5\ER8PH0AL\MP900202201[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63803" y="3830656"/>
            <a:ext cx="1193514" cy="803447"/>
          </a:xfrm>
          <a:prstGeom prst="rect">
            <a:avLst/>
          </a:prstGeom>
          <a:noFill/>
          <a:extLst>
            <a:ext uri="{909E8E84-426E-40DD-AFC4-6F175D3DCCD1}">
              <a14:hiddenFill xmlns:a14="http://schemas.microsoft.com/office/drawing/2010/main">
                <a:solidFill>
                  <a:srgbClr val="FFFFFF"/>
                </a:solidFill>
              </a14:hiddenFill>
            </a:ext>
          </a:extLst>
        </p:spPr>
      </p:pic>
      <p:sp>
        <p:nvSpPr>
          <p:cNvPr id="7" name="Pentagon 6"/>
          <p:cNvSpPr/>
          <p:nvPr/>
        </p:nvSpPr>
        <p:spPr>
          <a:xfrm>
            <a:off x="327033" y="5275003"/>
            <a:ext cx="8534400" cy="838200"/>
          </a:xfrm>
          <a:prstGeom prst="homePlat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 name="Title 3"/>
          <p:cNvSpPr>
            <a:spLocks noGrp="1"/>
          </p:cNvSpPr>
          <p:nvPr>
            <p:ph type="title"/>
          </p:nvPr>
        </p:nvSpPr>
        <p:spPr>
          <a:xfrm>
            <a:off x="352426" y="228600"/>
            <a:ext cx="7680960" cy="774792"/>
          </a:xfrm>
        </p:spPr>
        <p:txBody>
          <a:bodyPr/>
          <a:lstStyle/>
          <a:p>
            <a:r>
              <a:rPr lang="en-US" dirty="0" smtClean="0"/>
              <a:t>Roles in our community</a:t>
            </a:r>
            <a:endParaRPr lang="en-US" dirty="0"/>
          </a:p>
        </p:txBody>
      </p:sp>
      <p:pic>
        <p:nvPicPr>
          <p:cNvPr id="1026" name="Picture 2" descr="C:\Users\Cory\AppData\Local\Microsoft\Windows\Temporary Internet Files\Content.IE5\M23DN4D3\cyber_security[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1296" y="1558344"/>
            <a:ext cx="1613959" cy="1613959"/>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Cory\AppData\Local\Microsoft\Windows\Temporary Internet Files\Content.IE5\636D9IYS\Cyber_Security[1].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3688" y="3675799"/>
            <a:ext cx="1748631" cy="1311473"/>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C:\Users\Cory\AppData\Local\Microsoft\Windows\Temporary Internet Files\Content.IE5\636D9IYS\threat[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8151" y="1784783"/>
            <a:ext cx="1030129" cy="147161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C:\Users\Cory\AppData\Local\Microsoft\Windows\Temporary Internet Files\Content.IE5\B0O4UG11\MC900384060[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62649" y="3345259"/>
            <a:ext cx="1182707" cy="106546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5" descr="C:\Users\Cory\AppData\Local\Microsoft\Windows\Temporary Internet Files\Content.IE5\WZDPHL4N\MP900422425[1].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602554" y="1003392"/>
            <a:ext cx="1025576" cy="156278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1" descr="C:\Users\Cory\AppData\Local\Microsoft\Windows\Temporary Internet Files\Content.IE5\I43GK64V\MC900083069[1].wmf"/>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602554" y="2455717"/>
            <a:ext cx="1054817" cy="95950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3" descr="C:\Users\Cory\AppData\Local\Microsoft\Windows\Temporary Internet Files\Content.IE5\8HTUHAU1\4808301740_f518be9399_z[1].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97901" y="3412900"/>
            <a:ext cx="1368542" cy="930181"/>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C:\Users\Cory\AppData\Local\Microsoft\Windows\Temporary Internet Files\Content.IE5\2E2TCEXO\nri1154-f1[1].gif"/>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175698" y="1185645"/>
            <a:ext cx="1284214" cy="138053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7" descr="C:\Users\Cory\AppData\Local\Microsoft\Windows\Temporary Internet Files\Content.IE5\WZDPHL4N\MP900409629[1].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732453" y="1978461"/>
            <a:ext cx="781705" cy="1175427"/>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18" descr="data:image/jpeg;base64,/9j/4AAQSkZJRgABAQAAAQABAAD/2wCEAAkGBxQSEhUTExQWFhUWGB8aGBgYGB0eIBwdIRgcIBwgIB4aIighHyAlHh8bIjIjJSkrMC4uHCIzODMsNygtLisBCgoKDg0OGhAQGzQkICYsNC8sLCw0OCwsLCwsLCwsLCwsLCw0LCwsNCwvNCwsLCwsLCwsLCwsLCwsLCwsLCwsLP/AABEIALcBEwMBIgACEQEDEQH/xAAcAAABBQEBAQAAAAAAAAAAAAAEAAIDBQYHAQj/xABBEAACAgAFAwIEBQIDBwMDBQABAgMRAAQSITEFE0EiUQYyYXEUI0KBkQehM1JiFRYkcsHR4YKx8FNj8TRDkqLC/8QAGAEAAwEBAAAAAAAAAAAAAAAAAAECAwT/xAAqEQACAgICAAUEAgMBAAAAAAAAAQIRITESQQMiUWHwE3GBoVKxMsHxkf/aAAwDAQACEQMRAD8A45nVbkyKwUgCjubWwa+2xJ38YkywJAJm0iuBZPzVVbff7YjzMsjCig9dOKH6VUqKPtQN/UYJihnpVCrQAA9S7WwYWb2OojY++NVsh6B44m1aBKo1Egm9tvJP1/64cZGRQEmJ1ABh7WorffxttVcYdls/NFIJABqhYt6gDRY0bvnfHssExFaAujSTuLNICDRO50b+n74EAlygsFZvFAmxvRsc7DYi/rxiNoAxJM1k7bjlvbngDz/bDznJEIUIqk0yijyy7EWTyD5xGcw4v0Ls/sdm3+v3+mL8hPmHQhmQAy0DfpJJ21b/AN968849lDaQe8Dp3TwaAG9+COAD7bYeO8kakxjSuoAnmtfq2ButW119LxGk7sAqxj1AqtA3XkD34wsVnYZsiXL0+hpKVfVqFkDYGwNt+P4w/wDCAC1lGq6I42ba7vf6j2wxC5YMEvuegADY0ACBXnj+cSrm5GDKqjYAtQ4VDf8AAOEuNFOx2YdwDctstjSPYNpJv3v96xF2ga1ynSOaGojbagSL9uRgjMZeY3qRRquzYH69RHOxsjbnHkvePzKnqq7KjgAC9xp2rY1iq9mTZF2iGC93YuYyQTQAIF/8u9/zhQxmUkPKfSQik78kgedl9zv9sePNMXN3qR2kI22axqP8gbYLigzMRJAUEuD8yn8xSaGx+YE/L/bEpW8Ibddg+VyuwPeChquibB1kLY28jVfiwcNzkbWCZNTbKfpe439v+uCEzU6KE0owqx8pI0s0nINggkkg+MCnNO+4UbMGNDzwP/xgxVdhmx+ZhLkkyq1ITZ2+U8Ae/ke+BDmnIILMQedzv98S592umCgjwpvk2bon+MSxdDzLDUuXmYHyInI/sMRJ5wVFYAWcnknHl4dLEykqwKsOQRRH3BwzEFE/4t6rW1WTyeTz/OJ3Hdk3kJGmyzCiKFkVfP774BwsVYqDZoyjMRICQwNgnexYP7efriYwawzma206pBXjagN/UbI28VgOfNM5JaiTVmgPlFDj6YtvwmYj1KYQNSaWJPgadrugw9O3O+NI0yHaRXvlAGKmRSA1EjcHYmx7+2PY4FLN+YQoXUTW542q6v8AfxjwZiQuzVvZZhXGxB2/fBEkE8Z3TTqBiI2raiyHfYjYkHfBS6QWyPqGWCsQZS5HnxV1zd39KxA8ZAk/MBpgCLPq+b1D3Arz/mGDMy2YcamAPc0qSCt7nUgIBtbqxYHGAjI76xVljqbb2sn7Dc4UqvCHG6yEfh6QES+pgA60QArHbe/VwCRW1DnD48pQoSiySaF1StQJ3G/JAr/3w945wEBi50gGrJ07gEXsa8bGsOTPyvREa/qFgHgtrYc1QvnwPOKSjeUS26IqJahKSrKSSbGwB2q+dvfzidYTe0x2VStkg0xG3O1XuBiBGk10FClUIqxQQ3e5PB1c35wUTOTvV0iVa2FStG13QobnFrPRDdHseVUn0ua0sfUOSORseDgrIpa2ZGDerTXjSoO5uxfArCWCZaJCi0OmiptWFkrub23xLkVlKhUCmyaFjVuNLEC+NqusWlkzbJ0QgCpPAPJ8i8LHqpPQpSRQoiiKrbcc7YWLokyLvWiwRSkb+bLEEfTcf3wYucSyRGQNQNWTRFbX9aP84kz+aFipdY/Mo1wpQBRvx5FeP3wP06YKN30jexV3dAffzzxjmTp1Z1POaIJ5PU5K0X3rfa2vzzgpM2ANJVwwGwBPPbCG/bi9vtxj2HMKCoaQ1SgkLfEuo880N9/th34galqTcRsNVeSzUL54I38XXjCX3D8AEr2VYKQAAPO5A338fbHs0wOugRqbUN7rnY+535xY5nMqTYk9NrsARuDudP28+cC52RT3QrWDLaiqser1fTxt9cElT2NO+gifqCGMgxsCVZV9RqmlD3ud6HpqqN3zgOCcKYyQ3pJJo1Y+ntg+LMDWhMwrerBIUGOqrxZ2offD4M6w06Jgvy6fVRX0qGrf03v/AM2+Kq3sm6WipSUAIKPpYsd/Hp49jsd/th2WmCsxIJBVhsa3KkA/YE/vizyuYUCSnQAyMT6a1Loatr3F/p8HfEnS80mlQZFU6kLWn6Ar6hdjUPl9Pnb2xKXuNv2B85n4XLaVdAXLgXqq69O7b8fNz9MR5rOxsW9LjUQTZutl23O/B3PvhkcwLQWw9K0fT8vrer99qN/X6YdmJrD6pAzGNbPzFiHG2r3C+fpWK5uti4qyKOe3lcRkhgxqz6bN2T9MGP1CM0e3JpEhfn9RN6bvivPOGx5r/LLppF1bEXUdFfrvth3fj/DKvd37bAx6P196xv59G+rx8uEnx0wavoDOaTUCA3kkE1uVraj/AHxcfBXRBOzyS61giW3ZOSQy0q7jc+d9hvzV1bP3GkVW1NIy6RW7m/7bnHVcx0+fJZYRHtvI5PcAqtTIr0dx+mOM2D+k+9YFbldlLRkM3lpUnjAzaqO80aINQVKdAuw2pi13/pu74H+MyssgkSRWTtF01WGpZmjIqyL1KWG423oY861mczGY5pAq6ZTLGfSfzG0SesAmjQQhSBscCTpmpgQsFBEEOkD1HVN3dgxLM5d72ugwGwwUreAsuchqlRI828Eq/liPUrM/5kXcVTKGV0RRzRIDGqOPR8G5bOQrNkphG7AkwTG6o1QcbjzQYG+bxW/7VzOXBDZdAUVWD0SFAiGXDWG0tdEe2st7UAIupzwBIdGlwgVSQwYo7rMoq69RIN1wRheXTDPRXdV6XNlpDFPG0bjej5B4II2YH3BIwHjs+Rzw6hlmg6lCqiIELKGQSJopHZQTqpWADUCp84538YfB0/T3/Mp4mP5cy/K21gH/ACtXKn9rG+IlGik7M5gzL5vbS9katV73e1+fNc4DwsKMmngGrCRMNTmj6g1b8XxfvgnN9QVjfrNyM51Mf1ACuT7fNyf2wD3Tp07Vd8Dmq5/6YkizrrIJQfWG1XQ5u+OP2xSk0LiTvmYzppW5TUL29Io1vyedxteBVcBid6N/3BrD4M2UFDbckHyDpI5waM1qjZS4rRekg/PqXcb7tV+r2vD3mxaxRJmOpoSCpkFyByL4pQNiTufriDpmcRAwbX6ldfSarUmkbeRfI8jEeVYflfJtJvqHi1+b3X/zgudR2z6o9OhjQ/z94iq51aaI8aaxSfYmloiGbQs9hqaMIDZsEaN6vcHSdr2v6YJXOoH103FVfj3u7v6Yr55Pzb9PK8AVwPA2wYZxU4td3BFDn1NuvsP+4xUZNWRKKaDI8/GAtK3oUgfW002d9t96GCOn5xE0k6tQBFDbYm7u7v6fTHnTs0AAe4g9a6xpAtO353GoXtp998V2UzFJILAsDY8n1DjGjdGfEuY+qooCgMQABeoi/wBgdsLAE84sbp8q8Af5R7eRxhYvk/Uz4FRmIfQ7BVFSlbB+h2r225xPHlvTG3bBLIDzdjuupJHjZa+lX5wyHKR+jV3PWo4FUxZh5B1AafHO/th2VyCMoYuw1aRshoFnZTvvYAW9ubrxjkpnZfRJk4gR6URjR2u9u4ATVe3nwN8M6pDSX21X1UpB5XTv/wAwv9X7YGyuVDPpJb5guyk8tR2548YfmcsgGpdYtNYBH/3CvNCxtzXO2Ku46FXm2WWSykbJqMS1R1EScVl9Sne6t9/qfTiCDLgqAIlOpVLG/lGkkmz8tnz+2AuwO6saswV9AJK0fUATsDvRO3vhwyoGu2b0uVIAO4AY8+DY4PvgTt6E1jZHn4wO2dIW4wdiTe5F78E1xg7NZMCMkRV85LauKcADnahtR3POIJ8pGEJUvYXWLG1awtcc2fm2G1cnEUEAOgGQgPeoUTRHG173hVTaHdqw6LKI8zp26HcQAB/lBaiLY73fJ4wyHKDVZi//AGTIEvawxANXdfS7w5+mIApE/q1RhvSdtcesEefT8pvzuNsAZcszM5kYOqlg1myR9eR98Gug/JZvkwrFezelS3JO41bbNuONudsQ5vLAJfar8sPqs7HWB5PHIrne/GB7I01M3yGTYnZt9uedufrh3VIgnpWVn9RDg3RYfqHuDfJ3xUpJrQkneyTLw7E9oNSArzuaF/8ANzwMT5rJgFvyhpDqBTbbsbW/PttxitKUTTn0oGHPJAsfTn+2JWyw2UyGjF3Bsfm0k6a++2rA5KqoKzs0PwH0cS5p2KEpl3V2IJ2pzpXbks2lR9L54Or+K+oO7amyzoEbU3zDfthE/SNN/NRuycRf0zZYci8rWNc1kjnShiP78PX1rEWZ+IcurRXOw7evhCR6ilEDRvVNdm7X08714VVd0ORkPijqKP6AkiPqDOGJpaijQAAmz8t2QDuBVDE+T69l1kjlKzXHJqChvmBSFT6tQKsDGx2BuwNqw+Lqcf43KO09iONVklZWYWNV7EWw3Av/ALYOy/Uj2dKZuNX7UIg9TKYiERZdLagIjd6v8+5xMH5rsJLBn811GLR24+4VGXEQJ2tvxImJK6jS8irO4B+1fnZw7qQGoJGps7+mNVbc3tYNewr7YtPiLMo4IR0YfiswRpTSdDdrSxsn0tRocij77XWV6kojirMRLpXLCUAaSUX8QXUjUO5VoGUfMSvtvC3V4H1YDnPiCOVZAkcvcZJUA1sRUmYMuokGzS+krVE+om8anof9Q4njfLz5YNEb9DMGVlKoAGtbtStgiqLeKxU9I6qqR5dRmY0YRw6qGkqi5mdpFJuiQChK/qDAVsTih+GsxGGmMuYMKuFBCpqLXPGTtVUqgtz488Fp6BosPjf4R/Dhczl1k/DS8LIpDxMeFawLUjdX80R4s5AoRyCMdA/3kTKNL2cw0rMkrm60M8kgpSFX1EKA+rUADxXGGy/1MzcUUcUUyOpjtw0Q9DlmsAsLNDSb33xMkloabMBhY6c7Q9UmmuCBlQhYWguKZxrAJq2WgoYjuR+wBHGK7qH9McwBqhDn/Q6mxtx3FuP93Mf0BwqwOzBYWC+pdMmy76J4nib2dSt/UXyPqNsCYkZ7iSLTvqvg1Xv4v6YiwsNOhFrmcnHtoD13QlnyKBv7/TD+ygo9tqLFBufDVfPP04xVCQ1Vmgb/AH98HJmHb1d31bA3tQJ5v++NYyV6IcX6kwgUdr0t6pGVt+QGUCvY0Tf7Y9yoQF9SlgCABZHLVuRvdYFEbdwRat1cqDewOqrB+pA3wTEGjBZZaf8AUPpqrng74qP2JkvcNgykZG4kuyNiPDEDx7YWKydmjZk1fKSNjtz4wsJyyJRJsxDNGAC6kKGQcGtBtgLHILmiPc0cNZZo6QOPSCKH6dFuRuOQWJBHk7HDeo5gk7whKLhtv1MBf0AHIXxeFNIZGtIK2ZiAP8y1YoClFWB98TgvIPlgwt1fSw3G5sld7BHkc74nky8pZ11q2lVBo7FSy0B9NRBxAgZV0mM2QaNeCN9vtvfjE0zup1tEFDqoG23p0n++nf7nAqWxijikaQMHBZFDh9/SqDncX6a9vGHZxZoy5dh/iHVuN2Kkk1zRBP8AOGDNKrn8qlKldLGyL8gkbHyDWPOpylme4hHZDaQCNIqq+3198J1tBnsNfLzsChdADQbYCiSCqEhbAujQ9Ni8CZWKW0plXTq0kkbb0f5O2JhnkHzQH1aWO4G43FenZD5G9++I8rIFDGSIldxtYptQI3qhXFe2L8reycpaJozmZFFV6GG21lo0ofU6E/tgdcrLHrqiDG2ogqRo1BW/vth8E+kEmJrDtRFgWwoqft/O+GTZpAWUI3yFfUaIJa7ofxWJdVY82QrHJqRQN2Wl4+U3/wCecG9QTMStTgMSwYkV6jJw1jm65G22BIJ9LRuVbSo0nfnm6P78YMTPojahG7INAGpiNlNkGtt/YHbCVVTY8+gOcvLudS7pV2PUq1sP/wCP9sO/OZVex/hhFFC9BYpsK97F84Yc1HVaG9IIXfkm92/nx7Y039N+iHOZuCNV06PzHd/lMccoc0K3YkhfajhviGTc5lY8llkygdDoAAJA9T9mZmPr4HdPnayvtjCtAWzEumKJ2qAMKVgB2wJzWkr816mUek7rjc/F2SR5DqiBQyInLC1YrfDC25o8b73jB/G8MaIBGmipZIubsRrHRPs1tRA24xq1xSYnnAs7kVGnVBELXNaOVuNMsrROKA176irm9ZsHi8VvS8nHJPkkMY0ygBx3CNZ7rqSTfpJoCh7fXFjF8O5csyVmeZWVtO+mN9OkgKRZF29gKaFHEGZ6JAIi6GdW7QnWwCFH5XpNKNW7n8wFRsNt8TJPLr5aEukGx9FiaUI2XCErliyGRhpLyAOPU1jUDVMbH0wxekIYA7ZPQTHOzkNIO2UiDR7O502d6ay3C4rJOkoepfhWlkKGYR9zQS5F0DpO9/Tx9cTxZOIoxkfMtpjSSUA1r1LagEqdOmx6m1A+K2wo5tUN47PP9nRjLrIYOEjbua29RaUhlO+n5dqABFXgnq/S0jhl05eNQiue7rYkSDONGEu9N9sfJVkeu8DT9IiQSeqdkjzDpprTaLGzLuVIDmqNrsN69gYenK+YMK93QUZ1XTbX2C6CgN96XUBuN6GJ4tK6HeQoZfTmswI4o2KA6E+dVJZBYDA6wAx+YbCz4xJmIID2/wApb70/cVH302giH+ldRKg7A746T8Pf07ymX6bLnppEkMmVLK7DUseqPlVrdtRrcH2xzKWfNQvLIyqHjMcch0rSGNl0KK25iA25AOGmn0Kn6hOVaGORBGdIpzI3ce6iU2V0MlGTSwAN/pxq+jfFwheQPMwWodBMsjUZF1EMJXkUaeCVHP8AbIZKfMu6yJBH22ieMKWKx9stUnrdww9b1qL2S1eaxDnxm8y8ncjoySktYCKrRLpK2xAVUVgPUdrG+Hi8IPyd8hz8U0ZSWiNILo7d1Da3XrDKRxuNt8ZH4s/pXBmFMmRUQzAAmKz23JFkLq3Q77fp+ijfGGPWs9BE1xRhVWpQSCWUMqKxUPq0hlADLSk7b4uPhj4wz1rI5GiQu5kNADQRrJA4A1AceQBhyjF4Em9nOM/kpIJGilRkkQ0ysKIP2wPj6B630zK9YRkm0x5mPSqTrzbKWQMKBZCBdEAjeq3GOJfEfw/PkZjDmE0typG6uvhlPkH+R5o7YxlFx2aJ2VePVaseYWJGFKzM7SBbptZAGw3v+MSPmtSEdsDYKWHtdj7HxeBIpCpsGj/3FH+2JYpAI3WzZK0PBq7xcZEtDs5MWdmI0ljekeLwse5mYM12x2G5+wwsU0vUS+xP1LNo4OkyEmQsNVVp0gD/ANVg/tWCY87FojGuQFQha1BFrJIaX/0stX51X4wLniuk0Y/8U/LzWlf30+31vBeekGr1dogiULVbLp9B2Hv8t784Fd3YsVQEMwoawzG9R22ILJVfzsfph/Uc0rKArMxJDEHavQFr6nbn2x7kwNKGl2J1E+TY0g46d8NfCnS/wEOcz8xQygq1kaSySMKXQNWqgLFm8OV1b7BVeDkubkDNYJOw3POygHEuXzPpdWZv8PSoHBPcDUfp8x+9Y6zmupfDCKyLFJKXGkuEkJW9tQMhFEc7DxjlXUMkcrmXicBjFIVN3TBW5/5WG/2OM7zZdYIs9mdZQgk6Y1XcAUVHArwPBxY5vqCONRkLEawFKgE6pS4Y7V5vc3e3GK+YqUYhV/xNiDvVHavbFmmXsxqY46JbQTS6h275r1AHcE3vti4t5oiVE8ueTuCTvA+pydrssbDVVb877jAJzijMZdxJ/h9vU4Xgq2592r384KXJfl+mFWY6SpHqJUoNVAfNRu/bAuUgUh/y9Q1OLvgBCRXtR3vzjSfJ0RDirHx5hQYm7orUljTZXS9sSv05+uPc9mFKEiYEEEBNNG++WuvHp3v61hZfJqSmmKywQEE82jW30s0fpiFMovcywMZqRAxF/N6nF/S64xD5UUqB0nC5guHIGskOB4s719R4xoPhr4m/BOJAwcPGI3jqjp0kNvWxBpgRd1vil6hAAARHpLRKx34JciwL2vYUcFdOyiOyjtAglA3qHHaJJsn02d7/AGwkmNtbL6T4rSZXbuvE4WSkIOlr0EAODdk3sV4Wr3wDmumnMyFDnFdIXEaszsw09uRi6gkgLUVaQeSo9sUMafk/4Yqidfm7G1+NvGNz/TvoPe6hmssjdkCFmGr1BfVGu4PPpkdb5pjvvgelZSdsosomZ7jxDNqFpH1tZDd4qyjgsNRcFl4u7vDZTnHSOMzIVzAkUAaRpEZAZLVbVT21IRTRobY3U3wIy5t0V4HH4aKQdxWRQEKRxDbU4NqLBu739sYvqXRs9l5VjkyqB8uHJrSQ2tibJDeo7+lRvQG2H7CcWmU+amnDxZ5pAZJXZ1YVYZGFkrVDeiBi0ihzKxi5oVCrGEBQMZNUOtUJ7Z1BUNVIaHA4xTOsrrl4OzTbmOkIaQOwo7/MLFAj64vAZ4lcyZNGMYSmsUuiERk0Ce4CuljRoEk7XsvD3kJXRMOmZtmps3FUmYIJaypzBDoQRoNAgMtkaa+mDvgHpUzH/aTxCVVmjRQUJJPdjDFQPSqqp02RW9DgkBHq0g1SfgVURMJaNCpGDPqKkWyU16PArcY6d/RTJE5PVMf+HRtUYatOtZNTODzQdVIvhlJ9rcl6CQd/WOePL9NXKRIFErLGoGyoiEOTXHKqP/V5xwrrPUkc5jTdyzB1N3Sgykht929ab78HfffpP9ZevK+d7SzRVHlZVorq3kQGgQdmYaa9q3sHGC+EZhoaPVEGM8TL3Fs7RZjzY9OooN9tTIdq3lOlVlMi6f1TLjLiGTvjUhVyu4F5iOQ0pcA2iAePVR3oHDT1mJjMW7w7zTGw113GjIsahr2VgbO+x3qsXMGfVp/zny+vuZUSO9G2UOzkkHcBgFc3Xy/TFJ1p6nyxZ4mkVE7rCnGruMfWVJVyF03W1UMPKQtk/WOtQSRyCPva3VUAc7BVkLAlu4SxIr0laBuieSH0/qcSRdt0c6kdWYNxqeNgVU7cJRuvmvwMWWfzv5EoE0RjKMuhQPVJ+MLghC9g9vfuaa0ejnfAfUeoh3zrCRSJStUpGv8AMB9P+UCiaxT/AMrv5sS1okj+JAGkdYaLzrICH+RQkiqgtT/m1XwSg9PtvOg9dj6tE2RzsDhEA7c1FmiJXZi4UAE+dgCK2xzdc2oyDw9z1NmUft6fCxONWr7sBWL/ADHVYTmDOM0SI5naypDuGVEDKNPlV31Efzgg+WJPASxlIoPiv4bm6fmGgmH1Rxw6+GH8VXggjFNjt2Yly3V8p+HeVHmQlo5hqAVjwPUqnS3DbVwRwMcYz2TeGR4pVKOjFWU8gjGU48WWnZBgnIyqCdShrBq/DUa4538YFx6MSnTsGrLuTKLe6AGhY1VvQvbxv48YWKUm8LHSvHj/ABXz8GL8KX8vn/pPNGAvBDB2BN7UAKFe4N/zi1yvS0IjJWRu4EG21FzJZHvWjYHnf2xW5jL1ppw1prP0J5X/AJsF5ZJAAFmrUqgDUfOohfpW/wBr+uMorOjR62RQ5RdIZg++kbD/ADFwT/8A12HnfGq6VKMx0rOZIBtWXcZuG/IWkn+wCsGr3v64x0MrhSQ9DZav3s8ew33+uL34W6ocrnVllYPHG3bmHIaJ7R62tvSSf2GG2nHQd7MxjS/Eyd7L5XOiiWT8PN79yEAKT/zQmM/cNiv+Kukfg83Nlr1CNyFb/Mp3Q/upB/fB/wALETQZvJn5nj70PJ/NhDMQB7tEZR99PPGMSzOxiyAeLxZZzIJGv69VFrKkChKY6oj6Xqur9POK+FLI3C/U8e/jB7SzPcJYHYsb08C5CNVXV22m6vxeNI60S9j8plQ0rRh3VVkIB07hfVZocHYCvr9MRnKoGb1OE0BqrcgsAB7ebvg1glcnPE5kLAHV6jf6iAaPvYf7bnDpBOzq2lGLARaNq4tVI2A4BH2xrx8ujO87BmyaKXHcb0/NQ+b2A+v3w7MdMVEd1lBaMKwFEXblQB7EVqxHBm5ZLAVXJ+bbdrIAvffcjjBmbOakuNl9THS1EWxDE6TvuQ17c4Hxa8qBck8sBbKqSSXNigbG5Jrj6b+cenKKDp7jfOqsdJqje4G3FcHEkckx3CiiASTte/pO55sbYi/Eysdh6kIdjW9g0C180T/fCfHpDV+osllg6HU5A1hQoBq2Deo+KGn7740fwR1xum5nvxFXLI8Th7rYLJtXuVA3+v3xR5NJ1BVNJDMGrUD6xqC1v84tqH1xHHnJtSldjTMK82pVmP10g4VJLKyFu8M6In9QzJmu46Q6WiEOhnYKRYcAuSSDdes7CqOxsalviwS2Jsksn4gq2qKXUHKNpQxMoIDKy16WJv2xw8ZmR19KikILEDzsqk2fsNqxadA6tLBJCkhk7Ubh6ViSilxqK0a53r39ibxD9jZT6kavqPwpmO5FPl8pmVSMugRdbELqc0hI1WupgbO9e+MxJ1CGNGj1T6o0kiVSum9cYUlhq9FEbrvY2x1vP/HOSQygyT3IkkVImqg0kpV7sca607MKI8Y5T8SyPnP+J5uNSNRAdhFEkTvQ2FmPUQTtYAvk2rppES43YOM2mZeONDMZWCRRqaIZ2y8UJsl/SNS7bG1IBqqx9I/C+UVctNEQGCyzLXAFG6A/Qtk6RZ9JXc44r8JZw5bMo0pI7EmWjlVUAa7lRRasQwCsHP8AmKjyN7r45kkyJlgyc7rJnH15gMR6WKAkR6VtSwYFm52FVRwm5NUJJWZr+o2SQZ7qLvHQV4lQq1lfSoHpv9Sqd24+uK6DKQuYIRC4UyZVX0uA0neiLPZY1er5aoVzR3wN1XoCRCUHOB5BbUotX0hS1sW5tiBsbo8YDzEMi61/E6hlgrx0716mQfl38tFgTwdv4Ka2gu+y0TpkKw6jlyxSESly5Gos0gAYCStFAVoAbbnEOU6UhkkJy7sFMAEerYNLpsX3A+/q07nxqPnAOWnmXLpKubZAk2hIxI4KWllwAdhyNhfP7nS9MMMrj8Ywm7joWTgqspRmZ9YIJrUBRseRil5qSQnjLZ5D02MB2XLO/bafZnBB0tCFDBGBOnub6eSQbIsBnxB0tIo5mWEppzIjBL3Q7RYpQNHfe/2v3BZO1JEIsw2lwG1C1ZNTaTYVjR9IJptxWJun9JWaQxtOR+foPpJsU5L81fprzzziMvFD1my9zPSlDwI2UUKJ8vEtkr3Q8f5mp1I1W1HUPl4xWfD+UV4kIhWSQyT6bJJbRldSLooghXpgK9ROk2MDdR6fHo1JNIyrAsqIwsjVKEZCboV81gb2BisjgQwtJqOsSKumttJViTd82oFV++C/YZr+k5h4M6e2irJ+HRjGv/1DGhakAADgliUql39sXX9QOjpm8uucjZTmY1qZQd2UDk+7pv8AdR9AMYyXosInzUXcciIDttoI1XNGlstEjZya2s+eAdH0XqMUalYw66XZfW2qwukA/KtE3xW1Y1S5RpmbdOznWFi7+J+k9lllVahm1GPjlTTqPoCRX0I+uKTHM1To2TFhYWFhAWM8UtqpUAkFRxVC7F8WPJ8YJXPSWi9lCUVVX0+QHKsTdE0xPsQAfGIZs6hZa7gUa73sjXfAutr9xq84fH1JQWrVpJFe9CJk/wD9ce22N1V7M3daA2DIpVk2sAkjg7kb/UH9xh8sMtm4yDIQa019RQ+o3+2Cs51BGDgFjfZ0k0P8OPSx24+n0wRmuro2li8jMXRmutgsQT9ztt4rCx6hn0LT4rX8V0/J5/8AWn/Bz/VkXVC31uPYn/TjK9MzrQTRzJ80bq4+6kH+Mav4FlGYjzPTiCTmYS0I/wDvxAvFR/1DWv7gYxZxnKrwWi7+LelrBm5Ej/wnqWEgbGKRQ6V70p0n6g4ClJDlzH6aqq2FpQ399wcXOdJzPToZat8m/wCHc2Se3IWeEn2Abupf1UYp45vQwLbBaUeSWo/2rn7YqOhMLbqCMN8uaBBcqa3pQP00oNcb8nfDznVYK3aYtrDVfJXbStDgrZ+hGCJOooyuxm9REoIKD1a40C1t5IIJ8UD5xDks0KU61sRhVFkURfkcXdasdEZNvjf9GLSWaKrK5gI4YrxWwJHBB5G4OLRurQ9xXCSbOZKLHcksdN6rAFgahuausD9SmYu0a6WuQMpVTZYqBsPr7VzgDN5aRGIkR0byGUg/3GMXJxbSNElJWyeHNoF0kNwu4J5DMeLqjY+1fXEeWzIUuSpOoUN6o6gd/fYH+cQSxMppgVNXRBGx4O+GYjky+KLfL56JGUhZCFYON9JJ32sHYb8jfAeXzCqVLKSFVgd6skNR+lWP4w2PNuK3vTdWLqxR/t/GJVz7nSAAdJBUabqlrb6eSPffFudk8SPJZhUDg6vUFqjXDqTfvsD+9YIjzUaNsXIC8j0knWGrnYf9d8VxGLrJdDC5pIM24gW/zSeUGnVW+2sigB4LC8QpNYQ3FBkMQzDM0b6QkndZn1ba5PSDoVm1WQNVVibOZKWNkyYhE0qxsEbLnuB1kJskKpLEWa3BBG+FD1bLRwtFBlSJpZRpZn1FUAXSoYVvrGojSAb8AAY6l8T9Si+H8guXgps/NHTSAWy2SWkJ8KHLBFO1m96OL+o6EoIx+QyckOaifMxSADNrIMojqzM5GmDVb+n1qR6xwWHmjWfF3Us51BzN2o4UlJbSJFsAoq6pGYghSsYFkKDpxUdP61GrZdu1I7pJG0lN8wjfV6a3DEE2SdvGJG69l3Uh1lQyIEYr6tAHcrTbjVeoWDpqjzilw7YvN6E0s2czBnjOWjMuoqXrSVMhB0L6gjF9B0iix30+MVq/iMw0jBFHdjUNZVBpVkC6S5AstGBXJ3oYN6f8QwLJI7ievxCTJpdiW0BwEa5AVJ1A9y2IogXeAukdThRNEvdHyG0N2UkdqrWoAIYercqQSBvibi3lhlaQKxmWBIjH6JJS6Wu7MvoIHmr2r3xdZ3O5syO8kMRkJklLXwO6ZJV9L6a1kgj5hwCMVUnVQVywVWuF3cguaJaQMK322ABI3wRmupozjspI4CzWWsE90ML0qzUE1Xz6q3wRaTtMbV7QyaCecxzaUiQRgxm6RUR9Hks3+Jt6rJJ9qxP0nKZzvSGKlkWajekapakpRtVkdzbYf2wPlsxcaRPBKwMbC0Y2w7qvqUFSKFV55vDsp1mIPJI8Nlpe6iqaAPq9JsXpGrx7YFWxZFmWzUzIKUCeCkVdKr2o2JoX8vqjJrkn71iuaCRYFex2pZGAFjd41W7HIoSj72cHZYys2X7WWZmhjorpZ9f5kjFiK2FNX7XgVYZHiSNYGJEkh1KhLN6Y7U0P0aQa8dw++JZSDkizEjNO86oZUEjSFjv+dpUHtgkN3IwarbSDtiwlyk7PqmmhBQKXUKF0q6mUNSKqsxA3qydgT7VnTJ7/ACjlmkKppIjFPaytJqJ0MeCVIobAbisGS9QYBWbJlRKsak0VVwsbRro9OxYWSQW1EE42hwSz/siXId1SNWQIsmsOutbXSQwZgARZAJAPBOzD7DK4u55ZZdTiMqmXVUIANRjUQoYtveonncm/bFTmx6iRwd/55/veMvFy7KhjBDhYWFjIssOozhrAKkdxyKWtjp3+xrjxg6OVdCnVF8qB1ogldL3e9HfTdb3WGnIKGlqMlRKY1JaytBj4Is7c7jEp6SoMWqKQCRYz8yn5o2JYb+SLAPAvG6u7MsNUNyqpbCTtn8p6uv8AMCKr9VXWG/EaBWTZdmetIq01DRtQ2rgnc4rkgUsoAYgpqI2vYEmq8bYfmMsgVmGoEGOhW1OhY2fcECvcXhyk2ngFGmsmj6bnOxKJYljDI7EMG2DB1Me9bewHBBN4H/qX05Ys60kf+FmlXMx/QSWSP2cOv7YBzHTVWKxrNiRqKEVocLzW/O58cYus4n4npA5MnT5FskV+RmACPvpmsD6OMLxXYeGqAfgGcNM+Uc1HnYzDZ4WSw0DV9JQg+zHFDR1hGXcMAVO24NUfb2xBDKUYMpplIII8EGwcaP46USTJnEACZyMTUOFksrOv7Shj9mGMUzSiFcoLK9kUO4b92DMAL80ABX/fBvRej5eV5ZMw/bWJI2/DoR3JSwoiOztR9R2YgeMUUDR6VuVxRPpH6Tt6h4rn67YbBTEnW/dJOmgSSfG/NtwMbSaaSIiqlbO9/BbRifMJ07L5VYo0RY5rtnkZUYjuEMz+nucbXXvixznxK0K5hbjZ1fMCNe9rulRoxTc1biqr01is+HPgePL5KPL5tpJW9czxpIVUFUS11BlPpUqNjVsfa8XPwb0zIPreHIxqIq0u5DsTRPLk0QPJPB5xjdM6UvLZWfFXxrlJBLF3cvKPytIYCQG5H7o3UggLp+12MYf4i6R0qWQmGOUDuSD/AIYtWgAdo1KrKdTah6SoA3x2LOfEBQkfhWYghLGnTrYAqoPLWCDYFbjGA+I/imd83MJ4tGVy6lCLoGQlfO4LagADXGoecOKbYm0lo59n/gekZohmCVNaJY9BO4Gz0YydxsXBPgY13RPhbJ5bps0sspfMhNZRWZVBKalTWmky0FYkI1bN7asCN1mSYoriRFlaV7UMp20EUdtq1gb7kAWN8V/VpEfIQ6e7oUxg7AFkjSRH21GmIY0LI9R3xovDRk3Zms90SWSR1SERuNIEKyaySUDUgLM7HSQSLaia2O2N58J/0rzOZZp+qySIuoeksGkk2FktZ0rW3k7eKvHVsrB06XKIkYg7Uy/lq1WwO1+o6iSPN3jEf1F+L3h1ZHJyCJYoqZlb1giQLQb9J0Anbf1XYrEpcnSFlbPPj34O6WkCxJPDlsytNE7BVPP6+0gKqf8AMRtzvvis/qP0yZsrHmswyO80Uayds2DoDNdjYcg7Eiy29UMZbqGYjl/EINDOIYWMuuyXIjLab3JNtqPI3/dfBuVGjW6iVAHGnUxLW8KAaQQKGth4A16j8uNIwp4YnL1KjoeYBiESZlYn0yUWITRqlgupDW5RWO3sR+rD36qjZmFxJFQzsspYx0AjvHRYGjpIBIF2PcYM6l0KONZimUcmIR6AWJDB40LFtD2TbbaaA2vzikTpsffzkfbeog+gBhaETIoLGwDQJHncg4coyivnzolNMN67mwcvEO7Ey1l+2i0dGmAib0hiUPcPq1KO4fUNhgmXNyGQ3mYr7mq+6hHY1MdIp6rj8kb8bbY9zHSouVyjaTmTB8zbIG+a+4fzK2J/w/pjO9SyqrBlnVSC6vqJIIYrKwBAB2pdIogcXinKXh5JSU8GozedBjkVc3ErSEGEra6E0x2LUkxD01oI3rFf0/qKCedhmBGpzKS6tBGtFaS6AU70w9BoG9+MFZTpSERlMtqDRQ9zltKlHLvvejUQvq2rcCrxH8PdIDrGwgDllj1D5vS2YlV3rfTSpWr9NX5wnKTpv58saSyepnV4XNqpZi4PqGlLT0E1sxo+gbfXfFN1HPK6QjWWCSSErprSrOrCvBv1GvH748hgiEuYQhSq6u3qeqqVeGBAYlbG+294sphEAJB2NDTQ9sFUBCaZDIrBfCEqjMwtqUjbEylKaz8yNJRY/PdUglGYjE8ipPM0il02QBiVDKgPIO2nYeww2Hq8TRshnkTW+ZrUPSqyCAoW0KT6ir6gt1QoCyTU5oJ+HsdvUMw/BGvSUWvrosGvqT74NyUMZbKemI6oJdYLAWQ04UvY9LABa5ulPnEubeBqKWTx87HJPKTMUVmRld1Pq0bHZEJs8jYD3wT1bqsTWyTyNrky7adIDKsMJT1EIo1C6XSSKu7ODMvkXMDMmXiLMi/hjSMzGkEmlWQ939ZN/KRsdsU2bijXPTqqxFA0oUBtSABWrSxq68bc1jR8lS+dkqnbGf7STt5wXIWndShuhpEhZtYB3Py0KO98YrppVMaALTKW1Nd6ga0ivFU33vGm6Nl17MBUQ910zIQ2NRcaQl2NmFnTZ/jzXdfk1SFXdC6wIHK73IqiwW3t7sFga2xk1aLujP4WPTjzGRYdMhjXaW9TMrKpP6SOfcG9vscF/hmWPV+IADBVoMb3QsFIv5VrT9CRgLOdSklAVzYDu/A+ZyNZ296GCukdBmzFFVIjJruMDp5ANe5FjYceaxonnBNYyAByrAoxJHBGC5MvJpJdiAzbr/qUbWOBQO3teNMPhdoTt8wVjqtTw2huD99j/fnEM3QJXUEsNuAWXi9Pk7mxxzi14bohzK89HkZgvfLXqB3ND0ht9RHzHnF58BxLFmu1NKDDmU/DSr/pkGlSDdeiTRR9rIwLH8PuW9R8nijdAn61dVv74hTpIVtwxFKQBsdyPI8i9vfFfTXoTzZns30uSOd8uVJlRzGVH+ZSQf8A2x1XPf0/VOl5aDMZmKKbutPrkvTGjxjXHfk2qtvW6t43xb53p80OeymdWH/is3FTowXeRIqlHqICF0Ct7/MPJxRdX+DuoSBy0d6G06TNGdAdtQQW+xJZSSau18AYiPhqtlym7wjJL8PZAA6uoSAiqAygYsSdgoE9k+caT4V+HY8sW6jk5TnI8ssodnhESIRFubaQliFawAMBR/07zjix2xKGCvH3Y9UZdqXVT1RWiKNktQB5wTH8A5qpogwjU6FMffjpgHKo0gDUbkU0K2II5F4XEpSo2s/XZZ1gm/Cu8ciMzvGHGoSQqkhUEWoUKRvd0TsDgbI/FfZWLLnKuhmc9lEqNAjQupppWAd9T6rY+onm6xD0H4ZzGWngZM0hMMQuprVoQshS1MhGltTGuFAsVjSHoXUsxl5IJ5MpKHa6ZWDBDtYKuQoIBK1VHcHbCcS14mKogzudeQuI4pG/DzZeWQBhaBIyrIRf+INBYgXsQbOOb/1Qb82eXRmEXMEBdaUh/MZ92vmuFrzdnHT5PhHOM0jlMvckgkP5sp9YUoD6gQDpJFgcY9Hwr1BYtHdQjwlx6Pl0gEGA7V49gBgTJk7OZdO6xGT3FnahmhMQymyJVYBCAoDMHUEgWvqsHFr17NhNcbvC0QWUsxZS3qcGEgklia2AH2OLv/cTqmsMU6e4BBNhQSA+qgViGneyCBsTeKP4s+BWjVHzC6RoZVCyK1yA6zTMVu4w9AqNx7Y6YSvFmWsjslleyvaOWR4j2u0RZvVHl+6xIALAu7eok6TqHAxm+sZJZZJC0UqkrmTats5iy6SoxtjfzHUFpa00ORiyz3R0oRsjKixOSqsCy6WoLqfb5dJO5FgrY2OM/nuhSxzRQvmHBPdjVmDjSi2AACfldTuvgMQRscVKPlqhKVvZD0jpkBjQus2vtSzl0arWMuugDQ1A6f8AEN1ZsUMSR9IjidpBNOiqwvSpV9DZZpa1UPVto3ABHqquATnMxloYtM1K+smOhaEEqysGHDA3pOxDbg4uounZ5W1d6F+4zNpamVwoELGitaAsmkLttwNsZRppJIp2tsg6Z065X/4yaJInijiYatQ74NGgw0qoHqrnxgRvhuMuirmd2MiOWSvUkIk2pt1YkLZog71gtJM5B3MwssDa9MtAciMKY5EUqANGsUDR52NYjyuZzk/bnDxRqvdbuGqsJHHIzqAxsq0a/L5uq3wpJLDX/ATfTKiWSXtRy/iJCZtUTDU2wTRsTfqUhwawXmOhxWQsr0BOBaWS0K6vFUr/ALkVviObpOYRFQsg7clhLAKF2VNZJFaSyKNztXA3w/P9SzKZl45SkUo7sMvpAW5LWZmoHcgm2AvYVjNqsSQ1nTJZumQRCQ9yfTGWjlCjTrKsgsWKCnVelrO31xHk+jqDKjNKZgXWJFuPWqLIWa2Vr3XT29iS1Xg2DqEkifmuWEpUVHGgBaR3Uu/5Z1v+WCNrPggjAeS6RGRDIzTXKqm1QinbMSR3qo2AFB23Y2LBGLcVSpCt2yZujxLI69lz22TYuD82VeQqdJH6kvberGx5reoZePtyOsbK2qEj1AqoeFmYbktuwBWydgbo8v6FkjO5/wCIMTd2Pc6uWk0lyQdil377nEeey4Ks4zBcOiy0/wAzHuGP1AEjUvqO5J0n6mo60V3sul6Fl2MCFJkYtl1cqQS3fy3cujYBD0FA5Xmjit6d0qJ8uJmEpIM2oKNiI1hK01Gv8Q6ua9PviDMtKJIYTmdSr2zG4dtKalVgR5XTYBoWCCMG5bJyxUq5lAUMraT6lC2UkaiCpLdoemiSAmCKt0kDdbZCelRLLKrd0orIoA9J/M4JJRuPagW8Vhi9IjJywuS5Znic6D+l1A0CrJphY3IPji5I2zCZsKsyNJPoIdgrKdYUoSHUhSAR4teBWG9OgzEyxsJQEieSQFzfbKhHkcgAk/p9ySOMH4DPqMzPTY1gLDu9xVRmYg6fWxAWtG2wvUWo+Bg2fpcUeXNxOX/DRz93jSXlVQK1UY9JqwuosRwMC9WTNJG8crLoidIzQWzas0YJA1FaBIDHbittghnJngZDO3bTTUZc0bO1DihX7bYbq8IF9wTNZZkamFGlarHDKGH9iMLFhP0k+kmZGtEa9XGpFbTv5W9J+ox5ifpsfJGn6R8LwBBLKSz7DtrTKGFWWbgg77DYVyb2v5bIDBoQF2VV7fyr6jQVwp9QO25/k4oJsruNSqbU2XYgWCx+ZdIHjbjE0TRVbLGAK31tuNJHg0QGI5OOmMVHRg5NhsrMxYahXqUAMgJHPGu9yfF8H228GbFi2Gy/5QCKY7EXvvZ4B3GKeXOxq1F41quBdHe/J2v3P84EzHVNmHeH2A5Pvft/8rFYJyXL9R0nZrJvVdDfngHf+f5xd/CHWUTMdwxLLJsE1vpCUtg1p3Njb28b74wsfUQoIs0wI1bVyDtf298bP+nXw+vUO5qLqgcgspHpJUEXakeomv2xM2qHFPkdEy8ryGPMTOR3JdMYsaU0qwLjVY5JT/1E7msafPQqY27tOo02rIhDHam3Xcj38Vipj6P+bldz24YjYIFa10hb+pZr+ujGT6vmJ5sxk8vPaCVI3cAKpVm1AimvjbY4wSRtZb5fJSGaUrIIlLIA69umqRNhZshRtvtt+2EmRmLf/q3o9uyBEQfzyDuTvt6t/B3vjFQnwfcTSapdQEIUaUN6xGXPG+ks3Boad/ODIPg5FzZX1uiSAMDpGtOwXNVW+sAUP5xparZFOz2foOcKUM1OrdlCD6KBBYldSm7C0Njve5I4Ly3wpnuyt9SkBAbUC225UgFgbsAE8/2JwzIfCmXzMcbKsiApHsKIJIUPqDCwwbVf0GDF+HTmYUBzMlUwoKm5AoFqUazSj5qI/nE8x8AT/drNBo2PV5KEj36l4ZqFA7Ek7UbAvasOzfwlmhEpPVpRpKWxYAeBd2OD7k353xFmPhKIZdpO6zUncQMq/wD0g+4rm7G398AdW+HI1SVXzEnbjLl0RRRKJG61qNXT3v7H74pSt7/QnGlr9lyOiSmx/tqQEHSRri2ayPFbn2553OMt8dfD5kho9UfMAlyELKwuNJGYkIaG6lONi1H2xYv8JRRSqBmCxEkStrjGkiRzp00bsVX3P7YqetZQ5eNn1KWZpsuwC0VDKx1eKLKxHFYvHr+iVfp+zHTyZqBgJJdbBIxZGpghVqUHcGhYYFfO94Gn6lJqDmy+qVmOoNTvl6bZxW4VSfNbDesXXxJGySrRMmqAMCLDENF6Re9ED0k1vinzhR50BjVdUrqWBG7aBH6RR2B3r1bk7+2iriibfIGyub7mWhjkCFYRIqBlBtmYkMDRJALrqW6pFrnF1H1lA2lctA7Kaj39JEkauRdAH1pQYkUG8jfGbcQpDE5aTUe4ppRV7EMCWvbUuxAvTzzg2Hp8ThanZO4dI1DYBIUQ39zJsB+kH6YFVJDd5C0aOVmiXLjUvajA7oNQuqa2OlbZl0j1jZdRtfeDJzfho1jbJrIsrSaVss7xyxRbodJ+RowQ1HlhWAlWJVLCZyGMbAaV3WJRYO5IayNI42N4jMOrLNJE0ncErEngaFiS9/8ANbHYHgcYjxNZ30VBilzpzQoQKhlbtLKTUYHcElfKBr3UFr+WvSLwLmkOcaXMsYo2cswjVSASqa2ob6Rp4s7nbE3TMvLJH343XuxPqUWA5It7UH5uCdP+k/TEWTmkhR4jAHYoHVjdoJY1UNSmiGR1oHgsPtjCTlJpyNFS0G5HI5tVHblSigCA01gRfiKW1OllVyb2olgDhuTbNQvHGkkbARuF1AMsaxu7uakW1KN3Gur3NXeGJ1BoyIpMqpcD8sAVv2FiJYUdYpdVCqazeI2zf5it+GYR08ZXcktJq1FSFA1Lq9Io1pF3gSVBeSTp8OdysjCKlOtCTaUSo78bW9UtLrs0KG/tgfq0s9OWjRECpDSUUUMe8gRra9RUtqBOxO9EDBEnVV7sjtBIsZdF2JBVVheIg+NZDBq9wRwcB5/OoUkRVkpjCULsfljjdCSoOkkkgjnSLAOJxQ8s9zcOYLxTNFZ0xBQBdhIlEYZVNjVGgbeiwthtvg3LdQlc6zlO4ZTILVXpkLMZAlWLBkI1b6fT+8sfXcuBFvOTcRkUHZe1lzF6SWOrUdxYGkekbYhyefhOUEBmKMY5FOpSUUmaF1FqpaiEPvRrizgT46YNXtAplllzIkiypJh0flBGYBYwqgOALN6fUTVknjHnS+pLFGEfLh1cSerhiHCL6SVItSho0fmbBzdShkzEz91kRpo5FLqCWCFr+VGp99rpebwMOpoWyxMhpI5NXpFqzSTELsu4IKHzWs8cB0t38sTb9APqPU+73KiRBJIrjSPlCqy6R99Vn6gYhyscpTtpEW7rDSQpJJS7Ckc/MCRv4xPnMyrZXLp3CzI0tpR9AJQijwdR1Ghx++Dsh1GPsRQtK6kfieR6E7scarWlWajpbUAD4qtzie9lVgD6hmMw7+pCpVUTSEIoIioNj5pRf1vHmNDlOp5UIobMOCo00BQobCvyG2IAPN+9cYWOteHCv8/6MfqS/j/ZL/v3mdgI4NKh4RcQNg2STv8ANvzxj3L/AB/mwqARwHSDX/DqdlSQb1zsT/APjGNVmUMA+xUE0ebrb7/9sTSJJZ/MBNeDz6NRr29Jr+Rjn5YNKNLkPjfMx6EURVGe8LhBJPb3Br9B/wDN4IPx3mozGfyD22MouAbmQgMpG2w5HH34rGZYPalSLJ0CyPIqjfijW+2JZ5ZXHqo+rTe134F+39sJTwwado1WS+NszlQ2jsOGAJV4Qa0SkDyKJ5P/AHGNp8GfFmZzMUkjmD8p409MQGolWbW2+7DQKO1b45DLmJW1RtuRqvjgMXYbbVqtsdB/pYJplzMQUMSYnNc+lZBvvtt4+2JlLFoqK9Tq7/D0uYiMck0NuqklEILkBD3Na0dW4H1BO2+wGZ6IYEMn5EoREGtwWdlZjW72eTzYNAUdsG9H6/mWy6z/AIVXCitQatgFDUu5PyjjjEWdbMypIi5MopEcfNldDWPAvnnxjVN0TxRJ0zp88kaOogVChRd2XSL0gDQfSbOzLvsLOwwGfhGaQxFhXasAnMz1sdO/rNFvdaJ8+2Cuk9QkiUZVsq7MlsdJ9XzhlPFVYrnfEvT+vlvS2VmILO9oCT/ih6qhsCKOC5BSKjpXTJbaOOMkwv6vzpVNl9gSJBqA8DgUDzgrNdNkh7jmKegA2pc9mSovbju+rfx4xH0rroimmlaJyJXBUDxUlkb8n/qK84n6r12PRJCFlFxKg1ijessSRe2xw7YUgB+mVqyzpmu4ygKozuYIFoB8pkKkeaO3jjCyfQ9Y9cOak1s+ojNTC9lU3b1tpAJPNAeBieXrKNnI5xrCLov32Wj/AH/nB3T+uw9p43kdCzSEGiQAzAjj9/74LYUgDP8ASY0AkeHOL+YpLPm5j8pOnctd80Tx4xT9Q6SpCoFzPqZ5G1SyMO2QKNE+4Ft523xqvinrcMsThJSS+ikoigpaybHn/oMQw/EEQmgZpGr8N22NH59iQdvod/t74TbqxUrOQf1Cz0mWzQhVWCrDHtLbH5f9XC+w4GMsvxBKDYEYPvoGNV/W2RW6mzrIJA0SEEHjdqH7DHPziecq2VxRoP8AejMkKtJ+WbUdsen9sPk+Mc0RGr6CsZtB2wCOOCBfgc3xgHK5lWdmaQqNSNZHOm74B9Xt498edxNSkybFtRNXQ01uK5xV4uye6ouW/qDmmVkkETK9h/yYt1oCh6fT5sjm/piKX4um7TI8UXbmQptGFNAKAQR5BVQTVnTRxm2YaFF7gnb22X/33/jFjLmzr3dSNEoHkUwZgAL2tm/Y4hN1spoJ+HupBUaNkdgAXAQ0S/yrZonTTEUN7I+xgbqKrKG0uCscaEat9SBAeeB6dh4222wZ0fNLHOshehY0sgFgUAxq7Fb/ALi8WzZjUt/i4nYQmPcizOSulhrYEsQxHeI2CkHxi0sLJN30Uuaz8PdGmRimiYaioGkyq9CqJoFhqO550+MGZrqURk1rPeqEwG0N3oKavkC6CDsb1jmr2w7qkR/DvfYIWNdRUpq7/dUMLWyzadV0dJWzziHIZPVFEYoopJO0SyipGI/EsCTGUNHTQ5+UA34wcnGWBUnEd1KaMwyVmEfTBHDoAYF3WSMllBAtaU+s0TxW+CMlLqIVMxENSx6NTBdOntCQbuNH69j8wBrkYkh6YtMTlkYAxCMjhldowSONfNavBOM/1zLIix6Y2U6pQxJsNpkIWtzwNjsNx5w5uUG389BJKSRpuqqlxEnLMrEmPeho/CLdL6tI7l0D+scb4qvhvICSJT242XVN3mY/Kqwo0epih7Q1atJBGtrXasT574egjZU05gFiT6q9KqENVo9RIY7jjY14wFleiRTOArSxhliKhkLka5hGd1C6qBsUBZ255XmvkVjQRnMkyHTNBGrlcwVB/LYJpHbegFBpg+kkEtvxSnBmf6Ii5mCM5cqGzEyaQfnjQpoomr5Pr/VeKDrGSiSRBGz6HG5fcrUrxngC9k1VW114vFrH0FGkRTnqkF6WI2VEzBiFMXsNQ7gWgNP6sTl4SHVZJundLLiBxllt5FEi0KCdxwxIIYxigAXIFVfnerjyiFcl+WtyO+r1H1juUNX+WtxY8YbNlVbXIMy1NAZBr+ZiJu3ob1Hc1q5O2K3O5dU0aXD6owxoVpY3a88iudsE56wKMPcvvwPbCKcvqJjRrq71Irc19ePHGFipzc0sDGJJ2KqBRR2C7gHYA/XCxop1jiTwbyAyMTz7AftW2Jhm9vkXiht/o0/+fvvhYWOa6NqIY5Kra6N/+MPMwojTy+rngb7f35wsLCtjaPVmGssQaOrYHiwa3+hI+9Y6T/RvqKRS5iQhq0rYHuUkXyd96/8AgwsLCcmkNRydA6H1mJMh2yWEgWZFAGx1vzfiqxoIPivKlxIZHXTqXSVJvUU32vYaTthYWN4q0iG8g+U6pCZyolNCKJQ+k7lHthVXuPf64P6R1yOQaBKdWt23U/L3rqwPK/8AvhYWKaFZUv1NZJ8m2uwJpf0nYGX0/wBqwZ8QSlYp0ZgzrDHdi9+63k87VhYWH2BadTFwTEadPbfXt57S6f8A59sR5eP8rLalQp+TotfJQ6v3848wsZoYN8M5ZS2Y9CEHMlWsD5RECBv41Vt9cOz/AE+N5Iw8Edsso9qCuApGna68874WFhXlh0cP/rogXqICoqDsgUoAG0soB2+gGOdYWFiWNFmsNpGdAtwfbei4v6fL/b64b03Lh1J0aqdRd1sUkNc+dN/thYWNZbj86Mk8P52Oy+VDyIGQgOUNIRwzgGtRrfxZwNJEtAgEWhI+4cj6mqH84WFieiiPLRqfmJG449t8WuqKWGZtFSrGrWNh/ihG9Ipdw6cDlL8m1hYnorsKn6ND+Xs6KUFmwSWOUWZT5q2atv01wcB5HpkLojNIwLKLUD9Rm0c1wEpvrxthYWHgkmyfS3CSSRzMpQSkVa2qFA24NjVrG303wJ1DpDR98F1YZd1Q876tVFQeBtvfvhYWCl8+wW189yzWbO/imyfdDy90rbUw1KRdM66gp0CxsCBRBwkjzg/NV0UlYydIVdK+mWP0qoUbhWpfPPnCwsaeHBSbT9yJzaVg3WocypSWaONRHSqqhdI9bNRVTRBbWT+/0wXk+u5tipWNGfQac3qMbTtIyn1gUZSxutX1rCwsV9NLxFFMXN/Tsr83mZz+hUSaMQqi8Be4r0upiwtxdk+TgKeeSd40IBYKsSAUONlvxf1wsLGXix4ujTw5clYdDFmpVV1UFaCg+gbKNPk/TCwsLFq62yW/Y//Z"/>
          <p:cNvSpPr>
            <a:spLocks noChangeAspect="1" noChangeArrowheads="1"/>
          </p:cNvSpPr>
          <p:nvPr/>
        </p:nvSpPr>
        <p:spPr bwMode="auto">
          <a:xfrm>
            <a:off x="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4" name="Picture 20" descr="https://encrypted-tbn1.gstatic.com/images?q=tbn:ANd9GcQlNNJpvmdojzxQdRzFk3MOJQQKfRqLVOQ-Mbn-7VIkBbAI5TCzXA"/>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78509" y="2299183"/>
            <a:ext cx="1578808" cy="157880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072809" y="5362156"/>
            <a:ext cx="968535" cy="646331"/>
          </a:xfrm>
          <a:prstGeom prst="rect">
            <a:avLst/>
          </a:prstGeom>
          <a:noFill/>
        </p:spPr>
        <p:txBody>
          <a:bodyPr wrap="none" rtlCol="0">
            <a:spAutoFit/>
          </a:bodyPr>
          <a:lstStyle/>
          <a:p>
            <a:r>
              <a:rPr lang="en-US" b="1" dirty="0" smtClean="0"/>
              <a:t>Data</a:t>
            </a:r>
          </a:p>
          <a:p>
            <a:r>
              <a:rPr lang="en-US" b="1" dirty="0" smtClean="0"/>
              <a:t>Sources</a:t>
            </a:r>
            <a:endParaRPr lang="en-US" b="1" dirty="0"/>
          </a:p>
        </p:txBody>
      </p:sp>
      <p:pic>
        <p:nvPicPr>
          <p:cNvPr id="1036" name="Picture 12" descr="C:\Users\Cory\AppData\Local\Microsoft\Windows\Temporary Internet Files\Content.IE5\636D9IYS\eHealth[1].jp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35515" y="3153888"/>
            <a:ext cx="1685874" cy="1078492"/>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p:cNvSpPr txBox="1"/>
          <p:nvPr/>
        </p:nvSpPr>
        <p:spPr>
          <a:xfrm>
            <a:off x="3271296" y="5362155"/>
            <a:ext cx="1374094" cy="646331"/>
          </a:xfrm>
          <a:prstGeom prst="rect">
            <a:avLst/>
          </a:prstGeom>
          <a:noFill/>
        </p:spPr>
        <p:txBody>
          <a:bodyPr wrap="none" rtlCol="0">
            <a:spAutoFit/>
          </a:bodyPr>
          <a:lstStyle/>
          <a:p>
            <a:r>
              <a:rPr lang="en-US" b="1" dirty="0" smtClean="0"/>
              <a:t>Data Fusion</a:t>
            </a:r>
          </a:p>
          <a:p>
            <a:r>
              <a:rPr lang="en-US" b="1" dirty="0" smtClean="0"/>
              <a:t>&amp; Brokering</a:t>
            </a:r>
            <a:endParaRPr lang="en-US" b="1" dirty="0"/>
          </a:p>
        </p:txBody>
      </p:sp>
      <p:sp>
        <p:nvSpPr>
          <p:cNvPr id="30" name="TextBox 29"/>
          <p:cNvSpPr txBox="1"/>
          <p:nvPr/>
        </p:nvSpPr>
        <p:spPr>
          <a:xfrm>
            <a:off x="5045356" y="5383765"/>
            <a:ext cx="1043876" cy="369332"/>
          </a:xfrm>
          <a:prstGeom prst="rect">
            <a:avLst/>
          </a:prstGeom>
          <a:noFill/>
        </p:spPr>
        <p:txBody>
          <a:bodyPr wrap="none" rtlCol="0">
            <a:spAutoFit/>
          </a:bodyPr>
          <a:lstStyle/>
          <a:p>
            <a:r>
              <a:rPr lang="en-US" b="1" dirty="0" smtClean="0"/>
              <a:t>Analysts</a:t>
            </a:r>
            <a:endParaRPr lang="en-US" b="1" dirty="0"/>
          </a:p>
        </p:txBody>
      </p:sp>
      <p:sp>
        <p:nvSpPr>
          <p:cNvPr id="31" name="TextBox 30"/>
          <p:cNvSpPr txBox="1"/>
          <p:nvPr/>
        </p:nvSpPr>
        <p:spPr>
          <a:xfrm>
            <a:off x="7086926" y="5383765"/>
            <a:ext cx="1348767" cy="369332"/>
          </a:xfrm>
          <a:prstGeom prst="rect">
            <a:avLst/>
          </a:prstGeom>
          <a:noFill/>
        </p:spPr>
        <p:txBody>
          <a:bodyPr wrap="none" rtlCol="0">
            <a:spAutoFit/>
          </a:bodyPr>
          <a:lstStyle/>
          <a:p>
            <a:r>
              <a:rPr lang="en-US" b="1" dirty="0" smtClean="0"/>
              <a:t>Responders</a:t>
            </a:r>
            <a:endParaRPr lang="en-US" b="1" dirty="0"/>
          </a:p>
        </p:txBody>
      </p:sp>
      <p:sp>
        <p:nvSpPr>
          <p:cNvPr id="8" name="TextBox 7"/>
          <p:cNvSpPr txBox="1"/>
          <p:nvPr/>
        </p:nvSpPr>
        <p:spPr>
          <a:xfrm>
            <a:off x="2667000" y="6292334"/>
            <a:ext cx="4012573" cy="369332"/>
          </a:xfrm>
          <a:prstGeom prst="rect">
            <a:avLst/>
          </a:prstGeom>
          <a:noFill/>
        </p:spPr>
        <p:txBody>
          <a:bodyPr wrap="none" rtlCol="0">
            <a:spAutoFit/>
          </a:bodyPr>
          <a:lstStyle/>
          <a:p>
            <a:r>
              <a:rPr lang="en-US" i="1" dirty="0" smtClean="0"/>
              <a:t>One organization may play multiple roles</a:t>
            </a:r>
            <a:endParaRPr lang="en-US" i="1" dirty="0"/>
          </a:p>
        </p:txBody>
      </p:sp>
      <p:sp>
        <p:nvSpPr>
          <p:cNvPr id="11" name="Date Placeholder 10"/>
          <p:cNvSpPr>
            <a:spLocks noGrp="1"/>
          </p:cNvSpPr>
          <p:nvPr>
            <p:ph type="dt" sz="half" idx="10"/>
          </p:nvPr>
        </p:nvSpPr>
        <p:spPr/>
        <p:txBody>
          <a:bodyPr/>
          <a:lstStyle/>
          <a:p>
            <a:fld id="{C676F5ED-0E4C-40AB-B07F-608DABCD2DA7}" type="datetime1">
              <a:rPr lang="en-US" smtClean="0"/>
              <a:t>1/13/2015</a:t>
            </a:fld>
            <a:endParaRPr lang="en-US"/>
          </a:p>
        </p:txBody>
      </p:sp>
      <p:sp>
        <p:nvSpPr>
          <p:cNvPr id="12" name="Footer Placeholder 11"/>
          <p:cNvSpPr>
            <a:spLocks noGrp="1"/>
          </p:cNvSpPr>
          <p:nvPr>
            <p:ph type="ftr" sz="quarter" idx="12"/>
          </p:nvPr>
        </p:nvSpPr>
        <p:spPr/>
        <p:txBody>
          <a:bodyPr/>
          <a:lstStyle/>
          <a:p>
            <a:r>
              <a:rPr lang="en-US" smtClean="0"/>
              <a:t>Threat &amp; Risk</a:t>
            </a:r>
            <a:endParaRPr lang="en-US"/>
          </a:p>
        </p:txBody>
      </p:sp>
      <p:sp>
        <p:nvSpPr>
          <p:cNvPr id="13" name="Slide Number Placeholder 12"/>
          <p:cNvSpPr>
            <a:spLocks noGrp="1"/>
          </p:cNvSpPr>
          <p:nvPr>
            <p:ph type="sldNum" sz="quarter" idx="11"/>
          </p:nvPr>
        </p:nvSpPr>
        <p:spPr/>
        <p:txBody>
          <a:bodyPr/>
          <a:lstStyle/>
          <a:p>
            <a:fld id="{C5349D12-3EF0-44B0-8484-0F10BE0E01DA}" type="slidenum">
              <a:rPr lang="en-US" smtClean="0"/>
              <a:t>15</a:t>
            </a:fld>
            <a:endParaRPr lang="en-US"/>
          </a:p>
        </p:txBody>
      </p:sp>
    </p:spTree>
    <p:extLst>
      <p:ext uri="{BB962C8B-B14F-4D97-AF65-F5344CB8AC3E}">
        <p14:creationId xmlns:p14="http://schemas.microsoft.com/office/powerpoint/2010/main" val="12202393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For each of these roles we will need to understand what they do and should do to operate in the community</a:t>
            </a:r>
          </a:p>
          <a:p>
            <a:r>
              <a:rPr lang="en-US" dirty="0" smtClean="0"/>
              <a:t>We will also need any specific artifacts:</a:t>
            </a:r>
          </a:p>
          <a:p>
            <a:r>
              <a:rPr lang="en-US" dirty="0"/>
              <a:t>	Data schema</a:t>
            </a:r>
          </a:p>
          <a:p>
            <a:r>
              <a:rPr lang="en-US" dirty="0"/>
              <a:t>	Real or sample </a:t>
            </a:r>
            <a:r>
              <a:rPr lang="en-US" dirty="0" smtClean="0"/>
              <a:t>data (Very important)</a:t>
            </a:r>
            <a:endParaRPr lang="en-US" dirty="0"/>
          </a:p>
          <a:p>
            <a:r>
              <a:rPr lang="en-US" dirty="0"/>
              <a:t>	Models &amp; architectures</a:t>
            </a:r>
          </a:p>
          <a:p>
            <a:r>
              <a:rPr lang="en-US" dirty="0"/>
              <a:t>	Vocabularies, ontologies or data dictionaries</a:t>
            </a:r>
          </a:p>
          <a:p>
            <a:r>
              <a:rPr lang="en-US" dirty="0"/>
              <a:t>	Processes</a:t>
            </a:r>
          </a:p>
          <a:p>
            <a:r>
              <a:rPr lang="en-US" dirty="0"/>
              <a:t>	Forms or reports</a:t>
            </a:r>
          </a:p>
          <a:p>
            <a:r>
              <a:rPr lang="en-US" dirty="0"/>
              <a:t>	Existing systems</a:t>
            </a:r>
          </a:p>
          <a:p>
            <a:endParaRPr lang="en-US" dirty="0"/>
          </a:p>
        </p:txBody>
      </p:sp>
      <p:sp>
        <p:nvSpPr>
          <p:cNvPr id="3" name="Title 2"/>
          <p:cNvSpPr>
            <a:spLocks noGrp="1"/>
          </p:cNvSpPr>
          <p:nvPr>
            <p:ph type="title"/>
          </p:nvPr>
        </p:nvSpPr>
        <p:spPr/>
        <p:txBody>
          <a:bodyPr/>
          <a:lstStyle/>
          <a:p>
            <a:r>
              <a:rPr lang="en-US" dirty="0" smtClean="0"/>
              <a:t>Specific artifacts</a:t>
            </a:r>
            <a:endParaRPr lang="en-US" dirty="0"/>
          </a:p>
        </p:txBody>
      </p:sp>
      <p:sp>
        <p:nvSpPr>
          <p:cNvPr id="6" name="Date Placeholder 5"/>
          <p:cNvSpPr>
            <a:spLocks noGrp="1"/>
          </p:cNvSpPr>
          <p:nvPr>
            <p:ph type="dt" sz="half" idx="14"/>
          </p:nvPr>
        </p:nvSpPr>
        <p:spPr/>
        <p:txBody>
          <a:bodyPr/>
          <a:lstStyle/>
          <a:p>
            <a:fld id="{BF54636A-89CA-427A-B5CF-AAB9E5E68CCB}" type="datetime1">
              <a:rPr lang="en-US" smtClean="0"/>
              <a:t>1/13/2015</a:t>
            </a:fld>
            <a:endParaRPr lang="en-US" dirty="0"/>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16</a:t>
            </a:fld>
            <a:endParaRPr lang="en-US"/>
          </a:p>
        </p:txBody>
      </p:sp>
    </p:spTree>
    <p:extLst>
      <p:ext uri="{BB962C8B-B14F-4D97-AF65-F5344CB8AC3E}">
        <p14:creationId xmlns:p14="http://schemas.microsoft.com/office/powerpoint/2010/main" val="18320240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normAutofit/>
          </a:bodyPr>
          <a:lstStyle/>
          <a:p>
            <a:r>
              <a:rPr lang="en-US" dirty="0" smtClean="0"/>
              <a:t>Who are the data sources in your community? Are you a source?</a:t>
            </a:r>
          </a:p>
          <a:p>
            <a:r>
              <a:rPr lang="en-US" dirty="0" smtClean="0"/>
              <a:t>What data to they provide now? What data should they provide? </a:t>
            </a:r>
          </a:p>
          <a:p>
            <a:r>
              <a:rPr lang="en-US" dirty="0" smtClean="0"/>
              <a:t>Who do they provide it to? Who should they provide it to?</a:t>
            </a:r>
          </a:p>
          <a:p>
            <a:r>
              <a:rPr lang="en-US" dirty="0" smtClean="0"/>
              <a:t>How is it provided now? How should it be provided in the future (Assume that policy issues are resolved – we are not concerned with policy at this time)</a:t>
            </a:r>
          </a:p>
          <a:p>
            <a:r>
              <a:rPr lang="en-US" dirty="0" smtClean="0"/>
              <a:t>What are the data formats, entities, elements, associations and vocabularies? </a:t>
            </a:r>
          </a:p>
          <a:p>
            <a:r>
              <a:rPr lang="en-US" dirty="0" smtClean="0"/>
              <a:t>What existing artifacts are there? (See above)</a:t>
            </a:r>
          </a:p>
          <a:p>
            <a:endParaRPr lang="en-US" dirty="0"/>
          </a:p>
        </p:txBody>
      </p:sp>
      <p:sp>
        <p:nvSpPr>
          <p:cNvPr id="3" name="Title 2"/>
          <p:cNvSpPr>
            <a:spLocks noGrp="1"/>
          </p:cNvSpPr>
          <p:nvPr>
            <p:ph type="title"/>
          </p:nvPr>
        </p:nvSpPr>
        <p:spPr/>
        <p:txBody>
          <a:bodyPr/>
          <a:lstStyle/>
          <a:p>
            <a:r>
              <a:rPr lang="en-US" dirty="0" smtClean="0"/>
              <a:t>Data Sources</a:t>
            </a:r>
            <a:endParaRPr lang="en-US" dirty="0"/>
          </a:p>
        </p:txBody>
      </p:sp>
      <p:sp>
        <p:nvSpPr>
          <p:cNvPr id="7" name="Date Placeholder 6"/>
          <p:cNvSpPr>
            <a:spLocks noGrp="1"/>
          </p:cNvSpPr>
          <p:nvPr>
            <p:ph type="dt" sz="half" idx="14"/>
          </p:nvPr>
        </p:nvSpPr>
        <p:spPr/>
        <p:txBody>
          <a:bodyPr/>
          <a:lstStyle/>
          <a:p>
            <a:fld id="{6BAEF988-70A3-4FDF-8F54-08E8E8C96878}" type="datetime1">
              <a:rPr lang="en-US" smtClean="0"/>
              <a:t>1/13/2015</a:t>
            </a:fld>
            <a:endParaRPr lang="en-US" dirty="0"/>
          </a:p>
        </p:txBody>
      </p:sp>
      <p:sp>
        <p:nvSpPr>
          <p:cNvPr id="8" name="Footer Placeholder 7"/>
          <p:cNvSpPr>
            <a:spLocks noGrp="1"/>
          </p:cNvSpPr>
          <p:nvPr>
            <p:ph type="ftr" sz="quarter" idx="16"/>
          </p:nvPr>
        </p:nvSpPr>
        <p:spPr/>
        <p:txBody>
          <a:bodyPr/>
          <a:lstStyle/>
          <a:p>
            <a:r>
              <a:rPr lang="en-US" smtClean="0"/>
              <a:t>Threat &amp; Risk</a:t>
            </a:r>
            <a:endParaRPr lang="en-US"/>
          </a:p>
        </p:txBody>
      </p:sp>
      <p:sp>
        <p:nvSpPr>
          <p:cNvPr id="9" name="Slide Number Placeholder 8"/>
          <p:cNvSpPr>
            <a:spLocks noGrp="1"/>
          </p:cNvSpPr>
          <p:nvPr>
            <p:ph type="sldNum" sz="quarter" idx="15"/>
          </p:nvPr>
        </p:nvSpPr>
        <p:spPr/>
        <p:txBody>
          <a:bodyPr/>
          <a:lstStyle/>
          <a:p>
            <a:fld id="{C5349D12-3EF0-44B0-8484-0F10BE0E01DA}" type="slidenum">
              <a:rPr lang="en-US" smtClean="0"/>
              <a:t>17</a:t>
            </a:fld>
            <a:endParaRPr lang="en-US"/>
          </a:p>
        </p:txBody>
      </p:sp>
    </p:spTree>
    <p:extLst>
      <p:ext uri="{BB962C8B-B14F-4D97-AF65-F5344CB8AC3E}">
        <p14:creationId xmlns:p14="http://schemas.microsoft.com/office/powerpoint/2010/main" val="10890656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normAutofit/>
          </a:bodyPr>
          <a:lstStyle/>
          <a:p>
            <a:r>
              <a:rPr lang="en-US" dirty="0" smtClean="0"/>
              <a:t>Who are the data brokers in your community? Are you a broker?</a:t>
            </a:r>
          </a:p>
          <a:p>
            <a:r>
              <a:rPr lang="en-US" dirty="0" smtClean="0"/>
              <a:t>Who do they consume data from? Who should they consume data from?</a:t>
            </a:r>
            <a:endParaRPr lang="en-US" dirty="0"/>
          </a:p>
          <a:p>
            <a:r>
              <a:rPr lang="en-US" dirty="0" smtClean="0"/>
              <a:t>What data to they consume &amp; provide now? What data should they consume &amp; provide? </a:t>
            </a:r>
          </a:p>
          <a:p>
            <a:r>
              <a:rPr lang="en-US" dirty="0" smtClean="0"/>
              <a:t>Who do they provide the data to? Who should they provide it to?</a:t>
            </a:r>
          </a:p>
          <a:p>
            <a:r>
              <a:rPr lang="en-US" dirty="0" smtClean="0"/>
              <a:t>How is it consumed/provided now? How should it be consumed/provided in the future (Assume that policy issues are resolved – we are not concerned with policy at this time)</a:t>
            </a:r>
          </a:p>
          <a:p>
            <a:r>
              <a:rPr lang="en-US" dirty="0" smtClean="0"/>
              <a:t>What are the data formats, entities, elements, associations and vocabularies? </a:t>
            </a:r>
          </a:p>
          <a:p>
            <a:r>
              <a:rPr lang="en-US" dirty="0" smtClean="0"/>
              <a:t>What existing artifacts are there?</a:t>
            </a:r>
          </a:p>
          <a:p>
            <a:endParaRPr lang="en-US" dirty="0"/>
          </a:p>
        </p:txBody>
      </p:sp>
      <p:sp>
        <p:nvSpPr>
          <p:cNvPr id="3" name="Title 2"/>
          <p:cNvSpPr>
            <a:spLocks noGrp="1"/>
          </p:cNvSpPr>
          <p:nvPr>
            <p:ph type="title"/>
          </p:nvPr>
        </p:nvSpPr>
        <p:spPr/>
        <p:txBody>
          <a:bodyPr/>
          <a:lstStyle/>
          <a:p>
            <a:r>
              <a:rPr lang="en-US" dirty="0"/>
              <a:t>Data fusion and brokering</a:t>
            </a:r>
          </a:p>
        </p:txBody>
      </p:sp>
      <p:sp>
        <p:nvSpPr>
          <p:cNvPr id="6" name="Date Placeholder 5"/>
          <p:cNvSpPr>
            <a:spLocks noGrp="1"/>
          </p:cNvSpPr>
          <p:nvPr>
            <p:ph type="dt" sz="half" idx="14"/>
          </p:nvPr>
        </p:nvSpPr>
        <p:spPr/>
        <p:txBody>
          <a:bodyPr/>
          <a:lstStyle/>
          <a:p>
            <a:fld id="{29A64E8B-282C-4032-B500-A01B23482823}" type="datetime1">
              <a:rPr lang="en-US" smtClean="0"/>
              <a:t>1/13/2015</a:t>
            </a:fld>
            <a:endParaRPr lang="en-US" dirty="0"/>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18</a:t>
            </a:fld>
            <a:endParaRPr lang="en-US"/>
          </a:p>
        </p:txBody>
      </p:sp>
    </p:spTree>
    <p:extLst>
      <p:ext uri="{BB962C8B-B14F-4D97-AF65-F5344CB8AC3E}">
        <p14:creationId xmlns:p14="http://schemas.microsoft.com/office/powerpoint/2010/main" val="28597055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normAutofit/>
          </a:bodyPr>
          <a:lstStyle/>
          <a:p>
            <a:r>
              <a:rPr lang="en-US" dirty="0" smtClean="0"/>
              <a:t>Who are the analysts in your community? Are you an analyst?</a:t>
            </a:r>
          </a:p>
          <a:p>
            <a:r>
              <a:rPr lang="en-US" dirty="0" smtClean="0"/>
              <a:t>Who do they consume data from? Who should they consume data from?</a:t>
            </a:r>
          </a:p>
          <a:p>
            <a:r>
              <a:rPr lang="en-US" dirty="0" smtClean="0"/>
              <a:t>What analytics do the do? What should the do?</a:t>
            </a:r>
            <a:endParaRPr lang="en-US" dirty="0"/>
          </a:p>
          <a:p>
            <a:r>
              <a:rPr lang="en-US" dirty="0" smtClean="0"/>
              <a:t>What data to they consume &amp; provide now? What data should they consume &amp; provide? </a:t>
            </a:r>
          </a:p>
          <a:p>
            <a:r>
              <a:rPr lang="en-US" dirty="0" smtClean="0"/>
              <a:t>Who do they provide the data to? Who should they provide it to?</a:t>
            </a:r>
          </a:p>
          <a:p>
            <a:r>
              <a:rPr lang="en-US" dirty="0" smtClean="0"/>
              <a:t>How is it consumed/provided now? How should it be consumed/provided in the future </a:t>
            </a:r>
          </a:p>
          <a:p>
            <a:r>
              <a:rPr lang="en-US" dirty="0" smtClean="0"/>
              <a:t>What are the data formats, entities, elements, associations and vocabularies? </a:t>
            </a:r>
          </a:p>
          <a:p>
            <a:r>
              <a:rPr lang="en-US" dirty="0" smtClean="0"/>
              <a:t>What existing artifacts are there?</a:t>
            </a:r>
          </a:p>
          <a:p>
            <a:endParaRPr lang="en-US" dirty="0"/>
          </a:p>
        </p:txBody>
      </p:sp>
      <p:sp>
        <p:nvSpPr>
          <p:cNvPr id="3" name="Title 2"/>
          <p:cNvSpPr>
            <a:spLocks noGrp="1"/>
          </p:cNvSpPr>
          <p:nvPr>
            <p:ph type="title"/>
          </p:nvPr>
        </p:nvSpPr>
        <p:spPr/>
        <p:txBody>
          <a:bodyPr/>
          <a:lstStyle/>
          <a:p>
            <a:r>
              <a:rPr lang="en-US" dirty="0" smtClean="0"/>
              <a:t>Analysts</a:t>
            </a:r>
            <a:endParaRPr lang="en-US" dirty="0"/>
          </a:p>
        </p:txBody>
      </p:sp>
      <p:sp>
        <p:nvSpPr>
          <p:cNvPr id="6" name="Date Placeholder 5"/>
          <p:cNvSpPr>
            <a:spLocks noGrp="1"/>
          </p:cNvSpPr>
          <p:nvPr>
            <p:ph type="dt" sz="half" idx="14"/>
          </p:nvPr>
        </p:nvSpPr>
        <p:spPr/>
        <p:txBody>
          <a:bodyPr/>
          <a:lstStyle/>
          <a:p>
            <a:fld id="{E4704B7D-3708-41F0-8B71-D48F95DD10D4}" type="datetime1">
              <a:rPr lang="en-US" smtClean="0"/>
              <a:t>1/13/2015</a:t>
            </a:fld>
            <a:endParaRPr lang="en-US" dirty="0"/>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19</a:t>
            </a:fld>
            <a:endParaRPr lang="en-US"/>
          </a:p>
        </p:txBody>
      </p:sp>
    </p:spTree>
    <p:extLst>
      <p:ext uri="{BB962C8B-B14F-4D97-AF65-F5344CB8AC3E}">
        <p14:creationId xmlns:p14="http://schemas.microsoft.com/office/powerpoint/2010/main" val="40038557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subTitle" idx="1"/>
          </p:nvPr>
        </p:nvSpPr>
        <p:spPr/>
        <p:txBody>
          <a:bodyPr>
            <a:normAutofit fontScale="85000" lnSpcReduction="20000"/>
          </a:bodyPr>
          <a:lstStyle/>
          <a:p>
            <a:r>
              <a:rPr lang="en-US" dirty="0" smtClean="0"/>
              <a:t>This intent of this presentation is to establish the process by which operational threat and risk contributors will collaborate to produce the standards and capabilities that meet our shared objectives</a:t>
            </a:r>
            <a:endParaRPr lang="en-US" dirty="0"/>
          </a:p>
        </p:txBody>
      </p:sp>
      <p:sp>
        <p:nvSpPr>
          <p:cNvPr id="6" name="Date Placeholder 5"/>
          <p:cNvSpPr>
            <a:spLocks noGrp="1"/>
          </p:cNvSpPr>
          <p:nvPr>
            <p:ph type="dt" sz="half" idx="10"/>
          </p:nvPr>
        </p:nvSpPr>
        <p:spPr/>
        <p:txBody>
          <a:bodyPr/>
          <a:lstStyle/>
          <a:p>
            <a:fld id="{ACAED5A1-FBF5-454F-B76F-C46EB28405E2}" type="datetime1">
              <a:rPr lang="en-US" smtClean="0"/>
              <a:t>1/13/2015</a:t>
            </a:fld>
            <a:endParaRPr lang="en-US" dirty="0"/>
          </a:p>
        </p:txBody>
      </p:sp>
      <p:sp>
        <p:nvSpPr>
          <p:cNvPr id="8" name="Slide Number Placeholder 7"/>
          <p:cNvSpPr>
            <a:spLocks noGrp="1"/>
          </p:cNvSpPr>
          <p:nvPr>
            <p:ph type="sldNum" sz="quarter" idx="11"/>
          </p:nvPr>
        </p:nvSpPr>
        <p:spPr/>
        <p:txBody>
          <a:bodyPr/>
          <a:lstStyle/>
          <a:p>
            <a:fld id="{C5349D12-3EF0-44B0-8484-0F10BE0E01DA}" type="slidenum">
              <a:rPr lang="en-US" smtClean="0"/>
              <a:t>2</a:t>
            </a:fld>
            <a:endParaRPr lang="en-US"/>
          </a:p>
        </p:txBody>
      </p:sp>
      <p:sp>
        <p:nvSpPr>
          <p:cNvPr id="7" name="Footer Placeholder 6"/>
          <p:cNvSpPr>
            <a:spLocks noGrp="1"/>
          </p:cNvSpPr>
          <p:nvPr>
            <p:ph type="ftr" sz="quarter" idx="12"/>
          </p:nvPr>
        </p:nvSpPr>
        <p:spPr/>
        <p:txBody>
          <a:bodyPr/>
          <a:lstStyle/>
          <a:p>
            <a:r>
              <a:rPr lang="en-US" smtClean="0"/>
              <a:t>Threat &amp; Risk</a:t>
            </a:r>
            <a:endParaRPr lang="en-US"/>
          </a:p>
        </p:txBody>
      </p:sp>
      <p:sp>
        <p:nvSpPr>
          <p:cNvPr id="2" name="Title 1"/>
          <p:cNvSpPr>
            <a:spLocks noGrp="1"/>
          </p:cNvSpPr>
          <p:nvPr>
            <p:ph type="title"/>
          </p:nvPr>
        </p:nvSpPr>
        <p:spPr/>
        <p:txBody>
          <a:bodyPr/>
          <a:lstStyle/>
          <a:p>
            <a:r>
              <a:rPr lang="en-US" dirty="0" smtClean="0"/>
              <a:t>Intent</a:t>
            </a:r>
            <a:endParaRPr lang="en-US" dirty="0"/>
          </a:p>
        </p:txBody>
      </p:sp>
    </p:spTree>
    <p:extLst>
      <p:ext uri="{BB962C8B-B14F-4D97-AF65-F5344CB8AC3E}">
        <p14:creationId xmlns:p14="http://schemas.microsoft.com/office/powerpoint/2010/main" val="18206464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normAutofit/>
          </a:bodyPr>
          <a:lstStyle/>
          <a:p>
            <a:r>
              <a:rPr lang="en-US" dirty="0" smtClean="0"/>
              <a:t>Who are the responders in your community? Are you a responder?</a:t>
            </a:r>
          </a:p>
          <a:p>
            <a:r>
              <a:rPr lang="en-US" dirty="0" smtClean="0"/>
              <a:t>Who do they consume data from? Who should they consume data from?</a:t>
            </a:r>
          </a:p>
          <a:p>
            <a:r>
              <a:rPr lang="en-US" dirty="0" smtClean="0"/>
              <a:t>What data to they consume now? What data should they consume? </a:t>
            </a:r>
          </a:p>
          <a:p>
            <a:r>
              <a:rPr lang="en-US" dirty="0" smtClean="0"/>
              <a:t>How are they equipped to make decisions and respond? How should they be equipped?</a:t>
            </a:r>
          </a:p>
          <a:p>
            <a:r>
              <a:rPr lang="en-US" dirty="0" smtClean="0"/>
              <a:t>How is data consumed now? How should it be consumed in the future What are the data formats, entities, elements, associations and vocabularies? </a:t>
            </a:r>
          </a:p>
          <a:p>
            <a:r>
              <a:rPr lang="en-US" dirty="0" smtClean="0"/>
              <a:t>What existing artifacts are there?</a:t>
            </a:r>
          </a:p>
          <a:p>
            <a:endParaRPr lang="en-US" dirty="0" smtClean="0"/>
          </a:p>
          <a:p>
            <a:endParaRPr lang="en-US" dirty="0"/>
          </a:p>
        </p:txBody>
      </p:sp>
      <p:sp>
        <p:nvSpPr>
          <p:cNvPr id="3" name="Title 2"/>
          <p:cNvSpPr>
            <a:spLocks noGrp="1"/>
          </p:cNvSpPr>
          <p:nvPr>
            <p:ph type="title"/>
          </p:nvPr>
        </p:nvSpPr>
        <p:spPr/>
        <p:txBody>
          <a:bodyPr/>
          <a:lstStyle/>
          <a:p>
            <a:r>
              <a:rPr lang="en-US" dirty="0" smtClean="0"/>
              <a:t>Responders</a:t>
            </a:r>
            <a:endParaRPr lang="en-US" dirty="0"/>
          </a:p>
        </p:txBody>
      </p:sp>
      <p:sp>
        <p:nvSpPr>
          <p:cNvPr id="6" name="Date Placeholder 5"/>
          <p:cNvSpPr>
            <a:spLocks noGrp="1"/>
          </p:cNvSpPr>
          <p:nvPr>
            <p:ph type="dt" sz="half" idx="14"/>
          </p:nvPr>
        </p:nvSpPr>
        <p:spPr/>
        <p:txBody>
          <a:bodyPr/>
          <a:lstStyle/>
          <a:p>
            <a:fld id="{62A0943E-F0AF-4B03-9AED-391DE19F8E6B}" type="datetime1">
              <a:rPr lang="en-US" smtClean="0"/>
              <a:t>1/13/2015</a:t>
            </a:fld>
            <a:endParaRPr lang="en-US" dirty="0"/>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20</a:t>
            </a:fld>
            <a:endParaRPr lang="en-US"/>
          </a:p>
        </p:txBody>
      </p:sp>
    </p:spTree>
    <p:extLst>
      <p:ext uri="{BB962C8B-B14F-4D97-AF65-F5344CB8AC3E}">
        <p14:creationId xmlns:p14="http://schemas.microsoft.com/office/powerpoint/2010/main" val="1491302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How do the data and interactions above fulfill each of the use-case outcomes?</a:t>
            </a:r>
            <a:endParaRPr lang="en-US" dirty="0"/>
          </a:p>
        </p:txBody>
      </p:sp>
      <p:sp>
        <p:nvSpPr>
          <p:cNvPr id="3" name="Title 2"/>
          <p:cNvSpPr>
            <a:spLocks noGrp="1"/>
          </p:cNvSpPr>
          <p:nvPr>
            <p:ph type="title"/>
          </p:nvPr>
        </p:nvSpPr>
        <p:spPr/>
        <p:txBody>
          <a:bodyPr/>
          <a:lstStyle/>
          <a:p>
            <a:r>
              <a:rPr lang="en-US" dirty="0" smtClean="0"/>
              <a:t>Use case resolution</a:t>
            </a:r>
            <a:endParaRPr lang="en-US" dirty="0"/>
          </a:p>
        </p:txBody>
      </p:sp>
      <p:sp>
        <p:nvSpPr>
          <p:cNvPr id="6" name="Date Placeholder 5"/>
          <p:cNvSpPr>
            <a:spLocks noGrp="1"/>
          </p:cNvSpPr>
          <p:nvPr>
            <p:ph type="dt" sz="half" idx="14"/>
          </p:nvPr>
        </p:nvSpPr>
        <p:spPr/>
        <p:txBody>
          <a:bodyPr/>
          <a:lstStyle/>
          <a:p>
            <a:fld id="{6FBCC5FD-8B1D-453E-BCB3-0E72A3ECD44D}" type="datetime1">
              <a:rPr lang="en-US" smtClean="0"/>
              <a:t>1/13/2015</a:t>
            </a:fld>
            <a:endParaRPr lang="en-US" dirty="0"/>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21</a:t>
            </a:fld>
            <a:endParaRPr lang="en-US"/>
          </a:p>
        </p:txBody>
      </p:sp>
    </p:spTree>
    <p:extLst>
      <p:ext uri="{BB962C8B-B14F-4D97-AF65-F5344CB8AC3E}">
        <p14:creationId xmlns:p14="http://schemas.microsoft.com/office/powerpoint/2010/main" val="15008287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itle 3"/>
          <p:cNvSpPr>
            <a:spLocks noGrp="1"/>
          </p:cNvSpPr>
          <p:nvPr>
            <p:ph type="title"/>
          </p:nvPr>
        </p:nvSpPr>
        <p:spPr/>
        <p:txBody>
          <a:bodyPr/>
          <a:lstStyle/>
          <a:p>
            <a:r>
              <a:rPr lang="en-US" dirty="0" smtClean="0"/>
              <a:t>Understanding the conceptual models</a:t>
            </a:r>
            <a:endParaRPr lang="en-US" dirty="0"/>
          </a:p>
        </p:txBody>
      </p:sp>
      <p:sp>
        <p:nvSpPr>
          <p:cNvPr id="8" name="Date Placeholder 7"/>
          <p:cNvSpPr>
            <a:spLocks noGrp="1"/>
          </p:cNvSpPr>
          <p:nvPr>
            <p:ph type="dt" sz="half" idx="10"/>
          </p:nvPr>
        </p:nvSpPr>
        <p:spPr/>
        <p:txBody>
          <a:bodyPr/>
          <a:lstStyle/>
          <a:p>
            <a:fld id="{0D6FB540-4C15-4588-86FF-E19E95913DD3}" type="datetime1">
              <a:rPr lang="en-US" smtClean="0"/>
              <a:t>1/13/2015</a:t>
            </a:fld>
            <a:endParaRPr lang="en-US"/>
          </a:p>
        </p:txBody>
      </p:sp>
      <p:sp>
        <p:nvSpPr>
          <p:cNvPr id="9" name="Footer Placeholder 8"/>
          <p:cNvSpPr>
            <a:spLocks noGrp="1"/>
          </p:cNvSpPr>
          <p:nvPr>
            <p:ph type="ftr" sz="quarter" idx="12"/>
          </p:nvPr>
        </p:nvSpPr>
        <p:spPr/>
        <p:txBody>
          <a:bodyPr/>
          <a:lstStyle/>
          <a:p>
            <a:r>
              <a:rPr lang="en-US" smtClean="0"/>
              <a:t>Threat &amp; Risk</a:t>
            </a:r>
            <a:endParaRPr lang="en-US"/>
          </a:p>
        </p:txBody>
      </p:sp>
      <p:sp>
        <p:nvSpPr>
          <p:cNvPr id="10" name="Slide Number Placeholder 9"/>
          <p:cNvSpPr>
            <a:spLocks noGrp="1"/>
          </p:cNvSpPr>
          <p:nvPr>
            <p:ph type="sldNum" sz="quarter" idx="11"/>
          </p:nvPr>
        </p:nvSpPr>
        <p:spPr/>
        <p:txBody>
          <a:bodyPr/>
          <a:lstStyle/>
          <a:p>
            <a:fld id="{C5349D12-3EF0-44B0-8484-0F10BE0E01DA}" type="slidenum">
              <a:rPr lang="en-US" smtClean="0"/>
              <a:t>22</a:t>
            </a:fld>
            <a:endParaRPr lang="en-US"/>
          </a:p>
        </p:txBody>
      </p:sp>
    </p:spTree>
    <p:extLst>
      <p:ext uri="{BB962C8B-B14F-4D97-AF65-F5344CB8AC3E}">
        <p14:creationId xmlns:p14="http://schemas.microsoft.com/office/powerpoint/2010/main" val="24059851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3"/>
          </p:nvPr>
        </p:nvSpPr>
        <p:spPr/>
        <p:txBody>
          <a:bodyPr/>
          <a:lstStyle/>
          <a:p>
            <a:r>
              <a:rPr lang="en-US" dirty="0" smtClean="0"/>
              <a:t>--</a:t>
            </a:r>
            <a:r>
              <a:rPr lang="en-US" dirty="0" err="1" smtClean="0"/>
              <a:t>todo</a:t>
            </a:r>
            <a:r>
              <a:rPr lang="en-US" dirty="0" smtClean="0"/>
              <a:t>--</a:t>
            </a:r>
            <a:endParaRPr lang="en-US" dirty="0"/>
          </a:p>
        </p:txBody>
      </p:sp>
      <p:sp>
        <p:nvSpPr>
          <p:cNvPr id="3" name="Date Placeholder 2"/>
          <p:cNvSpPr>
            <a:spLocks noGrp="1"/>
          </p:cNvSpPr>
          <p:nvPr>
            <p:ph type="dt" sz="half" idx="14"/>
          </p:nvPr>
        </p:nvSpPr>
        <p:spPr/>
        <p:txBody>
          <a:bodyPr/>
          <a:lstStyle/>
          <a:p>
            <a:fld id="{7FFC8E0D-FE22-42CA-9D02-05162CCF70A3}" type="datetime1">
              <a:rPr lang="en-US" smtClean="0"/>
              <a:t>1/13/2015</a:t>
            </a:fld>
            <a:endParaRPr lang="en-US"/>
          </a:p>
        </p:txBody>
      </p:sp>
      <p:sp>
        <p:nvSpPr>
          <p:cNvPr id="4" name="Slide Number Placeholder 3"/>
          <p:cNvSpPr>
            <a:spLocks noGrp="1"/>
          </p:cNvSpPr>
          <p:nvPr>
            <p:ph type="sldNum" sz="quarter" idx="15"/>
          </p:nvPr>
        </p:nvSpPr>
        <p:spPr/>
        <p:txBody>
          <a:bodyPr/>
          <a:lstStyle/>
          <a:p>
            <a:fld id="{C5349D12-3EF0-44B0-8484-0F10BE0E01DA}" type="slidenum">
              <a:rPr lang="en-US" smtClean="0"/>
              <a:t>23</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7" name="Title 6"/>
          <p:cNvSpPr>
            <a:spLocks noGrp="1"/>
          </p:cNvSpPr>
          <p:nvPr>
            <p:ph type="title"/>
          </p:nvPr>
        </p:nvSpPr>
        <p:spPr/>
        <p:txBody>
          <a:bodyPr>
            <a:normAutofit fontScale="90000"/>
          </a:bodyPr>
          <a:lstStyle/>
          <a:p>
            <a:r>
              <a:rPr lang="en-US" dirty="0" smtClean="0"/>
              <a:t>Understanding the UML diagrams &amp; Tables</a:t>
            </a:r>
            <a:endParaRPr lang="en-US" dirty="0"/>
          </a:p>
        </p:txBody>
      </p:sp>
      <p:pic>
        <p:nvPicPr>
          <p:cNvPr id="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 y="1209675"/>
            <a:ext cx="9153526" cy="443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82339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Options</a:t>
            </a:r>
          </a:p>
          <a:p>
            <a:r>
              <a:rPr lang="en-US" dirty="0"/>
              <a:t>	</a:t>
            </a:r>
            <a:r>
              <a:rPr lang="en-US" dirty="0" smtClean="0"/>
              <a:t>UML Model</a:t>
            </a:r>
          </a:p>
          <a:p>
            <a:r>
              <a:rPr lang="en-US" dirty="0"/>
              <a:t>	</a:t>
            </a:r>
            <a:r>
              <a:rPr lang="en-US" dirty="0" smtClean="0"/>
              <a:t>Tables</a:t>
            </a:r>
          </a:p>
          <a:p>
            <a:r>
              <a:rPr lang="en-US" dirty="0"/>
              <a:t>	</a:t>
            </a:r>
            <a:r>
              <a:rPr lang="en-US" dirty="0" smtClean="0"/>
              <a:t>Schema</a:t>
            </a:r>
            <a:endParaRPr lang="en-US" dirty="0"/>
          </a:p>
        </p:txBody>
      </p:sp>
      <p:sp>
        <p:nvSpPr>
          <p:cNvPr id="3" name="Date Placeholder 2"/>
          <p:cNvSpPr>
            <a:spLocks noGrp="1"/>
          </p:cNvSpPr>
          <p:nvPr>
            <p:ph type="dt" sz="half" idx="14"/>
          </p:nvPr>
        </p:nvSpPr>
        <p:spPr/>
        <p:txBody>
          <a:bodyPr/>
          <a:lstStyle/>
          <a:p>
            <a:fld id="{1F9A5793-53E3-4EFA-8FEB-3135A2F5C16E}" type="datetime1">
              <a:rPr lang="en-US" smtClean="0"/>
              <a:t>1/13/2015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24</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6" name="Title 5"/>
          <p:cNvSpPr>
            <a:spLocks noGrp="1"/>
          </p:cNvSpPr>
          <p:nvPr>
            <p:ph type="title"/>
          </p:nvPr>
        </p:nvSpPr>
        <p:spPr/>
        <p:txBody>
          <a:bodyPr>
            <a:normAutofit fontScale="90000"/>
          </a:bodyPr>
          <a:lstStyle/>
          <a:p>
            <a:r>
              <a:rPr lang="en-US" dirty="0" smtClean="0"/>
              <a:t>Representing your data and schema</a:t>
            </a:r>
            <a:endParaRPr lang="en-US" dirty="0"/>
          </a:p>
        </p:txBody>
      </p:sp>
      <p:sp>
        <p:nvSpPr>
          <p:cNvPr id="7" name="TextBox 6"/>
          <p:cNvSpPr txBox="1"/>
          <p:nvPr/>
        </p:nvSpPr>
        <p:spPr>
          <a:xfrm rot="1021094">
            <a:off x="3964728" y="2514601"/>
            <a:ext cx="2362200" cy="369332"/>
          </a:xfrm>
          <a:prstGeom prst="rect">
            <a:avLst/>
          </a:prstGeom>
          <a:noFill/>
        </p:spPr>
        <p:txBody>
          <a:bodyPr wrap="square" rtlCol="0">
            <a:spAutoFit/>
          </a:bodyPr>
          <a:lstStyle/>
          <a:p>
            <a:r>
              <a:rPr lang="en-US" dirty="0" smtClean="0"/>
              <a:t>Examples</a:t>
            </a:r>
            <a:endParaRPr lang="en-US" dirty="0"/>
          </a:p>
        </p:txBody>
      </p:sp>
    </p:spTree>
    <p:extLst>
      <p:ext uri="{BB962C8B-B14F-4D97-AF65-F5344CB8AC3E}">
        <p14:creationId xmlns:p14="http://schemas.microsoft.com/office/powerpoint/2010/main" val="8231180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FF00"/>
                </a:solidFill>
              </a:rPr>
              <a:t>Example of mapped data</a:t>
            </a:r>
            <a:endParaRPr lang="en-US" dirty="0">
              <a:solidFill>
                <a:srgbClr val="FFFF00"/>
              </a:solidFill>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2358" y="1094822"/>
            <a:ext cx="6036295" cy="52898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84260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F9A5793-53E3-4EFA-8FEB-3135A2F5C16E}" type="datetime1">
              <a:rPr lang="en-US" smtClean="0"/>
              <a:t>1/13/2015</a:t>
            </a:fld>
            <a:endParaRPr lang="en-US" dirty="0"/>
          </a:p>
        </p:txBody>
      </p:sp>
      <p:sp>
        <p:nvSpPr>
          <p:cNvPr id="4" name="Slide Number Placeholder 3"/>
          <p:cNvSpPr>
            <a:spLocks noGrp="1"/>
          </p:cNvSpPr>
          <p:nvPr>
            <p:ph type="sldNum" sz="quarter" idx="11"/>
          </p:nvPr>
        </p:nvSpPr>
        <p:spPr/>
        <p:txBody>
          <a:bodyPr/>
          <a:lstStyle/>
          <a:p>
            <a:fld id="{C5349D12-3EF0-44B0-8484-0F10BE0E01DA}" type="slidenum">
              <a:rPr lang="en-US" smtClean="0"/>
              <a:t>26</a:t>
            </a:fld>
            <a:endParaRPr lang="en-US"/>
          </a:p>
        </p:txBody>
      </p:sp>
      <p:sp>
        <p:nvSpPr>
          <p:cNvPr id="5" name="Footer Placeholder 4"/>
          <p:cNvSpPr>
            <a:spLocks noGrp="1"/>
          </p:cNvSpPr>
          <p:nvPr>
            <p:ph type="ftr" sz="quarter" idx="12"/>
          </p:nvPr>
        </p:nvSpPr>
        <p:spPr/>
        <p:txBody>
          <a:bodyPr/>
          <a:lstStyle/>
          <a:p>
            <a:r>
              <a:rPr lang="en-US" smtClean="0"/>
              <a:t>Threat &amp; Risk</a:t>
            </a:r>
            <a:endParaRPr lang="en-US"/>
          </a:p>
        </p:txBody>
      </p:sp>
      <p:sp>
        <p:nvSpPr>
          <p:cNvPr id="6" name="Title 5"/>
          <p:cNvSpPr>
            <a:spLocks noGrp="1"/>
          </p:cNvSpPr>
          <p:nvPr>
            <p:ph type="title"/>
          </p:nvPr>
        </p:nvSpPr>
        <p:spPr>
          <a:xfrm>
            <a:off x="304800" y="20782"/>
            <a:ext cx="7680960" cy="685800"/>
          </a:xfrm>
        </p:spPr>
        <p:txBody>
          <a:bodyPr>
            <a:normAutofit fontScale="90000"/>
          </a:bodyPr>
          <a:lstStyle/>
          <a:p>
            <a:r>
              <a:rPr lang="en-US" dirty="0" smtClean="0"/>
              <a:t>Process checklist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509057548"/>
              </p:ext>
            </p:extLst>
          </p:nvPr>
        </p:nvGraphicFramePr>
        <p:xfrm>
          <a:off x="0" y="838200"/>
          <a:ext cx="9144000" cy="5760720"/>
        </p:xfrm>
        <a:graphic>
          <a:graphicData uri="http://schemas.openxmlformats.org/drawingml/2006/table">
            <a:tbl>
              <a:tblPr firstRow="1" bandRow="1">
                <a:tableStyleId>{5C22544A-7EE6-4342-B048-85BDC9FD1C3A}</a:tableStyleId>
              </a:tblPr>
              <a:tblGrid>
                <a:gridCol w="7981627"/>
                <a:gridCol w="1162373"/>
              </a:tblGrid>
              <a:tr h="336409">
                <a:tc>
                  <a:txBody>
                    <a:bodyPr/>
                    <a:lstStyle/>
                    <a:p>
                      <a:r>
                        <a:rPr lang="en-US" dirty="0" smtClean="0"/>
                        <a:t>Step</a:t>
                      </a:r>
                      <a:endParaRPr lang="en-US" dirty="0"/>
                    </a:p>
                  </a:txBody>
                  <a:tcPr/>
                </a:tc>
                <a:tc>
                  <a:txBody>
                    <a:bodyPr/>
                    <a:lstStyle/>
                    <a:p>
                      <a:r>
                        <a:rPr lang="en-US" dirty="0" smtClean="0"/>
                        <a:t>Status</a:t>
                      </a:r>
                      <a:endParaRPr lang="en-US" dirty="0"/>
                    </a:p>
                  </a:txBody>
                  <a:tcPr/>
                </a:tc>
              </a:tr>
              <a:tr h="336409">
                <a:tc>
                  <a:txBody>
                    <a:bodyPr/>
                    <a:lstStyle/>
                    <a:p>
                      <a:r>
                        <a:rPr lang="en-US" dirty="0" smtClean="0"/>
                        <a:t>Use cases identified</a:t>
                      </a:r>
                      <a:endParaRPr lang="en-US" dirty="0"/>
                    </a:p>
                  </a:txBody>
                  <a:tcPr/>
                </a:tc>
                <a:tc>
                  <a:txBody>
                    <a:bodyPr/>
                    <a:lstStyle/>
                    <a:p>
                      <a:endParaRPr lang="en-US"/>
                    </a:p>
                  </a:txBody>
                  <a:tcPr/>
                </a:tc>
              </a:tr>
              <a:tr h="336409">
                <a:tc>
                  <a:txBody>
                    <a:bodyPr/>
                    <a:lstStyle/>
                    <a:p>
                      <a:r>
                        <a:rPr lang="en-US" dirty="0" smtClean="0"/>
                        <a:t>Collaboration sessions defined need and way forward</a:t>
                      </a:r>
                      <a:endParaRPr lang="en-US" dirty="0"/>
                    </a:p>
                  </a:txBody>
                  <a:tcPr/>
                </a:tc>
                <a:tc>
                  <a:txBody>
                    <a:bodyPr/>
                    <a:lstStyle/>
                    <a:p>
                      <a:endParaRPr lang="en-US" dirty="0"/>
                    </a:p>
                  </a:txBody>
                  <a:tcPr/>
                </a:tc>
              </a:tr>
              <a:tr h="336409">
                <a:tc>
                  <a:txBody>
                    <a:bodyPr/>
                    <a:lstStyle/>
                    <a:p>
                      <a:r>
                        <a:rPr lang="en-US" dirty="0" smtClean="0"/>
                        <a:t>Existing schema/ontologies/models provided</a:t>
                      </a:r>
                      <a:endParaRPr lang="en-US" dirty="0"/>
                    </a:p>
                  </a:txBody>
                  <a:tcPr/>
                </a:tc>
                <a:tc>
                  <a:txBody>
                    <a:bodyPr/>
                    <a:lstStyle/>
                    <a:p>
                      <a:endParaRPr lang="en-US" dirty="0"/>
                    </a:p>
                  </a:txBody>
                  <a:tcPr/>
                </a:tc>
              </a:tr>
              <a:tr h="336409">
                <a:tc>
                  <a:txBody>
                    <a:bodyPr/>
                    <a:lstStyle/>
                    <a:p>
                      <a:r>
                        <a:rPr lang="en-US" dirty="0" smtClean="0"/>
                        <a:t>Real</a:t>
                      </a:r>
                      <a:r>
                        <a:rPr lang="en-US" baseline="0" dirty="0" smtClean="0"/>
                        <a:t> or example data provided</a:t>
                      </a:r>
                      <a:endParaRPr lang="en-US" dirty="0"/>
                    </a:p>
                  </a:txBody>
                  <a:tcPr/>
                </a:tc>
                <a:tc>
                  <a:txBody>
                    <a:bodyPr/>
                    <a:lstStyle/>
                    <a:p>
                      <a:endParaRPr lang="en-US" dirty="0"/>
                    </a:p>
                  </a:txBody>
                  <a:tcPr/>
                </a:tc>
              </a:tr>
              <a:tr h="336409">
                <a:tc>
                  <a:txBody>
                    <a:bodyPr/>
                    <a:lstStyle/>
                    <a:p>
                      <a:r>
                        <a:rPr lang="en-US" dirty="0" smtClean="0"/>
                        <a:t>High level: Data sources, brokers, analysts &amp; responders identified</a:t>
                      </a:r>
                      <a:endParaRPr lang="en-US" dirty="0"/>
                    </a:p>
                  </a:txBody>
                  <a:tcPr/>
                </a:tc>
                <a:tc>
                  <a:txBody>
                    <a:bodyPr/>
                    <a:lstStyle/>
                    <a:p>
                      <a:endParaRPr lang="en-US"/>
                    </a:p>
                  </a:txBody>
                  <a:tcPr/>
                </a:tc>
              </a:tr>
              <a:tr h="336409">
                <a:tc>
                  <a:txBody>
                    <a:bodyPr/>
                    <a:lstStyle/>
                    <a:p>
                      <a:r>
                        <a:rPr lang="en-US" smtClean="0"/>
                        <a:t>Detailed artifacts for the above specified (as is and to be)</a:t>
                      </a:r>
                      <a:endParaRPr lang="en-US" dirty="0"/>
                    </a:p>
                  </a:txBody>
                  <a:tcPr/>
                </a:tc>
                <a:tc>
                  <a:txBody>
                    <a:bodyPr/>
                    <a:lstStyle/>
                    <a:p>
                      <a:endParaRPr lang="en-US"/>
                    </a:p>
                  </a:txBody>
                  <a:tcPr/>
                </a:tc>
              </a:tr>
              <a:tr h="336409">
                <a:tc>
                  <a:txBody>
                    <a:bodyPr/>
                    <a:lstStyle/>
                    <a:p>
                      <a:r>
                        <a:rPr lang="en-US" dirty="0" smtClean="0"/>
                        <a:t>Existing conceptual model understood</a:t>
                      </a:r>
                      <a:endParaRPr lang="en-US" dirty="0"/>
                    </a:p>
                  </a:txBody>
                  <a:tcPr/>
                </a:tc>
                <a:tc>
                  <a:txBody>
                    <a:bodyPr/>
                    <a:lstStyle/>
                    <a:p>
                      <a:endParaRPr lang="en-US" dirty="0"/>
                    </a:p>
                  </a:txBody>
                  <a:tcPr/>
                </a:tc>
              </a:tr>
              <a:tr h="336409">
                <a:tc>
                  <a:txBody>
                    <a:bodyPr/>
                    <a:lstStyle/>
                    <a:p>
                      <a:r>
                        <a:rPr lang="en-US" dirty="0" smtClean="0"/>
                        <a:t>Mapping validation session(s)</a:t>
                      </a:r>
                      <a:endParaRPr lang="en-US" dirty="0"/>
                    </a:p>
                  </a:txBody>
                  <a:tcPr/>
                </a:tc>
                <a:tc>
                  <a:txBody>
                    <a:bodyPr/>
                    <a:lstStyle/>
                    <a:p>
                      <a:endParaRPr lang="en-US" dirty="0"/>
                    </a:p>
                  </a:txBody>
                  <a:tcPr/>
                </a:tc>
              </a:tr>
              <a:tr h="588716">
                <a:tc>
                  <a:txBody>
                    <a:bodyPr/>
                    <a:lstStyle/>
                    <a:p>
                      <a:r>
                        <a:rPr lang="en-US" dirty="0" smtClean="0"/>
                        <a:t>2-way</a:t>
                      </a:r>
                      <a:r>
                        <a:rPr lang="en-US" baseline="0" dirty="0" smtClean="0"/>
                        <a:t> mapping between schema and conceptual model defined, any required changes made to conceptual model</a:t>
                      </a:r>
                      <a:endParaRPr lang="en-US" dirty="0"/>
                    </a:p>
                  </a:txBody>
                  <a:tcPr/>
                </a:tc>
                <a:tc>
                  <a:txBody>
                    <a:bodyPr/>
                    <a:lstStyle/>
                    <a:p>
                      <a:endParaRPr lang="en-US" dirty="0"/>
                    </a:p>
                  </a:txBody>
                  <a:tcPr/>
                </a:tc>
              </a:tr>
              <a:tr h="336409">
                <a:tc>
                  <a:txBody>
                    <a:bodyPr/>
                    <a:lstStyle/>
                    <a:p>
                      <a:r>
                        <a:rPr lang="en-US" dirty="0" smtClean="0"/>
                        <a:t>Concept</a:t>
                      </a:r>
                      <a:r>
                        <a:rPr lang="en-US" baseline="0" dirty="0" smtClean="0"/>
                        <a:t> definitions validated</a:t>
                      </a:r>
                      <a:endParaRPr lang="en-US" dirty="0"/>
                    </a:p>
                  </a:txBody>
                  <a:tcPr/>
                </a:tc>
                <a:tc>
                  <a:txBody>
                    <a:bodyPr/>
                    <a:lstStyle/>
                    <a:p>
                      <a:endParaRPr lang="en-US" dirty="0"/>
                    </a:p>
                  </a:txBody>
                  <a:tcPr/>
                </a:tc>
              </a:tr>
              <a:tr h="336409">
                <a:tc>
                  <a:txBody>
                    <a:bodyPr/>
                    <a:lstStyle/>
                    <a:p>
                      <a:r>
                        <a:rPr lang="en-US" dirty="0" smtClean="0"/>
                        <a:t>Use case outcomes validated</a:t>
                      </a:r>
                      <a:endParaRPr lang="en-US" dirty="0"/>
                    </a:p>
                  </a:txBody>
                  <a:tcPr/>
                </a:tc>
                <a:tc>
                  <a:txBody>
                    <a:bodyPr/>
                    <a:lstStyle/>
                    <a:p>
                      <a:endParaRPr lang="en-US" dirty="0"/>
                    </a:p>
                  </a:txBody>
                  <a:tcPr/>
                </a:tc>
              </a:tr>
              <a:tr h="336409">
                <a:tc>
                  <a:txBody>
                    <a:bodyPr/>
                    <a:lstStyle/>
                    <a:p>
                      <a:r>
                        <a:rPr lang="en-US" dirty="0" smtClean="0"/>
                        <a:t>Schema and real/example data transformations</a:t>
                      </a:r>
                      <a:r>
                        <a:rPr lang="en-US" baseline="0" dirty="0" smtClean="0"/>
                        <a:t> validated with prototype</a:t>
                      </a:r>
                      <a:endParaRPr lang="en-US" dirty="0"/>
                    </a:p>
                  </a:txBody>
                  <a:tcPr/>
                </a:tc>
                <a:tc>
                  <a:txBody>
                    <a:bodyPr/>
                    <a:lstStyle/>
                    <a:p>
                      <a:endParaRPr lang="en-US" dirty="0"/>
                    </a:p>
                  </a:txBody>
                  <a:tcPr/>
                </a:tc>
              </a:tr>
              <a:tr h="336409">
                <a:tc>
                  <a:txBody>
                    <a:bodyPr/>
                    <a:lstStyle/>
                    <a:p>
                      <a:r>
                        <a:rPr lang="en-US" dirty="0" smtClean="0"/>
                        <a:t>Concepts</a:t>
                      </a:r>
                      <a:r>
                        <a:rPr lang="en-US" baseline="0" dirty="0" smtClean="0"/>
                        <a:t> and mappings documented for submission</a:t>
                      </a:r>
                      <a:endParaRPr lang="en-US" dirty="0"/>
                    </a:p>
                  </a:txBody>
                  <a:tcPr/>
                </a:tc>
                <a:tc>
                  <a:txBody>
                    <a:bodyPr/>
                    <a:lstStyle/>
                    <a:p>
                      <a:endParaRPr lang="en-US" dirty="0"/>
                    </a:p>
                  </a:txBody>
                  <a:tcPr/>
                </a:tc>
              </a:tr>
              <a:tr h="336409">
                <a:tc>
                  <a:txBody>
                    <a:bodyPr/>
                    <a:lstStyle/>
                    <a:p>
                      <a:r>
                        <a:rPr lang="en-US" dirty="0" smtClean="0"/>
                        <a:t>Final validation collaboration session</a:t>
                      </a:r>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36033502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78AD1E-6C62-4F7B-8F5C-AB7BDAD6E1C9}" type="datetime1">
              <a:rPr lang="en-US" smtClean="0"/>
              <a:t>1/13/2015</a:t>
            </a:fld>
            <a:endParaRPr lang="en-US"/>
          </a:p>
        </p:txBody>
      </p:sp>
      <p:sp>
        <p:nvSpPr>
          <p:cNvPr id="3" name="Slide Number Placeholder 2"/>
          <p:cNvSpPr>
            <a:spLocks noGrp="1"/>
          </p:cNvSpPr>
          <p:nvPr>
            <p:ph type="sldNum" sz="quarter" idx="11"/>
          </p:nvPr>
        </p:nvSpPr>
        <p:spPr/>
        <p:txBody>
          <a:bodyPr/>
          <a:lstStyle/>
          <a:p>
            <a:fld id="{C5349D12-3EF0-44B0-8484-0F10BE0E01DA}" type="slidenum">
              <a:rPr lang="en-US" smtClean="0"/>
              <a:t>27</a:t>
            </a:fld>
            <a:endParaRPr lang="en-US"/>
          </a:p>
        </p:txBody>
      </p:sp>
      <p:sp>
        <p:nvSpPr>
          <p:cNvPr id="4" name="Footer Placeholder 3"/>
          <p:cNvSpPr>
            <a:spLocks noGrp="1"/>
          </p:cNvSpPr>
          <p:nvPr>
            <p:ph type="ftr" sz="quarter" idx="12"/>
          </p:nvPr>
        </p:nvSpPr>
        <p:spPr/>
        <p:txBody>
          <a:bodyPr/>
          <a:lstStyle/>
          <a:p>
            <a:r>
              <a:rPr lang="en-US" smtClean="0"/>
              <a:t>Threat &amp; Risk</a:t>
            </a:r>
            <a:endParaRPr lang="en-US"/>
          </a:p>
        </p:txBody>
      </p:sp>
      <p:sp>
        <p:nvSpPr>
          <p:cNvPr id="5" name="Title 4"/>
          <p:cNvSpPr>
            <a:spLocks noGrp="1"/>
          </p:cNvSpPr>
          <p:nvPr>
            <p:ph type="title"/>
          </p:nvPr>
        </p:nvSpPr>
        <p:spPr/>
        <p:txBody>
          <a:bodyPr>
            <a:normAutofit fontScale="90000"/>
          </a:bodyPr>
          <a:lstStyle/>
          <a:p>
            <a:r>
              <a:rPr lang="en-US" dirty="0" smtClean="0"/>
              <a:t>Consider the technology readiness level required for any pilots/prototypes</a:t>
            </a:r>
            <a:endParaRPr lang="en-US" dirty="0"/>
          </a:p>
        </p:txBody>
      </p:sp>
      <p:pic>
        <p:nvPicPr>
          <p:cNvPr id="2050" name="Picture 2" descr="http://upload.wikimedia.org/wikipedia/commons/7/72/NASA_TRL_Met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600200"/>
            <a:ext cx="2533650" cy="4095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2176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r>
              <a:rPr lang="en-US" dirty="0" smtClean="0"/>
              <a:t>This presentation is intended for parties that have agreed to engage in the community developing standards and capabilities for operational threat and risk information sharing and analytics.</a:t>
            </a:r>
          </a:p>
          <a:p>
            <a:r>
              <a:rPr lang="en-US" dirty="0" smtClean="0"/>
              <a:t>It is assumed you already understand the value proposition and approach we are using, however you are not expected to be experts in data federation, standards or modeling.</a:t>
            </a:r>
          </a:p>
          <a:p>
            <a:r>
              <a:rPr lang="en-US" dirty="0" smtClean="0"/>
              <a:t>Our initial work product is a response to the OMG Operational Threat &amp; Risk RFP. You are part of the submission team and this is our current focus.</a:t>
            </a:r>
          </a:p>
          <a:p>
            <a:r>
              <a:rPr lang="en-US" dirty="0" smtClean="0"/>
              <a:t>You may be a formal submitter (OMG Platform Membership required) or a contributor (Release of I.P. Required)</a:t>
            </a:r>
          </a:p>
          <a:p>
            <a:r>
              <a:rPr lang="en-US" dirty="0" smtClean="0"/>
              <a:t>There may be other associated efforts such as pilot projects or mappings to data formats important in your domain, these associated efforts will benefit from and inform the standards effort but are independent efforts.</a:t>
            </a:r>
            <a:endParaRPr lang="en-US" dirty="0"/>
          </a:p>
        </p:txBody>
      </p:sp>
      <p:sp>
        <p:nvSpPr>
          <p:cNvPr id="2" name="Title 1"/>
          <p:cNvSpPr>
            <a:spLocks noGrp="1"/>
          </p:cNvSpPr>
          <p:nvPr>
            <p:ph type="title"/>
          </p:nvPr>
        </p:nvSpPr>
        <p:spPr/>
        <p:txBody>
          <a:bodyPr/>
          <a:lstStyle/>
          <a:p>
            <a:r>
              <a:rPr lang="en-US" dirty="0" smtClean="0"/>
              <a:t>Who you are</a:t>
            </a:r>
            <a:endParaRPr lang="en-US" dirty="0"/>
          </a:p>
        </p:txBody>
      </p:sp>
      <p:sp>
        <p:nvSpPr>
          <p:cNvPr id="6" name="Date Placeholder 5"/>
          <p:cNvSpPr>
            <a:spLocks noGrp="1"/>
          </p:cNvSpPr>
          <p:nvPr>
            <p:ph type="dt" sz="half" idx="14"/>
          </p:nvPr>
        </p:nvSpPr>
        <p:spPr/>
        <p:txBody>
          <a:bodyPr/>
          <a:lstStyle/>
          <a:p>
            <a:fld id="{A544E6C8-7DCE-405E-9AEF-8787E2234D8F}" type="datetime1">
              <a:rPr lang="en-US" smtClean="0"/>
              <a:t>1/13/2015</a:t>
            </a:fld>
            <a:endParaRPr lang="en-US" dirty="0"/>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3</a:t>
            </a:fld>
            <a:endParaRPr lang="en-US"/>
          </a:p>
        </p:txBody>
      </p:sp>
    </p:spTree>
    <p:extLst>
      <p:ext uri="{BB962C8B-B14F-4D97-AF65-F5344CB8AC3E}">
        <p14:creationId xmlns:p14="http://schemas.microsoft.com/office/powerpoint/2010/main" val="40571191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r>
              <a:rPr lang="en-US" dirty="0" smtClean="0"/>
              <a:t>We are the core team integrating requirements and specific data structures into the cross-domain conceptual model and related mappings.</a:t>
            </a:r>
          </a:p>
          <a:p>
            <a:r>
              <a:rPr lang="en-US" dirty="0" smtClean="0"/>
              <a:t>We will help to facilitate structuring your information such that it can be verifiably integrated with other data formats and vocabularies in other domains.</a:t>
            </a:r>
          </a:p>
          <a:p>
            <a:r>
              <a:rPr lang="en-US" dirty="0" smtClean="0"/>
              <a:t>This cross domain conceptual model will then be mapped to domain specific data structures such as XML or SQL schema as well as domain vocabularies and models.</a:t>
            </a:r>
          </a:p>
          <a:p>
            <a:r>
              <a:rPr lang="en-US" dirty="0" smtClean="0"/>
              <a:t>It is assumed we already understand your domain use cases at a high level, but we are not experts in your domain and will require guidance and domain expertise to be actively engaged.</a:t>
            </a:r>
            <a:endParaRPr lang="en-US" dirty="0"/>
          </a:p>
        </p:txBody>
      </p:sp>
      <p:sp>
        <p:nvSpPr>
          <p:cNvPr id="2" name="Title 1"/>
          <p:cNvSpPr>
            <a:spLocks noGrp="1"/>
          </p:cNvSpPr>
          <p:nvPr>
            <p:ph type="title"/>
          </p:nvPr>
        </p:nvSpPr>
        <p:spPr/>
        <p:txBody>
          <a:bodyPr/>
          <a:lstStyle/>
          <a:p>
            <a:r>
              <a:rPr lang="en-US" dirty="0" smtClean="0"/>
              <a:t>Who we are</a:t>
            </a:r>
            <a:endParaRPr lang="en-US" dirty="0"/>
          </a:p>
        </p:txBody>
      </p:sp>
      <p:sp>
        <p:nvSpPr>
          <p:cNvPr id="6" name="Date Placeholder 5"/>
          <p:cNvSpPr>
            <a:spLocks noGrp="1"/>
          </p:cNvSpPr>
          <p:nvPr>
            <p:ph type="dt" sz="half" idx="14"/>
          </p:nvPr>
        </p:nvSpPr>
        <p:spPr/>
        <p:txBody>
          <a:bodyPr/>
          <a:lstStyle/>
          <a:p>
            <a:fld id="{07E2A2A4-D9A6-4E21-985C-F3B9A48DF01F}" type="datetime1">
              <a:rPr lang="en-US" smtClean="0"/>
              <a:t>1/13/2015</a:t>
            </a:fld>
            <a:endParaRPr lang="en-US" dirty="0"/>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4</a:t>
            </a:fld>
            <a:endParaRPr lang="en-US"/>
          </a:p>
        </p:txBody>
      </p:sp>
    </p:spTree>
    <p:extLst>
      <p:ext uri="{BB962C8B-B14F-4D97-AF65-F5344CB8AC3E}">
        <p14:creationId xmlns:p14="http://schemas.microsoft.com/office/powerpoint/2010/main" val="26202948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subTitle" idx="1"/>
          </p:nvPr>
        </p:nvSpPr>
        <p:spPr/>
        <p:txBody>
          <a:bodyPr/>
          <a:lstStyle/>
          <a:p>
            <a:endParaRPr lang="en-US"/>
          </a:p>
        </p:txBody>
      </p:sp>
      <p:sp>
        <p:nvSpPr>
          <p:cNvPr id="4" name="Title 3"/>
          <p:cNvSpPr>
            <a:spLocks noGrp="1"/>
          </p:cNvSpPr>
          <p:nvPr>
            <p:ph type="title"/>
          </p:nvPr>
        </p:nvSpPr>
        <p:spPr/>
        <p:txBody>
          <a:bodyPr/>
          <a:lstStyle/>
          <a:p>
            <a:r>
              <a:rPr lang="en-US" dirty="0" smtClean="0"/>
              <a:t>Understanding the standards process</a:t>
            </a:r>
            <a:endParaRPr lang="en-US" dirty="0"/>
          </a:p>
        </p:txBody>
      </p:sp>
      <p:sp>
        <p:nvSpPr>
          <p:cNvPr id="8" name="Date Placeholder 7"/>
          <p:cNvSpPr>
            <a:spLocks noGrp="1"/>
          </p:cNvSpPr>
          <p:nvPr>
            <p:ph type="dt" sz="half" idx="10"/>
          </p:nvPr>
        </p:nvSpPr>
        <p:spPr/>
        <p:txBody>
          <a:bodyPr/>
          <a:lstStyle/>
          <a:p>
            <a:fld id="{91D7FAE9-9780-47C1-809A-7DD43688ACF3}" type="datetime1">
              <a:rPr lang="en-US" smtClean="0"/>
              <a:t>1/13/2015</a:t>
            </a:fld>
            <a:endParaRPr lang="en-US"/>
          </a:p>
        </p:txBody>
      </p:sp>
      <p:sp>
        <p:nvSpPr>
          <p:cNvPr id="9" name="Footer Placeholder 8"/>
          <p:cNvSpPr>
            <a:spLocks noGrp="1"/>
          </p:cNvSpPr>
          <p:nvPr>
            <p:ph type="ftr" sz="quarter" idx="12"/>
          </p:nvPr>
        </p:nvSpPr>
        <p:spPr/>
        <p:txBody>
          <a:bodyPr/>
          <a:lstStyle/>
          <a:p>
            <a:r>
              <a:rPr lang="en-US" smtClean="0"/>
              <a:t>Threat &amp; Risk</a:t>
            </a:r>
            <a:endParaRPr lang="en-US"/>
          </a:p>
        </p:txBody>
      </p:sp>
      <p:sp>
        <p:nvSpPr>
          <p:cNvPr id="10" name="Slide Number Placeholder 9"/>
          <p:cNvSpPr>
            <a:spLocks noGrp="1"/>
          </p:cNvSpPr>
          <p:nvPr>
            <p:ph type="sldNum" sz="quarter" idx="11"/>
          </p:nvPr>
        </p:nvSpPr>
        <p:spPr/>
        <p:txBody>
          <a:bodyPr/>
          <a:lstStyle/>
          <a:p>
            <a:fld id="{C5349D12-3EF0-44B0-8484-0F10BE0E01DA}" type="slidenum">
              <a:rPr lang="en-US" smtClean="0"/>
              <a:t>5</a:t>
            </a:fld>
            <a:endParaRPr lang="en-US"/>
          </a:p>
        </p:txBody>
      </p:sp>
    </p:spTree>
    <p:extLst>
      <p:ext uri="{BB962C8B-B14F-4D97-AF65-F5344CB8AC3E}">
        <p14:creationId xmlns:p14="http://schemas.microsoft.com/office/powerpoint/2010/main" val="13035693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fontScale="85000" lnSpcReduction="20000"/>
          </a:bodyPr>
          <a:lstStyle/>
          <a:p>
            <a:r>
              <a:rPr lang="en-US" dirty="0" smtClean="0"/>
              <a:t>A warm and fuzzy feeling does not a specification make</a:t>
            </a:r>
          </a:p>
          <a:p>
            <a:r>
              <a:rPr lang="en-US" dirty="0" smtClean="0"/>
              <a:t>Information architecture and data federation is a team sport</a:t>
            </a:r>
          </a:p>
          <a:p>
            <a:r>
              <a:rPr lang="en-US" dirty="0" smtClean="0"/>
              <a:t>We want to focus on concepts, not get hung up on specific terms</a:t>
            </a:r>
          </a:p>
          <a:p>
            <a:r>
              <a:rPr lang="en-US" dirty="0" smtClean="0"/>
              <a:t>We are not standardizing processes, we are standardizing the information that supports multiple processes. Processes can be informative but are not our focus.</a:t>
            </a:r>
          </a:p>
          <a:p>
            <a:r>
              <a:rPr lang="en-US" dirty="0" smtClean="0"/>
              <a:t>It will take time for us to understand each other, we will need to talk things through in a productive manor.  Resolving disagreements and different points of view is normal and constructive. The process will be iterative.</a:t>
            </a:r>
          </a:p>
          <a:p>
            <a:r>
              <a:rPr lang="en-US" dirty="0" smtClean="0"/>
              <a:t>There are several ways we can present information, but in the end you will need to expend effort to understand and validate it as we will need to expend effort to understand your perspectives</a:t>
            </a:r>
          </a:p>
          <a:p>
            <a:r>
              <a:rPr lang="en-US" dirty="0" smtClean="0"/>
              <a:t>The final specification </a:t>
            </a:r>
            <a:r>
              <a:rPr lang="en-US" u="sng" dirty="0" smtClean="0"/>
              <a:t>must</a:t>
            </a:r>
            <a:r>
              <a:rPr lang="en-US" dirty="0" smtClean="0"/>
              <a:t>:</a:t>
            </a:r>
          </a:p>
          <a:p>
            <a:pPr lvl="1"/>
            <a:r>
              <a:rPr lang="en-US" dirty="0" smtClean="0"/>
              <a:t>Be formal, precise and conform to OMG requirements and expectations</a:t>
            </a:r>
          </a:p>
          <a:p>
            <a:pPr lvl="1"/>
            <a:r>
              <a:rPr lang="en-US" dirty="0" smtClean="0"/>
              <a:t>Have the commitment for implementations (open source  and/or commercial)</a:t>
            </a:r>
          </a:p>
          <a:p>
            <a:r>
              <a:rPr lang="en-US" dirty="0" smtClean="0"/>
              <a:t>The standards process does not end on initial submission– the finalization process takes about an additional year. The community supporting a standard must be sustained for as long as the specification is relevant or it will die.</a:t>
            </a:r>
          </a:p>
          <a:p>
            <a:endParaRPr lang="en-US" dirty="0" smtClean="0"/>
          </a:p>
          <a:p>
            <a:pPr marL="0" indent="0">
              <a:buNone/>
            </a:pPr>
            <a:endParaRPr lang="en-US" dirty="0"/>
          </a:p>
        </p:txBody>
      </p:sp>
      <p:sp>
        <p:nvSpPr>
          <p:cNvPr id="2" name="Title 1"/>
          <p:cNvSpPr>
            <a:spLocks noGrp="1"/>
          </p:cNvSpPr>
          <p:nvPr>
            <p:ph type="title"/>
          </p:nvPr>
        </p:nvSpPr>
        <p:spPr/>
        <p:txBody>
          <a:bodyPr>
            <a:normAutofit fontScale="90000"/>
          </a:bodyPr>
          <a:lstStyle/>
          <a:p>
            <a:r>
              <a:rPr lang="en-US" dirty="0" smtClean="0"/>
              <a:t>Some thoughts about creating a standard</a:t>
            </a:r>
            <a:endParaRPr lang="en-US" dirty="0"/>
          </a:p>
        </p:txBody>
      </p:sp>
      <p:sp>
        <p:nvSpPr>
          <p:cNvPr id="6" name="Date Placeholder 5"/>
          <p:cNvSpPr>
            <a:spLocks noGrp="1"/>
          </p:cNvSpPr>
          <p:nvPr>
            <p:ph type="dt" sz="half" idx="14"/>
          </p:nvPr>
        </p:nvSpPr>
        <p:spPr/>
        <p:txBody>
          <a:bodyPr/>
          <a:lstStyle/>
          <a:p>
            <a:fld id="{6F3CE05D-8528-45E2-BAF1-4C3CBE666D60}" type="datetime1">
              <a:rPr lang="en-US" smtClean="0"/>
              <a:t>1/13/2015</a:t>
            </a:fld>
            <a:endParaRPr lang="en-US" dirty="0"/>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6</a:t>
            </a:fld>
            <a:endParaRPr lang="en-US"/>
          </a:p>
        </p:txBody>
      </p:sp>
    </p:spTree>
    <p:extLst>
      <p:ext uri="{BB962C8B-B14F-4D97-AF65-F5344CB8AC3E}">
        <p14:creationId xmlns:p14="http://schemas.microsoft.com/office/powerpoint/2010/main" val="26190305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fontScale="92500" lnSpcReduction="20000"/>
          </a:bodyPr>
          <a:lstStyle/>
          <a:p>
            <a:r>
              <a:rPr lang="en-US" dirty="0" smtClean="0"/>
              <a:t>Our current focus is a response to the OMG Operational threat/risk RFP. The Initial submission is due Fed 23</a:t>
            </a:r>
            <a:r>
              <a:rPr lang="en-US" baseline="30000" dirty="0" smtClean="0"/>
              <a:t>rd</a:t>
            </a:r>
            <a:r>
              <a:rPr lang="en-US" dirty="0" smtClean="0"/>
              <a:t>, 2015. The current date for the revised submission is Aug. 24</a:t>
            </a:r>
            <a:r>
              <a:rPr lang="en-US" baseline="30000" dirty="0" smtClean="0"/>
              <a:t>th</a:t>
            </a:r>
            <a:r>
              <a:rPr lang="en-US" dirty="0" smtClean="0"/>
              <a:t> . The initial submission is not required to be complete, think of it as a “interim deliverable” to the OMG.</a:t>
            </a:r>
          </a:p>
          <a:p>
            <a:r>
              <a:rPr lang="en-US" dirty="0" smtClean="0"/>
              <a:t>Specific requirements are located in the appendix, key components are:</a:t>
            </a:r>
          </a:p>
          <a:p>
            <a:pPr lvl="1"/>
            <a:r>
              <a:rPr lang="en-US" dirty="0" smtClean="0"/>
              <a:t>Use cases for cross domain information sharing and analytics – this includes data sources, data destinations and requirements for analytics.</a:t>
            </a:r>
          </a:p>
          <a:p>
            <a:pPr lvl="1"/>
            <a:r>
              <a:rPr lang="en-US" dirty="0" smtClean="0"/>
              <a:t>A broad-based and detailed conceptual model of the terms and concepts relevant to sharing and analyzing cross-domain operational threat and risk information.</a:t>
            </a:r>
          </a:p>
          <a:p>
            <a:pPr lvl="1"/>
            <a:r>
              <a:rPr lang="en-US" dirty="0" smtClean="0"/>
              <a:t>Computational mappings of this conceptual model to multiple existing information sharing data structures, including but not limited to NIEM, STIX &amp; EDXL.</a:t>
            </a:r>
          </a:p>
          <a:p>
            <a:pPr lvl="1"/>
            <a:r>
              <a:rPr lang="en-US" dirty="0" smtClean="0"/>
              <a:t>A “Computational mapping” means that software implementing the standard will be able to ingest, correlate and export data in any of the mapped formats for the subset of information described in the conceptual model.</a:t>
            </a:r>
          </a:p>
          <a:p>
            <a:pPr lvl="1"/>
            <a:r>
              <a:rPr lang="en-US" dirty="0" smtClean="0"/>
              <a:t>Test cases – to validate conformance (Not strictly required, but highly recommended)</a:t>
            </a:r>
          </a:p>
          <a:p>
            <a:pPr lvl="1"/>
            <a:r>
              <a:rPr lang="en-US" dirty="0" smtClean="0"/>
              <a:t>The specification includes the formal document as well as the “machine consumable files” for the models, mappings and any examples.</a:t>
            </a:r>
          </a:p>
          <a:p>
            <a:r>
              <a:rPr lang="en-US" dirty="0" smtClean="0"/>
              <a:t>We also need to validate and prove that the mappings work, both computationally and for the intended domain use cases</a:t>
            </a:r>
          </a:p>
        </p:txBody>
      </p:sp>
      <p:sp>
        <p:nvSpPr>
          <p:cNvPr id="2" name="Title 1"/>
          <p:cNvSpPr>
            <a:spLocks noGrp="1"/>
          </p:cNvSpPr>
          <p:nvPr>
            <p:ph type="title"/>
          </p:nvPr>
        </p:nvSpPr>
        <p:spPr/>
        <p:txBody>
          <a:bodyPr>
            <a:normAutofit/>
          </a:bodyPr>
          <a:lstStyle/>
          <a:p>
            <a:r>
              <a:rPr lang="en-US" dirty="0" smtClean="0"/>
              <a:t>What we need for the specification</a:t>
            </a:r>
            <a:endParaRPr lang="en-US" dirty="0"/>
          </a:p>
        </p:txBody>
      </p:sp>
      <p:sp>
        <p:nvSpPr>
          <p:cNvPr id="6" name="Date Placeholder 5"/>
          <p:cNvSpPr>
            <a:spLocks noGrp="1"/>
          </p:cNvSpPr>
          <p:nvPr>
            <p:ph type="dt" sz="half" idx="14"/>
          </p:nvPr>
        </p:nvSpPr>
        <p:spPr/>
        <p:txBody>
          <a:bodyPr/>
          <a:lstStyle/>
          <a:p>
            <a:fld id="{BC5DE813-49F2-4C94-8639-905BD8C14B55}" type="datetime1">
              <a:rPr lang="en-US" smtClean="0"/>
              <a:t>1/13/2015</a:t>
            </a:fld>
            <a:endParaRPr lang="en-US" dirty="0"/>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7</a:t>
            </a:fld>
            <a:endParaRPr lang="en-US"/>
          </a:p>
        </p:txBody>
      </p:sp>
    </p:spTree>
    <p:extLst>
      <p:ext uri="{BB962C8B-B14F-4D97-AF65-F5344CB8AC3E}">
        <p14:creationId xmlns:p14="http://schemas.microsoft.com/office/powerpoint/2010/main" val="13802202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fontScale="92500" lnSpcReduction="10000"/>
          </a:bodyPr>
          <a:lstStyle/>
          <a:p>
            <a:r>
              <a:rPr lang="en-US" dirty="0" smtClean="0"/>
              <a:t>Validation in this context means:</a:t>
            </a:r>
          </a:p>
          <a:p>
            <a:pPr lvl="1"/>
            <a:r>
              <a:rPr lang="en-US" dirty="0" smtClean="0"/>
              <a:t>At the schema and conceptual level</a:t>
            </a:r>
          </a:p>
          <a:p>
            <a:pPr lvl="2"/>
            <a:r>
              <a:rPr lang="en-US" dirty="0" smtClean="0"/>
              <a:t>You have provided the relevant normative data and vocabulary specifications. [You do this]</a:t>
            </a:r>
          </a:p>
          <a:p>
            <a:pPr lvl="2"/>
            <a:r>
              <a:rPr lang="en-US" dirty="0" smtClean="0"/>
              <a:t>That we have described precisely how data in the various formats and vocabularies relates to conceptual model elements, expanding or refactoring the conceptual model as required. [We do this together]</a:t>
            </a:r>
          </a:p>
          <a:p>
            <a:pPr lvl="2"/>
            <a:r>
              <a:rPr lang="en-US" dirty="0" smtClean="0"/>
              <a:t>That we have computationally validated that the models and mappings are consistent and well formed [We do this].</a:t>
            </a:r>
          </a:p>
          <a:p>
            <a:pPr lvl="2"/>
            <a:r>
              <a:rPr lang="en-US" dirty="0" smtClean="0"/>
              <a:t>That stakeholders have validated that the mappings are valid and cover the subset of information required for cross domain information sharing and analytics. [You do this with our help]</a:t>
            </a:r>
          </a:p>
          <a:p>
            <a:pPr lvl="1"/>
            <a:r>
              <a:rPr lang="en-US" dirty="0" smtClean="0"/>
              <a:t>At the “real data” level</a:t>
            </a:r>
          </a:p>
          <a:p>
            <a:pPr lvl="2"/>
            <a:r>
              <a:rPr lang="en-US" dirty="0" smtClean="0"/>
              <a:t>You have provided sufficient real or sample data to validate all of the use cases. [You do this]</a:t>
            </a:r>
          </a:p>
          <a:p>
            <a:pPr lvl="2"/>
            <a:r>
              <a:rPr lang="en-US" dirty="0" smtClean="0"/>
              <a:t>That we have specific data instances that computationally demonstrate the mapping in both directions. [We do this]</a:t>
            </a:r>
          </a:p>
          <a:p>
            <a:pPr lvl="2"/>
            <a:r>
              <a:rPr lang="en-US" dirty="0" smtClean="0"/>
              <a:t>That stakeholders have validated that the interpretation of the data is correct in these instances and that the resulting data meets the needs described by the domain use cases. [You do this with our help]</a:t>
            </a:r>
          </a:p>
          <a:p>
            <a:pPr lvl="2"/>
            <a:endParaRPr lang="en-US" dirty="0"/>
          </a:p>
        </p:txBody>
      </p:sp>
      <p:sp>
        <p:nvSpPr>
          <p:cNvPr id="2" name="Title 1"/>
          <p:cNvSpPr>
            <a:spLocks noGrp="1"/>
          </p:cNvSpPr>
          <p:nvPr>
            <p:ph type="title"/>
          </p:nvPr>
        </p:nvSpPr>
        <p:spPr/>
        <p:txBody>
          <a:bodyPr/>
          <a:lstStyle/>
          <a:p>
            <a:r>
              <a:rPr lang="en-US" dirty="0" smtClean="0"/>
              <a:t>Validation</a:t>
            </a:r>
            <a:endParaRPr lang="en-US" dirty="0"/>
          </a:p>
        </p:txBody>
      </p:sp>
      <p:sp>
        <p:nvSpPr>
          <p:cNvPr id="6" name="Date Placeholder 5"/>
          <p:cNvSpPr>
            <a:spLocks noGrp="1"/>
          </p:cNvSpPr>
          <p:nvPr>
            <p:ph type="dt" sz="half" idx="14"/>
          </p:nvPr>
        </p:nvSpPr>
        <p:spPr/>
        <p:txBody>
          <a:bodyPr/>
          <a:lstStyle/>
          <a:p>
            <a:fld id="{ACD7FFE9-ADF2-4BCD-81A0-0D4E51B22F79}" type="datetime1">
              <a:rPr lang="en-US" smtClean="0"/>
              <a:t>1/13/2015</a:t>
            </a:fld>
            <a:endParaRPr lang="en-US" dirty="0"/>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8</a:t>
            </a:fld>
            <a:endParaRPr lang="en-US"/>
          </a:p>
        </p:txBody>
      </p:sp>
    </p:spTree>
    <p:extLst>
      <p:ext uri="{BB962C8B-B14F-4D97-AF65-F5344CB8AC3E}">
        <p14:creationId xmlns:p14="http://schemas.microsoft.com/office/powerpoint/2010/main" val="84155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381000" y="1295400"/>
            <a:ext cx="7680960" cy="4724400"/>
          </a:xfrm>
        </p:spPr>
        <p:txBody>
          <a:bodyPr>
            <a:noAutofit/>
          </a:bodyPr>
          <a:lstStyle/>
          <a:p>
            <a:r>
              <a:rPr lang="en-US" sz="1600" dirty="0" smtClean="0"/>
              <a:t>There are multiple implementation activities that </a:t>
            </a:r>
            <a:r>
              <a:rPr lang="en-US" sz="1600" u="sng" dirty="0" smtClean="0"/>
              <a:t>may</a:t>
            </a:r>
            <a:r>
              <a:rPr lang="en-US" sz="1600" dirty="0" smtClean="0"/>
              <a:t> take place concurrently with or after the standards effort</a:t>
            </a:r>
          </a:p>
          <a:p>
            <a:pPr lvl="1"/>
            <a:r>
              <a:rPr lang="en-US" sz="1400" u="sng" dirty="0" smtClean="0"/>
              <a:t>No implementation effort is required (by OMG) to submit an OMG specification</a:t>
            </a:r>
            <a:r>
              <a:rPr lang="en-US" sz="1400" dirty="0" smtClean="0"/>
              <a:t>, however in this case it would be difficult to produce a realistic specification without some implementation experience and validation. Implementation </a:t>
            </a:r>
            <a:r>
              <a:rPr lang="en-US" sz="1400" u="sng" dirty="0" smtClean="0"/>
              <a:t>commitment</a:t>
            </a:r>
            <a:r>
              <a:rPr lang="en-US" sz="1400" dirty="0" smtClean="0"/>
              <a:t> is required for an OMG standard to be adopted by the OMG Board.</a:t>
            </a:r>
          </a:p>
          <a:p>
            <a:pPr lvl="2"/>
            <a:r>
              <a:rPr lang="en-US" sz="1400" b="1" dirty="0" smtClean="0"/>
              <a:t>Prototypes</a:t>
            </a:r>
            <a:r>
              <a:rPr lang="en-US" sz="1400" dirty="0" smtClean="0"/>
              <a:t>: Prototypes help prove and validate the specification. In this context prototyping is needed to validate that our models are consistent and to computationally demonstrate and validate data mappings.  Prototypes are not intended to be part of operational systems.</a:t>
            </a:r>
          </a:p>
          <a:p>
            <a:pPr lvl="2"/>
            <a:r>
              <a:rPr lang="en-US" sz="1400" b="1" dirty="0" smtClean="0"/>
              <a:t>Pilots</a:t>
            </a:r>
            <a:r>
              <a:rPr lang="en-US" sz="1400" dirty="0" smtClean="0"/>
              <a:t>: Pilots utilize some aspect of the specification to solve a real-world problem  - this demonstrates usefulness and practicality. Pilots may or may not be deployable as operational systems.</a:t>
            </a:r>
          </a:p>
          <a:p>
            <a:pPr lvl="2"/>
            <a:r>
              <a:rPr lang="en-US" sz="1400" b="1" dirty="0" smtClean="0"/>
              <a:t>Reference implementations</a:t>
            </a:r>
            <a:r>
              <a:rPr lang="en-US" sz="1400" dirty="0" smtClean="0"/>
              <a:t>: Reference implementations, typically open source, provide a complete “sample” implementation of the specification. This can help those implementing solutions or commercial products and serves to support testing. While the community may recognize a reference implementation, OMG can not.</a:t>
            </a:r>
          </a:p>
          <a:p>
            <a:pPr lvl="2"/>
            <a:r>
              <a:rPr lang="en-US" sz="1400" b="1" dirty="0" smtClean="0"/>
              <a:t>Products (open source or commercial): </a:t>
            </a:r>
            <a:r>
              <a:rPr lang="en-US" sz="1400" dirty="0" smtClean="0"/>
              <a:t>Products are software products that conform to the specification and can be deployed to solve real-world problems  (applications or systems) or enable the solution of real-world problems (tools and infrastructure). Of course products have to be sustained, supported and evolved. </a:t>
            </a:r>
          </a:p>
          <a:p>
            <a:r>
              <a:rPr lang="en-US" sz="1600" dirty="0" smtClean="0"/>
              <a:t>Implementation plans are, at this time TBD.</a:t>
            </a:r>
            <a:endParaRPr lang="en-US" sz="1600" dirty="0"/>
          </a:p>
        </p:txBody>
      </p:sp>
      <p:sp>
        <p:nvSpPr>
          <p:cNvPr id="2" name="Title 1"/>
          <p:cNvSpPr>
            <a:spLocks noGrp="1"/>
          </p:cNvSpPr>
          <p:nvPr>
            <p:ph type="title"/>
          </p:nvPr>
        </p:nvSpPr>
        <p:spPr/>
        <p:txBody>
          <a:bodyPr/>
          <a:lstStyle/>
          <a:p>
            <a:r>
              <a:rPr lang="en-US" dirty="0" smtClean="0"/>
              <a:t>Implementations</a:t>
            </a:r>
            <a:endParaRPr lang="en-US" dirty="0"/>
          </a:p>
        </p:txBody>
      </p:sp>
      <p:sp>
        <p:nvSpPr>
          <p:cNvPr id="6" name="Date Placeholder 5"/>
          <p:cNvSpPr>
            <a:spLocks noGrp="1"/>
          </p:cNvSpPr>
          <p:nvPr>
            <p:ph type="dt" sz="half" idx="14"/>
          </p:nvPr>
        </p:nvSpPr>
        <p:spPr/>
        <p:txBody>
          <a:bodyPr/>
          <a:lstStyle/>
          <a:p>
            <a:fld id="{CACCDEEC-E241-4C94-9849-F8205DB16981}" type="datetime1">
              <a:rPr lang="en-US" smtClean="0"/>
              <a:t>1/13/2015</a:t>
            </a:fld>
            <a:endParaRPr lang="en-US" dirty="0"/>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9</a:t>
            </a:fld>
            <a:endParaRPr lang="en-US"/>
          </a:p>
        </p:txBody>
      </p:sp>
    </p:spTree>
    <p:extLst>
      <p:ext uri="{BB962C8B-B14F-4D97-AF65-F5344CB8AC3E}">
        <p14:creationId xmlns:p14="http://schemas.microsoft.com/office/powerpoint/2010/main" val="105845807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ylar">
  <a:themeElements>
    <a:clrScheme name="Mylar">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Mylar">
      <a:maj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ylar">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effectStyle>
        <a:effectStyle>
          <a:effectLst>
            <a:innerShdw blurRad="50800" dist="25400" dir="13500000">
              <a:srgbClr val="000000">
                <a:alpha val="75000"/>
              </a:srgbClr>
            </a:innerShdw>
            <a:outerShdw blurRad="50800" dist="25400" dir="5400000" rotWithShape="0">
              <a:srgbClr val="000000">
                <a:alpha val="50000"/>
              </a:srgbClr>
            </a:outerShdw>
          </a:effectLst>
          <a:scene3d>
            <a:camera prst="orthographicFront">
              <a:rot lat="0" lon="0" rev="0"/>
            </a:camera>
            <a:lightRig rig="threePt" dir="tl"/>
          </a:scene3d>
          <a:sp3d prstMaterial="dkEdge">
            <a:bevelT w="25400" h="508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tint val="100000"/>
                <a:shade val="30000"/>
                <a:alpha val="100000"/>
                <a:satMod val="255000"/>
                <a:lumMod val="100000"/>
              </a:schemeClr>
            </a:gs>
          </a:gsLst>
          <a:path path="circle">
            <a:fillToRect l="50000" t="-80000" r="50000" b="180000"/>
          </a:path>
        </a:gradFill>
        <a:blipFill rotWithShape="1">
          <a:blip xmlns:r="http://schemas.openxmlformats.org/officeDocument/2006/relationships" r:embed="rId1">
            <a:duotone>
              <a:schemeClr val="phClr">
                <a:lumMod val="80000"/>
              </a:schemeClr>
              <a:schemeClr val="phClr">
                <a:tint val="50000"/>
                <a:lumMod val="1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TM01790491[[fn=Mylar]]</Template>
  <TotalTime>392</TotalTime>
  <Words>2209</Words>
  <Application>Microsoft Office PowerPoint</Application>
  <PresentationFormat>On-screen Show (4:3)</PresentationFormat>
  <Paragraphs>243</Paragraphs>
  <Slides>27</Slides>
  <Notes>1</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Mylar</vt:lpstr>
      <vt:lpstr>Operational Threat &amp; Risk Information Sharing and Analytics</vt:lpstr>
      <vt:lpstr>Intent</vt:lpstr>
      <vt:lpstr>Who you are</vt:lpstr>
      <vt:lpstr>Who we are</vt:lpstr>
      <vt:lpstr>Understanding the standards process</vt:lpstr>
      <vt:lpstr>Some thoughts about creating a standard</vt:lpstr>
      <vt:lpstr>What we need for the specification</vt:lpstr>
      <vt:lpstr>Validation</vt:lpstr>
      <vt:lpstr>Implementations</vt:lpstr>
      <vt:lpstr>Potential Roadmap</vt:lpstr>
      <vt:lpstr>Time Investment Required</vt:lpstr>
      <vt:lpstr>Kinds of collaboration</vt:lpstr>
      <vt:lpstr>Collecting information</vt:lpstr>
      <vt:lpstr>Specific use cases</vt:lpstr>
      <vt:lpstr>Roles in our community</vt:lpstr>
      <vt:lpstr>Specific artifacts</vt:lpstr>
      <vt:lpstr>Data Sources</vt:lpstr>
      <vt:lpstr>Data fusion and brokering</vt:lpstr>
      <vt:lpstr>Analysts</vt:lpstr>
      <vt:lpstr>Responders</vt:lpstr>
      <vt:lpstr>Use case resolution</vt:lpstr>
      <vt:lpstr>Understanding the conceptual models</vt:lpstr>
      <vt:lpstr>Understanding the UML diagrams &amp; Tables</vt:lpstr>
      <vt:lpstr>Representing your data and schema</vt:lpstr>
      <vt:lpstr>Example of mapped data</vt:lpstr>
      <vt:lpstr>Process checklist</vt:lpstr>
      <vt:lpstr>Consider the technology readiness level required for any pilots/prototypes</vt:lpstr>
    </vt:vector>
  </TitlesOfParts>
  <Company>Model Driven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Threat/Risk Information Sharing and Analytics</dc:title>
  <dc:creator>Cory Casanave</dc:creator>
  <cp:lastModifiedBy>Cory Casanave</cp:lastModifiedBy>
  <cp:revision>66</cp:revision>
  <dcterms:created xsi:type="dcterms:W3CDTF">2014-12-22T21:21:42Z</dcterms:created>
  <dcterms:modified xsi:type="dcterms:W3CDTF">2015-01-13T16:46:34Z</dcterms:modified>
</cp:coreProperties>
</file>