
<file path=[Content_Types].xml><?xml version="1.0" encoding="utf-8"?>
<Types xmlns="http://schemas.openxmlformats.org/package/2006/content-types"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69.xml" ContentType="application/vnd.openxmlformats-officedocument.presentationml.slide+xml"/>
  <Override PartName="/ppt/slides/slide14.xml" ContentType="application/vnd.openxmlformats-officedocument.presentationml.slide+xml"/>
  <Default Extension="rels" ContentType="application/vnd.openxmlformats-package.relationships+xml"/>
  <Override PartName="/ppt/slides/slide62.xml" ContentType="application/vnd.openxmlformats-officedocument.presentationml.slide+xml"/>
  <Override PartName="/ppt/slides/slide78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85.xml" ContentType="application/vnd.openxmlformats-officedocument.presentationml.slide+xml"/>
  <Override PartName="/ppt/slides/slide68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slides/slide77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66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75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8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65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s/slide74.xml" ContentType="application/vnd.openxmlformats-officedocument.presentationml.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Layouts/slideLayout1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64.xml" ContentType="application/vnd.openxmlformats-officedocument.presentationml.slide+xml"/>
  <Override PartName="/ppt/viewProps.xml" ContentType="application/vnd.openxmlformats-officedocument.presentationml.viewProps+xml"/>
  <Default Extension="jpeg" ContentType="image/jpeg"/>
  <Override PartName="/ppt/slides/slide47.xml" ContentType="application/vnd.openxmlformats-officedocument.presentationml.slide+xml"/>
  <Override PartName="/ppt/slides/slide73.xml" ContentType="application/vnd.openxmlformats-officedocument.presentationml.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71.xml" ContentType="application/vnd.openxmlformats-officedocument.presentationml.slide+xml"/>
  <Override PartName="/ppt/slides/slide32.xml" ContentType="application/vnd.openxmlformats-officedocument.presentationml.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63.xml" ContentType="application/vnd.openxmlformats-officedocument.presentationml.slide+xml"/>
  <Override PartName="/ppt/slides/slide79.xml" ContentType="application/vnd.openxmlformats-officedocument.presentationml.slide+xml"/>
  <Override PartName="/ppt/slides/slide46.xml" ContentType="application/vnd.openxmlformats-officedocument.presentationml.slide+xml"/>
  <Override PartName="/ppt/slides/slide7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s/slide70.xml" ContentType="application/vnd.openxmlformats-officedocument.presentationml.slide+xml"/>
  <Override PartName="/ppt/slides/slide31.xml" ContentType="application/vnd.openxmlformats-officedocument.presentationml.slide+xml"/>
  <Override PartName="/ppt/slides/slide8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256" r:id="rId2"/>
    <p:sldId id="2407" r:id="rId3"/>
    <p:sldId id="2408" r:id="rId4"/>
    <p:sldId id="2404" r:id="rId5"/>
    <p:sldId id="2405" r:id="rId6"/>
    <p:sldId id="2406" r:id="rId7"/>
    <p:sldId id="2348" r:id="rId8"/>
    <p:sldId id="2414" r:id="rId9"/>
    <p:sldId id="2350" r:id="rId10"/>
    <p:sldId id="2351" r:id="rId11"/>
    <p:sldId id="2363" r:id="rId12"/>
    <p:sldId id="2409" r:id="rId13"/>
    <p:sldId id="2413" r:id="rId14"/>
    <p:sldId id="2222" r:id="rId15"/>
    <p:sldId id="2369" r:id="rId16"/>
    <p:sldId id="2370" r:id="rId17"/>
    <p:sldId id="2411" r:id="rId18"/>
    <p:sldId id="2323" r:id="rId19"/>
    <p:sldId id="2200" r:id="rId20"/>
    <p:sldId id="1653" r:id="rId21"/>
    <p:sldId id="2090" r:id="rId22"/>
    <p:sldId id="2091" r:id="rId23"/>
    <p:sldId id="2092" r:id="rId24"/>
    <p:sldId id="1686" r:id="rId25"/>
    <p:sldId id="2094" r:id="rId26"/>
    <p:sldId id="1983" r:id="rId27"/>
    <p:sldId id="2095" r:id="rId28"/>
    <p:sldId id="1948" r:id="rId29"/>
    <p:sldId id="2251" r:id="rId30"/>
    <p:sldId id="2356" r:id="rId31"/>
    <p:sldId id="2357" r:id="rId32"/>
    <p:sldId id="2324" r:id="rId33"/>
    <p:sldId id="1949" r:id="rId34"/>
    <p:sldId id="1175" r:id="rId35"/>
    <p:sldId id="2143" r:id="rId36"/>
    <p:sldId id="2146" r:id="rId37"/>
    <p:sldId id="2142" r:id="rId38"/>
    <p:sldId id="2145" r:id="rId39"/>
    <p:sldId id="1951" r:id="rId40"/>
    <p:sldId id="1188" r:id="rId41"/>
    <p:sldId id="1219" r:id="rId42"/>
    <p:sldId id="2147" r:id="rId43"/>
    <p:sldId id="1953" r:id="rId44"/>
    <p:sldId id="2322" r:id="rId45"/>
    <p:sldId id="2320" r:id="rId46"/>
    <p:sldId id="2321" r:id="rId47"/>
    <p:sldId id="2288" r:id="rId48"/>
    <p:sldId id="1195" r:id="rId49"/>
    <p:sldId id="1197" r:id="rId50"/>
    <p:sldId id="1955" r:id="rId51"/>
    <p:sldId id="2397" r:id="rId52"/>
    <p:sldId id="2398" r:id="rId53"/>
    <p:sldId id="2399" r:id="rId54"/>
    <p:sldId id="2206" r:id="rId55"/>
    <p:sldId id="2221" r:id="rId56"/>
    <p:sldId id="2207" r:id="rId57"/>
    <p:sldId id="2220" r:id="rId58"/>
    <p:sldId id="2293" r:id="rId59"/>
    <p:sldId id="2366" r:id="rId60"/>
    <p:sldId id="2364" r:id="rId61"/>
    <p:sldId id="2400" r:id="rId62"/>
    <p:sldId id="2367" r:id="rId63"/>
    <p:sldId id="2401" r:id="rId64"/>
    <p:sldId id="2392" r:id="rId65"/>
    <p:sldId id="2393" r:id="rId66"/>
    <p:sldId id="2394" r:id="rId67"/>
    <p:sldId id="2372" r:id="rId68"/>
    <p:sldId id="2373" r:id="rId69"/>
    <p:sldId id="2374" r:id="rId70"/>
    <p:sldId id="2375" r:id="rId71"/>
    <p:sldId id="2376" r:id="rId72"/>
    <p:sldId id="2377" r:id="rId73"/>
    <p:sldId id="2378" r:id="rId74"/>
    <p:sldId id="2379" r:id="rId75"/>
    <p:sldId id="2380" r:id="rId76"/>
    <p:sldId id="2381" r:id="rId77"/>
    <p:sldId id="2382" r:id="rId78"/>
    <p:sldId id="2383" r:id="rId79"/>
    <p:sldId id="2384" r:id="rId80"/>
    <p:sldId id="2385" r:id="rId81"/>
    <p:sldId id="2386" r:id="rId82"/>
    <p:sldId id="2387" r:id="rId83"/>
    <p:sldId id="2388" r:id="rId84"/>
    <p:sldId id="2389" r:id="rId85"/>
    <p:sldId id="2390" r:id="rId86"/>
    <p:sldId id="2368" r:id="rId87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Tony DiMillo" initials="TD" lastIdx="87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>
    <p:present/>
    <p:sldAll/>
    <p:penClr>
      <a:schemeClr val="tx1"/>
    </p:penClr>
  </p:showPr>
  <p:clrMru>
    <a:srgbClr val="4F81BD"/>
    <a:srgbClr val="C0C0C0"/>
    <a:srgbClr val="E51B24"/>
    <a:srgbClr val="D1D2D3"/>
    <a:srgbClr val="FFFF00"/>
    <a:srgbClr val="009999"/>
    <a:srgbClr val="99CC00"/>
    <a:srgbClr val="D5C0C0"/>
    <a:srgbClr val="99CCBD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7178" autoAdjust="0"/>
    <p:restoredTop sz="91022" autoAdjust="0"/>
  </p:normalViewPr>
  <p:slideViewPr>
    <p:cSldViewPr snapToGrid="0">
      <p:cViewPr>
        <p:scale>
          <a:sx n="100" d="100"/>
          <a:sy n="100" d="100"/>
        </p:scale>
        <p:origin x="-1048" y="-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7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440"/>
    </p:cViewPr>
  </p:sorterViewPr>
  <p:notesViewPr>
    <p:cSldViewPr snapToGrid="0">
      <p:cViewPr>
        <p:scale>
          <a:sx n="100" d="100"/>
          <a:sy n="100" d="100"/>
        </p:scale>
        <p:origin x="-2478" y="264"/>
      </p:cViewPr>
      <p:guideLst>
        <p:guide orient="horz" pos="2851"/>
        <p:guide pos="222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printerSettings" Target="printerSettings/printerSettings1.bin"/><Relationship Id="rId91" Type="http://schemas.openxmlformats.org/officeDocument/2006/relationships/commentAuthors" Target="commentAuthors.xml"/><Relationship Id="rId92" Type="http://schemas.openxmlformats.org/officeDocument/2006/relationships/presProps" Target="presProps.xml"/><Relationship Id="rId93" Type="http://schemas.openxmlformats.org/officeDocument/2006/relationships/viewProps" Target="viewProps.xml"/><Relationship Id="rId94" Type="http://schemas.openxmlformats.org/officeDocument/2006/relationships/theme" Target="theme/theme1.xml"/><Relationship Id="rId9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notesMaster" Target="notesMasters/notesMaster1.xml"/><Relationship Id="rId8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52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52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D481C-EEF5-EF42-9560-CBBDD3877905}" type="datetimeFigureOut">
              <a:rPr lang="en-US" smtClean="0"/>
              <a:pPr/>
              <a:t>4/21/14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900"/>
            <a:ext cx="3067050" cy="452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597900"/>
            <a:ext cx="3067050" cy="452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C1F1F-C601-9540-A786-244F2A90A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1D4DD-984B-4529-A839-0BEFD8DE775E}" type="datetimeFigureOut">
              <a:rPr lang="en-CA" smtClean="0"/>
              <a:pPr/>
              <a:t>4/21/14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768EA-29F5-48E8-AFEC-95A9D71E39A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628027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768EA-29F5-48E8-AFEC-95A9D71E39AE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baseline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model is expected to contain the top level system components that correspond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physical elements, users, networks, and entire applications. This activity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identifies components corresponding to the internal subsystems and layers, with 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resolution commensurate with the scope and rigor of the assessment. System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</a:t>
            </a:r>
            <a:r>
              <a:rPr lang="en-US" dirty="0" smtClean="0"/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nested. The fact-oriented approach to architecture analysis 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characterized</a:t>
            </a:r>
            <a:r>
              <a:rPr lang="en-US" dirty="0" smtClean="0"/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use of the repository of facts to manage all pieces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cybersecurity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information.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baseline="0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Integration of architecture information to the baseline system models 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achieved by establishing “vertical” traceability links from architecture components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low level system elements that implement them. Vertical traceability links are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established between the parent components and their children.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768EA-29F5-48E8-AFEC-95A9D71E39AE}" type="slidenum">
              <a:rPr lang="en-CA" smtClean="0"/>
              <a:pPr/>
              <a:t>75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epositphotos_2721359_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875" y="4333875"/>
            <a:ext cx="7305675" cy="1857375"/>
          </a:xfrm>
          <a:prstGeom prst="rec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  <a:softEdge rad="317500"/>
          </a:effectLst>
        </p:spPr>
      </p:pic>
      <p:grpSp>
        <p:nvGrpSpPr>
          <p:cNvPr id="5" name="Group 4"/>
          <p:cNvGrpSpPr/>
          <p:nvPr userDrawn="1"/>
        </p:nvGrpSpPr>
        <p:grpSpPr>
          <a:xfrm>
            <a:off x="342900" y="1352198"/>
            <a:ext cx="8251055" cy="1257652"/>
            <a:chOff x="609600" y="2095148"/>
            <a:chExt cx="8251055" cy="1257652"/>
          </a:xfrm>
        </p:grpSpPr>
        <p:pic>
          <p:nvPicPr>
            <p:cNvPr id="1027" name="Picture 3" descr="C:\Users\Owner\Documents\KDM\Final\KDM Logo set\FINAL KDM LOGO WITH TEXT9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095148"/>
              <a:ext cx="2743200" cy="1257652"/>
            </a:xfrm>
            <a:prstGeom prst="rect">
              <a:avLst/>
            </a:prstGeom>
            <a:noFill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 userDrawn="1"/>
          </p:nvSpPr>
          <p:spPr>
            <a:xfrm>
              <a:off x="5867400" y="2664023"/>
              <a:ext cx="29932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Working Together to Build Confidence </a:t>
              </a:r>
              <a:endParaRPr lang="en-US" sz="1400"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2823210"/>
            <a:ext cx="7315200" cy="136396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CA" sz="4000" dirty="0" smtClean="0"/>
              <a:t>Security Assurance</a:t>
            </a:r>
          </a:p>
          <a:p>
            <a:pPr algn="ctr"/>
            <a:r>
              <a:rPr lang="en-CA" dirty="0" smtClean="0"/>
              <a:t>KDM Blade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57758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79EF-16DC-6048-BC55-F542F27A3315}" type="datetime1">
              <a:rPr lang="en-US" smtClean="0"/>
              <a:pPr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KDM Analytics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658C-420F-44E4-BE39-3F462A031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4815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96975"/>
            <a:ext cx="8229600" cy="49291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33400" y="847725"/>
            <a:ext cx="860552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C72D038-24B3-764F-917D-6E50CFB98B93}" type="datetime1">
              <a:rPr lang="en-US" smtClean="0"/>
              <a:pPr/>
              <a:t>4/21/14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© KDM Analytics Inc.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08725"/>
            <a:ext cx="1447800" cy="396875"/>
          </a:xfrm>
        </p:spPr>
        <p:txBody>
          <a:bodyPr/>
          <a:lstStyle/>
          <a:p>
            <a:fld id="{90AD658C-420F-44E4-BE39-3F462A031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47725"/>
            <a:ext cx="860552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Autofit/>
          </a:bodyPr>
          <a:lstStyle>
            <a:lvl1pPr algn="r">
              <a:defRPr sz="2800"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971600" y="6356350"/>
            <a:ext cx="1619200" cy="365125"/>
          </a:xfrm>
        </p:spPr>
        <p:txBody>
          <a:bodyPr/>
          <a:lstStyle/>
          <a:p>
            <a:fld id="{A73B9860-EFE4-FB41-87D2-04B6EDA32347}" type="datetime1">
              <a:rPr lang="en-US" smtClean="0"/>
              <a:pPr/>
              <a:t>4/21/14</a:t>
            </a:fld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1475184" cy="365125"/>
          </a:xfrm>
        </p:spPr>
        <p:txBody>
          <a:bodyPr/>
          <a:lstStyle/>
          <a:p>
            <a:fld id="{2225A2EF-0142-4BB4-AD4A-426567DB13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KDM Analytics Proprietary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537944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847725"/>
            <a:ext cx="8743384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39552" y="1125538"/>
            <a:ext cx="8353623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5536" y="6172200"/>
            <a:ext cx="8510339" cy="0"/>
          </a:xfrm>
          <a:prstGeom prst="line">
            <a:avLst/>
          </a:prstGeom>
          <a:ln w="76200">
            <a:solidFill>
              <a:srgbClr val="D1D2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Depositphotos_2721359_S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2425" y="47625"/>
            <a:ext cx="1619672" cy="77724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37944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93083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92896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2108-D816-394C-B042-AA7C3DF39F99}" type="datetime1">
              <a:rPr lang="en-US" smtClean="0"/>
              <a:pPr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KDM Analytics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658C-420F-44E4-BE39-3F462A031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085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6403-7F2E-0943-8A04-0D4AEF15CF51}" type="datetime1">
              <a:rPr lang="en-US" smtClean="0"/>
              <a:pPr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KDM Analytics Proprietary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658C-420F-44E4-BE39-3F462A0315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847725"/>
            <a:ext cx="860552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847725"/>
            <a:ext cx="8743384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362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249A-47C7-724A-A7C6-B376A3271BE4}" type="datetime1">
              <a:rPr lang="en-US" smtClean="0"/>
              <a:pPr/>
              <a:t>4/21/14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KDM Analytics Proprietary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658C-420F-44E4-BE39-3F462A0315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847725"/>
            <a:ext cx="860552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847725"/>
            <a:ext cx="8743384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1509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E060-0947-4744-9926-82B8803F7C91}" type="datetime1">
              <a:rPr lang="en-US" smtClean="0"/>
              <a:pPr/>
              <a:t>4/21/14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KDM Analytics Proprietary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658C-420F-44E4-BE39-3F462A031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7544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04F9-96A8-9C47-8DCA-473088EF6A81}" type="datetime1">
              <a:rPr lang="en-US" smtClean="0"/>
              <a:pPr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KDM Analytics Proprietary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658C-420F-44E4-BE39-3F462A031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6760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C121-8EF3-5D48-846A-C43859393535}" type="datetime1">
              <a:rPr lang="en-US" smtClean="0"/>
              <a:pPr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KDM Analytics Proprietary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658C-420F-44E4-BE39-3F462A031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3939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62E8-302A-9F45-8BC4-766D10143ACB}" type="datetime1">
              <a:rPr lang="en-US" smtClean="0"/>
              <a:pPr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KDM Analytics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658C-420F-44E4-BE39-3F462A0315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847725"/>
            <a:ext cx="860552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847725"/>
            <a:ext cx="8743384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0710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1600" y="6356350"/>
            <a:ext cx="16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7EAA2-44EB-1E4C-9F0D-B379BF70C5B2}" type="datetime1">
              <a:rPr lang="en-US" smtClean="0"/>
              <a:pPr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KDM Analytics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475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D658C-420F-44E4-BE39-3F462A0315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244408" y="6314700"/>
            <a:ext cx="859655" cy="410625"/>
          </a:xfrm>
          <a:prstGeom prst="rect">
            <a:avLst/>
          </a:prstGeom>
        </p:spPr>
      </p:pic>
      <p:sp>
        <p:nvSpPr>
          <p:cNvPr id="9" name="Date Placeholder 4"/>
          <p:cNvSpPr txBox="1">
            <a:spLocks/>
          </p:cNvSpPr>
          <p:nvPr userDrawn="1"/>
        </p:nvSpPr>
        <p:spPr>
          <a:xfrm>
            <a:off x="971600" y="6356350"/>
            <a:ext cx="16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310232-8642-9C4C-B0B9-D2A89323E77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4/21/14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53200" y="6356350"/>
            <a:ext cx="1475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AD658C-420F-44E4-BE39-3F462A0315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8"/>
          <p:cNvSpPr txBox="1">
            <a:spLocks/>
          </p:cNvSpPr>
          <p:nvPr userDrawn="1"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KDM Analytics Proprietary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398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4" r:id="rId11"/>
    <p:sldLayoutId id="2147483665" r:id="rId12"/>
  </p:sldLayoutIdLst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spcBef>
          <a:spcPct val="0"/>
        </a:spcBef>
        <a:buNone/>
        <a:defRPr sz="32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63600" y="2645410"/>
            <a:ext cx="7315200" cy="136396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CA" dirty="0" smtClean="0"/>
              <a:t>Towards a common OMG Risk </a:t>
            </a:r>
            <a:r>
              <a:rPr lang="en-CA" dirty="0" err="1" smtClean="0"/>
              <a:t>Metamodel</a:t>
            </a:r>
            <a:endParaRPr lang="en-CA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01900" y="4038600"/>
            <a:ext cx="412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Dr. Nikolai Mansourov, CTO KDM Analytics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92300" y="3289300"/>
            <a:ext cx="539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to Threat Modeling Project discussion 21-04-2014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Justifiable Risk Assurance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47900" y="2971800"/>
            <a:ext cx="1231900" cy="762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Assurance Case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4914900"/>
            <a:ext cx="1828800" cy="762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Assurance Process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6500" y="2946400"/>
            <a:ext cx="1384300" cy="762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Risk </a:t>
            </a:r>
            <a:r>
              <a:rPr lang="en-US" dirty="0" err="1" smtClean="0">
                <a:solidFill>
                  <a:schemeClr val="accent1"/>
                </a:solidFill>
              </a:rPr>
              <a:t>Metamodel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 rot="2813583">
            <a:off x="3073623" y="4268094"/>
            <a:ext cx="1291987" cy="482600"/>
          </a:xfrm>
          <a:prstGeom prst="left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83000" y="2324100"/>
            <a:ext cx="1640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Assurance Case</a:t>
            </a:r>
            <a:br>
              <a:rPr lang="en-US" sz="1200" dirty="0" smtClean="0"/>
            </a:br>
            <a:r>
              <a:rPr lang="en-US" sz="1200" dirty="0" smtClean="0"/>
              <a:t> is structured according </a:t>
            </a:r>
          </a:p>
          <a:p>
            <a:r>
              <a:rPr lang="en-US" sz="1200" dirty="0" smtClean="0"/>
              <a:t>to  Risk </a:t>
            </a:r>
            <a:r>
              <a:rPr lang="en-US" sz="1200" dirty="0" err="1" smtClean="0"/>
              <a:t>Metamodel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692400" y="5080000"/>
            <a:ext cx="1857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Assurance Case </a:t>
            </a:r>
          </a:p>
          <a:p>
            <a:r>
              <a:rPr lang="en-US" sz="1200" dirty="0" smtClean="0"/>
              <a:t>provides guidance</a:t>
            </a:r>
            <a:br>
              <a:rPr lang="en-US" sz="1200" dirty="0" smtClean="0"/>
            </a:br>
            <a:r>
              <a:rPr lang="en-US" sz="1200" dirty="0" smtClean="0"/>
              <a:t>on how to collect evidence 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540500" y="4978400"/>
            <a:ext cx="2366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Risk </a:t>
            </a:r>
            <a:r>
              <a:rPr lang="en-US" sz="1200" dirty="0" err="1" smtClean="0"/>
              <a:t>Metamodel</a:t>
            </a:r>
            <a:r>
              <a:rPr lang="en-US" sz="1200" dirty="0" smtClean="0"/>
              <a:t> provides guidance </a:t>
            </a:r>
          </a:p>
          <a:p>
            <a:r>
              <a:rPr lang="en-US" sz="1200" dirty="0" smtClean="0"/>
              <a:t>on how to collect evidence 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4330700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Assurance Process delivers </a:t>
            </a:r>
            <a:br>
              <a:rPr lang="en-US" sz="1200" dirty="0" smtClean="0"/>
            </a:br>
            <a:r>
              <a:rPr lang="en-US" sz="1200" dirty="0" smtClean="0"/>
              <a:t>assurance case</a:t>
            </a:r>
          </a:p>
          <a:p>
            <a:r>
              <a:rPr lang="en-US" sz="1200" dirty="0" smtClean="0"/>
              <a:t>(argument + evidence)</a:t>
            </a:r>
            <a:endParaRPr lang="en-US" sz="1200" dirty="0"/>
          </a:p>
        </p:txBody>
      </p:sp>
      <p:sp>
        <p:nvSpPr>
          <p:cNvPr id="22" name="Right Arrow 21"/>
          <p:cNvSpPr/>
          <p:nvPr/>
        </p:nvSpPr>
        <p:spPr>
          <a:xfrm rot="7968501">
            <a:off x="6480471" y="4080781"/>
            <a:ext cx="1370806" cy="5207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800000">
            <a:off x="3568699" y="3124458"/>
            <a:ext cx="3886200" cy="5207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231900" y="1066800"/>
            <a:ext cx="25320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Assurance Case</a:t>
            </a:r>
            <a:br>
              <a:rPr lang="en-US" sz="1600" dirty="0" smtClean="0"/>
            </a:br>
            <a:r>
              <a:rPr lang="en-US" sz="1600" dirty="0" smtClean="0"/>
              <a:t> is related to the level of risk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54000" y="5880100"/>
            <a:ext cx="723900" cy="1651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Report</a:t>
            </a:r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9400" y="5524500"/>
            <a:ext cx="685800" cy="1905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accent1"/>
                </a:solidFill>
              </a:rPr>
              <a:t>Assurance Process</a:t>
            </a:r>
            <a:endParaRPr lang="en-US" sz="700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54100" y="5842000"/>
            <a:ext cx="160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specific to system 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066800" y="5397500"/>
            <a:ext cx="1207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Generic</a:t>
            </a:r>
          </a:p>
          <a:p>
            <a:r>
              <a:rPr lang="en-US" sz="1200" dirty="0" smtClean="0"/>
              <a:t> guidance &amp; tool</a:t>
            </a:r>
            <a:endParaRPr lang="en-US" sz="1200" dirty="0"/>
          </a:p>
        </p:txBody>
      </p:sp>
      <p:cxnSp>
        <p:nvCxnSpPr>
          <p:cNvPr id="39" name="Straight Connector 38"/>
          <p:cNvCxnSpPr>
            <a:endCxn id="4" idx="0"/>
          </p:cNvCxnSpPr>
          <p:nvPr/>
        </p:nvCxnSpPr>
        <p:spPr>
          <a:xfrm rot="16200000" flipH="1">
            <a:off x="1939925" y="2047875"/>
            <a:ext cx="1320800" cy="52705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Justifiable Risk Assurance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47900" y="2971800"/>
            <a:ext cx="1231900" cy="762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Assurance Case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33900" y="1054100"/>
            <a:ext cx="1828800" cy="7620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System Model</a:t>
            </a:r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4914900"/>
            <a:ext cx="1828800" cy="762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Assurance Process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6500" y="2946400"/>
            <a:ext cx="1384300" cy="762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Risk </a:t>
            </a:r>
            <a:r>
              <a:rPr lang="en-US" dirty="0" err="1" smtClean="0">
                <a:solidFill>
                  <a:schemeClr val="accent1"/>
                </a:solidFill>
              </a:rPr>
              <a:t>Metamodel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 rot="2813583">
            <a:off x="3073623" y="4268094"/>
            <a:ext cx="1291987" cy="482600"/>
          </a:xfrm>
          <a:prstGeom prst="left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74800" y="2082800"/>
            <a:ext cx="1806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Assurance Case</a:t>
            </a:r>
            <a:br>
              <a:rPr lang="en-US" sz="1200" dirty="0" smtClean="0"/>
            </a:br>
            <a:r>
              <a:rPr lang="en-US" sz="1200" dirty="0" smtClean="0"/>
              <a:t> is structured according to</a:t>
            </a:r>
          </a:p>
          <a:p>
            <a:r>
              <a:rPr lang="en-US" sz="1200" dirty="0" smtClean="0"/>
              <a:t>System Model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683000" y="2324100"/>
            <a:ext cx="1640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Assurance Case</a:t>
            </a:r>
            <a:br>
              <a:rPr lang="en-US" sz="1200" dirty="0" smtClean="0"/>
            </a:br>
            <a:r>
              <a:rPr lang="en-US" sz="1200" dirty="0" smtClean="0"/>
              <a:t> is structured according </a:t>
            </a:r>
          </a:p>
          <a:p>
            <a:r>
              <a:rPr lang="en-US" sz="1200" dirty="0" smtClean="0"/>
              <a:t>to  Risk </a:t>
            </a:r>
            <a:r>
              <a:rPr lang="en-US" sz="1200" dirty="0" err="1" smtClean="0"/>
              <a:t>Metamodel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692400" y="5080000"/>
            <a:ext cx="1857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Assurance Case </a:t>
            </a:r>
          </a:p>
          <a:p>
            <a:r>
              <a:rPr lang="en-US" sz="1200" dirty="0" smtClean="0"/>
              <a:t>provides guidance</a:t>
            </a:r>
            <a:br>
              <a:rPr lang="en-US" sz="1200" dirty="0" smtClean="0"/>
            </a:br>
            <a:r>
              <a:rPr lang="en-US" sz="1200" dirty="0" smtClean="0"/>
              <a:t>on how to collect evidence 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540500" y="4978400"/>
            <a:ext cx="2366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Risk </a:t>
            </a:r>
            <a:r>
              <a:rPr lang="en-US" sz="1200" dirty="0" err="1" smtClean="0"/>
              <a:t>Metamodel</a:t>
            </a:r>
            <a:r>
              <a:rPr lang="en-US" sz="1200" dirty="0" smtClean="0"/>
              <a:t> provides guidance </a:t>
            </a:r>
          </a:p>
          <a:p>
            <a:r>
              <a:rPr lang="en-US" sz="1200" dirty="0" smtClean="0"/>
              <a:t>on how to collect evidence 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4330700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Assurance Process delivers </a:t>
            </a:r>
            <a:br>
              <a:rPr lang="en-US" sz="1200" dirty="0" smtClean="0"/>
            </a:br>
            <a:r>
              <a:rPr lang="en-US" sz="1200" dirty="0" smtClean="0"/>
              <a:t>assurance case</a:t>
            </a:r>
          </a:p>
          <a:p>
            <a:r>
              <a:rPr lang="en-US" sz="1200" dirty="0" smtClean="0"/>
              <a:t>(argument + evidence)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994400" y="2565400"/>
            <a:ext cx="1404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Risk </a:t>
            </a:r>
            <a:r>
              <a:rPr lang="en-US" sz="1200" dirty="0" err="1" smtClean="0"/>
              <a:t>Metamodel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describes evidence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676900" y="1955800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System Model</a:t>
            </a:r>
            <a:br>
              <a:rPr lang="en-US" sz="1200" dirty="0" smtClean="0"/>
            </a:br>
            <a:r>
              <a:rPr lang="en-US" sz="1200" dirty="0" smtClean="0"/>
              <a:t> constrains evidence</a:t>
            </a:r>
            <a:endParaRPr lang="en-US" sz="1200" dirty="0"/>
          </a:p>
        </p:txBody>
      </p:sp>
      <p:sp>
        <p:nvSpPr>
          <p:cNvPr id="20" name="Right Arrow 19"/>
          <p:cNvSpPr/>
          <p:nvPr/>
        </p:nvSpPr>
        <p:spPr>
          <a:xfrm rot="8190909">
            <a:off x="3144162" y="2000611"/>
            <a:ext cx="1267806" cy="5207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6426199" y="3073658"/>
            <a:ext cx="977898" cy="5207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7968501">
            <a:off x="6480471" y="4080781"/>
            <a:ext cx="1370806" cy="5207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533900" y="3022600"/>
            <a:ext cx="1828800" cy="7620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Evidence</a:t>
            </a:r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0800000">
            <a:off x="3568700" y="3124458"/>
            <a:ext cx="876299" cy="5207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29000" y="3784600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Evidence justifies claims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597400" y="4140200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Assurance Process defines</a:t>
            </a:r>
          </a:p>
          <a:p>
            <a:r>
              <a:rPr lang="en-US" sz="1200" dirty="0" smtClean="0"/>
              <a:t> the steps to  collect </a:t>
            </a:r>
          </a:p>
          <a:p>
            <a:r>
              <a:rPr lang="en-US" sz="1200" dirty="0" smtClean="0"/>
              <a:t>evidence </a:t>
            </a:r>
            <a:endParaRPr lang="en-US" sz="1200" dirty="0"/>
          </a:p>
        </p:txBody>
      </p:sp>
      <p:sp>
        <p:nvSpPr>
          <p:cNvPr id="28" name="Right Arrow 27"/>
          <p:cNvSpPr/>
          <p:nvPr/>
        </p:nvSpPr>
        <p:spPr>
          <a:xfrm rot="16200000">
            <a:off x="5085440" y="4070559"/>
            <a:ext cx="939380" cy="5207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5014133" y="2109215"/>
            <a:ext cx="852930" cy="5207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231900" y="1066800"/>
            <a:ext cx="25320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Assurance Case</a:t>
            </a:r>
            <a:br>
              <a:rPr lang="en-US" sz="1600" dirty="0" smtClean="0"/>
            </a:br>
            <a:r>
              <a:rPr lang="en-US" sz="1600" dirty="0" smtClean="0"/>
              <a:t> is related to the level of risk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190500" y="2501900"/>
            <a:ext cx="1117600" cy="21336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Risk Report / Risk Manage-</a:t>
            </a:r>
            <a:r>
              <a:rPr lang="en-US" dirty="0" err="1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ment</a:t>
            </a:r>
            <a:endParaRPr lang="en-US" dirty="0" smtClean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pPr algn="ctr"/>
            <a:r>
              <a:rPr lang="en-US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Plan</a:t>
            </a:r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0800000">
            <a:off x="1409699" y="3111758"/>
            <a:ext cx="749299" cy="5207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54000" y="5880100"/>
            <a:ext cx="723900" cy="1651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Report</a:t>
            </a:r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9400" y="5524500"/>
            <a:ext cx="685800" cy="1905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accent1"/>
                </a:solidFill>
              </a:rPr>
              <a:t>Assurance Process</a:t>
            </a:r>
            <a:endParaRPr lang="en-US" sz="700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08100" y="3657600"/>
            <a:ext cx="1148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Assurance Case </a:t>
            </a:r>
          </a:p>
          <a:p>
            <a:r>
              <a:rPr lang="en-US" sz="1200" dirty="0" smtClean="0"/>
              <a:t>structures </a:t>
            </a:r>
          </a:p>
          <a:p>
            <a:r>
              <a:rPr lang="en-US" sz="1200" dirty="0" smtClean="0"/>
              <a:t>report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1054100" y="5842000"/>
            <a:ext cx="160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specific to system 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066800" y="5397500"/>
            <a:ext cx="1207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Generic</a:t>
            </a:r>
          </a:p>
          <a:p>
            <a:r>
              <a:rPr lang="en-US" sz="1200" dirty="0" smtClean="0"/>
              <a:t> guidance &amp; tool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781800" y="1244600"/>
            <a:ext cx="1439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e.g. </a:t>
            </a:r>
            <a:r>
              <a:rPr lang="en-US" sz="1400" dirty="0" err="1" smtClean="0"/>
              <a:t>DoDAF</a:t>
            </a:r>
            <a:r>
              <a:rPr lang="en-US" sz="1400" dirty="0" smtClean="0"/>
              <a:t> views</a:t>
            </a:r>
            <a:endParaRPr lang="en-US" sz="1400" dirty="0"/>
          </a:p>
        </p:txBody>
      </p:sp>
      <p:cxnSp>
        <p:nvCxnSpPr>
          <p:cNvPr id="39" name="Straight Connector 38"/>
          <p:cNvCxnSpPr>
            <a:endCxn id="4" idx="0"/>
          </p:cNvCxnSpPr>
          <p:nvPr/>
        </p:nvCxnSpPr>
        <p:spPr>
          <a:xfrm rot="16200000" flipH="1">
            <a:off x="1939925" y="2047875"/>
            <a:ext cx="1320800" cy="52705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832600" y="1612900"/>
            <a:ext cx="1828800" cy="7620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Observations</a:t>
            </a:r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8066676">
            <a:off x="6169834" y="2350515"/>
            <a:ext cx="852930" cy="5207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943600" y="2794000"/>
            <a:ext cx="1231900" cy="762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Assurance Case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86200" y="2324100"/>
            <a:ext cx="1117600" cy="21336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Risk Report / Risk Manage-</a:t>
            </a:r>
            <a:r>
              <a:rPr lang="en-US" dirty="0" err="1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ment</a:t>
            </a:r>
            <a:endParaRPr lang="en-US" dirty="0" smtClean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pPr algn="ctr"/>
            <a:r>
              <a:rPr lang="en-US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Plan</a:t>
            </a:r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0800000">
            <a:off x="5105399" y="2933958"/>
            <a:ext cx="749299" cy="5207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11300" y="2794000"/>
            <a:ext cx="1231900" cy="762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Courses of Actions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2997199" y="2933958"/>
            <a:ext cx="749299" cy="5207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Tools, Interoperability, “Automated Everything”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1054100"/>
            <a:ext cx="1841500" cy="11938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41000"/>
                </a:schemeClr>
              </a:gs>
              <a:gs pos="80000">
                <a:schemeClr val="accent1">
                  <a:shade val="93000"/>
                  <a:satMod val="130000"/>
                  <a:alpha val="41000"/>
                </a:schemeClr>
              </a:gs>
              <a:gs pos="100000">
                <a:schemeClr val="accent1">
                  <a:shade val="94000"/>
                  <a:satMod val="135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Risk Management  Vocabulary</a:t>
            </a:r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6108700" y="1104900"/>
            <a:ext cx="1841500" cy="11938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41000"/>
                </a:schemeClr>
              </a:gs>
              <a:gs pos="80000">
                <a:schemeClr val="accent1">
                  <a:shade val="93000"/>
                  <a:satMod val="130000"/>
                  <a:alpha val="41000"/>
                </a:schemeClr>
              </a:gs>
              <a:gs pos="100000">
                <a:schemeClr val="accent1">
                  <a:shade val="94000"/>
                  <a:satMod val="135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Assurance Vocabulary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6908800" y="4114800"/>
            <a:ext cx="1841500" cy="11938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41000"/>
                </a:schemeClr>
              </a:gs>
              <a:gs pos="80000">
                <a:schemeClr val="accent1">
                  <a:shade val="93000"/>
                  <a:satMod val="130000"/>
                  <a:alpha val="41000"/>
                </a:schemeClr>
              </a:gs>
              <a:gs pos="100000">
                <a:schemeClr val="accent1">
                  <a:shade val="94000"/>
                  <a:satMod val="135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System Architecture Vocabulary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406400" y="4165600"/>
            <a:ext cx="1638300" cy="10033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41000"/>
                </a:schemeClr>
              </a:gs>
              <a:gs pos="80000">
                <a:schemeClr val="accent1">
                  <a:shade val="93000"/>
                  <a:satMod val="130000"/>
                  <a:alpha val="41000"/>
                </a:schemeClr>
              </a:gs>
              <a:gs pos="100000">
                <a:schemeClr val="accent1">
                  <a:shade val="94000"/>
                  <a:satMod val="135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Code</a:t>
            </a:r>
          </a:p>
          <a:p>
            <a:pPr algn="ctr"/>
            <a:r>
              <a:rPr lang="en-US" sz="1400" dirty="0" smtClean="0"/>
              <a:t>Vocabulary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2654300" y="5041900"/>
            <a:ext cx="1638300" cy="10033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41000"/>
                </a:schemeClr>
              </a:gs>
              <a:gs pos="80000">
                <a:schemeClr val="accent1">
                  <a:shade val="93000"/>
                  <a:satMod val="130000"/>
                  <a:alpha val="41000"/>
                </a:schemeClr>
              </a:gs>
              <a:gs pos="100000">
                <a:schemeClr val="accent1">
                  <a:shade val="94000"/>
                  <a:satMod val="135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Network</a:t>
            </a:r>
          </a:p>
          <a:p>
            <a:pPr algn="ctr"/>
            <a:r>
              <a:rPr lang="en-US" sz="1400" dirty="0" smtClean="0"/>
              <a:t>Vocabulary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38100" y="2413000"/>
            <a:ext cx="1841500" cy="11938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41000"/>
                </a:schemeClr>
              </a:gs>
              <a:gs pos="80000">
                <a:schemeClr val="accent1">
                  <a:shade val="93000"/>
                  <a:satMod val="130000"/>
                  <a:alpha val="41000"/>
                </a:schemeClr>
              </a:gs>
              <a:gs pos="100000">
                <a:schemeClr val="accent1">
                  <a:shade val="94000"/>
                  <a:satMod val="135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Vulnerability Detection Vocabulary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470400" y="3390900"/>
            <a:ext cx="723900" cy="431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35000"/>
                </a:schemeClr>
              </a:gs>
              <a:gs pos="80000">
                <a:schemeClr val="accent1">
                  <a:shade val="93000"/>
                  <a:satMod val="130000"/>
                  <a:alpha val="35000"/>
                </a:schemeClr>
              </a:gs>
              <a:gs pos="100000">
                <a:schemeClr val="accent1">
                  <a:shade val="94000"/>
                  <a:satMod val="135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Threat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33700" y="2171700"/>
            <a:ext cx="723900" cy="431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35000"/>
                </a:schemeClr>
              </a:gs>
              <a:gs pos="80000">
                <a:schemeClr val="accent1">
                  <a:shade val="93000"/>
                  <a:satMod val="130000"/>
                  <a:alpha val="35000"/>
                </a:schemeClr>
              </a:gs>
              <a:gs pos="100000">
                <a:schemeClr val="accent1">
                  <a:shade val="94000"/>
                  <a:satMod val="135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52800" y="1854200"/>
            <a:ext cx="723900" cy="431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35000"/>
                </a:schemeClr>
              </a:gs>
              <a:gs pos="80000">
                <a:schemeClr val="accent1">
                  <a:shade val="93000"/>
                  <a:satMod val="130000"/>
                  <a:alpha val="35000"/>
                </a:schemeClr>
              </a:gs>
              <a:gs pos="100000">
                <a:schemeClr val="accent1">
                  <a:shade val="94000"/>
                  <a:satMod val="135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Risk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57800" y="1905000"/>
            <a:ext cx="723900" cy="431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35000"/>
                </a:schemeClr>
              </a:gs>
              <a:gs pos="80000">
                <a:schemeClr val="accent1">
                  <a:shade val="93000"/>
                  <a:satMod val="130000"/>
                  <a:alpha val="35000"/>
                </a:schemeClr>
              </a:gs>
              <a:gs pos="100000">
                <a:schemeClr val="accent1">
                  <a:shade val="94000"/>
                  <a:satMod val="135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Claim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73700" y="2197100"/>
            <a:ext cx="914400" cy="431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35000"/>
                </a:schemeClr>
              </a:gs>
              <a:gs pos="80000">
                <a:schemeClr val="accent1">
                  <a:shade val="93000"/>
                  <a:satMod val="130000"/>
                  <a:alpha val="35000"/>
                </a:schemeClr>
              </a:gs>
              <a:gs pos="100000">
                <a:schemeClr val="accent1">
                  <a:shade val="94000"/>
                  <a:satMod val="135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Argument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78500" y="2603500"/>
            <a:ext cx="914400" cy="431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35000"/>
                </a:schemeClr>
              </a:gs>
              <a:gs pos="80000">
                <a:schemeClr val="accent1">
                  <a:shade val="93000"/>
                  <a:satMod val="130000"/>
                  <a:alpha val="35000"/>
                </a:schemeClr>
              </a:gs>
              <a:gs pos="100000">
                <a:schemeClr val="accent1">
                  <a:shade val="94000"/>
                  <a:satMod val="135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Evidence Item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45200" y="3441700"/>
            <a:ext cx="901700" cy="431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35000"/>
                </a:schemeClr>
              </a:gs>
              <a:gs pos="80000">
                <a:schemeClr val="accent1">
                  <a:shade val="93000"/>
                  <a:satMod val="130000"/>
                  <a:alpha val="35000"/>
                </a:schemeClr>
              </a:gs>
              <a:gs pos="100000">
                <a:schemeClr val="accent1">
                  <a:shade val="94000"/>
                  <a:satMod val="135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Capability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69000" y="3810000"/>
            <a:ext cx="1092200" cy="431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35000"/>
                </a:schemeClr>
              </a:gs>
              <a:gs pos="80000">
                <a:schemeClr val="accent1">
                  <a:shade val="93000"/>
                  <a:satMod val="130000"/>
                  <a:alpha val="35000"/>
                </a:schemeClr>
              </a:gs>
              <a:gs pos="100000">
                <a:schemeClr val="accent1">
                  <a:shade val="94000"/>
                  <a:satMod val="135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Performer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26100" y="4368800"/>
            <a:ext cx="1092200" cy="431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35000"/>
                </a:schemeClr>
              </a:gs>
              <a:gs pos="80000">
                <a:schemeClr val="accent1">
                  <a:shade val="93000"/>
                  <a:satMod val="130000"/>
                  <a:alpha val="35000"/>
                </a:schemeClr>
              </a:gs>
              <a:gs pos="100000">
                <a:schemeClr val="accent1">
                  <a:shade val="94000"/>
                  <a:satMod val="135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Information Exchange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30700" y="5067300"/>
            <a:ext cx="723900" cy="431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35000"/>
                </a:schemeClr>
              </a:gs>
              <a:gs pos="80000">
                <a:schemeClr val="accent1">
                  <a:shade val="93000"/>
                  <a:satMod val="130000"/>
                  <a:alpha val="35000"/>
                </a:schemeClr>
              </a:gs>
              <a:gs pos="100000">
                <a:schemeClr val="accent1">
                  <a:shade val="94000"/>
                  <a:satMod val="135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44800" y="4686300"/>
            <a:ext cx="723900" cy="431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35000"/>
                </a:schemeClr>
              </a:gs>
              <a:gs pos="80000">
                <a:schemeClr val="accent1">
                  <a:shade val="93000"/>
                  <a:satMod val="130000"/>
                  <a:alpha val="35000"/>
                </a:schemeClr>
              </a:gs>
              <a:gs pos="100000">
                <a:schemeClr val="accent1">
                  <a:shade val="94000"/>
                  <a:satMod val="135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Router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08400" y="4813300"/>
            <a:ext cx="838200" cy="431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35000"/>
                </a:schemeClr>
              </a:gs>
              <a:gs pos="80000">
                <a:schemeClr val="accent1">
                  <a:shade val="93000"/>
                  <a:satMod val="130000"/>
                  <a:alpha val="35000"/>
                </a:schemeClr>
              </a:gs>
              <a:gs pos="100000">
                <a:schemeClr val="accent1">
                  <a:shade val="94000"/>
                  <a:satMod val="135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Firewall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97100" y="3771900"/>
            <a:ext cx="889000" cy="431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35000"/>
                </a:schemeClr>
              </a:gs>
              <a:gs pos="80000">
                <a:schemeClr val="accent1">
                  <a:shade val="93000"/>
                  <a:satMod val="130000"/>
                  <a:alpha val="35000"/>
                </a:schemeClr>
              </a:gs>
              <a:gs pos="100000">
                <a:schemeClr val="accent1">
                  <a:shade val="94000"/>
                  <a:satMod val="135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Module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12900" y="3594100"/>
            <a:ext cx="889000" cy="431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35000"/>
                </a:schemeClr>
              </a:gs>
              <a:gs pos="80000">
                <a:schemeClr val="accent1">
                  <a:shade val="93000"/>
                  <a:satMod val="130000"/>
                  <a:alpha val="35000"/>
                </a:schemeClr>
              </a:gs>
              <a:gs pos="100000">
                <a:schemeClr val="accent1">
                  <a:shade val="94000"/>
                  <a:satMod val="135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54200" y="4165600"/>
            <a:ext cx="1003300" cy="431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35000"/>
                </a:schemeClr>
              </a:gs>
              <a:gs pos="80000">
                <a:schemeClr val="accent1">
                  <a:shade val="93000"/>
                  <a:satMod val="130000"/>
                  <a:alpha val="35000"/>
                </a:schemeClr>
              </a:gs>
              <a:gs pos="100000">
                <a:schemeClr val="accent1">
                  <a:shade val="94000"/>
                  <a:satMod val="135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74800" y="2705100"/>
            <a:ext cx="1092200" cy="431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35000"/>
                </a:schemeClr>
              </a:gs>
              <a:gs pos="80000">
                <a:schemeClr val="accent1">
                  <a:shade val="93000"/>
                  <a:satMod val="130000"/>
                  <a:alpha val="35000"/>
                </a:schemeClr>
              </a:gs>
              <a:gs pos="100000">
                <a:schemeClr val="accent1">
                  <a:shade val="94000"/>
                  <a:satMod val="135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Vulnerability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289300" y="3073400"/>
            <a:ext cx="2400300" cy="1320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Facts &amp; Findings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441700" y="2387600"/>
            <a:ext cx="723900" cy="431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35000"/>
                </a:schemeClr>
              </a:gs>
              <a:gs pos="80000">
                <a:schemeClr val="accent1">
                  <a:shade val="93000"/>
                  <a:satMod val="130000"/>
                  <a:alpha val="35000"/>
                </a:schemeClr>
              </a:gs>
              <a:gs pos="100000">
                <a:schemeClr val="accent1">
                  <a:shade val="94000"/>
                  <a:satMod val="135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Threat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16200000" flipV="1">
            <a:off x="3625850" y="2927350"/>
            <a:ext cx="342900" cy="33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3200400" y="3987800"/>
            <a:ext cx="4064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4064000" y="4279900"/>
            <a:ext cx="406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 flipH="1" flipV="1">
            <a:off x="4832350" y="2825750"/>
            <a:ext cx="431800" cy="317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473700" y="3898900"/>
            <a:ext cx="3175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3086100" y="3225800"/>
            <a:ext cx="457200" cy="29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8000" y="199390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CVE, CWE, CAPEC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43000" y="5295900"/>
            <a:ext cx="136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KDM, </a:t>
            </a:r>
            <a:r>
              <a:rPr lang="en-US" dirty="0" err="1" smtClean="0"/>
              <a:t>CybOX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791200" y="5105400"/>
            <a:ext cx="79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UPDM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035800" y="2578100"/>
            <a:ext cx="74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SACM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6500" y="1244600"/>
            <a:ext cx="1701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Risk </a:t>
            </a:r>
            <a:r>
              <a:rPr lang="en-US" dirty="0" err="1" smtClean="0"/>
              <a:t>Metamodel</a:t>
            </a:r>
            <a:endParaRPr lang="en-US" dirty="0"/>
          </a:p>
        </p:txBody>
      </p:sp>
      <p:sp>
        <p:nvSpPr>
          <p:cNvPr id="41" name="Explosion 1 40"/>
          <p:cNvSpPr/>
          <p:nvPr/>
        </p:nvSpPr>
        <p:spPr>
          <a:xfrm>
            <a:off x="3860800" y="1054100"/>
            <a:ext cx="1447800" cy="889000"/>
          </a:xfrm>
          <a:prstGeom prst="irregularSeal1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risk </a:t>
            </a:r>
            <a:r>
              <a:rPr lang="en-US" dirty="0" err="1" smtClean="0"/>
              <a:t>metamodel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justifiable risk assurance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Risk </a:t>
            </a:r>
            <a:r>
              <a:rPr lang="en-US" dirty="0" err="1" smtClean="0"/>
              <a:t>Metamodel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90900" y="2527300"/>
            <a:ext cx="238784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Identified Risks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629400" y="990600"/>
            <a:ext cx="1580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 what ?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58800" y="3873500"/>
            <a:ext cx="3525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severe/ So what ?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223000" y="3937000"/>
            <a:ext cx="1921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likely ?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60400" y="1054100"/>
            <a:ext cx="1971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Who cares ? </a:t>
            </a:r>
            <a:endParaRPr lang="en-US" sz="28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22900" y="1549400"/>
            <a:ext cx="1168400" cy="1003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2311400" y="1612900"/>
            <a:ext cx="1155700" cy="977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2501900" y="3086100"/>
            <a:ext cx="101600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37200" y="3111500"/>
            <a:ext cx="889000" cy="863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3200" y="1790700"/>
            <a:ext cx="197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Assets and Targets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406400" y="1879600"/>
            <a:ext cx="207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Owners and criteria</a:t>
            </a:r>
            <a:endParaRPr 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927100" y="4533900"/>
            <a:ext cx="184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Undesired events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0" y="4559300"/>
            <a:ext cx="176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Attack scenarios</a:t>
            </a:r>
            <a:endParaRPr lang="en-US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2921000" y="4978400"/>
            <a:ext cx="3299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to do about it ? 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3213100" y="5651500"/>
            <a:ext cx="283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Controls, mitigation options</a:t>
            </a:r>
            <a:endParaRPr lang="en-US" i="1" dirty="0"/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3492500" y="4025900"/>
            <a:ext cx="187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Risk </a:t>
            </a:r>
            <a:r>
              <a:rPr lang="en-US" dirty="0" err="1" smtClean="0"/>
              <a:t>Metamodel</a:t>
            </a:r>
            <a:endParaRPr lang="en-US" dirty="0"/>
          </a:p>
        </p:txBody>
      </p:sp>
      <p:pic>
        <p:nvPicPr>
          <p:cNvPr id="4" name="Picture 3" descr="Screen shot 2013-03-20 at 1.50.3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87" y="990600"/>
            <a:ext cx="2881113" cy="1817524"/>
          </a:xfrm>
          <a:prstGeom prst="rect">
            <a:avLst/>
          </a:prstGeom>
        </p:spPr>
      </p:pic>
      <p:pic>
        <p:nvPicPr>
          <p:cNvPr id="5" name="Picture 4" descr="Screen shot 2013-03-20 at 1.50.5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630" y="939800"/>
            <a:ext cx="3303769" cy="1930400"/>
          </a:xfrm>
          <a:prstGeom prst="rect">
            <a:avLst/>
          </a:prstGeom>
        </p:spPr>
      </p:pic>
      <p:pic>
        <p:nvPicPr>
          <p:cNvPr id="6" name="Picture 5" descr="Screen shot 2013-03-20 at 1.52.10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" y="4014671"/>
            <a:ext cx="3111501" cy="1871410"/>
          </a:xfrm>
          <a:prstGeom prst="rect">
            <a:avLst/>
          </a:prstGeom>
        </p:spPr>
      </p:pic>
      <p:pic>
        <p:nvPicPr>
          <p:cNvPr id="7" name="Picture 6" descr="Screen shot 2013-03-20 at 1.52.24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300" y="4210050"/>
            <a:ext cx="3162300" cy="1581150"/>
          </a:xfrm>
          <a:prstGeom prst="rect">
            <a:avLst/>
          </a:prstGeom>
        </p:spPr>
      </p:pic>
      <p:pic>
        <p:nvPicPr>
          <p:cNvPr id="8" name="Picture 7" descr="Screen shot 2013-03-20 at 2.02.25 PM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17800" y="2487868"/>
            <a:ext cx="3397250" cy="17221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51600" y="3073400"/>
            <a:ext cx="197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Assets and Targets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31800" y="2971800"/>
            <a:ext cx="207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Owners and criteria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749300" y="5905500"/>
            <a:ext cx="1845365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Undesired events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37300" y="5930900"/>
            <a:ext cx="176534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Attack scenarios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94100" y="4343400"/>
            <a:ext cx="159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Identified risks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708400" y="5499100"/>
            <a:ext cx="1968107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Controls, </a:t>
            </a:r>
          </a:p>
          <a:p>
            <a:pPr algn="ctr"/>
            <a:r>
              <a:rPr lang="en-US" i="1" dirty="0" smtClean="0"/>
              <a:t>Mitigation options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57201" y="952501"/>
            <a:ext cx="5524500" cy="515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137480" y="1064375"/>
            <a:ext cx="215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FORSA STEPS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FORSA methodology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84053" y="1595438"/>
            <a:ext cx="5023048" cy="44751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Operational Context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System Facts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Asset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Undesired Event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Attack Group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Threat Scenario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Safeguard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Vulnerability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Risk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Risk Analysis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69213" y="6356350"/>
            <a:ext cx="1474787" cy="365125"/>
          </a:xfrm>
        </p:spPr>
        <p:txBody>
          <a:bodyPr/>
          <a:lstStyle/>
          <a:p>
            <a:fld id="{90AD658C-420F-44E4-BE39-3F462A03150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02400" y="4394200"/>
            <a:ext cx="2103686" cy="1477328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sequence of </a:t>
            </a:r>
          </a:p>
          <a:p>
            <a:r>
              <a:rPr lang="en-US" dirty="0" smtClean="0"/>
              <a:t>steps is designed to </a:t>
            </a:r>
          </a:p>
          <a:p>
            <a:r>
              <a:rPr lang="en-US" dirty="0" smtClean="0"/>
              <a:t>increase </a:t>
            </a:r>
            <a:r>
              <a:rPr lang="en-US" i="1" dirty="0" smtClean="0"/>
              <a:t>confidence</a:t>
            </a:r>
            <a:r>
              <a:rPr lang="en-US" dirty="0" smtClean="0"/>
              <a:t>, </a:t>
            </a:r>
          </a:p>
          <a:p>
            <a:r>
              <a:rPr lang="en-US" dirty="0" smtClean="0"/>
              <a:t>and therefore </a:t>
            </a:r>
          </a:p>
          <a:p>
            <a:r>
              <a:rPr lang="en-US" dirty="0" smtClean="0"/>
              <a:t>increase </a:t>
            </a:r>
            <a:r>
              <a:rPr lang="en-US" i="1" dirty="0" smtClean="0"/>
              <a:t>assurance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45300" y="1435100"/>
            <a:ext cx="15763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FORSA:</a:t>
            </a:r>
          </a:p>
          <a:p>
            <a:r>
              <a:rPr lang="en-US" dirty="0" smtClean="0"/>
              <a:t>- Fact Oriented</a:t>
            </a:r>
          </a:p>
          <a:p>
            <a:r>
              <a:rPr lang="en-US" dirty="0" smtClean="0"/>
              <a:t>- Repeatable</a:t>
            </a:r>
          </a:p>
          <a:p>
            <a:r>
              <a:rPr lang="en-US" dirty="0" smtClean="0"/>
              <a:t>- Security</a:t>
            </a:r>
          </a:p>
          <a:p>
            <a:r>
              <a:rPr lang="en-US" dirty="0" smtClean="0"/>
              <a:t>- Assessment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35000" y="24638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6900" y="33909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4200" y="51308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The Operational Context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57201" y="952501"/>
            <a:ext cx="5524500" cy="515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137480" y="1064375"/>
            <a:ext cx="215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FORSA STEPS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84053" y="1595438"/>
            <a:ext cx="5023048" cy="44751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Operational Context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System Facts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Asset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Undesired Event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Attack Group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Threat Scenario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Safeguard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Vulnerability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Risk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Risk Analysis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69213" y="6356350"/>
            <a:ext cx="1474787" cy="365125"/>
          </a:xfrm>
        </p:spPr>
        <p:txBody>
          <a:bodyPr/>
          <a:lstStyle/>
          <a:p>
            <a:fld id="{90AD658C-420F-44E4-BE39-3F462A03150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Down Arrow 10"/>
          <p:cNvSpPr/>
          <p:nvPr/>
        </p:nvSpPr>
        <p:spPr>
          <a:xfrm rot="5400000">
            <a:off x="6553200" y="1397000"/>
            <a:ext cx="484632" cy="978408"/>
          </a:xfrm>
          <a:prstGeom prst="down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6045200" y="1612900"/>
            <a:ext cx="177800" cy="838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35000" y="24638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6900" y="33909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4200" y="51308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What is security risk ? (ISO 15408)</a:t>
            </a:r>
            <a:endParaRPr lang="en-US" sz="2800" dirty="0"/>
          </a:p>
        </p:txBody>
      </p:sp>
      <p:pic>
        <p:nvPicPr>
          <p:cNvPr id="7" name="Picture 6" descr="Screen shot 2012-09-10 at 2.38.3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90600"/>
            <a:ext cx="7092950" cy="51185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operational context is based on</a:t>
            </a:r>
            <a:br>
              <a:rPr lang="en-US" dirty="0" smtClean="0"/>
            </a:br>
            <a:r>
              <a:rPr lang="en-US" dirty="0" smtClean="0"/>
              <a:t>the following 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1625600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Operational Capability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7600" y="4394200"/>
            <a:ext cx="130073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Stakeholder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196850" y="3168650"/>
            <a:ext cx="24384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52500" y="2857500"/>
            <a:ext cx="669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owns</a:t>
            </a:r>
            <a:endParaRPr lang="en-US" sz="16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4775200" y="3784600"/>
            <a:ext cx="94727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Incident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2" idx="0"/>
          </p:cNvCxnSpPr>
          <p:nvPr/>
        </p:nvCxnSpPr>
        <p:spPr>
          <a:xfrm rot="16200000" flipV="1">
            <a:off x="3157816" y="1693581"/>
            <a:ext cx="1765300" cy="2416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81400" y="2679700"/>
            <a:ext cx="1966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Injures the capability</a:t>
            </a:r>
            <a:endParaRPr lang="en-US" sz="1600" i="1" dirty="0"/>
          </a:p>
        </p:txBody>
      </p:sp>
      <p:cxnSp>
        <p:nvCxnSpPr>
          <p:cNvPr id="27" name="Straight Arrow Connector 26"/>
          <p:cNvCxnSpPr>
            <a:stCxn id="9" idx="3"/>
            <a:endCxn id="22" idx="1"/>
          </p:cNvCxnSpPr>
          <p:nvPr/>
        </p:nvCxnSpPr>
        <p:spPr>
          <a:xfrm flipV="1">
            <a:off x="2418332" y="3969266"/>
            <a:ext cx="2356868" cy="6096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34200" y="4356100"/>
            <a:ext cx="83869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299200" y="3924300"/>
            <a:ext cx="809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Causes</a:t>
            </a:r>
            <a:endParaRPr lang="en-US" sz="1600" i="1" dirty="0"/>
          </a:p>
        </p:txBody>
      </p:sp>
      <p:cxnSp>
        <p:nvCxnSpPr>
          <p:cNvPr id="39" name="Straight Arrow Connector 38"/>
          <p:cNvCxnSpPr>
            <a:stCxn id="22" idx="3"/>
            <a:endCxn id="36" idx="1"/>
          </p:cNvCxnSpPr>
          <p:nvPr/>
        </p:nvCxnSpPr>
        <p:spPr>
          <a:xfrm>
            <a:off x="5722470" y="3969266"/>
            <a:ext cx="121173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43200" y="4508500"/>
            <a:ext cx="1729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Wants to mitigate</a:t>
            </a:r>
            <a:endParaRPr lang="en-US" sz="1600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1028700" y="5613400"/>
            <a:ext cx="111859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Safeguard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48" idx="0"/>
          </p:cNvCxnSpPr>
          <p:nvPr/>
        </p:nvCxnSpPr>
        <p:spPr>
          <a:xfrm rot="5400000">
            <a:off x="1168650" y="5181849"/>
            <a:ext cx="850897" cy="12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17600" y="5029200"/>
            <a:ext cx="908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requires</a:t>
            </a:r>
            <a:endParaRPr lang="en-US" sz="1600" i="1" dirty="0"/>
          </a:p>
        </p:txBody>
      </p:sp>
      <p:sp>
        <p:nvSpPr>
          <p:cNvPr id="65" name="Rounded Rectangle 64"/>
          <p:cNvSpPr/>
          <p:nvPr/>
        </p:nvSpPr>
        <p:spPr>
          <a:xfrm>
            <a:off x="3403600" y="2425700"/>
            <a:ext cx="5080000" cy="25019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620000" y="3276600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Risk</a:t>
            </a:r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660900" y="5486400"/>
            <a:ext cx="168214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Security Criteria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14600" y="4978400"/>
            <a:ext cx="134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Is sensitive to</a:t>
            </a:r>
            <a:endParaRPr lang="en-US" sz="1600" i="1" dirty="0"/>
          </a:p>
        </p:txBody>
      </p:sp>
      <p:cxnSp>
        <p:nvCxnSpPr>
          <p:cNvPr id="38" name="Straight Arrow Connector 37"/>
          <p:cNvCxnSpPr>
            <a:endCxn id="34" idx="1"/>
          </p:cNvCxnSpPr>
          <p:nvPr/>
        </p:nvCxnSpPr>
        <p:spPr>
          <a:xfrm>
            <a:off x="2171700" y="4775200"/>
            <a:ext cx="2489200" cy="895866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H="1">
            <a:off x="4573436" y="4799163"/>
            <a:ext cx="1346200" cy="28273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394200" y="4965700"/>
            <a:ext cx="2292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Produces injury involving</a:t>
            </a:r>
            <a:endParaRPr lang="en-US" sz="1600" i="1" dirty="0"/>
          </a:p>
        </p:txBody>
      </p:sp>
      <p:sp>
        <p:nvSpPr>
          <p:cNvPr id="50" name="Rounded Rectangle 49"/>
          <p:cNvSpPr/>
          <p:nvPr/>
        </p:nvSpPr>
        <p:spPr>
          <a:xfrm>
            <a:off x="698500" y="990600"/>
            <a:ext cx="4902200" cy="22352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102100" y="1104900"/>
            <a:ext cx="118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Mission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702300" y="2857500"/>
            <a:ext cx="148726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Threat Source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5499102" y="3225799"/>
            <a:ext cx="749298" cy="558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74954" y="3293646"/>
            <a:ext cx="78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causes</a:t>
            </a:r>
            <a:endParaRPr lang="en-US" sz="16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1638300" y="3975100"/>
            <a:ext cx="1259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aka “Owner”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operational context is based on</a:t>
            </a:r>
            <a:br>
              <a:rPr lang="en-US" dirty="0" smtClean="0"/>
            </a:br>
            <a:r>
              <a:rPr lang="en-US" dirty="0" smtClean="0"/>
              <a:t>the following 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1625600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Operational Capability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7600" y="4394200"/>
            <a:ext cx="130073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Stakeholder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196850" y="3168650"/>
            <a:ext cx="24384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52500" y="2857500"/>
            <a:ext cx="669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owns</a:t>
            </a:r>
            <a:endParaRPr lang="en-US" sz="16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4775200" y="3784600"/>
            <a:ext cx="94727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Incident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2" idx="0"/>
          </p:cNvCxnSpPr>
          <p:nvPr/>
        </p:nvCxnSpPr>
        <p:spPr>
          <a:xfrm rot="16200000" flipV="1">
            <a:off x="3157816" y="1693581"/>
            <a:ext cx="1765300" cy="2416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81400" y="2679700"/>
            <a:ext cx="1966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Injures the capability</a:t>
            </a:r>
            <a:endParaRPr lang="en-US" sz="1600" i="1" dirty="0"/>
          </a:p>
        </p:txBody>
      </p:sp>
      <p:cxnSp>
        <p:nvCxnSpPr>
          <p:cNvPr id="27" name="Straight Arrow Connector 26"/>
          <p:cNvCxnSpPr>
            <a:stCxn id="9" idx="3"/>
            <a:endCxn id="22" idx="1"/>
          </p:cNvCxnSpPr>
          <p:nvPr/>
        </p:nvCxnSpPr>
        <p:spPr>
          <a:xfrm flipV="1">
            <a:off x="2418332" y="3969266"/>
            <a:ext cx="2356868" cy="6096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34200" y="4356100"/>
            <a:ext cx="83869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299200" y="3924300"/>
            <a:ext cx="809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Causes</a:t>
            </a:r>
            <a:endParaRPr lang="en-US" sz="1600" i="1" dirty="0"/>
          </a:p>
        </p:txBody>
      </p:sp>
      <p:cxnSp>
        <p:nvCxnSpPr>
          <p:cNvPr id="39" name="Straight Arrow Connector 38"/>
          <p:cNvCxnSpPr>
            <a:stCxn id="22" idx="3"/>
            <a:endCxn id="36" idx="1"/>
          </p:cNvCxnSpPr>
          <p:nvPr/>
        </p:nvCxnSpPr>
        <p:spPr>
          <a:xfrm>
            <a:off x="5722470" y="3969266"/>
            <a:ext cx="121173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43200" y="4508500"/>
            <a:ext cx="1729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Wants to mitigate</a:t>
            </a:r>
            <a:endParaRPr lang="en-US" sz="1600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1028700" y="5613400"/>
            <a:ext cx="111859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Safeguard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48" idx="0"/>
          </p:cNvCxnSpPr>
          <p:nvPr/>
        </p:nvCxnSpPr>
        <p:spPr>
          <a:xfrm rot="5400000">
            <a:off x="1168650" y="5181849"/>
            <a:ext cx="850897" cy="12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17600" y="5029200"/>
            <a:ext cx="908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requires</a:t>
            </a:r>
            <a:endParaRPr lang="en-US" sz="1600" i="1" dirty="0"/>
          </a:p>
        </p:txBody>
      </p:sp>
      <p:sp>
        <p:nvSpPr>
          <p:cNvPr id="65" name="Rounded Rectangle 64"/>
          <p:cNvSpPr/>
          <p:nvPr/>
        </p:nvSpPr>
        <p:spPr>
          <a:xfrm>
            <a:off x="3403600" y="2425700"/>
            <a:ext cx="5080000" cy="25019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60900" y="5486400"/>
            <a:ext cx="168214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Security Criteria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14600" y="4978400"/>
            <a:ext cx="134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Is sensitive to</a:t>
            </a:r>
            <a:endParaRPr lang="en-US" sz="1600" i="1" dirty="0"/>
          </a:p>
        </p:txBody>
      </p:sp>
      <p:cxnSp>
        <p:nvCxnSpPr>
          <p:cNvPr id="38" name="Straight Arrow Connector 37"/>
          <p:cNvCxnSpPr>
            <a:endCxn id="34" idx="1"/>
          </p:cNvCxnSpPr>
          <p:nvPr/>
        </p:nvCxnSpPr>
        <p:spPr>
          <a:xfrm>
            <a:off x="2171700" y="4775200"/>
            <a:ext cx="2489200" cy="895866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H="1">
            <a:off x="4573436" y="4799163"/>
            <a:ext cx="1346200" cy="28273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394200" y="4965700"/>
            <a:ext cx="2292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Produces injury involving</a:t>
            </a:r>
            <a:endParaRPr lang="en-US" sz="1600" i="1" dirty="0"/>
          </a:p>
        </p:txBody>
      </p:sp>
      <p:sp>
        <p:nvSpPr>
          <p:cNvPr id="50" name="Rounded Rectangle 49"/>
          <p:cNvSpPr/>
          <p:nvPr/>
        </p:nvSpPr>
        <p:spPr>
          <a:xfrm>
            <a:off x="698500" y="990600"/>
            <a:ext cx="4902200" cy="22352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102100" y="1104900"/>
            <a:ext cx="118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Mission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574800" y="2197100"/>
            <a:ext cx="3258199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OC1 - Capture packets</a:t>
            </a:r>
          </a:p>
          <a:p>
            <a:r>
              <a:rPr lang="en-US" i="1" dirty="0" smtClean="0"/>
              <a:t>OC2 -  Analyze &amp; display packets</a:t>
            </a:r>
          </a:p>
          <a:p>
            <a:r>
              <a:rPr lang="en-US" i="1" dirty="0" smtClean="0"/>
              <a:t>OC3 – Export &amp; import packets</a:t>
            </a:r>
          </a:p>
          <a:p>
            <a:r>
              <a:rPr lang="en-US" i="1" dirty="0" smtClean="0"/>
              <a:t>OC4 – Exchange packets</a:t>
            </a:r>
          </a:p>
          <a:p>
            <a:r>
              <a:rPr lang="en-US" i="1" dirty="0" smtClean="0"/>
              <a:t>OC5 – Manage network</a:t>
            </a:r>
            <a:endParaRPr 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5702300" y="2857500"/>
            <a:ext cx="148726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Threat Source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10800000" flipV="1">
            <a:off x="5499102" y="3225799"/>
            <a:ext cx="749298" cy="558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74954" y="3293646"/>
            <a:ext cx="78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causes</a:t>
            </a:r>
            <a:endParaRPr lang="en-US" sz="16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7620000" y="3276600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Risk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/>
          <p:cNvCxnSpPr/>
          <p:nvPr/>
        </p:nvCxnSpPr>
        <p:spPr>
          <a:xfrm rot="10800000" flipV="1">
            <a:off x="5499102" y="3225799"/>
            <a:ext cx="749298" cy="558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operational context is based on</a:t>
            </a:r>
            <a:br>
              <a:rPr lang="en-US" dirty="0" smtClean="0"/>
            </a:br>
            <a:r>
              <a:rPr lang="en-US" dirty="0" smtClean="0"/>
              <a:t>the following 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1625600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Operational Capability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7600" y="4394200"/>
            <a:ext cx="130073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Stakeholder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196850" y="3168650"/>
            <a:ext cx="24384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52500" y="2857500"/>
            <a:ext cx="669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owns</a:t>
            </a:r>
            <a:endParaRPr lang="en-US" sz="16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4775200" y="3784600"/>
            <a:ext cx="94727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Incident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2" idx="0"/>
          </p:cNvCxnSpPr>
          <p:nvPr/>
        </p:nvCxnSpPr>
        <p:spPr>
          <a:xfrm rot="16200000" flipV="1">
            <a:off x="3157816" y="1693581"/>
            <a:ext cx="1765300" cy="2416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81400" y="2679700"/>
            <a:ext cx="1966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Injures the capability</a:t>
            </a:r>
            <a:endParaRPr lang="en-US" sz="1600" i="1" dirty="0"/>
          </a:p>
        </p:txBody>
      </p:sp>
      <p:cxnSp>
        <p:nvCxnSpPr>
          <p:cNvPr id="27" name="Straight Arrow Connector 26"/>
          <p:cNvCxnSpPr>
            <a:stCxn id="9" idx="3"/>
            <a:endCxn id="22" idx="1"/>
          </p:cNvCxnSpPr>
          <p:nvPr/>
        </p:nvCxnSpPr>
        <p:spPr>
          <a:xfrm flipV="1">
            <a:off x="2418332" y="3969266"/>
            <a:ext cx="2356868" cy="6096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34200" y="4356100"/>
            <a:ext cx="83869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299200" y="3924300"/>
            <a:ext cx="809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Causes</a:t>
            </a:r>
            <a:endParaRPr lang="en-US" sz="1600" i="1" dirty="0"/>
          </a:p>
        </p:txBody>
      </p:sp>
      <p:cxnSp>
        <p:nvCxnSpPr>
          <p:cNvPr id="39" name="Straight Arrow Connector 38"/>
          <p:cNvCxnSpPr>
            <a:stCxn id="22" idx="3"/>
            <a:endCxn id="36" idx="1"/>
          </p:cNvCxnSpPr>
          <p:nvPr/>
        </p:nvCxnSpPr>
        <p:spPr>
          <a:xfrm>
            <a:off x="5722470" y="3969266"/>
            <a:ext cx="121173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43200" y="4508500"/>
            <a:ext cx="1729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Wants to mitigate</a:t>
            </a:r>
            <a:endParaRPr lang="en-US" sz="1600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1028700" y="5613400"/>
            <a:ext cx="111859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Safeguard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48" idx="0"/>
          </p:cNvCxnSpPr>
          <p:nvPr/>
        </p:nvCxnSpPr>
        <p:spPr>
          <a:xfrm rot="5400000">
            <a:off x="1168650" y="5181849"/>
            <a:ext cx="850897" cy="12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17600" y="5029200"/>
            <a:ext cx="908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requires</a:t>
            </a:r>
            <a:endParaRPr lang="en-US" sz="1600" i="1" dirty="0"/>
          </a:p>
        </p:txBody>
      </p:sp>
      <p:sp>
        <p:nvSpPr>
          <p:cNvPr id="65" name="Rounded Rectangle 64"/>
          <p:cNvSpPr/>
          <p:nvPr/>
        </p:nvSpPr>
        <p:spPr>
          <a:xfrm>
            <a:off x="3403600" y="2425700"/>
            <a:ext cx="5080000" cy="25019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60900" y="5486400"/>
            <a:ext cx="168214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Security Criteria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14600" y="4978400"/>
            <a:ext cx="134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Is sensitive to</a:t>
            </a:r>
            <a:endParaRPr lang="en-US" sz="1600" i="1" dirty="0"/>
          </a:p>
        </p:txBody>
      </p:sp>
      <p:cxnSp>
        <p:nvCxnSpPr>
          <p:cNvPr id="38" name="Straight Arrow Connector 37"/>
          <p:cNvCxnSpPr>
            <a:endCxn id="34" idx="1"/>
          </p:cNvCxnSpPr>
          <p:nvPr/>
        </p:nvCxnSpPr>
        <p:spPr>
          <a:xfrm>
            <a:off x="2171700" y="4775200"/>
            <a:ext cx="2489200" cy="895866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H="1">
            <a:off x="4573436" y="4799163"/>
            <a:ext cx="1346200" cy="28273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394200" y="4965700"/>
            <a:ext cx="2292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Produces injury involving</a:t>
            </a:r>
            <a:endParaRPr lang="en-US" sz="1600" i="1" dirty="0"/>
          </a:p>
        </p:txBody>
      </p:sp>
      <p:sp>
        <p:nvSpPr>
          <p:cNvPr id="50" name="Rounded Rectangle 49"/>
          <p:cNvSpPr/>
          <p:nvPr/>
        </p:nvSpPr>
        <p:spPr>
          <a:xfrm>
            <a:off x="698500" y="990600"/>
            <a:ext cx="4902200" cy="22352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102100" y="1104900"/>
            <a:ext cx="118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Mission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574800" y="2197100"/>
            <a:ext cx="3258199" cy="1477328"/>
          </a:xfrm>
          <a:prstGeom prst="rect">
            <a:avLst/>
          </a:prstGeom>
          <a:solidFill>
            <a:srgbClr val="D7E4BD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OC1 - Capture packets</a:t>
            </a:r>
          </a:p>
          <a:p>
            <a:r>
              <a:rPr lang="en-US" i="1" dirty="0" smtClean="0"/>
              <a:t>OC2 -  Analyze &amp; display packets</a:t>
            </a:r>
          </a:p>
          <a:p>
            <a:r>
              <a:rPr lang="en-US" i="1" dirty="0" smtClean="0"/>
              <a:t>OC3 – Export &amp; import packets</a:t>
            </a:r>
          </a:p>
          <a:p>
            <a:r>
              <a:rPr lang="en-US" i="1" dirty="0" smtClean="0"/>
              <a:t>OC4 – Exchange packets</a:t>
            </a:r>
          </a:p>
          <a:p>
            <a:r>
              <a:rPr lang="en-US" i="1" dirty="0" smtClean="0"/>
              <a:t>OC5 – Manage network</a:t>
            </a:r>
            <a:endParaRPr 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2501900" y="4229100"/>
            <a:ext cx="3100290" cy="1200329"/>
          </a:xfrm>
          <a:prstGeom prst="rect">
            <a:avLst/>
          </a:prstGeom>
          <a:solidFill>
            <a:srgbClr val="D7E4BD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ST1 – Chief Security Officer</a:t>
            </a:r>
          </a:p>
          <a:p>
            <a:r>
              <a:rPr lang="en-US" i="1" dirty="0" smtClean="0"/>
              <a:t>ST2 -  Law Enforcement Officer</a:t>
            </a:r>
          </a:p>
          <a:p>
            <a:r>
              <a:rPr lang="en-US" i="1" dirty="0" smtClean="0"/>
              <a:t>ST3 – Chief Information Officer</a:t>
            </a:r>
          </a:p>
          <a:p>
            <a:r>
              <a:rPr lang="en-US" i="1" dirty="0" smtClean="0"/>
              <a:t>ST4 – Network Manager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02300" y="2857500"/>
            <a:ext cx="148726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Threat Source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74954" y="3293646"/>
            <a:ext cx="78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causes</a:t>
            </a:r>
            <a:endParaRPr lang="en-US" sz="16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20000" y="3276600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Risk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rot="10800000" flipV="1">
            <a:off x="5499102" y="3225799"/>
            <a:ext cx="749298" cy="558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operational context is based on</a:t>
            </a:r>
            <a:br>
              <a:rPr lang="en-US" dirty="0" smtClean="0"/>
            </a:br>
            <a:r>
              <a:rPr lang="en-US" dirty="0" smtClean="0"/>
              <a:t>the following 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1625600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Operational Capability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7600" y="4394200"/>
            <a:ext cx="130073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Stakeholder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196850" y="3168650"/>
            <a:ext cx="24384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52500" y="2857500"/>
            <a:ext cx="669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owns</a:t>
            </a:r>
            <a:endParaRPr lang="en-US" sz="16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4775200" y="3784600"/>
            <a:ext cx="94727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Incident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2" idx="0"/>
          </p:cNvCxnSpPr>
          <p:nvPr/>
        </p:nvCxnSpPr>
        <p:spPr>
          <a:xfrm rot="16200000" flipV="1">
            <a:off x="3157816" y="1693581"/>
            <a:ext cx="1765300" cy="2416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81400" y="2679700"/>
            <a:ext cx="1966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Injures the capability</a:t>
            </a:r>
            <a:endParaRPr lang="en-US" sz="1600" i="1" dirty="0"/>
          </a:p>
        </p:txBody>
      </p:sp>
      <p:cxnSp>
        <p:nvCxnSpPr>
          <p:cNvPr id="27" name="Straight Arrow Connector 26"/>
          <p:cNvCxnSpPr>
            <a:stCxn id="9" idx="3"/>
            <a:endCxn id="22" idx="1"/>
          </p:cNvCxnSpPr>
          <p:nvPr/>
        </p:nvCxnSpPr>
        <p:spPr>
          <a:xfrm flipV="1">
            <a:off x="2418332" y="3969266"/>
            <a:ext cx="2356868" cy="6096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34200" y="4356100"/>
            <a:ext cx="83869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299200" y="3924300"/>
            <a:ext cx="809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Causes</a:t>
            </a:r>
            <a:endParaRPr lang="en-US" sz="1600" i="1" dirty="0"/>
          </a:p>
        </p:txBody>
      </p:sp>
      <p:cxnSp>
        <p:nvCxnSpPr>
          <p:cNvPr id="39" name="Straight Arrow Connector 38"/>
          <p:cNvCxnSpPr>
            <a:stCxn id="22" idx="3"/>
            <a:endCxn id="36" idx="1"/>
          </p:cNvCxnSpPr>
          <p:nvPr/>
        </p:nvCxnSpPr>
        <p:spPr>
          <a:xfrm>
            <a:off x="5722470" y="3969266"/>
            <a:ext cx="121173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43200" y="4508500"/>
            <a:ext cx="1729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Wants to mitigate</a:t>
            </a:r>
            <a:endParaRPr lang="en-US" sz="1600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1028700" y="5613400"/>
            <a:ext cx="111859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Safeguard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48" idx="0"/>
          </p:cNvCxnSpPr>
          <p:nvPr/>
        </p:nvCxnSpPr>
        <p:spPr>
          <a:xfrm rot="5400000">
            <a:off x="1168650" y="5181849"/>
            <a:ext cx="850897" cy="12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17600" y="5029200"/>
            <a:ext cx="908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requires</a:t>
            </a:r>
            <a:endParaRPr lang="en-US" sz="1600" i="1" dirty="0"/>
          </a:p>
        </p:txBody>
      </p:sp>
      <p:sp>
        <p:nvSpPr>
          <p:cNvPr id="65" name="Rounded Rectangle 64"/>
          <p:cNvSpPr/>
          <p:nvPr/>
        </p:nvSpPr>
        <p:spPr>
          <a:xfrm>
            <a:off x="3403600" y="2425700"/>
            <a:ext cx="5080000" cy="25019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60900" y="5486400"/>
            <a:ext cx="168214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Security Criteria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14600" y="4978400"/>
            <a:ext cx="134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Is sensitive to</a:t>
            </a:r>
            <a:endParaRPr lang="en-US" sz="1600" i="1" dirty="0"/>
          </a:p>
        </p:txBody>
      </p:sp>
      <p:cxnSp>
        <p:nvCxnSpPr>
          <p:cNvPr id="38" name="Straight Arrow Connector 37"/>
          <p:cNvCxnSpPr>
            <a:endCxn id="34" idx="1"/>
          </p:cNvCxnSpPr>
          <p:nvPr/>
        </p:nvCxnSpPr>
        <p:spPr>
          <a:xfrm>
            <a:off x="2171700" y="4775200"/>
            <a:ext cx="2489200" cy="895866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H="1">
            <a:off x="4573436" y="4799163"/>
            <a:ext cx="1346200" cy="28273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394200" y="4965700"/>
            <a:ext cx="2292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Produces injury involving</a:t>
            </a:r>
            <a:endParaRPr lang="en-US" sz="1600" i="1" dirty="0"/>
          </a:p>
        </p:txBody>
      </p:sp>
      <p:sp>
        <p:nvSpPr>
          <p:cNvPr id="50" name="Rounded Rectangle 49"/>
          <p:cNvSpPr/>
          <p:nvPr/>
        </p:nvSpPr>
        <p:spPr>
          <a:xfrm>
            <a:off x="698500" y="990600"/>
            <a:ext cx="4902200" cy="22352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102100" y="1104900"/>
            <a:ext cx="118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Mission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574800" y="2197100"/>
            <a:ext cx="3258199" cy="1477328"/>
          </a:xfrm>
          <a:prstGeom prst="rect">
            <a:avLst/>
          </a:prstGeom>
          <a:solidFill>
            <a:srgbClr val="D7E4BD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OC1 - Capture packets</a:t>
            </a:r>
          </a:p>
          <a:p>
            <a:r>
              <a:rPr lang="en-US" i="1" dirty="0" smtClean="0"/>
              <a:t>OC2 -  Analyze &amp; display packets</a:t>
            </a:r>
          </a:p>
          <a:p>
            <a:r>
              <a:rPr lang="en-US" i="1" dirty="0" smtClean="0"/>
              <a:t>OC3 – Export &amp; import packets</a:t>
            </a:r>
          </a:p>
          <a:p>
            <a:r>
              <a:rPr lang="en-US" i="1" dirty="0" smtClean="0"/>
              <a:t>OC4 – Exchange packets</a:t>
            </a:r>
          </a:p>
          <a:p>
            <a:r>
              <a:rPr lang="en-US" i="1" dirty="0" smtClean="0"/>
              <a:t>OC5 – Manage network</a:t>
            </a:r>
            <a:endParaRPr 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2501900" y="4229100"/>
            <a:ext cx="3100290" cy="1200329"/>
          </a:xfrm>
          <a:prstGeom prst="rect">
            <a:avLst/>
          </a:prstGeom>
          <a:solidFill>
            <a:srgbClr val="D7E4BD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ST1 – Chief Security Officer</a:t>
            </a:r>
          </a:p>
          <a:p>
            <a:r>
              <a:rPr lang="en-US" i="1" dirty="0" smtClean="0"/>
              <a:t>ST2 -  Law Enforcement Officer</a:t>
            </a:r>
          </a:p>
          <a:p>
            <a:r>
              <a:rPr lang="en-US" i="1" dirty="0" smtClean="0"/>
              <a:t>ST3 – Chief Information Officer</a:t>
            </a:r>
          </a:p>
          <a:p>
            <a:r>
              <a:rPr lang="en-US" i="1" dirty="0" smtClean="0"/>
              <a:t>ST4 – Network Manager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40500" y="5105400"/>
            <a:ext cx="1602472" cy="923330"/>
          </a:xfrm>
          <a:prstGeom prst="rect">
            <a:avLst/>
          </a:prstGeom>
          <a:solidFill>
            <a:srgbClr val="D7E4BD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Confidentiality</a:t>
            </a:r>
          </a:p>
          <a:p>
            <a:r>
              <a:rPr lang="en-US" i="1" dirty="0" smtClean="0"/>
              <a:t>Integrity</a:t>
            </a:r>
          </a:p>
          <a:p>
            <a:r>
              <a:rPr lang="en-US" i="1" dirty="0" smtClean="0"/>
              <a:t>Availability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02300" y="2857500"/>
            <a:ext cx="148726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Threat Source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74954" y="3293646"/>
            <a:ext cx="78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causes</a:t>
            </a:r>
            <a:endParaRPr lang="en-US" sz="16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7620000" y="3276600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Risk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“Standard” Taxonomy of Impacts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97300" y="11811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7400" y="1841500"/>
            <a:ext cx="1548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Environmental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78100" y="1841500"/>
            <a:ext cx="1016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Financial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34100" y="2565400"/>
            <a:ext cx="161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Compliance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97400" y="3644900"/>
            <a:ext cx="205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Decision-making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184400" y="1524000"/>
            <a:ext cx="1612900" cy="3556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3314700" y="1549400"/>
            <a:ext cx="635000" cy="3429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197350" y="1657350"/>
            <a:ext cx="1104900" cy="8890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3619500" y="2400300"/>
            <a:ext cx="1981200" cy="5334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32500" y="1752600"/>
            <a:ext cx="66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Legal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597400" y="1511300"/>
            <a:ext cx="1524000" cy="3429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66800" y="3225800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Intellectual Property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24400" y="2603500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Mission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67100" y="2641600"/>
            <a:ext cx="108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Safety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67400" y="3149600"/>
            <a:ext cx="108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Image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11500" y="3683000"/>
            <a:ext cx="1184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Morale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rot="16200000" flipH="1">
            <a:off x="3784600" y="2057400"/>
            <a:ext cx="977900" cy="635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419600" y="1498600"/>
            <a:ext cx="1981200" cy="11049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2571750" y="1733550"/>
            <a:ext cx="1485900" cy="12954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419600" y="1587500"/>
            <a:ext cx="1841500" cy="16383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>
            <a:off x="2749550" y="2393950"/>
            <a:ext cx="2146300" cy="5334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96900" y="4762500"/>
            <a:ext cx="3574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Impacts are related to:</a:t>
            </a:r>
          </a:p>
          <a:p>
            <a:pPr>
              <a:buFontTx/>
              <a:buChar char="-"/>
            </a:pPr>
            <a:r>
              <a:rPr lang="en-US" dirty="0" smtClean="0"/>
              <a:t>Identification of the primary assets</a:t>
            </a:r>
          </a:p>
          <a:p>
            <a:pPr>
              <a:buFontTx/>
              <a:buChar char="-"/>
            </a:pPr>
            <a:r>
              <a:rPr lang="en-US" dirty="0" smtClean="0"/>
              <a:t>Injury and undesired events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10300" y="5664200"/>
            <a:ext cx="239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Based on EBIOS and HTRA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Impacts in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97300" y="11811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7400" y="1841500"/>
            <a:ext cx="1548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Environmental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78100" y="1841500"/>
            <a:ext cx="1016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Financial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34100" y="2565400"/>
            <a:ext cx="161170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On Compliance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97400" y="3644900"/>
            <a:ext cx="205815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On Decision-making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184400" y="1524000"/>
            <a:ext cx="1612900" cy="3556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3314700" y="1549400"/>
            <a:ext cx="635000" cy="3429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197350" y="1657350"/>
            <a:ext cx="1104900" cy="8890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3619500" y="2400300"/>
            <a:ext cx="1981200" cy="5334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32500" y="1752600"/>
            <a:ext cx="66447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Legal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597400" y="1511300"/>
            <a:ext cx="1524000" cy="3429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66800" y="3225800"/>
            <a:ext cx="242887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On Intellectual Property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24400" y="2603500"/>
            <a:ext cx="123783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On Mission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67100" y="2641600"/>
            <a:ext cx="108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Safety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67400" y="3149600"/>
            <a:ext cx="108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Image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11500" y="3683000"/>
            <a:ext cx="1184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Morale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rot="16200000" flipH="1">
            <a:off x="3784600" y="2057400"/>
            <a:ext cx="977900" cy="635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419600" y="1498600"/>
            <a:ext cx="1981200" cy="11049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2571750" y="1733550"/>
            <a:ext cx="1485900" cy="12954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419600" y="1587500"/>
            <a:ext cx="1841500" cy="16383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>
            <a:off x="2749550" y="2393950"/>
            <a:ext cx="2146300" cy="5334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96900" y="4762500"/>
            <a:ext cx="3574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Impacts are related to:</a:t>
            </a:r>
          </a:p>
          <a:p>
            <a:pPr>
              <a:buFontTx/>
              <a:buChar char="-"/>
            </a:pPr>
            <a:r>
              <a:rPr lang="en-US" dirty="0" smtClean="0"/>
              <a:t>Identification of the primary assets</a:t>
            </a:r>
          </a:p>
          <a:p>
            <a:pPr>
              <a:buFontTx/>
              <a:buChar char="-"/>
            </a:pPr>
            <a:r>
              <a:rPr lang="en-US" dirty="0" smtClean="0"/>
              <a:t>Injury and undesired events 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1206500" y="1816100"/>
            <a:ext cx="596900" cy="546100"/>
            <a:chOff x="1206500" y="1816100"/>
            <a:chExt cx="596900" cy="5461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257300" y="1816100"/>
              <a:ext cx="533400" cy="52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206500" y="1816100"/>
              <a:ext cx="596900" cy="546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667000" y="1816100"/>
            <a:ext cx="596900" cy="546100"/>
            <a:chOff x="1206500" y="1816100"/>
            <a:chExt cx="596900" cy="54610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257300" y="1816100"/>
              <a:ext cx="533400" cy="52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1206500" y="1816100"/>
              <a:ext cx="596900" cy="546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848100" y="2578100"/>
            <a:ext cx="596900" cy="546100"/>
            <a:chOff x="1206500" y="1816100"/>
            <a:chExt cx="596900" cy="5461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1257300" y="1816100"/>
              <a:ext cx="533400" cy="52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1206500" y="1816100"/>
              <a:ext cx="596900" cy="546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248400" y="3048000"/>
            <a:ext cx="596900" cy="546100"/>
            <a:chOff x="1206500" y="1816100"/>
            <a:chExt cx="596900" cy="5461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257300" y="1816100"/>
              <a:ext cx="533400" cy="52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206500" y="1816100"/>
              <a:ext cx="596900" cy="546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3289300" y="3721100"/>
            <a:ext cx="596900" cy="546100"/>
            <a:chOff x="1206500" y="1816100"/>
            <a:chExt cx="596900" cy="5461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257300" y="1816100"/>
              <a:ext cx="533400" cy="52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1206500" y="1816100"/>
              <a:ext cx="596900" cy="546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“Standard” Taxonomy of threat sources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97300" y="9525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Threat Sources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44700" y="1524000"/>
            <a:ext cx="86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38900" y="1435100"/>
            <a:ext cx="132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Non-Human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3022600" y="1295400"/>
            <a:ext cx="774702" cy="4191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5379784" y="1137166"/>
            <a:ext cx="1084516" cy="361434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6300" y="2476500"/>
            <a:ext cx="108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Malicious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59200" y="2540000"/>
            <a:ext cx="154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Non-Malicious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2"/>
            <a:endCxn id="13" idx="0"/>
          </p:cNvCxnSpPr>
          <p:nvPr/>
        </p:nvCxnSpPr>
        <p:spPr>
          <a:xfrm rot="5400000">
            <a:off x="1656020" y="1654817"/>
            <a:ext cx="583168" cy="1060198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4" idx="0"/>
          </p:cNvCxnSpPr>
          <p:nvPr/>
        </p:nvCxnSpPr>
        <p:spPr>
          <a:xfrm rot="16200000" flipH="1">
            <a:off x="3181390" y="1189645"/>
            <a:ext cx="646668" cy="2054042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8366" y="3454400"/>
            <a:ext cx="91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93666" y="3454400"/>
            <a:ext cx="95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730250" y="3016252"/>
            <a:ext cx="711203" cy="419098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25603" y="2870203"/>
            <a:ext cx="901697" cy="711197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74866" y="3429000"/>
            <a:ext cx="91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10066" y="3378200"/>
            <a:ext cx="95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4" idx="2"/>
          </p:cNvCxnSpPr>
          <p:nvPr/>
        </p:nvCxnSpPr>
        <p:spPr>
          <a:xfrm rot="5400000">
            <a:off x="4203140" y="3163897"/>
            <a:ext cx="583170" cy="7404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737100" y="2882903"/>
            <a:ext cx="1625600" cy="609597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3566" y="4533900"/>
            <a:ext cx="1112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Limited </a:t>
            </a:r>
          </a:p>
          <a:p>
            <a:r>
              <a:rPr lang="en-US" dirty="0" smtClean="0"/>
              <a:t>Capability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6566" y="4533900"/>
            <a:ext cx="1108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Unlimited</a:t>
            </a:r>
          </a:p>
          <a:p>
            <a:r>
              <a:rPr lang="en-US" dirty="0" smtClean="0"/>
              <a:t>Capability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207234" y="4209967"/>
            <a:ext cx="773671" cy="1282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74469" y="3835403"/>
            <a:ext cx="838201" cy="761999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933566" y="4508500"/>
            <a:ext cx="1112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Limited </a:t>
            </a:r>
          </a:p>
          <a:p>
            <a:r>
              <a:rPr lang="en-US" dirty="0" smtClean="0"/>
              <a:t>Capability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203566" y="4533900"/>
            <a:ext cx="1108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Unlimited</a:t>
            </a:r>
          </a:p>
          <a:p>
            <a:r>
              <a:rPr lang="en-US" dirty="0" smtClean="0"/>
              <a:t>Capability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5400000">
            <a:off x="4270119" y="4146554"/>
            <a:ext cx="711199" cy="317496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60669" y="3886203"/>
            <a:ext cx="889001" cy="711199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54566" y="4470400"/>
            <a:ext cx="1112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Limited</a:t>
            </a:r>
          </a:p>
          <a:p>
            <a:r>
              <a:rPr lang="en-US" dirty="0" smtClean="0"/>
              <a:t>Capability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997566" y="4470400"/>
            <a:ext cx="1108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Unlimited</a:t>
            </a:r>
          </a:p>
          <a:p>
            <a:r>
              <a:rPr lang="en-US" dirty="0" smtClean="0"/>
              <a:t>Capability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rot="16200000" flipH="1">
            <a:off x="6746617" y="4083049"/>
            <a:ext cx="812802" cy="215904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057766" y="3759200"/>
            <a:ext cx="1485904" cy="774702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93666" y="5080000"/>
            <a:ext cx="1112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Limited</a:t>
            </a:r>
            <a:br>
              <a:rPr lang="en-US" dirty="0" smtClean="0"/>
            </a:br>
            <a:r>
              <a:rPr lang="en-US" dirty="0" smtClean="0"/>
              <a:t>Capability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539866" y="5016500"/>
            <a:ext cx="1112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Unlimited </a:t>
            </a:r>
          </a:p>
          <a:p>
            <a:r>
              <a:rPr lang="en-US" dirty="0" smtClean="0"/>
              <a:t>Capability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1930789" y="4391412"/>
            <a:ext cx="1370569" cy="235207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H="1">
            <a:off x="2682616" y="4057649"/>
            <a:ext cx="1308103" cy="812803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1666" y="53721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Capability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rot="16200000" flipH="1">
            <a:off x="295017" y="4489450"/>
            <a:ext cx="1562099" cy="380999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574666" y="57658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Capability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rot="16200000" flipH="1">
            <a:off x="2269867" y="4457699"/>
            <a:ext cx="1968499" cy="8001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98766" y="52451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Capability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 rot="16200000" flipH="1">
            <a:off x="4232015" y="4527551"/>
            <a:ext cx="1371602" cy="1905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613266" y="51308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Capability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rot="5400000">
            <a:off x="6156066" y="4470400"/>
            <a:ext cx="1409700" cy="381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146800" y="2590800"/>
            <a:ext cx="108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Malicious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327900" y="2590800"/>
            <a:ext cx="154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Non-Malicious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 rot="5400000">
            <a:off x="6572252" y="2089155"/>
            <a:ext cx="774700" cy="304796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6200000" flipH="1">
            <a:off x="7143751" y="1911348"/>
            <a:ext cx="863600" cy="673103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464300" y="5765800"/>
            <a:ext cx="239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Based on EBIOS and HTRA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threat sources in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97300" y="952500"/>
            <a:ext cx="1582484" cy="369332"/>
          </a:xfrm>
          <a:prstGeom prst="rect">
            <a:avLst/>
          </a:prstGeom>
          <a:solidFill>
            <a:srgbClr val="D7E4BD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Threat Sources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44700" y="1524000"/>
            <a:ext cx="86600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Human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38900" y="1435100"/>
            <a:ext cx="132868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Non-Human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3022600" y="1295400"/>
            <a:ext cx="774702" cy="4191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5379784" y="1137166"/>
            <a:ext cx="1084516" cy="361434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6300" y="2476500"/>
            <a:ext cx="108241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Malicious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59200" y="2540000"/>
            <a:ext cx="1545089" cy="369332"/>
          </a:xfrm>
          <a:prstGeom prst="rect">
            <a:avLst/>
          </a:prstGeom>
          <a:solidFill>
            <a:srgbClr val="D7E4BD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Non-Malicious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2"/>
            <a:endCxn id="13" idx="0"/>
          </p:cNvCxnSpPr>
          <p:nvPr/>
        </p:nvCxnSpPr>
        <p:spPr>
          <a:xfrm rot="5400000">
            <a:off x="1656020" y="1654817"/>
            <a:ext cx="583168" cy="1060198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4" idx="0"/>
          </p:cNvCxnSpPr>
          <p:nvPr/>
        </p:nvCxnSpPr>
        <p:spPr>
          <a:xfrm rot="16200000" flipH="1">
            <a:off x="3181390" y="1189645"/>
            <a:ext cx="646668" cy="2054042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8366" y="3454400"/>
            <a:ext cx="91695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93666" y="3454400"/>
            <a:ext cx="9530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External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730250" y="3016252"/>
            <a:ext cx="711203" cy="419098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25603" y="2870203"/>
            <a:ext cx="901697" cy="711197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74866" y="3429000"/>
            <a:ext cx="916950" cy="369332"/>
          </a:xfrm>
          <a:prstGeom prst="rect">
            <a:avLst/>
          </a:prstGeom>
          <a:solidFill>
            <a:srgbClr val="D7E4BD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10066" y="3378200"/>
            <a:ext cx="95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4" idx="2"/>
          </p:cNvCxnSpPr>
          <p:nvPr/>
        </p:nvCxnSpPr>
        <p:spPr>
          <a:xfrm rot="5400000">
            <a:off x="4203140" y="3163897"/>
            <a:ext cx="583170" cy="7404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737100" y="2882903"/>
            <a:ext cx="1625600" cy="609597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3566" y="4533900"/>
            <a:ext cx="1112166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Limited </a:t>
            </a:r>
          </a:p>
          <a:p>
            <a:r>
              <a:rPr lang="en-US" dirty="0" smtClean="0"/>
              <a:t>Capability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6566" y="4533900"/>
            <a:ext cx="1108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Unlimited</a:t>
            </a:r>
          </a:p>
          <a:p>
            <a:r>
              <a:rPr lang="en-US" dirty="0" smtClean="0"/>
              <a:t>Capability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207234" y="4209967"/>
            <a:ext cx="773671" cy="1282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74469" y="3835403"/>
            <a:ext cx="838201" cy="761999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933566" y="4495800"/>
            <a:ext cx="1112166" cy="646331"/>
          </a:xfrm>
          <a:prstGeom prst="rect">
            <a:avLst/>
          </a:prstGeom>
          <a:solidFill>
            <a:srgbClr val="D7E4BD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Limited </a:t>
            </a:r>
          </a:p>
          <a:p>
            <a:r>
              <a:rPr lang="en-US" dirty="0" smtClean="0"/>
              <a:t>Capability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203566" y="4533900"/>
            <a:ext cx="1108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Unlimited</a:t>
            </a:r>
          </a:p>
          <a:p>
            <a:r>
              <a:rPr lang="en-US" dirty="0" smtClean="0"/>
              <a:t>Capability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5400000">
            <a:off x="4270119" y="4146554"/>
            <a:ext cx="711199" cy="317496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60669" y="3886203"/>
            <a:ext cx="889001" cy="711199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54566" y="4470400"/>
            <a:ext cx="1112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Limited</a:t>
            </a:r>
          </a:p>
          <a:p>
            <a:r>
              <a:rPr lang="en-US" dirty="0" smtClean="0"/>
              <a:t>Capability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997566" y="4470400"/>
            <a:ext cx="1108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Unlimited</a:t>
            </a:r>
          </a:p>
          <a:p>
            <a:r>
              <a:rPr lang="en-US" dirty="0" smtClean="0"/>
              <a:t>Capability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rot="16200000" flipH="1">
            <a:off x="6746617" y="4083049"/>
            <a:ext cx="812802" cy="215904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057766" y="3759200"/>
            <a:ext cx="1485904" cy="774702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93666" y="5080000"/>
            <a:ext cx="1112166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Limited</a:t>
            </a:r>
            <a:br>
              <a:rPr lang="en-US" dirty="0" smtClean="0"/>
            </a:br>
            <a:r>
              <a:rPr lang="en-US" dirty="0" smtClean="0"/>
              <a:t>Capability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539866" y="5016500"/>
            <a:ext cx="1112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Unlimited </a:t>
            </a:r>
          </a:p>
          <a:p>
            <a:r>
              <a:rPr lang="en-US" dirty="0" smtClean="0"/>
              <a:t>Capability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1930789" y="4391412"/>
            <a:ext cx="1370569" cy="235207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H="1">
            <a:off x="2682616" y="4057649"/>
            <a:ext cx="1308103" cy="812803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1666" y="5372100"/>
            <a:ext cx="159530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High Capability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rot="16200000" flipH="1">
            <a:off x="295017" y="4489450"/>
            <a:ext cx="1562099" cy="380999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574666" y="5803900"/>
            <a:ext cx="159530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High Capability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rot="16200000" flipH="1">
            <a:off x="2269867" y="4457699"/>
            <a:ext cx="1968499" cy="8001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98766" y="52451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Capability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 rot="16200000" flipH="1">
            <a:off x="4232015" y="4527551"/>
            <a:ext cx="1371602" cy="1905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613266" y="51308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Capability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rot="5400000">
            <a:off x="6156066" y="4470400"/>
            <a:ext cx="1409700" cy="381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146800" y="2590800"/>
            <a:ext cx="108241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Malicious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327900" y="2590800"/>
            <a:ext cx="154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Non-Malicious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 rot="5400000">
            <a:off x="6572252" y="2089155"/>
            <a:ext cx="774700" cy="304796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6200000" flipH="1">
            <a:off x="7143751" y="1911348"/>
            <a:ext cx="863600" cy="673103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8140700" y="2527300"/>
            <a:ext cx="596900" cy="546100"/>
            <a:chOff x="1206500" y="1816100"/>
            <a:chExt cx="596900" cy="5461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1257300" y="1816100"/>
              <a:ext cx="533400" cy="52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1206500" y="1816100"/>
              <a:ext cx="596900" cy="546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1435100" y="4572000"/>
            <a:ext cx="596900" cy="546100"/>
            <a:chOff x="1206500" y="1816100"/>
            <a:chExt cx="596900" cy="5461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257300" y="1816100"/>
              <a:ext cx="533400" cy="52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1206500" y="1816100"/>
              <a:ext cx="596900" cy="546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3733800" y="5105400"/>
            <a:ext cx="596900" cy="546100"/>
            <a:chOff x="1206500" y="1816100"/>
            <a:chExt cx="596900" cy="54610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257300" y="1816100"/>
              <a:ext cx="533400" cy="52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1206500" y="1816100"/>
              <a:ext cx="596900" cy="546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6273800" y="3340100"/>
            <a:ext cx="596900" cy="546100"/>
            <a:chOff x="1206500" y="1816100"/>
            <a:chExt cx="596900" cy="54610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1257300" y="1816100"/>
              <a:ext cx="533400" cy="52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1206500" y="1816100"/>
              <a:ext cx="596900" cy="546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461000" y="5359400"/>
            <a:ext cx="596900" cy="546100"/>
            <a:chOff x="1206500" y="1816100"/>
            <a:chExt cx="596900" cy="546100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257300" y="1816100"/>
              <a:ext cx="533400" cy="52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1206500" y="1816100"/>
              <a:ext cx="596900" cy="546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6591300" y="5245100"/>
            <a:ext cx="596900" cy="546100"/>
            <a:chOff x="1206500" y="1816100"/>
            <a:chExt cx="596900" cy="546100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257300" y="1816100"/>
              <a:ext cx="533400" cy="52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1206500" y="1816100"/>
              <a:ext cx="596900" cy="546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6985000" y="4572000"/>
            <a:ext cx="596900" cy="546100"/>
            <a:chOff x="1206500" y="1816100"/>
            <a:chExt cx="596900" cy="546100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1257300" y="1816100"/>
              <a:ext cx="533400" cy="52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1206500" y="1816100"/>
              <a:ext cx="596900" cy="546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8204200" y="4610100"/>
            <a:ext cx="596900" cy="546100"/>
            <a:chOff x="1206500" y="1816100"/>
            <a:chExt cx="596900" cy="54610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1257300" y="1816100"/>
              <a:ext cx="533400" cy="52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1206500" y="1816100"/>
              <a:ext cx="596900" cy="546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57201" y="952501"/>
            <a:ext cx="5524500" cy="515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137480" y="1064375"/>
            <a:ext cx="215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FORSA STEPS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84053" y="1595438"/>
            <a:ext cx="5023048" cy="44751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Operational Context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System Facts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Asset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Undesired Event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Threat Scenario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Threat Scenario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Risk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Safeguard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Vulnerability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Risk Analysis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69213" y="6356350"/>
            <a:ext cx="1474787" cy="365125"/>
          </a:xfrm>
        </p:spPr>
        <p:txBody>
          <a:bodyPr/>
          <a:lstStyle/>
          <a:p>
            <a:fld id="{90AD658C-420F-44E4-BE39-3F462A03150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" name="Down Arrow 10"/>
          <p:cNvSpPr/>
          <p:nvPr/>
        </p:nvSpPr>
        <p:spPr>
          <a:xfrm rot="5400000">
            <a:off x="6515100" y="1727200"/>
            <a:ext cx="484632" cy="978408"/>
          </a:xfrm>
          <a:prstGeom prst="down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6045200" y="1612900"/>
            <a:ext cx="177800" cy="838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35000" y="24638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6900" y="33909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4200" y="51308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System Facts is aligned with Business Models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60700" y="1155700"/>
            <a:ext cx="1274708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Enterprise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11300" y="2755900"/>
            <a:ext cx="114214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Performer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171700" y="1638300"/>
            <a:ext cx="1130300" cy="9779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06600" y="1892300"/>
            <a:ext cx="1095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consists of</a:t>
            </a:r>
            <a:endParaRPr lang="en-US" sz="16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94200" y="2286000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Operational Capability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4102100" y="1587500"/>
            <a:ext cx="711200" cy="7112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84700" y="1701800"/>
            <a:ext cx="935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provides</a:t>
            </a:r>
            <a:endParaRPr lang="en-US" sz="16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343400" y="3429000"/>
            <a:ext cx="204609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Operational Activity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5308600" y="2997200"/>
            <a:ext cx="596900" cy="127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46700" y="2832100"/>
            <a:ext cx="120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implements</a:t>
            </a:r>
            <a:endParaRPr lang="en-US" sz="1600" i="1" dirty="0"/>
          </a:p>
        </p:txBody>
      </p:sp>
      <p:cxnSp>
        <p:nvCxnSpPr>
          <p:cNvPr id="24" name="Straight Arrow Connector 23"/>
          <p:cNvCxnSpPr>
            <a:stCxn id="6" idx="3"/>
            <a:endCxn id="17" idx="1"/>
          </p:cNvCxnSpPr>
          <p:nvPr/>
        </p:nvCxnSpPr>
        <p:spPr>
          <a:xfrm>
            <a:off x="2653447" y="2940566"/>
            <a:ext cx="1689953" cy="6731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59100" y="2794000"/>
            <a:ext cx="120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implements</a:t>
            </a:r>
            <a:endParaRPr lang="en-US" sz="1600" i="1" dirty="0"/>
          </a:p>
        </p:txBody>
      </p:sp>
      <p:sp>
        <p:nvSpPr>
          <p:cNvPr id="20" name="Rounded Rectangle 19"/>
          <p:cNvSpPr/>
          <p:nvPr/>
        </p:nvSpPr>
        <p:spPr>
          <a:xfrm>
            <a:off x="2908300" y="1016000"/>
            <a:ext cx="4114800" cy="18542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778500" y="990600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Mission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Threat and Risk Analysis methodologies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9552" y="990600"/>
            <a:ext cx="8353623" cy="5257800"/>
          </a:xfrm>
        </p:spPr>
        <p:txBody>
          <a:bodyPr/>
          <a:lstStyle/>
          <a:p>
            <a:r>
              <a:rPr lang="en-US" sz="1800" dirty="0" smtClean="0"/>
              <a:t>ISO/IEC 13335</a:t>
            </a:r>
          </a:p>
          <a:p>
            <a:r>
              <a:rPr lang="en-US" sz="1800" dirty="0" smtClean="0"/>
              <a:t>ISO/IEC 15408</a:t>
            </a:r>
          </a:p>
          <a:p>
            <a:r>
              <a:rPr lang="en-US" sz="1800" dirty="0" smtClean="0"/>
              <a:t>ISO/IEC 15443</a:t>
            </a:r>
          </a:p>
          <a:p>
            <a:r>
              <a:rPr lang="en-US" sz="1800" dirty="0" smtClean="0"/>
              <a:t>ISO/IEC 27001</a:t>
            </a:r>
          </a:p>
          <a:p>
            <a:r>
              <a:rPr lang="en-US" sz="1800" dirty="0" smtClean="0"/>
              <a:t>CRAMM (UK)</a:t>
            </a:r>
          </a:p>
          <a:p>
            <a:r>
              <a:rPr lang="en-US" sz="1800" dirty="0" smtClean="0"/>
              <a:t>EBIOS (France)</a:t>
            </a:r>
          </a:p>
          <a:p>
            <a:r>
              <a:rPr lang="en-US" sz="1800" dirty="0" err="1" smtClean="0"/>
              <a:t>Mehari</a:t>
            </a:r>
            <a:r>
              <a:rPr lang="en-US" sz="1800" dirty="0" smtClean="0"/>
              <a:t> (France)</a:t>
            </a:r>
          </a:p>
          <a:p>
            <a:r>
              <a:rPr lang="en-US" sz="1800" dirty="0" err="1" smtClean="0"/>
              <a:t>Magerit</a:t>
            </a:r>
            <a:r>
              <a:rPr lang="en-US" sz="1800" dirty="0" smtClean="0"/>
              <a:t> (Spain)</a:t>
            </a:r>
          </a:p>
          <a:p>
            <a:r>
              <a:rPr lang="en-US" sz="1800" dirty="0" smtClean="0"/>
              <a:t>HTRA (Canada)</a:t>
            </a:r>
          </a:p>
          <a:p>
            <a:r>
              <a:rPr lang="en-US" sz="1800" dirty="0" smtClean="0"/>
              <a:t>NIST SP-800-30 (US)</a:t>
            </a:r>
          </a:p>
          <a:p>
            <a:r>
              <a:rPr lang="en-US" sz="1800" dirty="0" smtClean="0"/>
              <a:t>Octave (SEI CMU)</a:t>
            </a:r>
          </a:p>
          <a:p>
            <a:r>
              <a:rPr lang="en-US" sz="1800" dirty="0" err="1" smtClean="0"/>
              <a:t>RiskAn</a:t>
            </a:r>
            <a:r>
              <a:rPr lang="en-US" sz="1800" dirty="0" smtClean="0"/>
              <a:t> (Czech Rep)</a:t>
            </a:r>
          </a:p>
          <a:p>
            <a:r>
              <a:rPr lang="en-US" sz="1800" dirty="0" smtClean="0"/>
              <a:t>Microsoft Threat Analysis Methodology</a:t>
            </a:r>
          </a:p>
          <a:p>
            <a:r>
              <a:rPr lang="en-US" sz="1800" dirty="0" smtClean="0"/>
              <a:t>Open Group FAIR </a:t>
            </a:r>
          </a:p>
          <a:p>
            <a:r>
              <a:rPr lang="en-US" sz="1800" dirty="0" smtClean="0"/>
              <a:t>&amp; others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2667000"/>
            <a:ext cx="4557464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Challenges: 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no interoperability; 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few approaches deal with discernable concepts</a:t>
            </a:r>
          </a:p>
          <a:p>
            <a:r>
              <a:rPr lang="en-US" sz="2000" dirty="0" smtClean="0"/>
              <a:t>3)  few approaches are systematic enough</a:t>
            </a:r>
          </a:p>
          <a:p>
            <a:r>
              <a:rPr lang="en-US" sz="2000" dirty="0" smtClean="0"/>
              <a:t>to provide assurance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System Facts is aligned with Business Models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60700" y="1155700"/>
            <a:ext cx="1274708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Enterprise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11300" y="2755900"/>
            <a:ext cx="114214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Performer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171700" y="1638300"/>
            <a:ext cx="1130300" cy="9779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06600" y="1892300"/>
            <a:ext cx="1095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consists of</a:t>
            </a:r>
            <a:endParaRPr lang="en-US" sz="16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94200" y="2286000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Operational Capability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4102100" y="1587500"/>
            <a:ext cx="711200" cy="7112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84700" y="1701800"/>
            <a:ext cx="935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provides</a:t>
            </a:r>
            <a:endParaRPr lang="en-US" sz="16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343400" y="3429000"/>
            <a:ext cx="204609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Operational Activity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5308600" y="2997200"/>
            <a:ext cx="596900" cy="127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46700" y="2832100"/>
            <a:ext cx="120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implements</a:t>
            </a:r>
            <a:endParaRPr lang="en-US" sz="1600" i="1" dirty="0"/>
          </a:p>
        </p:txBody>
      </p:sp>
      <p:cxnSp>
        <p:nvCxnSpPr>
          <p:cNvPr id="24" name="Straight Arrow Connector 23"/>
          <p:cNvCxnSpPr>
            <a:stCxn id="6" idx="3"/>
            <a:endCxn id="17" idx="1"/>
          </p:cNvCxnSpPr>
          <p:nvPr/>
        </p:nvCxnSpPr>
        <p:spPr>
          <a:xfrm>
            <a:off x="2653447" y="2940566"/>
            <a:ext cx="1689953" cy="6731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59100" y="2794000"/>
            <a:ext cx="120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implements</a:t>
            </a:r>
            <a:endParaRPr lang="en-US" sz="16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850900" y="3302000"/>
            <a:ext cx="2614956" cy="1754327"/>
          </a:xfrm>
          <a:prstGeom prst="rect">
            <a:avLst/>
          </a:prstGeom>
          <a:solidFill>
            <a:srgbClr val="D7E4BD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P01 – </a:t>
            </a:r>
            <a:r>
              <a:rPr lang="en-US" i="1" dirty="0" err="1" smtClean="0"/>
              <a:t>Wireshark</a:t>
            </a:r>
            <a:r>
              <a:rPr lang="en-US" i="1" dirty="0" smtClean="0"/>
              <a:t> Node</a:t>
            </a:r>
          </a:p>
          <a:p>
            <a:r>
              <a:rPr lang="en-US" i="1" dirty="0" smtClean="0"/>
              <a:t>P02 -  Analyst</a:t>
            </a:r>
          </a:p>
          <a:p>
            <a:r>
              <a:rPr lang="en-US" i="1" dirty="0" smtClean="0"/>
              <a:t>P03 – Network</a:t>
            </a:r>
          </a:p>
          <a:p>
            <a:r>
              <a:rPr lang="en-US" i="1" dirty="0" smtClean="0"/>
              <a:t>P04 – Network User</a:t>
            </a:r>
          </a:p>
          <a:p>
            <a:r>
              <a:rPr lang="en-US" i="1" dirty="0" smtClean="0"/>
              <a:t>P05 – Stored capture files</a:t>
            </a:r>
          </a:p>
          <a:p>
            <a:r>
              <a:rPr lang="en-US" i="1" dirty="0" smtClean="0"/>
              <a:t>P06 - Admin</a:t>
            </a:r>
            <a:endParaRPr lang="en-US" i="1" dirty="0"/>
          </a:p>
        </p:txBody>
      </p:sp>
      <p:sp>
        <p:nvSpPr>
          <p:cNvPr id="20" name="Rounded Rectangle 19"/>
          <p:cNvSpPr/>
          <p:nvPr/>
        </p:nvSpPr>
        <p:spPr>
          <a:xfrm>
            <a:off x="2908300" y="1016000"/>
            <a:ext cx="4114800" cy="18542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778500" y="990600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Mission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System Facts is aligned with Business Models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60700" y="1155700"/>
            <a:ext cx="1274708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Enterprise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11300" y="2755900"/>
            <a:ext cx="114214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Performer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171700" y="1638300"/>
            <a:ext cx="1130300" cy="9779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06600" y="1892300"/>
            <a:ext cx="1095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consists of</a:t>
            </a:r>
            <a:endParaRPr lang="en-US" sz="16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94200" y="2286000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Operational Capability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4102100" y="1587500"/>
            <a:ext cx="711200" cy="7112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84700" y="1701800"/>
            <a:ext cx="935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provides</a:t>
            </a:r>
            <a:endParaRPr lang="en-US" sz="16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343400" y="3429000"/>
            <a:ext cx="204609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Operational Activity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5308600" y="2997200"/>
            <a:ext cx="596900" cy="127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46700" y="2832100"/>
            <a:ext cx="120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implements</a:t>
            </a:r>
            <a:endParaRPr lang="en-US" sz="1600" i="1" dirty="0"/>
          </a:p>
        </p:txBody>
      </p:sp>
      <p:cxnSp>
        <p:nvCxnSpPr>
          <p:cNvPr id="24" name="Straight Arrow Connector 23"/>
          <p:cNvCxnSpPr>
            <a:stCxn id="6" idx="3"/>
            <a:endCxn id="17" idx="1"/>
          </p:cNvCxnSpPr>
          <p:nvPr/>
        </p:nvCxnSpPr>
        <p:spPr>
          <a:xfrm>
            <a:off x="2653447" y="2940566"/>
            <a:ext cx="1689953" cy="6731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59100" y="2794000"/>
            <a:ext cx="120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implements</a:t>
            </a:r>
            <a:endParaRPr lang="en-US" sz="16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850900" y="3302000"/>
            <a:ext cx="2614956" cy="1754327"/>
          </a:xfrm>
          <a:prstGeom prst="rect">
            <a:avLst/>
          </a:prstGeom>
          <a:solidFill>
            <a:srgbClr val="D7E4BD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P01 – </a:t>
            </a:r>
            <a:r>
              <a:rPr lang="en-US" i="1" dirty="0" err="1" smtClean="0"/>
              <a:t>Wireshark</a:t>
            </a:r>
            <a:r>
              <a:rPr lang="en-US" i="1" dirty="0" smtClean="0"/>
              <a:t> Node</a:t>
            </a:r>
          </a:p>
          <a:p>
            <a:r>
              <a:rPr lang="en-US" i="1" dirty="0" smtClean="0"/>
              <a:t>P02 -  Analyst</a:t>
            </a:r>
          </a:p>
          <a:p>
            <a:r>
              <a:rPr lang="en-US" i="1" dirty="0" smtClean="0"/>
              <a:t>P03 – Network</a:t>
            </a:r>
          </a:p>
          <a:p>
            <a:r>
              <a:rPr lang="en-US" i="1" dirty="0" smtClean="0"/>
              <a:t>P04 – Network User</a:t>
            </a:r>
          </a:p>
          <a:p>
            <a:r>
              <a:rPr lang="en-US" i="1" dirty="0" smtClean="0"/>
              <a:t>P05 – Stored capture files</a:t>
            </a:r>
          </a:p>
          <a:p>
            <a:r>
              <a:rPr lang="en-US" i="1" dirty="0" smtClean="0"/>
              <a:t>P06 - Admin</a:t>
            </a:r>
            <a:endParaRPr lang="en-US" i="1" dirty="0"/>
          </a:p>
        </p:txBody>
      </p:sp>
      <p:sp>
        <p:nvSpPr>
          <p:cNvPr id="20" name="Rounded Rectangle 19"/>
          <p:cNvSpPr/>
          <p:nvPr/>
        </p:nvSpPr>
        <p:spPr>
          <a:xfrm>
            <a:off x="2908300" y="1016000"/>
            <a:ext cx="4114800" cy="18542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778500" y="990600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Mission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438900" y="3644900"/>
            <a:ext cx="2533065" cy="2492990"/>
          </a:xfrm>
          <a:prstGeom prst="rect">
            <a:avLst/>
          </a:prstGeom>
          <a:solidFill>
            <a:srgbClr val="D7E4BD"/>
          </a:solidFill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OA01 – Configure Network Interfaces</a:t>
            </a:r>
          </a:p>
          <a:p>
            <a:r>
              <a:rPr lang="en-US" sz="1200" i="1" dirty="0" smtClean="0"/>
              <a:t>OA02 -  Start Capture</a:t>
            </a:r>
          </a:p>
          <a:p>
            <a:r>
              <a:rPr lang="en-US" sz="1200" i="1" dirty="0" smtClean="0"/>
              <a:t>OA03 – Stop Capture</a:t>
            </a:r>
          </a:p>
          <a:p>
            <a:r>
              <a:rPr lang="en-US" sz="1200" i="1" dirty="0" smtClean="0"/>
              <a:t>OA04 – Save Capture Trace</a:t>
            </a:r>
          </a:p>
          <a:p>
            <a:r>
              <a:rPr lang="en-US" sz="1200" i="1" dirty="0" smtClean="0"/>
              <a:t>OA05 – Analyze Trace</a:t>
            </a:r>
          </a:p>
          <a:p>
            <a:r>
              <a:rPr lang="en-US" sz="1200" i="1" dirty="0" smtClean="0"/>
              <a:t>OA06 – Open Capture Trace</a:t>
            </a:r>
          </a:p>
          <a:p>
            <a:r>
              <a:rPr lang="en-US" sz="1200" i="1" dirty="0" smtClean="0"/>
              <a:t>OA07 – Annotate Trace</a:t>
            </a:r>
          </a:p>
          <a:p>
            <a:r>
              <a:rPr lang="en-US" sz="1200" i="1" dirty="0" smtClean="0"/>
              <a:t>OA08 – Send Network Packet</a:t>
            </a:r>
          </a:p>
          <a:p>
            <a:r>
              <a:rPr lang="en-US" sz="1200" i="1" dirty="0" smtClean="0"/>
              <a:t>OA09 – Receive Network Packet</a:t>
            </a:r>
          </a:p>
          <a:p>
            <a:r>
              <a:rPr lang="en-US" sz="1200" i="1" dirty="0" smtClean="0"/>
              <a:t>OA10 – Tap Network Packet</a:t>
            </a:r>
          </a:p>
          <a:p>
            <a:r>
              <a:rPr lang="en-US" sz="1200" i="1" dirty="0" smtClean="0"/>
              <a:t>OA11 – Dissect Network Packet</a:t>
            </a:r>
          </a:p>
          <a:p>
            <a:r>
              <a:rPr lang="en-US" sz="1200" i="1" dirty="0" smtClean="0"/>
              <a:t>OA12 – Add Network Packet to Trace</a:t>
            </a:r>
          </a:p>
          <a:p>
            <a:r>
              <a:rPr lang="en-US" sz="1200" i="1" dirty="0" smtClean="0"/>
              <a:t>OA13 – Manage Network</a:t>
            </a:r>
            <a:endParaRPr lang="en-US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The Effect 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57201" y="952501"/>
            <a:ext cx="5524500" cy="515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137480" y="1064375"/>
            <a:ext cx="215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FORSA STEPS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84053" y="1595438"/>
            <a:ext cx="5023048" cy="44751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Operational Context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System Facts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Asset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Undesired Event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Attack Group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Threat Scenario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Safeguard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Vulnerability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Risk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Risk Analysis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69213" y="6356350"/>
            <a:ext cx="1474787" cy="365125"/>
          </a:xfrm>
        </p:spPr>
        <p:txBody>
          <a:bodyPr/>
          <a:lstStyle/>
          <a:p>
            <a:fld id="{90AD658C-420F-44E4-BE39-3F462A03150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1" name="Down Arrow 10"/>
          <p:cNvSpPr/>
          <p:nvPr/>
        </p:nvSpPr>
        <p:spPr>
          <a:xfrm rot="5400000">
            <a:off x="6604000" y="2159000"/>
            <a:ext cx="484632" cy="978408"/>
          </a:xfrm>
          <a:prstGeom prst="down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6096000" y="2501900"/>
            <a:ext cx="177800" cy="838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35000" y="24765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6900" y="34036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4200" y="51435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Assets is based on</a:t>
            </a:r>
            <a:br>
              <a:rPr lang="en-US" dirty="0" smtClean="0"/>
            </a:br>
            <a:r>
              <a:rPr lang="en-US" dirty="0" smtClean="0"/>
              <a:t> the following model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05300" y="2247900"/>
            <a:ext cx="689725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Asset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49400" y="3352800"/>
            <a:ext cx="1918915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Primary asset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08700" y="3314700"/>
            <a:ext cx="1823787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System asset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965700" y="1244600"/>
            <a:ext cx="177817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Assets Taxonomy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7" idx="1"/>
            <a:endCxn id="8" idx="0"/>
          </p:cNvCxnSpPr>
          <p:nvPr/>
        </p:nvCxnSpPr>
        <p:spPr>
          <a:xfrm rot="10800000" flipV="1">
            <a:off x="2508858" y="2432566"/>
            <a:ext cx="1796442" cy="92023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73400" y="2768600"/>
            <a:ext cx="51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Is a</a:t>
            </a:r>
            <a:endParaRPr lang="en-US" sz="1600" i="1" dirty="0"/>
          </a:p>
        </p:txBody>
      </p:sp>
      <p:cxnSp>
        <p:nvCxnSpPr>
          <p:cNvPr id="21" name="Straight Arrow Connector 20"/>
          <p:cNvCxnSpPr>
            <a:stCxn id="7" idx="3"/>
          </p:cNvCxnSpPr>
          <p:nvPr/>
        </p:nvCxnSpPr>
        <p:spPr>
          <a:xfrm>
            <a:off x="4995025" y="2432566"/>
            <a:ext cx="1799475" cy="89483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76700" y="3632200"/>
            <a:ext cx="1209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Depends on</a:t>
            </a:r>
            <a:endParaRPr lang="en-US" sz="1600" i="1" dirty="0"/>
          </a:p>
        </p:txBody>
      </p:sp>
      <p:cxnSp>
        <p:nvCxnSpPr>
          <p:cNvPr id="28" name="Straight Arrow Connector 27"/>
          <p:cNvCxnSpPr>
            <a:stCxn id="7" idx="0"/>
          </p:cNvCxnSpPr>
          <p:nvPr/>
        </p:nvCxnSpPr>
        <p:spPr>
          <a:xfrm rot="5400000" flipH="1" flipV="1">
            <a:off x="4623781" y="1677382"/>
            <a:ext cx="596900" cy="544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57700" y="1828800"/>
            <a:ext cx="99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Based on</a:t>
            </a:r>
            <a:endParaRPr lang="en-US" sz="1600" i="1" dirty="0"/>
          </a:p>
        </p:txBody>
      </p:sp>
      <p:cxnSp>
        <p:nvCxnSpPr>
          <p:cNvPr id="36" name="Straight Arrow Connector 35"/>
          <p:cNvCxnSpPr>
            <a:stCxn id="8" idx="3"/>
            <a:endCxn id="10" idx="1"/>
          </p:cNvCxnSpPr>
          <p:nvPr/>
        </p:nvCxnSpPr>
        <p:spPr>
          <a:xfrm flipV="1">
            <a:off x="3468315" y="3545533"/>
            <a:ext cx="2640385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08000" y="1087735"/>
            <a:ext cx="28575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/>
              <a:t>Primary asset is usually </a:t>
            </a:r>
            <a:r>
              <a:rPr lang="en-US" sz="1400" i="1" smtClean="0"/>
              <a:t>an intangible </a:t>
            </a:r>
            <a:r>
              <a:rPr lang="en-US" sz="1400" i="1" dirty="0" smtClean="0"/>
              <a:t>asset (information or service) provided by the enterprise to its environment and therefore is a responsibility of a stakeholder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019800" y="2057400"/>
            <a:ext cx="249772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System Assets Taxonomy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rot="16200000" flipV="1">
            <a:off x="6826250" y="2876550"/>
            <a:ext cx="825500" cy="254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769100" y="2730500"/>
            <a:ext cx="99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Based on</a:t>
            </a:r>
            <a:endParaRPr lang="en-US" sz="1600" i="1" dirty="0"/>
          </a:p>
        </p:txBody>
      </p:sp>
      <p:cxnSp>
        <p:nvCxnSpPr>
          <p:cNvPr id="54" name="Straight Arrow Connector 53"/>
          <p:cNvCxnSpPr/>
          <p:nvPr/>
        </p:nvCxnSpPr>
        <p:spPr>
          <a:xfrm rot="10800000">
            <a:off x="6184900" y="1625600"/>
            <a:ext cx="469900" cy="4191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78600" y="1676400"/>
            <a:ext cx="794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Part of </a:t>
            </a:r>
            <a:endParaRPr lang="en-US" sz="1600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5486400" y="2717800"/>
            <a:ext cx="51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Is a</a:t>
            </a:r>
            <a:endParaRPr lang="en-US" sz="1600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368300" y="2400300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Operational Capability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238500" y="4648200"/>
            <a:ext cx="113775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71500" y="5168900"/>
            <a:ext cx="130073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Stakeholder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073400" y="5638800"/>
            <a:ext cx="168214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Security Criteria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 rot="16200000" flipH="1">
            <a:off x="3784600" y="5346700"/>
            <a:ext cx="6731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479800" y="5168900"/>
            <a:ext cx="787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affects</a:t>
            </a:r>
            <a:endParaRPr lang="en-US" sz="1600" i="1" dirty="0"/>
          </a:p>
        </p:txBody>
      </p:sp>
      <p:cxnSp>
        <p:nvCxnSpPr>
          <p:cNvPr id="73" name="Straight Arrow Connector 72"/>
          <p:cNvCxnSpPr>
            <a:stCxn id="69" idx="0"/>
          </p:cNvCxnSpPr>
          <p:nvPr/>
        </p:nvCxnSpPr>
        <p:spPr>
          <a:xfrm rot="5400000" flipH="1" flipV="1">
            <a:off x="960183" y="4097083"/>
            <a:ext cx="1333500" cy="810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36600" y="4203700"/>
            <a:ext cx="1556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Values the asset</a:t>
            </a:r>
            <a:endParaRPr lang="en-US" sz="1600" i="1" dirty="0"/>
          </a:p>
        </p:txBody>
      </p:sp>
      <p:cxnSp>
        <p:nvCxnSpPr>
          <p:cNvPr id="75" name="Straight Arrow Connector 74"/>
          <p:cNvCxnSpPr>
            <a:endCxn id="8" idx="2"/>
          </p:cNvCxnSpPr>
          <p:nvPr/>
        </p:nvCxnSpPr>
        <p:spPr>
          <a:xfrm rot="10800000">
            <a:off x="2508858" y="3814466"/>
            <a:ext cx="1148742" cy="821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590800" y="3949700"/>
            <a:ext cx="10292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Involves</a:t>
            </a:r>
            <a:br>
              <a:rPr lang="en-US" sz="1600" i="1" dirty="0" smtClean="0"/>
            </a:br>
            <a:r>
              <a:rPr lang="en-US" sz="1600" i="1" dirty="0" smtClean="0"/>
              <a:t> the asset</a:t>
            </a:r>
            <a:endParaRPr lang="en-US" sz="1600" i="1" dirty="0"/>
          </a:p>
        </p:txBody>
      </p:sp>
      <p:cxnSp>
        <p:nvCxnSpPr>
          <p:cNvPr id="77" name="Straight Arrow Connector 76"/>
          <p:cNvCxnSpPr>
            <a:stCxn id="69" idx="3"/>
            <a:endCxn id="67" idx="1"/>
          </p:cNvCxnSpPr>
          <p:nvPr/>
        </p:nvCxnSpPr>
        <p:spPr>
          <a:xfrm flipV="1">
            <a:off x="1872232" y="4832866"/>
            <a:ext cx="1366268" cy="5207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16200000" flipH="1">
            <a:off x="1543050" y="2940050"/>
            <a:ext cx="546100" cy="279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689100" y="2882900"/>
            <a:ext cx="894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involves</a:t>
            </a:r>
            <a:endParaRPr lang="en-US" sz="1600" i="1" dirty="0"/>
          </a:p>
        </p:txBody>
      </p:sp>
      <p:sp>
        <p:nvSpPr>
          <p:cNvPr id="85" name="Rectangle 84"/>
          <p:cNvSpPr/>
          <p:nvPr/>
        </p:nvSpPr>
        <p:spPr>
          <a:xfrm>
            <a:off x="6286500" y="4021435"/>
            <a:ext cx="25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/>
              <a:t>System asset is a </a:t>
            </a:r>
            <a:r>
              <a:rPr lang="en-US" sz="1400" b="1" i="1" dirty="0" smtClean="0"/>
              <a:t>point of attack </a:t>
            </a:r>
            <a:r>
              <a:rPr lang="en-US" sz="1400" i="1" dirty="0" smtClean="0"/>
              <a:t>or a point of failure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320800" y="4800600"/>
            <a:ext cx="1804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Is concerned about</a:t>
            </a:r>
            <a:endParaRPr lang="en-US" sz="1600" i="1" dirty="0"/>
          </a:p>
        </p:txBody>
      </p:sp>
      <p:cxnSp>
        <p:nvCxnSpPr>
          <p:cNvPr id="52" name="Straight Arrow Connector 51"/>
          <p:cNvCxnSpPr/>
          <p:nvPr/>
        </p:nvCxnSpPr>
        <p:spPr>
          <a:xfrm rot="5400000" flipH="1" flipV="1">
            <a:off x="-513017" y="3982783"/>
            <a:ext cx="2413000" cy="10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65100" y="3644900"/>
            <a:ext cx="669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owns</a:t>
            </a:r>
            <a:endParaRPr lang="en-US" sz="16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5092700" y="5638800"/>
            <a:ext cx="72669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Injury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406903" y="4953003"/>
            <a:ext cx="1049144" cy="596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35500" y="5105400"/>
            <a:ext cx="1416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Involves injury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Assets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97300" y="1181100"/>
            <a:ext cx="68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7400" y="1841500"/>
            <a:ext cx="160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Tangible Assets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6700" y="2260600"/>
            <a:ext cx="176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Intangible Assets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21000" y="2222500"/>
            <a:ext cx="8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7000" y="2540000"/>
            <a:ext cx="94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184400" y="1524000"/>
            <a:ext cx="1612900" cy="3556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0"/>
          </p:cNvCxnSpPr>
          <p:nvPr/>
        </p:nvCxnSpPr>
        <p:spPr>
          <a:xfrm>
            <a:off x="4432300" y="1498600"/>
            <a:ext cx="1797684" cy="7620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422650" y="1606550"/>
            <a:ext cx="571500" cy="5080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</p:cNvCxnSpPr>
          <p:nvPr/>
        </p:nvCxnSpPr>
        <p:spPr>
          <a:xfrm rot="16200000" flipH="1">
            <a:off x="3805147" y="1887447"/>
            <a:ext cx="849868" cy="175837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1300" y="2540000"/>
            <a:ext cx="23903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Facilities</a:t>
            </a:r>
          </a:p>
          <a:p>
            <a:r>
              <a:rPr lang="en-US" dirty="0" smtClean="0"/>
              <a:t>Negotiable Instruments</a:t>
            </a:r>
          </a:p>
          <a:p>
            <a:r>
              <a:rPr lang="en-US" dirty="0" smtClean="0"/>
              <a:t>Materials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/>
              <a:t>Firmware</a:t>
            </a:r>
          </a:p>
          <a:p>
            <a:r>
              <a:rPr lang="en-US" dirty="0" smtClean="0"/>
              <a:t>Software</a:t>
            </a:r>
          </a:p>
          <a:p>
            <a:r>
              <a:rPr lang="en-US" dirty="0" smtClean="0"/>
              <a:t>Processes</a:t>
            </a:r>
          </a:p>
          <a:p>
            <a:r>
              <a:rPr lang="en-US" dirty="0" smtClean="0"/>
              <a:t>Information</a:t>
            </a:r>
          </a:p>
          <a:p>
            <a:r>
              <a:rPr lang="en-US" dirty="0" smtClean="0"/>
              <a:t>Security Devices</a:t>
            </a:r>
          </a:p>
          <a:p>
            <a:r>
              <a:rPr lang="en-US" dirty="0" smtClean="0"/>
              <a:t>Others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89600" y="2933700"/>
            <a:ext cx="95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80200" y="2933700"/>
            <a:ext cx="91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08600" y="3606800"/>
            <a:ext cx="20521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Competitive Advantage</a:t>
            </a:r>
          </a:p>
          <a:p>
            <a:r>
              <a:rPr lang="en-US" sz="1400" dirty="0" smtClean="0"/>
              <a:t>Organization Credibility</a:t>
            </a:r>
          </a:p>
          <a:p>
            <a:r>
              <a:rPr lang="en-US" sz="1400" dirty="0" smtClean="0"/>
              <a:t>Product Identity</a:t>
            </a:r>
          </a:p>
          <a:p>
            <a:r>
              <a:rPr lang="en-US" sz="1400" dirty="0" smtClean="0"/>
              <a:t>Public Confidence &amp; Trust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5949950" y="2711450"/>
            <a:ext cx="419100" cy="2032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6591300" y="2679700"/>
            <a:ext cx="406400" cy="3302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5810250" y="3371850"/>
            <a:ext cx="419100" cy="2032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89700" y="4521200"/>
            <a:ext cx="23305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Morale</a:t>
            </a:r>
          </a:p>
          <a:p>
            <a:pPr algn="r"/>
            <a:r>
              <a:rPr lang="en-US" sz="1400" dirty="0" smtClean="0"/>
              <a:t>Management Credibility</a:t>
            </a:r>
          </a:p>
          <a:p>
            <a:pPr algn="r"/>
            <a:r>
              <a:rPr lang="en-US" sz="1400" dirty="0" smtClean="0"/>
              <a:t>Employee Confidence &amp; Trust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 rot="16200000" flipH="1">
            <a:off x="6972300" y="3581400"/>
            <a:ext cx="1219200" cy="7620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984250" y="2279650"/>
            <a:ext cx="419100" cy="2032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89800" y="5778500"/>
            <a:ext cx="1495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Based on HTRA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3733800" y="2527300"/>
            <a:ext cx="1346200" cy="40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15900" y="3987800"/>
            <a:ext cx="1422400" cy="812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Assets in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97300" y="1181100"/>
            <a:ext cx="68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7400" y="1841500"/>
            <a:ext cx="160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Tangible Assets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6700" y="2260600"/>
            <a:ext cx="176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Intangible Assets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21000" y="2222500"/>
            <a:ext cx="8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7000" y="2540000"/>
            <a:ext cx="94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184400" y="1524000"/>
            <a:ext cx="1612900" cy="3556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0"/>
          </p:cNvCxnSpPr>
          <p:nvPr/>
        </p:nvCxnSpPr>
        <p:spPr>
          <a:xfrm>
            <a:off x="4432300" y="1498600"/>
            <a:ext cx="1797684" cy="7620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422650" y="1606550"/>
            <a:ext cx="571500" cy="5080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</p:cNvCxnSpPr>
          <p:nvPr/>
        </p:nvCxnSpPr>
        <p:spPr>
          <a:xfrm rot="16200000" flipH="1">
            <a:off x="3805147" y="1887447"/>
            <a:ext cx="849868" cy="175837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8600" y="2540000"/>
            <a:ext cx="23903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Facilities</a:t>
            </a:r>
          </a:p>
          <a:p>
            <a:r>
              <a:rPr lang="en-US" dirty="0" smtClean="0"/>
              <a:t>Negotiable Instruments</a:t>
            </a:r>
          </a:p>
          <a:p>
            <a:r>
              <a:rPr lang="en-US" dirty="0" smtClean="0"/>
              <a:t>Materials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/>
              <a:t>Firmware</a:t>
            </a:r>
          </a:p>
          <a:p>
            <a:r>
              <a:rPr lang="en-US" dirty="0" smtClean="0"/>
              <a:t>Software</a:t>
            </a:r>
          </a:p>
          <a:p>
            <a:r>
              <a:rPr lang="en-US" dirty="0" smtClean="0"/>
              <a:t>Processes</a:t>
            </a:r>
          </a:p>
          <a:p>
            <a:r>
              <a:rPr lang="en-US" dirty="0" smtClean="0"/>
              <a:t>Information</a:t>
            </a:r>
          </a:p>
          <a:p>
            <a:r>
              <a:rPr lang="en-US" dirty="0" smtClean="0"/>
              <a:t>Security Devices</a:t>
            </a:r>
          </a:p>
          <a:p>
            <a:r>
              <a:rPr lang="en-US" dirty="0" smtClean="0"/>
              <a:t>Others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89600" y="2933700"/>
            <a:ext cx="95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80200" y="2933700"/>
            <a:ext cx="91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08600" y="3606800"/>
            <a:ext cx="20521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Competitive Advantage</a:t>
            </a:r>
          </a:p>
          <a:p>
            <a:r>
              <a:rPr lang="en-US" sz="1400" dirty="0" smtClean="0"/>
              <a:t>Organization Credibility</a:t>
            </a:r>
          </a:p>
          <a:p>
            <a:r>
              <a:rPr lang="en-US" sz="1400" dirty="0" smtClean="0"/>
              <a:t>Product Identity</a:t>
            </a:r>
          </a:p>
          <a:p>
            <a:r>
              <a:rPr lang="en-US" sz="1400" dirty="0" smtClean="0"/>
              <a:t>Public Confidence &amp; Trust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5949950" y="2711450"/>
            <a:ext cx="419100" cy="2032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6591300" y="2679700"/>
            <a:ext cx="406400" cy="3302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5810250" y="3371850"/>
            <a:ext cx="419100" cy="2032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54800" y="4584700"/>
            <a:ext cx="23305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Morale</a:t>
            </a:r>
          </a:p>
          <a:p>
            <a:pPr algn="r"/>
            <a:r>
              <a:rPr lang="en-US" sz="1400" dirty="0" smtClean="0"/>
              <a:t>Management Credibility</a:t>
            </a:r>
          </a:p>
          <a:p>
            <a:pPr algn="r"/>
            <a:r>
              <a:rPr lang="en-US" sz="1400" dirty="0" smtClean="0"/>
              <a:t>Employee Confidence &amp; Trust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 rot="16200000" flipH="1">
            <a:off x="7004050" y="3549650"/>
            <a:ext cx="1168400" cy="7747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984250" y="2279650"/>
            <a:ext cx="419100" cy="203200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08000" y="2616200"/>
            <a:ext cx="596900" cy="546100"/>
            <a:chOff x="1206500" y="1816100"/>
            <a:chExt cx="596900" cy="5461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257300" y="1816100"/>
              <a:ext cx="533400" cy="52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206500" y="1816100"/>
              <a:ext cx="596900" cy="546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346200" y="2755900"/>
            <a:ext cx="596900" cy="546100"/>
            <a:chOff x="1206500" y="1816100"/>
            <a:chExt cx="596900" cy="5461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257300" y="1816100"/>
              <a:ext cx="533400" cy="52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206500" y="1816100"/>
              <a:ext cx="596900" cy="546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69900" y="3060700"/>
            <a:ext cx="596900" cy="546100"/>
            <a:chOff x="1206500" y="1816100"/>
            <a:chExt cx="596900" cy="5461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257300" y="1816100"/>
              <a:ext cx="533400" cy="52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1206500" y="1816100"/>
              <a:ext cx="596900" cy="546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08000" y="3454400"/>
            <a:ext cx="596900" cy="546100"/>
            <a:chOff x="1206500" y="1816100"/>
            <a:chExt cx="596900" cy="5461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257300" y="1816100"/>
              <a:ext cx="533400" cy="52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1206500" y="1816100"/>
              <a:ext cx="596900" cy="546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406400" y="4864100"/>
            <a:ext cx="596900" cy="546100"/>
            <a:chOff x="1206500" y="1816100"/>
            <a:chExt cx="596900" cy="5461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257300" y="1816100"/>
              <a:ext cx="533400" cy="52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1206500" y="1816100"/>
              <a:ext cx="596900" cy="546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997200" y="2209800"/>
            <a:ext cx="596900" cy="546100"/>
            <a:chOff x="1206500" y="1816100"/>
            <a:chExt cx="596900" cy="54610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1257300" y="1816100"/>
              <a:ext cx="533400" cy="52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1206500" y="1816100"/>
              <a:ext cx="596900" cy="546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384800" y="2235200"/>
            <a:ext cx="596900" cy="546100"/>
            <a:chOff x="1206500" y="1816100"/>
            <a:chExt cx="596900" cy="546100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1257300" y="1816100"/>
              <a:ext cx="533400" cy="52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1206500" y="1816100"/>
              <a:ext cx="596900" cy="546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727700" y="2895600"/>
            <a:ext cx="596900" cy="546100"/>
            <a:chOff x="1206500" y="1816100"/>
            <a:chExt cx="596900" cy="54610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257300" y="1816100"/>
              <a:ext cx="533400" cy="52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1206500" y="1816100"/>
              <a:ext cx="596900" cy="546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972300" y="2895600"/>
            <a:ext cx="596900" cy="546100"/>
            <a:chOff x="1206500" y="1816100"/>
            <a:chExt cx="596900" cy="5461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1257300" y="1816100"/>
              <a:ext cx="533400" cy="52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1206500" y="1816100"/>
              <a:ext cx="596900" cy="546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880100" y="3835400"/>
            <a:ext cx="596900" cy="546100"/>
            <a:chOff x="1206500" y="1816100"/>
            <a:chExt cx="596900" cy="5461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257300" y="1816100"/>
              <a:ext cx="533400" cy="52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1206500" y="1816100"/>
              <a:ext cx="596900" cy="546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7797800" y="4737100"/>
            <a:ext cx="596900" cy="546100"/>
            <a:chOff x="1206500" y="1816100"/>
            <a:chExt cx="596900" cy="546100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1257300" y="1816100"/>
              <a:ext cx="533400" cy="52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206500" y="1816100"/>
              <a:ext cx="596900" cy="546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Assets is based on</a:t>
            </a:r>
            <a:br>
              <a:rPr lang="en-US" dirty="0" smtClean="0"/>
            </a:br>
            <a:r>
              <a:rPr lang="en-US" dirty="0" smtClean="0"/>
              <a:t> the following model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05300" y="2247900"/>
            <a:ext cx="689725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Asset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49400" y="3352800"/>
            <a:ext cx="1918915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Primary asset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08700" y="3314700"/>
            <a:ext cx="1823787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System asset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965700" y="1244600"/>
            <a:ext cx="177817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Assets Taxonomy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7" idx="1"/>
            <a:endCxn id="8" idx="0"/>
          </p:cNvCxnSpPr>
          <p:nvPr/>
        </p:nvCxnSpPr>
        <p:spPr>
          <a:xfrm rot="10800000" flipV="1">
            <a:off x="2508858" y="2432566"/>
            <a:ext cx="1796442" cy="92023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73400" y="2768600"/>
            <a:ext cx="51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Is a</a:t>
            </a:r>
            <a:endParaRPr lang="en-US" sz="1600" i="1" dirty="0"/>
          </a:p>
        </p:txBody>
      </p:sp>
      <p:cxnSp>
        <p:nvCxnSpPr>
          <p:cNvPr id="21" name="Straight Arrow Connector 20"/>
          <p:cNvCxnSpPr>
            <a:stCxn id="7" idx="3"/>
          </p:cNvCxnSpPr>
          <p:nvPr/>
        </p:nvCxnSpPr>
        <p:spPr>
          <a:xfrm>
            <a:off x="4995025" y="2432566"/>
            <a:ext cx="1799475" cy="89483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76700" y="3632200"/>
            <a:ext cx="1209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Depends on</a:t>
            </a:r>
            <a:endParaRPr lang="en-US" sz="1600" i="1" dirty="0"/>
          </a:p>
        </p:txBody>
      </p:sp>
      <p:cxnSp>
        <p:nvCxnSpPr>
          <p:cNvPr id="28" name="Straight Arrow Connector 27"/>
          <p:cNvCxnSpPr>
            <a:stCxn id="7" idx="0"/>
          </p:cNvCxnSpPr>
          <p:nvPr/>
        </p:nvCxnSpPr>
        <p:spPr>
          <a:xfrm rot="5400000" flipH="1" flipV="1">
            <a:off x="4623781" y="1677382"/>
            <a:ext cx="596900" cy="544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57700" y="1828800"/>
            <a:ext cx="99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Based on</a:t>
            </a:r>
            <a:endParaRPr lang="en-US" sz="1600" i="1" dirty="0"/>
          </a:p>
        </p:txBody>
      </p:sp>
      <p:cxnSp>
        <p:nvCxnSpPr>
          <p:cNvPr id="36" name="Straight Arrow Connector 35"/>
          <p:cNvCxnSpPr>
            <a:stCxn id="8" idx="3"/>
            <a:endCxn id="10" idx="1"/>
          </p:cNvCxnSpPr>
          <p:nvPr/>
        </p:nvCxnSpPr>
        <p:spPr>
          <a:xfrm flipV="1">
            <a:off x="3468315" y="3545533"/>
            <a:ext cx="2640385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08000" y="1087735"/>
            <a:ext cx="28575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/>
              <a:t>Primary asset is usually </a:t>
            </a:r>
            <a:r>
              <a:rPr lang="en-US" sz="1400" i="1" smtClean="0"/>
              <a:t>an intangible </a:t>
            </a:r>
            <a:r>
              <a:rPr lang="en-US" sz="1400" i="1" dirty="0" smtClean="0"/>
              <a:t>asset (information or service) provided by the enterprise to its environment and therefore is a responsibility of a stakeholder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019800" y="2057400"/>
            <a:ext cx="249772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System Assets Taxonomy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rot="16200000" flipV="1">
            <a:off x="6826250" y="2876550"/>
            <a:ext cx="825500" cy="254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769100" y="2730500"/>
            <a:ext cx="99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Based on</a:t>
            </a:r>
            <a:endParaRPr lang="en-US" sz="1600" i="1" dirty="0"/>
          </a:p>
        </p:txBody>
      </p:sp>
      <p:cxnSp>
        <p:nvCxnSpPr>
          <p:cNvPr id="54" name="Straight Arrow Connector 53"/>
          <p:cNvCxnSpPr/>
          <p:nvPr/>
        </p:nvCxnSpPr>
        <p:spPr>
          <a:xfrm rot="10800000">
            <a:off x="6184900" y="1625600"/>
            <a:ext cx="469900" cy="4191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78600" y="1676400"/>
            <a:ext cx="794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Part of </a:t>
            </a:r>
            <a:endParaRPr lang="en-US" sz="1600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5486400" y="2717800"/>
            <a:ext cx="51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Is a</a:t>
            </a:r>
            <a:endParaRPr lang="en-US" sz="1600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368300" y="2400300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Operational Capability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238500" y="4648200"/>
            <a:ext cx="113775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71500" y="5168900"/>
            <a:ext cx="130073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Stakeholder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073400" y="5638800"/>
            <a:ext cx="168214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Security Criteria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 rot="16200000" flipH="1">
            <a:off x="3784600" y="5346700"/>
            <a:ext cx="6731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479800" y="5168900"/>
            <a:ext cx="787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affects</a:t>
            </a:r>
            <a:endParaRPr lang="en-US" sz="1600" i="1" dirty="0"/>
          </a:p>
        </p:txBody>
      </p:sp>
      <p:cxnSp>
        <p:nvCxnSpPr>
          <p:cNvPr id="73" name="Straight Arrow Connector 72"/>
          <p:cNvCxnSpPr>
            <a:stCxn id="69" idx="0"/>
          </p:cNvCxnSpPr>
          <p:nvPr/>
        </p:nvCxnSpPr>
        <p:spPr>
          <a:xfrm rot="5400000" flipH="1" flipV="1">
            <a:off x="960183" y="4097083"/>
            <a:ext cx="1333500" cy="810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36600" y="4203700"/>
            <a:ext cx="1556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Values the asset</a:t>
            </a:r>
            <a:endParaRPr lang="en-US" sz="1600" i="1" dirty="0"/>
          </a:p>
        </p:txBody>
      </p:sp>
      <p:cxnSp>
        <p:nvCxnSpPr>
          <p:cNvPr id="75" name="Straight Arrow Connector 74"/>
          <p:cNvCxnSpPr>
            <a:endCxn id="8" idx="2"/>
          </p:cNvCxnSpPr>
          <p:nvPr/>
        </p:nvCxnSpPr>
        <p:spPr>
          <a:xfrm rot="10800000">
            <a:off x="2508858" y="3814466"/>
            <a:ext cx="1148742" cy="821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590800" y="3949700"/>
            <a:ext cx="10292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Involves</a:t>
            </a:r>
            <a:br>
              <a:rPr lang="en-US" sz="1600" i="1" dirty="0" smtClean="0"/>
            </a:br>
            <a:r>
              <a:rPr lang="en-US" sz="1600" i="1" dirty="0" smtClean="0"/>
              <a:t> the asset</a:t>
            </a:r>
            <a:endParaRPr lang="en-US" sz="1600" i="1" dirty="0"/>
          </a:p>
        </p:txBody>
      </p:sp>
      <p:cxnSp>
        <p:nvCxnSpPr>
          <p:cNvPr id="77" name="Straight Arrow Connector 76"/>
          <p:cNvCxnSpPr>
            <a:stCxn id="69" idx="3"/>
            <a:endCxn id="67" idx="1"/>
          </p:cNvCxnSpPr>
          <p:nvPr/>
        </p:nvCxnSpPr>
        <p:spPr>
          <a:xfrm flipV="1">
            <a:off x="1872232" y="4832866"/>
            <a:ext cx="1366268" cy="5207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16200000" flipH="1">
            <a:off x="1543050" y="2940050"/>
            <a:ext cx="546100" cy="279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689100" y="2882900"/>
            <a:ext cx="894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involves</a:t>
            </a:r>
            <a:endParaRPr lang="en-US" sz="1600" i="1" dirty="0"/>
          </a:p>
        </p:txBody>
      </p:sp>
      <p:sp>
        <p:nvSpPr>
          <p:cNvPr id="85" name="Rectangle 84"/>
          <p:cNvSpPr/>
          <p:nvPr/>
        </p:nvSpPr>
        <p:spPr>
          <a:xfrm>
            <a:off x="6286500" y="4021435"/>
            <a:ext cx="25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/>
              <a:t>System asset is a point of attack or a point of failure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320800" y="4800600"/>
            <a:ext cx="1804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Is concerned about</a:t>
            </a:r>
            <a:endParaRPr lang="en-US" sz="1600" i="1" dirty="0"/>
          </a:p>
        </p:txBody>
      </p:sp>
      <p:cxnSp>
        <p:nvCxnSpPr>
          <p:cNvPr id="52" name="Straight Arrow Connector 51"/>
          <p:cNvCxnSpPr/>
          <p:nvPr/>
        </p:nvCxnSpPr>
        <p:spPr>
          <a:xfrm rot="5400000" flipH="1" flipV="1">
            <a:off x="-513017" y="3982783"/>
            <a:ext cx="2413000" cy="10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65100" y="3644900"/>
            <a:ext cx="669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owns</a:t>
            </a:r>
            <a:endParaRPr lang="en-US" sz="16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5092700" y="5638800"/>
            <a:ext cx="72669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Injury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406903" y="4953003"/>
            <a:ext cx="1049144" cy="596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35500" y="5105400"/>
            <a:ext cx="1416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Involves injury</a:t>
            </a:r>
            <a:endParaRPr lang="en-US" sz="16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1701800" y="3962400"/>
            <a:ext cx="3229457" cy="1477328"/>
          </a:xfrm>
          <a:prstGeom prst="rect">
            <a:avLst/>
          </a:prstGeom>
          <a:solidFill>
            <a:srgbClr val="D7E4BD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CA1 - Network packets</a:t>
            </a:r>
          </a:p>
          <a:p>
            <a:r>
              <a:rPr lang="en-US" i="1" dirty="0" smtClean="0"/>
              <a:t>CA2 -  </a:t>
            </a:r>
            <a:r>
              <a:rPr lang="en-US" i="1" dirty="0" err="1" smtClean="0"/>
              <a:t>Wireshark</a:t>
            </a:r>
            <a:r>
              <a:rPr lang="en-US" i="1" dirty="0" smtClean="0"/>
              <a:t> node</a:t>
            </a:r>
          </a:p>
          <a:p>
            <a:r>
              <a:rPr lang="en-US" i="1" dirty="0" smtClean="0"/>
              <a:t>CA3 – Network</a:t>
            </a:r>
          </a:p>
          <a:p>
            <a:r>
              <a:rPr lang="en-US" i="1" dirty="0" smtClean="0"/>
              <a:t>CA4 – Other information assets</a:t>
            </a:r>
          </a:p>
          <a:p>
            <a:r>
              <a:rPr lang="en-US" i="1" dirty="0" smtClean="0"/>
              <a:t>CA5 – Knowledge of the capture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Assets is based on</a:t>
            </a:r>
            <a:br>
              <a:rPr lang="en-US" dirty="0" smtClean="0"/>
            </a:br>
            <a:r>
              <a:rPr lang="en-US" dirty="0" smtClean="0"/>
              <a:t> the following model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05300" y="2247900"/>
            <a:ext cx="689725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Asset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49400" y="3352800"/>
            <a:ext cx="1918915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Primary asset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08700" y="3314700"/>
            <a:ext cx="1823787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System asset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965700" y="1244600"/>
            <a:ext cx="177817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Assets Taxonomy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7" idx="1"/>
            <a:endCxn id="8" idx="0"/>
          </p:cNvCxnSpPr>
          <p:nvPr/>
        </p:nvCxnSpPr>
        <p:spPr>
          <a:xfrm rot="10800000" flipV="1">
            <a:off x="2508858" y="2432566"/>
            <a:ext cx="1796442" cy="92023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73400" y="2768600"/>
            <a:ext cx="51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Is a</a:t>
            </a:r>
            <a:endParaRPr lang="en-US" sz="1600" i="1" dirty="0"/>
          </a:p>
        </p:txBody>
      </p:sp>
      <p:cxnSp>
        <p:nvCxnSpPr>
          <p:cNvPr id="21" name="Straight Arrow Connector 20"/>
          <p:cNvCxnSpPr>
            <a:stCxn id="7" idx="3"/>
          </p:cNvCxnSpPr>
          <p:nvPr/>
        </p:nvCxnSpPr>
        <p:spPr>
          <a:xfrm>
            <a:off x="4995025" y="2432566"/>
            <a:ext cx="1799475" cy="89483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76700" y="3632200"/>
            <a:ext cx="1209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Depends on</a:t>
            </a:r>
            <a:endParaRPr lang="en-US" sz="1600" i="1" dirty="0"/>
          </a:p>
        </p:txBody>
      </p:sp>
      <p:cxnSp>
        <p:nvCxnSpPr>
          <p:cNvPr id="28" name="Straight Arrow Connector 27"/>
          <p:cNvCxnSpPr>
            <a:stCxn id="7" idx="0"/>
          </p:cNvCxnSpPr>
          <p:nvPr/>
        </p:nvCxnSpPr>
        <p:spPr>
          <a:xfrm rot="5400000" flipH="1" flipV="1">
            <a:off x="4623781" y="1677382"/>
            <a:ext cx="596900" cy="544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57700" y="1828800"/>
            <a:ext cx="99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Based on</a:t>
            </a:r>
            <a:endParaRPr lang="en-US" sz="1600" i="1" dirty="0"/>
          </a:p>
        </p:txBody>
      </p:sp>
      <p:cxnSp>
        <p:nvCxnSpPr>
          <p:cNvPr id="36" name="Straight Arrow Connector 35"/>
          <p:cNvCxnSpPr>
            <a:stCxn id="8" idx="3"/>
            <a:endCxn id="10" idx="1"/>
          </p:cNvCxnSpPr>
          <p:nvPr/>
        </p:nvCxnSpPr>
        <p:spPr>
          <a:xfrm flipV="1">
            <a:off x="3468315" y="3545533"/>
            <a:ext cx="2640385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08000" y="1087735"/>
            <a:ext cx="28575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/>
              <a:t>Primary asset is usually </a:t>
            </a:r>
            <a:r>
              <a:rPr lang="en-US" sz="1400" i="1" smtClean="0"/>
              <a:t>an intangible </a:t>
            </a:r>
            <a:r>
              <a:rPr lang="en-US" sz="1400" i="1" dirty="0" smtClean="0"/>
              <a:t>asset (information or service) provided by the enterprise to its environment and therefore is a responsibility of a stakeholder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019800" y="2057400"/>
            <a:ext cx="249772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System Assets Taxonomy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rot="16200000" flipV="1">
            <a:off x="6826250" y="2876550"/>
            <a:ext cx="825500" cy="254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769100" y="2730500"/>
            <a:ext cx="99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Based on</a:t>
            </a:r>
            <a:endParaRPr lang="en-US" sz="1600" i="1" dirty="0"/>
          </a:p>
        </p:txBody>
      </p:sp>
      <p:cxnSp>
        <p:nvCxnSpPr>
          <p:cNvPr id="54" name="Straight Arrow Connector 53"/>
          <p:cNvCxnSpPr/>
          <p:nvPr/>
        </p:nvCxnSpPr>
        <p:spPr>
          <a:xfrm rot="10800000">
            <a:off x="6184900" y="1625600"/>
            <a:ext cx="469900" cy="4191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78600" y="1676400"/>
            <a:ext cx="794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Part of </a:t>
            </a:r>
            <a:endParaRPr lang="en-US" sz="1600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5486400" y="2717800"/>
            <a:ext cx="51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Is a</a:t>
            </a:r>
            <a:endParaRPr lang="en-US" sz="1600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368300" y="2400300"/>
            <a:ext cx="22749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Operational Capability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238500" y="4648200"/>
            <a:ext cx="113775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71500" y="5168900"/>
            <a:ext cx="130073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Stakeholder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073400" y="5638800"/>
            <a:ext cx="168214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Security Criteria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 rot="16200000" flipH="1">
            <a:off x="3784600" y="5346700"/>
            <a:ext cx="6731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479800" y="5168900"/>
            <a:ext cx="787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affects</a:t>
            </a:r>
            <a:endParaRPr lang="en-US" sz="1600" i="1" dirty="0"/>
          </a:p>
        </p:txBody>
      </p:sp>
      <p:cxnSp>
        <p:nvCxnSpPr>
          <p:cNvPr id="73" name="Straight Arrow Connector 72"/>
          <p:cNvCxnSpPr>
            <a:stCxn id="69" idx="0"/>
          </p:cNvCxnSpPr>
          <p:nvPr/>
        </p:nvCxnSpPr>
        <p:spPr>
          <a:xfrm rot="5400000" flipH="1" flipV="1">
            <a:off x="960183" y="4097083"/>
            <a:ext cx="1333500" cy="810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36600" y="4203700"/>
            <a:ext cx="1556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Values the asset</a:t>
            </a:r>
            <a:endParaRPr lang="en-US" sz="1600" i="1" dirty="0"/>
          </a:p>
        </p:txBody>
      </p:sp>
      <p:cxnSp>
        <p:nvCxnSpPr>
          <p:cNvPr id="75" name="Straight Arrow Connector 74"/>
          <p:cNvCxnSpPr>
            <a:endCxn id="8" idx="2"/>
          </p:cNvCxnSpPr>
          <p:nvPr/>
        </p:nvCxnSpPr>
        <p:spPr>
          <a:xfrm rot="10800000">
            <a:off x="2508858" y="3814466"/>
            <a:ext cx="1148742" cy="821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590800" y="3949700"/>
            <a:ext cx="10292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Involves</a:t>
            </a:r>
            <a:br>
              <a:rPr lang="en-US" sz="1600" i="1" dirty="0" smtClean="0"/>
            </a:br>
            <a:r>
              <a:rPr lang="en-US" sz="1600" i="1" dirty="0" smtClean="0"/>
              <a:t> the asset</a:t>
            </a:r>
            <a:endParaRPr lang="en-US" sz="1600" i="1" dirty="0"/>
          </a:p>
        </p:txBody>
      </p:sp>
      <p:cxnSp>
        <p:nvCxnSpPr>
          <p:cNvPr id="77" name="Straight Arrow Connector 76"/>
          <p:cNvCxnSpPr>
            <a:stCxn id="69" idx="3"/>
            <a:endCxn id="67" idx="1"/>
          </p:cNvCxnSpPr>
          <p:nvPr/>
        </p:nvCxnSpPr>
        <p:spPr>
          <a:xfrm flipV="1">
            <a:off x="1872232" y="4832866"/>
            <a:ext cx="1366268" cy="5207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16200000" flipH="1">
            <a:off x="1543050" y="2940050"/>
            <a:ext cx="546100" cy="279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689100" y="2882900"/>
            <a:ext cx="894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involves</a:t>
            </a:r>
            <a:endParaRPr lang="en-US" sz="1600" i="1" dirty="0"/>
          </a:p>
        </p:txBody>
      </p:sp>
      <p:sp>
        <p:nvSpPr>
          <p:cNvPr id="85" name="Rectangle 84"/>
          <p:cNvSpPr/>
          <p:nvPr/>
        </p:nvSpPr>
        <p:spPr>
          <a:xfrm>
            <a:off x="6286500" y="4021435"/>
            <a:ext cx="25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/>
              <a:t>System asset is a point of attack or a point of failure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320800" y="4800600"/>
            <a:ext cx="1804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Is concerned about</a:t>
            </a:r>
            <a:endParaRPr lang="en-US" sz="1600" i="1" dirty="0"/>
          </a:p>
        </p:txBody>
      </p:sp>
      <p:cxnSp>
        <p:nvCxnSpPr>
          <p:cNvPr id="52" name="Straight Arrow Connector 51"/>
          <p:cNvCxnSpPr/>
          <p:nvPr/>
        </p:nvCxnSpPr>
        <p:spPr>
          <a:xfrm rot="5400000" flipH="1" flipV="1">
            <a:off x="-513017" y="3982783"/>
            <a:ext cx="2413000" cy="10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65100" y="3644900"/>
            <a:ext cx="669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owns</a:t>
            </a:r>
            <a:endParaRPr lang="en-US" sz="16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5092700" y="5638800"/>
            <a:ext cx="72669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Injury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406903" y="4953003"/>
            <a:ext cx="1049144" cy="596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35500" y="5105400"/>
            <a:ext cx="1416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Involves injury</a:t>
            </a:r>
            <a:endParaRPr lang="en-US" sz="16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1701800" y="3962400"/>
            <a:ext cx="3229457" cy="1477328"/>
          </a:xfrm>
          <a:prstGeom prst="rect">
            <a:avLst/>
          </a:prstGeom>
          <a:solidFill>
            <a:srgbClr val="D7E4BD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CA1 - Network packets</a:t>
            </a:r>
          </a:p>
          <a:p>
            <a:r>
              <a:rPr lang="en-US" i="1" dirty="0" smtClean="0"/>
              <a:t>CA2 -  </a:t>
            </a:r>
            <a:r>
              <a:rPr lang="en-US" i="1" dirty="0" err="1" smtClean="0"/>
              <a:t>Wireshark</a:t>
            </a:r>
            <a:r>
              <a:rPr lang="en-US" i="1" dirty="0" smtClean="0"/>
              <a:t> node</a:t>
            </a:r>
          </a:p>
          <a:p>
            <a:r>
              <a:rPr lang="en-US" i="1" dirty="0" smtClean="0"/>
              <a:t>CA3 – Network</a:t>
            </a:r>
          </a:p>
          <a:p>
            <a:r>
              <a:rPr lang="en-US" i="1" dirty="0" smtClean="0"/>
              <a:t>CA4 – Other information assets</a:t>
            </a:r>
          </a:p>
          <a:p>
            <a:r>
              <a:rPr lang="en-US" i="1" dirty="0" smtClean="0"/>
              <a:t>CA5 – Knowledge of the capture</a:t>
            </a:r>
            <a:endParaRPr lang="en-US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5537200" y="4000500"/>
            <a:ext cx="2797886" cy="1754327"/>
          </a:xfrm>
          <a:prstGeom prst="rect">
            <a:avLst/>
          </a:prstGeom>
          <a:solidFill>
            <a:srgbClr val="D7E4BD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SS1 – </a:t>
            </a:r>
            <a:r>
              <a:rPr lang="en-US" i="1" dirty="0" err="1" smtClean="0"/>
              <a:t>Wireshark</a:t>
            </a:r>
            <a:r>
              <a:rPr lang="en-US" i="1" dirty="0" smtClean="0"/>
              <a:t> executable</a:t>
            </a:r>
          </a:p>
          <a:p>
            <a:r>
              <a:rPr lang="en-US" i="1" dirty="0" smtClean="0"/>
              <a:t>SS2 -  </a:t>
            </a:r>
            <a:r>
              <a:rPr lang="en-US" i="1" dirty="0" err="1" smtClean="0"/>
              <a:t>Wireshark</a:t>
            </a:r>
            <a:r>
              <a:rPr lang="en-US" i="1" dirty="0" smtClean="0"/>
              <a:t> code</a:t>
            </a:r>
          </a:p>
          <a:p>
            <a:r>
              <a:rPr lang="en-US" i="1" dirty="0" smtClean="0"/>
              <a:t>SS3 – </a:t>
            </a:r>
            <a:r>
              <a:rPr lang="en-US" i="1" dirty="0" err="1" smtClean="0"/>
              <a:t>Wireshark</a:t>
            </a:r>
            <a:r>
              <a:rPr lang="en-US" i="1" dirty="0" smtClean="0"/>
              <a:t> COTS</a:t>
            </a:r>
          </a:p>
          <a:p>
            <a:r>
              <a:rPr lang="en-US" i="1" dirty="0" smtClean="0"/>
              <a:t>SS4 – System software</a:t>
            </a:r>
          </a:p>
          <a:p>
            <a:r>
              <a:rPr lang="en-US" i="1" dirty="0" smtClean="0"/>
              <a:t>SS5 – Stored files</a:t>
            </a:r>
          </a:p>
          <a:p>
            <a:r>
              <a:rPr lang="en-US" i="1" dirty="0" smtClean="0"/>
              <a:t>SS6 - Network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57201" y="952501"/>
            <a:ext cx="5524500" cy="515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137480" y="1064375"/>
            <a:ext cx="215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FORSA STEPS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84053" y="1595438"/>
            <a:ext cx="5023048" cy="44751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Operational Context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System Facts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Asset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Undesired Event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Attack Group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Threat Scenario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Safeguard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Vulnerability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Risk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Risk Analysis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69213" y="6356350"/>
            <a:ext cx="1474787" cy="365125"/>
          </a:xfrm>
        </p:spPr>
        <p:txBody>
          <a:bodyPr/>
          <a:lstStyle/>
          <a:p>
            <a:fld id="{90AD658C-420F-44E4-BE39-3F462A03150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1" name="Down Arrow 10"/>
          <p:cNvSpPr/>
          <p:nvPr/>
        </p:nvSpPr>
        <p:spPr>
          <a:xfrm rot="5400000">
            <a:off x="6578600" y="2603500"/>
            <a:ext cx="484632" cy="978408"/>
          </a:xfrm>
          <a:prstGeom prst="down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6096000" y="2501900"/>
            <a:ext cx="177800" cy="838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35000" y="24765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6900" y="34036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4200" y="51435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22600" y="1125538"/>
            <a:ext cx="5870575" cy="5040312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Claude Langton: </a:t>
            </a:r>
            <a:r>
              <a:rPr lang="en-US" sz="2400" i="1" dirty="0" smtClean="0"/>
              <a:t>But I haven’t heard anything about a murder. </a:t>
            </a:r>
          </a:p>
          <a:p>
            <a:pPr>
              <a:buNone/>
            </a:pPr>
            <a:r>
              <a:rPr lang="en-US" sz="2400" dirty="0" err="1" smtClean="0"/>
              <a:t>Hercule</a:t>
            </a:r>
            <a:r>
              <a:rPr lang="en-US" sz="2400" dirty="0" smtClean="0"/>
              <a:t> </a:t>
            </a:r>
            <a:r>
              <a:rPr lang="en-US" sz="2400" dirty="0" err="1" smtClean="0"/>
              <a:t>Poirot</a:t>
            </a:r>
            <a:r>
              <a:rPr lang="en-US" sz="2400" dirty="0" smtClean="0"/>
              <a:t>: </a:t>
            </a:r>
            <a:r>
              <a:rPr lang="en-US" sz="2400" i="1" dirty="0" smtClean="0"/>
              <a:t>No, you would not have heard of it. Because, as yet, it has not taken place. You see, if one can investigate a murder before it happens, then one might even, well, a little idea . . . prevent it? </a:t>
            </a:r>
          </a:p>
          <a:p>
            <a:pPr>
              <a:buNone/>
            </a:pPr>
            <a:r>
              <a:rPr lang="en-US" sz="2400" dirty="0" smtClean="0"/>
              <a:t>Agatha Christie, </a:t>
            </a:r>
            <a:r>
              <a:rPr lang="en-US" sz="2400" dirty="0" err="1" smtClean="0"/>
              <a:t>Poirot</a:t>
            </a:r>
            <a:r>
              <a:rPr lang="en-US" sz="2400" dirty="0" smtClean="0"/>
              <a:t>: The Wasp’s Nest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Undesired Events is based on</a:t>
            </a:r>
            <a:br>
              <a:rPr lang="en-US" dirty="0" smtClean="0"/>
            </a:br>
            <a:r>
              <a:rPr lang="en-US" dirty="0" smtClean="0"/>
              <a:t> the following model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60700" y="1155700"/>
            <a:ext cx="1928733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Undesired Event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82700" y="2286000"/>
            <a:ext cx="145424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Primary asset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08300" y="4559300"/>
            <a:ext cx="113775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18200" y="2247900"/>
            <a:ext cx="148726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Threat Source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50000" y="4546600"/>
            <a:ext cx="83869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83400" y="5511800"/>
            <a:ext cx="192244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Impacts Taxonomy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97600" y="1358900"/>
            <a:ext cx="257572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Threat Sources Taxonomy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3848100"/>
            <a:ext cx="130073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Stakeholder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01900" y="5537200"/>
            <a:ext cx="168214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Security Criteria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05300" y="2971800"/>
            <a:ext cx="93656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Severity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2413000" y="1562100"/>
            <a:ext cx="812800" cy="6477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73200" y="1689100"/>
            <a:ext cx="1527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Injures an asset</a:t>
            </a:r>
            <a:endParaRPr lang="en-US" sz="1600" i="1" dirty="0"/>
          </a:p>
        </p:txBody>
      </p:sp>
      <p:cxnSp>
        <p:nvCxnSpPr>
          <p:cNvPr id="21" name="Straight Arrow Connector 20"/>
          <p:cNvCxnSpPr>
            <a:endCxn id="43" idx="0"/>
          </p:cNvCxnSpPr>
          <p:nvPr/>
        </p:nvCxnSpPr>
        <p:spPr>
          <a:xfrm rot="5400000">
            <a:off x="6161368" y="3176868"/>
            <a:ext cx="1168400" cy="21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06754" y="3065046"/>
            <a:ext cx="78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causes</a:t>
            </a:r>
            <a:endParaRPr lang="en-US" sz="1600" i="1" dirty="0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2705100" y="2501900"/>
            <a:ext cx="3111500" cy="127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6788150" y="1720850"/>
            <a:ext cx="520700" cy="4826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02400" y="1841500"/>
            <a:ext cx="99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Based on</a:t>
            </a:r>
            <a:endParaRPr lang="en-US" sz="1600" i="1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2393950" y="3003550"/>
            <a:ext cx="3035300" cy="2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02100" y="1922046"/>
            <a:ext cx="52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has</a:t>
            </a:r>
            <a:endParaRPr lang="en-US" sz="1600" i="1" dirty="0"/>
          </a:p>
        </p:txBody>
      </p:sp>
      <p:cxnSp>
        <p:nvCxnSpPr>
          <p:cNvPr id="36" name="Straight Arrow Connector 35"/>
          <p:cNvCxnSpPr>
            <a:endCxn id="11" idx="0"/>
          </p:cNvCxnSpPr>
          <p:nvPr/>
        </p:nvCxnSpPr>
        <p:spPr>
          <a:xfrm rot="16200000" flipH="1">
            <a:off x="6422358" y="4199611"/>
            <a:ext cx="684767" cy="9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56400" y="4191000"/>
            <a:ext cx="809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Causes</a:t>
            </a:r>
            <a:endParaRPr lang="en-US" sz="1600" i="1" dirty="0"/>
          </a:p>
        </p:txBody>
      </p:sp>
      <p:cxnSp>
        <p:nvCxnSpPr>
          <p:cNvPr id="39" name="Straight Arrow Connector 38"/>
          <p:cNvCxnSpPr>
            <a:stCxn id="11" idx="2"/>
          </p:cNvCxnSpPr>
          <p:nvPr/>
        </p:nvCxnSpPr>
        <p:spPr>
          <a:xfrm rot="16200000" flipH="1">
            <a:off x="6979289" y="4705989"/>
            <a:ext cx="545068" cy="964954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56400" y="5041900"/>
            <a:ext cx="99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Based on</a:t>
            </a:r>
            <a:endParaRPr lang="en-US" sz="1600" i="1" dirty="0"/>
          </a:p>
        </p:txBody>
      </p:sp>
      <p:cxnSp>
        <p:nvCxnSpPr>
          <p:cNvPr id="44" name="Straight Arrow Connector 43"/>
          <p:cNvCxnSpPr>
            <a:stCxn id="7" idx="2"/>
            <a:endCxn id="16" idx="0"/>
          </p:cNvCxnSpPr>
          <p:nvPr/>
        </p:nvCxnSpPr>
        <p:spPr>
          <a:xfrm rot="16200000" flipH="1">
            <a:off x="3691329" y="1889548"/>
            <a:ext cx="1415990" cy="748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251200" y="2705100"/>
            <a:ext cx="1002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describes</a:t>
            </a:r>
            <a:endParaRPr lang="en-US" sz="1600" i="1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914900" y="3314700"/>
            <a:ext cx="1435100" cy="13208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5" idx="0"/>
          </p:cNvCxnSpPr>
          <p:nvPr/>
        </p:nvCxnSpPr>
        <p:spPr>
          <a:xfrm rot="5400000">
            <a:off x="3043088" y="5214786"/>
            <a:ext cx="622299" cy="22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654300" y="5067300"/>
            <a:ext cx="787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affects</a:t>
            </a:r>
            <a:endParaRPr lang="en-US" sz="1600" i="1" dirty="0"/>
          </a:p>
        </p:txBody>
      </p:sp>
      <p:cxnSp>
        <p:nvCxnSpPr>
          <p:cNvPr id="55" name="Straight Arrow Connector 54"/>
          <p:cNvCxnSpPr>
            <a:stCxn id="14" idx="0"/>
            <a:endCxn id="8" idx="2"/>
          </p:cNvCxnSpPr>
          <p:nvPr/>
        </p:nvCxnSpPr>
        <p:spPr>
          <a:xfrm rot="5400000" flipH="1" flipV="1">
            <a:off x="962310" y="2800588"/>
            <a:ext cx="1192768" cy="902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9900" y="3060700"/>
            <a:ext cx="1556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Values the asset</a:t>
            </a:r>
            <a:endParaRPr lang="en-US" sz="1600" i="1" dirty="0"/>
          </a:p>
        </p:txBody>
      </p:sp>
      <p:sp>
        <p:nvSpPr>
          <p:cNvPr id="59" name="Rectangle 58"/>
          <p:cNvSpPr/>
          <p:nvPr/>
        </p:nvSpPr>
        <p:spPr>
          <a:xfrm>
            <a:off x="7378700" y="2599035"/>
            <a:ext cx="16129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/>
              <a:t>threat source is</a:t>
            </a:r>
            <a:br>
              <a:rPr lang="en-US" sz="1400" i="1" dirty="0" smtClean="0"/>
            </a:br>
            <a:r>
              <a:rPr lang="en-US" sz="1400" i="1" dirty="0" smtClean="0"/>
              <a:t>motivated to injure </a:t>
            </a:r>
            <a:br>
              <a:rPr lang="en-US" sz="1400" i="1" dirty="0" smtClean="0"/>
            </a:br>
            <a:r>
              <a:rPr lang="en-US" sz="1400" i="1" dirty="0" smtClean="0"/>
              <a:t>the asset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4800600" y="3492500"/>
            <a:ext cx="99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Based on</a:t>
            </a:r>
            <a:endParaRPr lang="en-US" sz="1600" i="1" dirty="0"/>
          </a:p>
        </p:txBody>
      </p:sp>
      <p:cxnSp>
        <p:nvCxnSpPr>
          <p:cNvPr id="61" name="Straight Arrow Connector 60"/>
          <p:cNvCxnSpPr/>
          <p:nvPr/>
        </p:nvCxnSpPr>
        <p:spPr>
          <a:xfrm rot="16200000" flipV="1">
            <a:off x="1695450" y="3168650"/>
            <a:ext cx="18415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310864" y="3212524"/>
            <a:ext cx="10292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injures</a:t>
            </a:r>
            <a:br>
              <a:rPr lang="en-US" sz="1600" i="1" dirty="0" smtClean="0"/>
            </a:br>
            <a:r>
              <a:rPr lang="en-US" sz="1600" i="1" dirty="0" smtClean="0"/>
              <a:t> the asset</a:t>
            </a:r>
            <a:endParaRPr lang="en-US" sz="1600" i="1" dirty="0"/>
          </a:p>
        </p:txBody>
      </p:sp>
      <p:cxnSp>
        <p:nvCxnSpPr>
          <p:cNvPr id="65" name="Straight Arrow Connector 64"/>
          <p:cNvCxnSpPr>
            <a:stCxn id="14" idx="3"/>
          </p:cNvCxnSpPr>
          <p:nvPr/>
        </p:nvCxnSpPr>
        <p:spPr>
          <a:xfrm flipV="1">
            <a:off x="1757932" y="3987800"/>
            <a:ext cx="4503168" cy="44966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60400" y="4419600"/>
            <a:ext cx="1804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Is concerned about</a:t>
            </a:r>
            <a:endParaRPr lang="en-US" sz="1600" i="1" dirty="0"/>
          </a:p>
        </p:txBody>
      </p:sp>
      <p:cxnSp>
        <p:nvCxnSpPr>
          <p:cNvPr id="50" name="Straight Arrow Connector 49"/>
          <p:cNvCxnSpPr>
            <a:stCxn id="14" idx="2"/>
            <a:endCxn id="15" idx="1"/>
          </p:cNvCxnSpPr>
          <p:nvPr/>
        </p:nvCxnSpPr>
        <p:spPr>
          <a:xfrm rot="16200000" flipH="1">
            <a:off x="1052516" y="4272482"/>
            <a:ext cx="1504434" cy="1394334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61100" y="3771900"/>
            <a:ext cx="94727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Incident</a:t>
            </a:r>
            <a:endParaRPr lang="en-US" dirty="0"/>
          </a:p>
        </p:txBody>
      </p:sp>
      <p:cxnSp>
        <p:nvCxnSpPr>
          <p:cNvPr id="85" name="Straight Arrow Connector 84"/>
          <p:cNvCxnSpPr>
            <a:endCxn id="9" idx="3"/>
          </p:cNvCxnSpPr>
          <p:nvPr/>
        </p:nvCxnSpPr>
        <p:spPr>
          <a:xfrm rot="10800000" flipV="1">
            <a:off x="4046052" y="4152900"/>
            <a:ext cx="2278549" cy="591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66700" y="5266035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/>
              <a:t>Stakeholder wants to mitigate incidents</a:t>
            </a:r>
            <a:endParaRPr lang="en-US" sz="1400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4203700" y="1536700"/>
            <a:ext cx="2260600" cy="22098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660900" y="5549900"/>
            <a:ext cx="72669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Injury</a:t>
            </a:r>
            <a:endParaRPr lang="en-US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3708400" y="4914903"/>
            <a:ext cx="1272874" cy="647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975100" y="5054600"/>
            <a:ext cx="1416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Involves injury</a:t>
            </a:r>
            <a:endParaRPr lang="en-US" sz="1600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3975100" y="3962400"/>
            <a:ext cx="1729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Wants to mitigate</a:t>
            </a:r>
            <a:endParaRPr lang="en-US" sz="1600" i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168900" y="2722146"/>
            <a:ext cx="1531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Is occurrence of</a:t>
            </a:r>
            <a:endParaRPr lang="en-US" sz="1600" i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4876800" y="4343400"/>
            <a:ext cx="894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involves</a:t>
            </a:r>
            <a:endParaRPr lang="en-US" sz="1600" i="1" dirty="0"/>
          </a:p>
        </p:txBody>
      </p:sp>
      <p:sp>
        <p:nvSpPr>
          <p:cNvPr id="105" name="Rounded Rectangle 104"/>
          <p:cNvSpPr/>
          <p:nvPr/>
        </p:nvSpPr>
        <p:spPr>
          <a:xfrm>
            <a:off x="5803900" y="1028700"/>
            <a:ext cx="3111500" cy="50673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7759700" y="3949700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Incident</a:t>
            </a:r>
            <a:endParaRPr lang="en-US" sz="20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952167" y="1339910"/>
            <a:ext cx="1321633" cy="88259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826000" y="1570623"/>
            <a:ext cx="985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performs</a:t>
            </a:r>
            <a:endParaRPr lang="en-US" sz="1600" i="1" dirty="0"/>
          </a:p>
        </p:txBody>
      </p:sp>
      <p:cxnSp>
        <p:nvCxnSpPr>
          <p:cNvPr id="111" name="Straight Arrow Connector 110"/>
          <p:cNvCxnSpPr>
            <a:stCxn id="9" idx="3"/>
            <a:endCxn id="11" idx="1"/>
          </p:cNvCxnSpPr>
          <p:nvPr/>
        </p:nvCxnSpPr>
        <p:spPr>
          <a:xfrm flipV="1">
            <a:off x="4046051" y="4731266"/>
            <a:ext cx="2303949" cy="127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588000" y="4876800"/>
            <a:ext cx="894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involves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injuries for cyber security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23900" y="1267936"/>
            <a:ext cx="8026400" cy="4320064"/>
            <a:chOff x="424871" y="517787"/>
            <a:chExt cx="8832086" cy="4926418"/>
          </a:xfrm>
        </p:grpSpPr>
        <p:pic>
          <p:nvPicPr>
            <p:cNvPr id="6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 t="8305" b="15687"/>
            <a:stretch>
              <a:fillRect/>
            </a:stretch>
          </p:blipFill>
          <p:spPr bwMode="auto">
            <a:xfrm>
              <a:off x="424871" y="517787"/>
              <a:ext cx="8641878" cy="4926418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sp>
          <p:nvSpPr>
            <p:cNvPr id="8" name="Rectangle 2"/>
            <p:cNvSpPr>
              <a:spLocks/>
            </p:cNvSpPr>
            <p:nvPr/>
          </p:nvSpPr>
          <p:spPr bwMode="auto">
            <a:xfrm>
              <a:off x="8165598" y="3089767"/>
              <a:ext cx="1091359" cy="26323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1500" dirty="0">
                  <a:latin typeface="Helvetica" charset="0"/>
                  <a:cs typeface="Helvetica" charset="0"/>
                  <a:sym typeface="Helvetica" charset="0"/>
                </a:rPr>
                <a:t>Data in use</a:t>
              </a:r>
            </a:p>
          </p:txBody>
        </p:sp>
        <p:sp>
          <p:nvSpPr>
            <p:cNvPr id="9" name="Line 3"/>
            <p:cNvSpPr>
              <a:spLocks noChangeShapeType="1"/>
            </p:cNvSpPr>
            <p:nvPr/>
          </p:nvSpPr>
          <p:spPr bwMode="auto">
            <a:xfrm rot="10800000">
              <a:off x="7603178" y="2588169"/>
              <a:ext cx="615104" cy="545379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Undesired Events is based on</a:t>
            </a:r>
            <a:br>
              <a:rPr lang="en-US" dirty="0" smtClean="0"/>
            </a:br>
            <a:r>
              <a:rPr lang="en-US" dirty="0" smtClean="0"/>
              <a:t> the following model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60700" y="1155700"/>
            <a:ext cx="1928733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Undesired Event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82700" y="2286000"/>
            <a:ext cx="145424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Primary asset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08300" y="4559300"/>
            <a:ext cx="113775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18200" y="2247900"/>
            <a:ext cx="148726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Threat Source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50000" y="4546600"/>
            <a:ext cx="83869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83400" y="5511800"/>
            <a:ext cx="192244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Impacts Taxonomy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97600" y="1358900"/>
            <a:ext cx="257572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Threat Sources Taxonomy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3848100"/>
            <a:ext cx="130073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Stakeholder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01900" y="5537200"/>
            <a:ext cx="168214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Security Criteria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05300" y="2971800"/>
            <a:ext cx="93656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Severity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2413000" y="1562100"/>
            <a:ext cx="812800" cy="6477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73200" y="1689100"/>
            <a:ext cx="1527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Injures an asset</a:t>
            </a:r>
            <a:endParaRPr lang="en-US" sz="1600" i="1" dirty="0"/>
          </a:p>
        </p:txBody>
      </p:sp>
      <p:cxnSp>
        <p:nvCxnSpPr>
          <p:cNvPr id="21" name="Straight Arrow Connector 20"/>
          <p:cNvCxnSpPr>
            <a:endCxn id="43" idx="0"/>
          </p:cNvCxnSpPr>
          <p:nvPr/>
        </p:nvCxnSpPr>
        <p:spPr>
          <a:xfrm rot="5400000">
            <a:off x="6161368" y="3176868"/>
            <a:ext cx="1168400" cy="21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06754" y="3065046"/>
            <a:ext cx="78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causes</a:t>
            </a:r>
            <a:endParaRPr lang="en-US" sz="1600" i="1" dirty="0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2705100" y="2501900"/>
            <a:ext cx="3111500" cy="127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6788150" y="1720850"/>
            <a:ext cx="520700" cy="4826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02400" y="1841500"/>
            <a:ext cx="99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Based on</a:t>
            </a:r>
            <a:endParaRPr lang="en-US" sz="1600" i="1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2393950" y="3003550"/>
            <a:ext cx="3035300" cy="2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02100" y="1922046"/>
            <a:ext cx="52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has</a:t>
            </a:r>
            <a:endParaRPr lang="en-US" sz="1600" i="1" dirty="0"/>
          </a:p>
        </p:txBody>
      </p:sp>
      <p:cxnSp>
        <p:nvCxnSpPr>
          <p:cNvPr id="36" name="Straight Arrow Connector 35"/>
          <p:cNvCxnSpPr>
            <a:endCxn id="11" idx="0"/>
          </p:cNvCxnSpPr>
          <p:nvPr/>
        </p:nvCxnSpPr>
        <p:spPr>
          <a:xfrm rot="16200000" flipH="1">
            <a:off x="6422358" y="4199611"/>
            <a:ext cx="684767" cy="9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56400" y="4191000"/>
            <a:ext cx="809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Causes</a:t>
            </a:r>
            <a:endParaRPr lang="en-US" sz="1600" i="1" dirty="0"/>
          </a:p>
        </p:txBody>
      </p:sp>
      <p:cxnSp>
        <p:nvCxnSpPr>
          <p:cNvPr id="39" name="Straight Arrow Connector 38"/>
          <p:cNvCxnSpPr>
            <a:stCxn id="11" idx="2"/>
          </p:cNvCxnSpPr>
          <p:nvPr/>
        </p:nvCxnSpPr>
        <p:spPr>
          <a:xfrm rot="16200000" flipH="1">
            <a:off x="6979289" y="4705989"/>
            <a:ext cx="545068" cy="964954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56400" y="5041900"/>
            <a:ext cx="99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Based on</a:t>
            </a:r>
            <a:endParaRPr lang="en-US" sz="1600" i="1" dirty="0"/>
          </a:p>
        </p:txBody>
      </p:sp>
      <p:cxnSp>
        <p:nvCxnSpPr>
          <p:cNvPr id="44" name="Straight Arrow Connector 43"/>
          <p:cNvCxnSpPr>
            <a:stCxn id="7" idx="2"/>
            <a:endCxn id="16" idx="0"/>
          </p:cNvCxnSpPr>
          <p:nvPr/>
        </p:nvCxnSpPr>
        <p:spPr>
          <a:xfrm rot="16200000" flipH="1">
            <a:off x="3691329" y="1889548"/>
            <a:ext cx="1415990" cy="748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251200" y="2705100"/>
            <a:ext cx="1002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describes</a:t>
            </a:r>
            <a:endParaRPr lang="en-US" sz="1600" i="1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914900" y="3314700"/>
            <a:ext cx="1435100" cy="13208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5" idx="0"/>
          </p:cNvCxnSpPr>
          <p:nvPr/>
        </p:nvCxnSpPr>
        <p:spPr>
          <a:xfrm rot="5400000">
            <a:off x="3043088" y="5214786"/>
            <a:ext cx="622299" cy="22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654300" y="5067300"/>
            <a:ext cx="787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affects</a:t>
            </a:r>
            <a:endParaRPr lang="en-US" sz="1600" i="1" dirty="0"/>
          </a:p>
        </p:txBody>
      </p:sp>
      <p:cxnSp>
        <p:nvCxnSpPr>
          <p:cNvPr id="55" name="Straight Arrow Connector 54"/>
          <p:cNvCxnSpPr>
            <a:stCxn id="14" idx="0"/>
            <a:endCxn id="8" idx="2"/>
          </p:cNvCxnSpPr>
          <p:nvPr/>
        </p:nvCxnSpPr>
        <p:spPr>
          <a:xfrm rot="5400000" flipH="1" flipV="1">
            <a:off x="962310" y="2800588"/>
            <a:ext cx="1192768" cy="902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9900" y="3060700"/>
            <a:ext cx="1556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Values the asset</a:t>
            </a:r>
            <a:endParaRPr lang="en-US" sz="1600" i="1" dirty="0"/>
          </a:p>
        </p:txBody>
      </p:sp>
      <p:sp>
        <p:nvSpPr>
          <p:cNvPr id="59" name="Rectangle 58"/>
          <p:cNvSpPr/>
          <p:nvPr/>
        </p:nvSpPr>
        <p:spPr>
          <a:xfrm>
            <a:off x="7378700" y="2599035"/>
            <a:ext cx="16129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/>
              <a:t>threat source is</a:t>
            </a:r>
            <a:br>
              <a:rPr lang="en-US" sz="1400" i="1" dirty="0" smtClean="0"/>
            </a:br>
            <a:r>
              <a:rPr lang="en-US" sz="1400" i="1" dirty="0" smtClean="0"/>
              <a:t>motivated to injure </a:t>
            </a:r>
            <a:br>
              <a:rPr lang="en-US" sz="1400" i="1" dirty="0" smtClean="0"/>
            </a:br>
            <a:r>
              <a:rPr lang="en-US" sz="1400" i="1" dirty="0" smtClean="0"/>
              <a:t>the asset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4800600" y="3492500"/>
            <a:ext cx="99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Based on</a:t>
            </a:r>
            <a:endParaRPr lang="en-US" sz="1600" i="1" dirty="0"/>
          </a:p>
        </p:txBody>
      </p:sp>
      <p:cxnSp>
        <p:nvCxnSpPr>
          <p:cNvPr id="61" name="Straight Arrow Connector 60"/>
          <p:cNvCxnSpPr/>
          <p:nvPr/>
        </p:nvCxnSpPr>
        <p:spPr>
          <a:xfrm rot="16200000" flipV="1">
            <a:off x="1695450" y="3168650"/>
            <a:ext cx="18415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310864" y="3212524"/>
            <a:ext cx="10292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injures</a:t>
            </a:r>
            <a:br>
              <a:rPr lang="en-US" sz="1600" i="1" dirty="0" smtClean="0"/>
            </a:br>
            <a:r>
              <a:rPr lang="en-US" sz="1600" i="1" dirty="0" smtClean="0"/>
              <a:t> the asset</a:t>
            </a:r>
            <a:endParaRPr lang="en-US" sz="1600" i="1" dirty="0"/>
          </a:p>
        </p:txBody>
      </p:sp>
      <p:cxnSp>
        <p:nvCxnSpPr>
          <p:cNvPr id="65" name="Straight Arrow Connector 64"/>
          <p:cNvCxnSpPr>
            <a:stCxn id="14" idx="3"/>
          </p:cNvCxnSpPr>
          <p:nvPr/>
        </p:nvCxnSpPr>
        <p:spPr>
          <a:xfrm flipV="1">
            <a:off x="1757932" y="3987800"/>
            <a:ext cx="4503168" cy="44966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60400" y="4419600"/>
            <a:ext cx="1804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Is concerned about</a:t>
            </a:r>
            <a:endParaRPr lang="en-US" sz="1600" i="1" dirty="0"/>
          </a:p>
        </p:txBody>
      </p:sp>
      <p:cxnSp>
        <p:nvCxnSpPr>
          <p:cNvPr id="50" name="Straight Arrow Connector 49"/>
          <p:cNvCxnSpPr>
            <a:stCxn id="14" idx="2"/>
            <a:endCxn id="15" idx="1"/>
          </p:cNvCxnSpPr>
          <p:nvPr/>
        </p:nvCxnSpPr>
        <p:spPr>
          <a:xfrm rot="16200000" flipH="1">
            <a:off x="1052516" y="4272482"/>
            <a:ext cx="1504434" cy="1394334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61100" y="3771900"/>
            <a:ext cx="94727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Incident</a:t>
            </a:r>
            <a:endParaRPr lang="en-US" dirty="0"/>
          </a:p>
        </p:txBody>
      </p:sp>
      <p:cxnSp>
        <p:nvCxnSpPr>
          <p:cNvPr id="85" name="Straight Arrow Connector 84"/>
          <p:cNvCxnSpPr>
            <a:endCxn id="9" idx="3"/>
          </p:cNvCxnSpPr>
          <p:nvPr/>
        </p:nvCxnSpPr>
        <p:spPr>
          <a:xfrm rot="10800000" flipV="1">
            <a:off x="4046052" y="4152900"/>
            <a:ext cx="2278549" cy="591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66700" y="5266035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/>
              <a:t>Stakeholder wants to mitigate incidents</a:t>
            </a:r>
            <a:endParaRPr lang="en-US" sz="1400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4203700" y="1536700"/>
            <a:ext cx="2260600" cy="22098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660900" y="5549900"/>
            <a:ext cx="72669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Injury</a:t>
            </a:r>
            <a:endParaRPr lang="en-US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3708400" y="4914903"/>
            <a:ext cx="1272874" cy="647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975100" y="5054600"/>
            <a:ext cx="1416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Involves injury</a:t>
            </a:r>
            <a:endParaRPr lang="en-US" sz="1600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3975100" y="3962400"/>
            <a:ext cx="1729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Wants to mitigate</a:t>
            </a:r>
            <a:endParaRPr lang="en-US" sz="1600" i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168900" y="2722146"/>
            <a:ext cx="1531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Is occurrence of</a:t>
            </a:r>
            <a:endParaRPr lang="en-US" sz="1600" i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4876800" y="4343400"/>
            <a:ext cx="894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involves</a:t>
            </a:r>
            <a:endParaRPr lang="en-US" sz="1600" i="1" dirty="0"/>
          </a:p>
        </p:txBody>
      </p:sp>
      <p:sp>
        <p:nvSpPr>
          <p:cNvPr id="105" name="Rounded Rectangle 104"/>
          <p:cNvSpPr/>
          <p:nvPr/>
        </p:nvSpPr>
        <p:spPr>
          <a:xfrm>
            <a:off x="5803900" y="1028700"/>
            <a:ext cx="3111500" cy="50673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7759700" y="3949700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Incident</a:t>
            </a:r>
            <a:endParaRPr lang="en-US" sz="20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952167" y="1339910"/>
            <a:ext cx="1321633" cy="88259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826000" y="1570623"/>
            <a:ext cx="985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performs</a:t>
            </a:r>
            <a:endParaRPr lang="en-US" sz="1600" i="1" dirty="0"/>
          </a:p>
        </p:txBody>
      </p:sp>
      <p:cxnSp>
        <p:nvCxnSpPr>
          <p:cNvPr id="111" name="Straight Arrow Connector 110"/>
          <p:cNvCxnSpPr>
            <a:stCxn id="9" idx="3"/>
            <a:endCxn id="11" idx="1"/>
          </p:cNvCxnSpPr>
          <p:nvPr/>
        </p:nvCxnSpPr>
        <p:spPr>
          <a:xfrm flipV="1">
            <a:off x="4046051" y="4731266"/>
            <a:ext cx="2303949" cy="127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588000" y="4876800"/>
            <a:ext cx="894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involves</a:t>
            </a:r>
            <a:endParaRPr lang="en-US" sz="1600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3136900" y="1968500"/>
            <a:ext cx="3973576" cy="2031325"/>
          </a:xfrm>
          <a:prstGeom prst="rect">
            <a:avLst/>
          </a:prstGeom>
          <a:solidFill>
            <a:srgbClr val="D7E4BD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UE1 – Loss of availability of network</a:t>
            </a:r>
          </a:p>
          <a:p>
            <a:r>
              <a:rPr lang="en-US" i="1" dirty="0" smtClean="0"/>
              <a:t>UE2 -  Disclosure of other assets</a:t>
            </a:r>
          </a:p>
          <a:p>
            <a:r>
              <a:rPr lang="en-US" i="1" dirty="0" smtClean="0"/>
              <a:t>UE3 - Subversion of </a:t>
            </a:r>
            <a:r>
              <a:rPr lang="en-US" i="1" dirty="0" err="1" smtClean="0"/>
              <a:t>Wireshark</a:t>
            </a:r>
            <a:r>
              <a:rPr lang="en-US" i="1" dirty="0" smtClean="0"/>
              <a:t> node</a:t>
            </a:r>
          </a:p>
          <a:p>
            <a:r>
              <a:rPr lang="en-US" i="1" dirty="0" smtClean="0"/>
              <a:t>UE4 - Loss of availability of packets</a:t>
            </a:r>
          </a:p>
          <a:p>
            <a:r>
              <a:rPr lang="en-US" i="1" dirty="0" smtClean="0"/>
              <a:t>UE5 – Disclosure of packet data</a:t>
            </a:r>
          </a:p>
          <a:p>
            <a:r>
              <a:rPr lang="en-US" i="1" dirty="0" smtClean="0"/>
              <a:t>UE6 – Disclosure of capture</a:t>
            </a:r>
          </a:p>
          <a:p>
            <a:r>
              <a:rPr lang="en-US" i="1" dirty="0" smtClean="0"/>
              <a:t>UE7 – Loss of availability of other assets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57201" y="952501"/>
            <a:ext cx="5524500" cy="515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137480" y="1064375"/>
            <a:ext cx="215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FORSA STEPS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FORSA: The Effect analysis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84053" y="1595438"/>
            <a:ext cx="5023048" cy="44751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Operational Context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System Facts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Asset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Undesired Event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Attack Group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Threat Scenario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Safeguard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Vulnerability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Risk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Risk Analysis</a:t>
            </a:r>
            <a:endParaRPr lang="en-US" sz="2400" dirty="0"/>
          </a:p>
        </p:txBody>
      </p:sp>
      <p:sp>
        <p:nvSpPr>
          <p:cNvPr id="12" name="Right Brace 11"/>
          <p:cNvSpPr/>
          <p:nvPr/>
        </p:nvSpPr>
        <p:spPr>
          <a:xfrm>
            <a:off x="6134100" y="1689100"/>
            <a:ext cx="241300" cy="762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8636000" y="2616200"/>
            <a:ext cx="241300" cy="762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38900" y="1676400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Mostly import (if possible) </a:t>
            </a:r>
          </a:p>
          <a:p>
            <a:r>
              <a:rPr lang="en-US" dirty="0" smtClean="0"/>
              <a:t>or interviews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2552700"/>
            <a:ext cx="258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validation &amp; verification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21400" y="2971800"/>
            <a:ext cx="258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validation &amp; verification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86500" y="3835400"/>
            <a:ext cx="27534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this point we can justify</a:t>
            </a:r>
          </a:p>
          <a:p>
            <a:r>
              <a:rPr lang="en-US" dirty="0" smtClean="0"/>
              <a:t>that we understand ALL</a:t>
            </a:r>
          </a:p>
          <a:p>
            <a:r>
              <a:rPr lang="en-US" dirty="0" smtClean="0"/>
              <a:t>classes of Undesired Events</a:t>
            </a:r>
          </a:p>
          <a:p>
            <a:r>
              <a:rPr lang="en-US" dirty="0" smtClean="0"/>
              <a:t>that can occur, and</a:t>
            </a:r>
          </a:p>
          <a:p>
            <a:r>
              <a:rPr lang="en-US" dirty="0" smtClean="0"/>
              <a:t>justify their severity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36600" y="3365500"/>
            <a:ext cx="4889500" cy="2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626100" y="3403600"/>
            <a:ext cx="698500" cy="546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3: The Cause 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 and effect in a risk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37977" y="3094038"/>
            <a:ext cx="8353623" cy="128746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R01 </a:t>
            </a:r>
            <a:r>
              <a:rPr lang="en-US" u="sng" dirty="0" smtClean="0"/>
              <a:t>Hacker</a:t>
            </a:r>
            <a:r>
              <a:rPr lang="en-US" dirty="0" smtClean="0"/>
              <a:t> </a:t>
            </a:r>
            <a:r>
              <a:rPr lang="en-US" i="1" dirty="0" smtClean="0"/>
              <a:t>gains access to  </a:t>
            </a:r>
            <a:r>
              <a:rPr lang="en-US" u="sng" dirty="0" smtClean="0"/>
              <a:t>confidential assets</a:t>
            </a:r>
            <a:r>
              <a:rPr lang="en-US" dirty="0" smtClean="0"/>
              <a:t> </a:t>
            </a:r>
            <a:r>
              <a:rPr lang="en-US" i="1" dirty="0" smtClean="0"/>
              <a:t>by</a:t>
            </a:r>
            <a:r>
              <a:rPr lang="en-US" dirty="0" smtClean="0"/>
              <a:t> </a:t>
            </a:r>
            <a:r>
              <a:rPr lang="en-US" u="sng" dirty="0" smtClean="0"/>
              <a:t>information gathering</a:t>
            </a:r>
            <a:r>
              <a:rPr lang="en-US" dirty="0" smtClean="0"/>
              <a:t> </a:t>
            </a:r>
            <a:r>
              <a:rPr lang="en-US" i="1" dirty="0" smtClean="0"/>
              <a:t>on </a:t>
            </a:r>
            <a:r>
              <a:rPr lang="en-US" u="sng" dirty="0" smtClean="0"/>
              <a:t>stored files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" y="2641600"/>
            <a:ext cx="1785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Threat source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58900" y="29972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49500" y="26416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Injury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2978150" y="3054350"/>
            <a:ext cx="215900" cy="17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56400" y="1930400"/>
            <a:ext cx="238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Primary asset: sensitivity subject &amp;</a:t>
            </a:r>
          </a:p>
          <a:p>
            <a:r>
              <a:rPr lang="en-US" sz="1600" dirty="0" smtClean="0">
                <a:latin typeface="Courier"/>
                <a:cs typeface="Courier"/>
              </a:rPr>
              <a:t>attack goal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6946900" y="3086100"/>
            <a:ext cx="304800" cy="165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800" y="5753100"/>
            <a:ext cx="198545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Attack mode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739900" y="5562600"/>
            <a:ext cx="292100" cy="215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29400" y="5740400"/>
            <a:ext cx="2324100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System asset: attack target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10800000">
            <a:off x="6642100" y="5486400"/>
            <a:ext cx="342900" cy="33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371600" y="4965700"/>
            <a:ext cx="6286500" cy="7239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20700" y="3200400"/>
            <a:ext cx="8420100" cy="1054100"/>
          </a:xfrm>
          <a:prstGeom prst="rect">
            <a:avLst/>
          </a:prstGeom>
          <a:noFill/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886200" y="21971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"/>
                <a:cs typeface="Courier"/>
              </a:rPr>
              <a:t>Undesired event</a:t>
            </a:r>
            <a:endParaRPr lang="en-US" sz="2000" b="1" dirty="0">
              <a:latin typeface="Courier"/>
              <a:cs typeface="Courier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5400000">
            <a:off x="4368006" y="2895600"/>
            <a:ext cx="673894" cy="13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 txBox="1">
            <a:spLocks/>
          </p:cNvSpPr>
          <p:nvPr/>
        </p:nvSpPr>
        <p:spPr>
          <a:xfrm>
            <a:off x="1285677" y="1023938"/>
            <a:ext cx="8353623" cy="75406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Loss of 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confidentiality</a:t>
            </a:r>
            <a:r>
              <a:rPr kumimoji="0" lang="en-US" sz="32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200" i="1" dirty="0" smtClean="0"/>
              <a:t>of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 assets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16200000" flipV="1">
            <a:off x="4502150" y="2076450"/>
            <a:ext cx="4064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30400" y="1828800"/>
            <a:ext cx="1968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Security criterion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rot="5400000" flipH="1" flipV="1">
            <a:off x="2873375" y="1654175"/>
            <a:ext cx="215900" cy="133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244600" y="1066800"/>
            <a:ext cx="7543800" cy="7239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41300" y="1219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What?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2100" y="51435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How?</a:t>
            </a:r>
            <a:endParaRPr lang="en-US" b="1" dirty="0">
              <a:latin typeface="Courier"/>
              <a:cs typeface="Courier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rot="16200000" flipV="1">
            <a:off x="6115050" y="1682750"/>
            <a:ext cx="723900" cy="58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/>
          <p:cNvSpPr txBox="1">
            <a:spLocks/>
          </p:cNvSpPr>
          <p:nvPr/>
        </p:nvSpPr>
        <p:spPr>
          <a:xfrm>
            <a:off x="1387277" y="4960938"/>
            <a:ext cx="8353623" cy="75406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 gathering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stored files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24300" y="43942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"/>
                <a:cs typeface="Courier"/>
              </a:rPr>
              <a:t>Threat scenario</a:t>
            </a:r>
            <a:endParaRPr lang="en-US" sz="2000" b="1" dirty="0">
              <a:latin typeface="Courier"/>
              <a:cs typeface="Courier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16200000" flipH="1">
            <a:off x="4660900" y="4902200"/>
            <a:ext cx="203200" cy="2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4591050" y="4311650"/>
            <a:ext cx="3175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137480" y="1064375"/>
            <a:ext cx="215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FORSA STEPS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corresponding FORSA steps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69213" y="6356350"/>
            <a:ext cx="1474787" cy="365125"/>
          </a:xfrm>
        </p:spPr>
        <p:txBody>
          <a:bodyPr/>
          <a:lstStyle/>
          <a:p>
            <a:fld id="{90AD658C-420F-44E4-BE39-3F462A031508}" type="slidenum">
              <a:rPr lang="en-US" smtClean="0"/>
              <a:pPr/>
              <a:t>46</a:t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6477000" y="2209800"/>
            <a:ext cx="762000" cy="368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30683" y="1866900"/>
            <a:ext cx="804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20" name="Right Brace 19"/>
          <p:cNvSpPr/>
          <p:nvPr/>
        </p:nvSpPr>
        <p:spPr>
          <a:xfrm>
            <a:off x="6146800" y="2514600"/>
            <a:ext cx="241300" cy="8128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6159500" y="3467100"/>
            <a:ext cx="215900" cy="15621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6578602" y="4051300"/>
            <a:ext cx="863598" cy="215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71983" y="40132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23100" y="2578100"/>
            <a:ext cx="20061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Analysis of valuables, </a:t>
            </a:r>
          </a:p>
          <a:p>
            <a:r>
              <a:rPr lang="en-US" sz="1600" i="1" dirty="0" smtClean="0"/>
              <a:t>sensitivities and </a:t>
            </a:r>
          </a:p>
          <a:p>
            <a:r>
              <a:rPr lang="en-US" sz="1600" i="1" dirty="0" smtClean="0"/>
              <a:t>Impacts</a:t>
            </a:r>
          </a:p>
          <a:p>
            <a:r>
              <a:rPr lang="en-US" sz="1600" i="1" dirty="0" smtClean="0"/>
              <a:t>=&gt; </a:t>
            </a:r>
            <a:r>
              <a:rPr lang="en-US" sz="1600" b="1" dirty="0" smtClean="0"/>
              <a:t>severity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023100" y="4546600"/>
            <a:ext cx="18134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Analysis of targets, </a:t>
            </a:r>
          </a:p>
          <a:p>
            <a:r>
              <a:rPr lang="en-US" sz="1600" i="1" dirty="0" smtClean="0"/>
              <a:t>Entries and </a:t>
            </a:r>
          </a:p>
          <a:p>
            <a:r>
              <a:rPr lang="en-US" sz="1600" i="1" dirty="0" smtClean="0"/>
              <a:t>attacks</a:t>
            </a:r>
          </a:p>
          <a:p>
            <a:r>
              <a:rPr lang="en-US" sz="1600" i="1" dirty="0" smtClean="0"/>
              <a:t>=&gt; </a:t>
            </a:r>
            <a:r>
              <a:rPr lang="en-US" sz="1600" b="1" dirty="0" smtClean="0"/>
              <a:t>likelihood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457201" y="952501"/>
            <a:ext cx="5524500" cy="515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137480" y="1064375"/>
            <a:ext cx="215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FORSA STEPS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84053" y="1595438"/>
            <a:ext cx="5023048" cy="44751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Operational Context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System Facts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Asset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Undesired Event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Attack Group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Threat Scenario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Safeguard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Vulnerability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Risk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Risk Analysis</a:t>
            </a:r>
            <a:endParaRPr lang="en-US" sz="24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635000" y="24638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96900" y="33909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84200" y="51308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57201" y="952501"/>
            <a:ext cx="5524500" cy="515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137480" y="1064375"/>
            <a:ext cx="215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FORSA STEPS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84053" y="1595438"/>
            <a:ext cx="5023048" cy="44751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Operational Context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System Facts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Asset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Undesired Event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Attack Group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Threat Scenario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Safeguard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Vulnerability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Risk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Risk Analysis</a:t>
            </a:r>
            <a:endParaRPr lang="en-US" sz="2400" dirty="0"/>
          </a:p>
        </p:txBody>
      </p:sp>
      <p:sp>
        <p:nvSpPr>
          <p:cNvPr id="11" name="Down Arrow 10"/>
          <p:cNvSpPr/>
          <p:nvPr/>
        </p:nvSpPr>
        <p:spPr>
          <a:xfrm rot="5400000">
            <a:off x="6604000" y="3111500"/>
            <a:ext cx="484632" cy="978408"/>
          </a:xfrm>
          <a:prstGeom prst="down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6134100" y="3441700"/>
            <a:ext cx="241300" cy="1600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35000" y="24638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6900" y="33909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200" y="51308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Attack Groups is based on</a:t>
            </a:r>
            <a:br>
              <a:rPr lang="en-US" dirty="0" smtClean="0"/>
            </a:br>
            <a:r>
              <a:rPr lang="en-US" dirty="0" smtClean="0"/>
              <a:t> the following model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8200" y="1155700"/>
            <a:ext cx="1851789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Threat Scenario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82700" y="2590800"/>
            <a:ext cx="114214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Performer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4660900"/>
            <a:ext cx="172354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Undesired Event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81700" y="2552700"/>
            <a:ext cx="148726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Threat Source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97600" y="1663700"/>
            <a:ext cx="257572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Threat Sources Taxonomy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97100" y="3886200"/>
            <a:ext cx="147989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Primary Asset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22800" y="3594100"/>
            <a:ext cx="113899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Likelihood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8" idx="0"/>
          </p:cNvCxnSpPr>
          <p:nvPr/>
        </p:nvCxnSpPr>
        <p:spPr>
          <a:xfrm rot="10800000" flipV="1">
            <a:off x="1853774" y="1485898"/>
            <a:ext cx="1549832" cy="1104902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54200" y="2057400"/>
            <a:ext cx="1882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Attacks a performer</a:t>
            </a:r>
            <a:endParaRPr lang="en-US" sz="1600" i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914900" y="1549400"/>
            <a:ext cx="1447800" cy="93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16500" y="2044700"/>
            <a:ext cx="13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Performed by</a:t>
            </a:r>
            <a:endParaRPr lang="en-US" sz="1600" i="1" dirty="0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2705100" y="2794000"/>
            <a:ext cx="3302000" cy="254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6781800" y="2095500"/>
            <a:ext cx="457200" cy="4064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02400" y="2146300"/>
            <a:ext cx="99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Based on</a:t>
            </a:r>
            <a:endParaRPr lang="en-US" sz="1600" i="1" dirty="0"/>
          </a:p>
        </p:txBody>
      </p:sp>
      <p:cxnSp>
        <p:nvCxnSpPr>
          <p:cNvPr id="32" name="Straight Arrow Connector 31"/>
          <p:cNvCxnSpPr/>
          <p:nvPr/>
        </p:nvCxnSpPr>
        <p:spPr>
          <a:xfrm rot="16200000" flipH="1">
            <a:off x="2590801" y="3111501"/>
            <a:ext cx="3086098" cy="38101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26000" y="3111500"/>
            <a:ext cx="52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has</a:t>
            </a:r>
            <a:endParaRPr lang="en-US" sz="1600" i="1" dirty="0"/>
          </a:p>
        </p:txBody>
      </p:sp>
      <p:cxnSp>
        <p:nvCxnSpPr>
          <p:cNvPr id="44" name="Straight Arrow Connector 43"/>
          <p:cNvCxnSpPr>
            <a:endCxn id="16" idx="0"/>
          </p:cNvCxnSpPr>
          <p:nvPr/>
        </p:nvCxnSpPr>
        <p:spPr>
          <a:xfrm rot="16200000" flipH="1">
            <a:off x="3847098" y="2248902"/>
            <a:ext cx="2032000" cy="658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59200" y="3263900"/>
            <a:ext cx="78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causes</a:t>
            </a:r>
            <a:endParaRPr lang="en-US" sz="1600" i="1" dirty="0"/>
          </a:p>
        </p:txBody>
      </p:sp>
      <p:cxnSp>
        <p:nvCxnSpPr>
          <p:cNvPr id="55" name="Straight Arrow Connector 54"/>
          <p:cNvCxnSpPr>
            <a:stCxn id="14" idx="0"/>
            <a:endCxn id="8" idx="2"/>
          </p:cNvCxnSpPr>
          <p:nvPr/>
        </p:nvCxnSpPr>
        <p:spPr>
          <a:xfrm rot="16200000" flipV="1">
            <a:off x="1932376" y="2881530"/>
            <a:ext cx="926068" cy="1083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03400" y="3035300"/>
            <a:ext cx="14386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Depends on</a:t>
            </a:r>
            <a:br>
              <a:rPr lang="en-US" sz="1600" i="1" dirty="0" smtClean="0"/>
            </a:br>
            <a:r>
              <a:rPr lang="en-US" sz="1600" i="1" dirty="0" smtClean="0"/>
              <a:t> the performer</a:t>
            </a:r>
            <a:endParaRPr lang="en-US" sz="1600" i="1" dirty="0"/>
          </a:p>
        </p:txBody>
      </p:sp>
      <p:sp>
        <p:nvSpPr>
          <p:cNvPr id="59" name="Rectangle 58"/>
          <p:cNvSpPr/>
          <p:nvPr/>
        </p:nvSpPr>
        <p:spPr>
          <a:xfrm>
            <a:off x="6527800" y="3018135"/>
            <a:ext cx="16129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/>
              <a:t>threat source is</a:t>
            </a:r>
            <a:br>
              <a:rPr lang="en-US" sz="1400" i="1" dirty="0" smtClean="0"/>
            </a:br>
            <a:r>
              <a:rPr lang="en-US" sz="1400" i="1" dirty="0" smtClean="0"/>
              <a:t>capable to perform</a:t>
            </a:r>
            <a:br>
              <a:rPr lang="en-US" sz="1400" i="1" dirty="0" smtClean="0"/>
            </a:br>
            <a:r>
              <a:rPr lang="en-US" sz="1400" i="1" dirty="0" smtClean="0"/>
              <a:t>the scenario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9" idx="1"/>
          </p:cNvCxnSpPr>
          <p:nvPr/>
        </p:nvCxnSpPr>
        <p:spPr>
          <a:xfrm rot="16200000" flipH="1">
            <a:off x="2968367" y="4384933"/>
            <a:ext cx="578366" cy="3429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52700" y="4292600"/>
            <a:ext cx="788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injures</a:t>
            </a:r>
            <a:endParaRPr lang="en-US" sz="16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454173" y="1270000"/>
            <a:ext cx="143812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Attack Mode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562100" y="952500"/>
            <a:ext cx="185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Is characterized by</a:t>
            </a:r>
            <a:endParaRPr lang="en-US" sz="1600" i="1" dirty="0"/>
          </a:p>
        </p:txBody>
      </p:sp>
      <p:cxnSp>
        <p:nvCxnSpPr>
          <p:cNvPr id="47" name="Straight Arrow Connector 46"/>
          <p:cNvCxnSpPr>
            <a:stCxn id="7" idx="1"/>
          </p:cNvCxnSpPr>
          <p:nvPr/>
        </p:nvCxnSpPr>
        <p:spPr>
          <a:xfrm rot="10800000" flipV="1">
            <a:off x="1892300" y="1355754"/>
            <a:ext cx="1485900" cy="92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2873" y="3403600"/>
            <a:ext cx="141659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Attack Group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54000" y="977900"/>
            <a:ext cx="5219700" cy="20701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571500" y="3238500"/>
            <a:ext cx="355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52500" y="5245100"/>
            <a:ext cx="74900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Attack Group considers a single entry point; This is a class of attacks</a:t>
            </a:r>
          </a:p>
          <a:p>
            <a:r>
              <a:rPr lang="en-US" dirty="0" smtClean="0"/>
              <a:t>Threat Scenarios within the Attack Group describe various multi-stage attacks;</a:t>
            </a:r>
          </a:p>
          <a:p>
            <a:r>
              <a:rPr lang="en-US" dirty="0" smtClean="0"/>
              <a:t>In a simple case Attack Group involves a single Threat Scenario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Groups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44725" y="1703619"/>
            <a:ext cx="4880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600" dirty="0" smtClean="0"/>
              <a:t> </a:t>
            </a:r>
            <a:r>
              <a:rPr lang="en-US" sz="2000" dirty="0" smtClean="0"/>
              <a:t>Abuse of </a:t>
            </a:r>
            <a:r>
              <a:rPr lang="en-US" sz="2000" dirty="0" err="1" smtClean="0"/>
              <a:t>Wireshark</a:t>
            </a:r>
            <a:r>
              <a:rPr lang="en-US" sz="2000" dirty="0" smtClean="0"/>
              <a:t> node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 Damage to the </a:t>
            </a:r>
            <a:r>
              <a:rPr lang="en-US" sz="2000" dirty="0" err="1" smtClean="0"/>
              <a:t>Wireshark</a:t>
            </a:r>
            <a:r>
              <a:rPr lang="en-US" sz="2000" dirty="0" smtClean="0"/>
              <a:t> node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 Exceeding capacity of the </a:t>
            </a:r>
            <a:r>
              <a:rPr lang="en-US" sz="2000" dirty="0" err="1" smtClean="0"/>
              <a:t>Wireshark</a:t>
            </a:r>
            <a:r>
              <a:rPr lang="en-US" sz="2000" dirty="0" smtClean="0"/>
              <a:t> Node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 Modification of the </a:t>
            </a:r>
            <a:r>
              <a:rPr lang="en-US" sz="2000" dirty="0" err="1" smtClean="0"/>
              <a:t>Wireshark</a:t>
            </a:r>
            <a:r>
              <a:rPr lang="en-US" sz="2000" dirty="0" smtClean="0"/>
              <a:t> Code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 Information Gathering on </a:t>
            </a:r>
            <a:r>
              <a:rPr lang="en-US" sz="2000" dirty="0" err="1" smtClean="0"/>
              <a:t>Wireshark</a:t>
            </a:r>
            <a:r>
              <a:rPr lang="en-US" sz="2000" dirty="0" smtClean="0"/>
              <a:t> Code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 Information Gathering on Stored Files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4291" y="1021874"/>
            <a:ext cx="199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Attack Groups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22700" y="4953000"/>
            <a:ext cx="48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Attack Groups can be  systematically enumerated as a product of attack modes and systems (performers,  entry points); </a:t>
            </a:r>
          </a:p>
          <a:p>
            <a:r>
              <a:rPr lang="en-US" sz="1600" dirty="0" smtClean="0"/>
              <a:t>this is a controlled brainstorming approach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011691" y="2291874"/>
            <a:ext cx="199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Attack modes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6225" y="2694219"/>
            <a:ext cx="2733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600" dirty="0" smtClean="0"/>
              <a:t> </a:t>
            </a:r>
            <a:r>
              <a:rPr lang="en-US" sz="2000" dirty="0" smtClean="0"/>
              <a:t>Abuse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 Exceeding capacity 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 Damage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 Loss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 Modification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 Information Gathering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for </a:t>
            </a:r>
            <a:r>
              <a:rPr lang="en-US" b="1" u="sng" dirty="0" smtClean="0"/>
              <a:t>reactive </a:t>
            </a:r>
            <a:r>
              <a:rPr lang="en-US" dirty="0" smtClean="0"/>
              <a:t>improvements of security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35000" y="1104900"/>
            <a:ext cx="241300" cy="266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8200" y="1384300"/>
            <a:ext cx="381000" cy="3683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93800" y="1816100"/>
            <a:ext cx="711200" cy="5715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51000" y="2298700"/>
            <a:ext cx="825500" cy="660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00" y="2705100"/>
            <a:ext cx="12065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49600" y="3035300"/>
            <a:ext cx="2400300" cy="14605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785100" y="1092200"/>
            <a:ext cx="241300" cy="266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505700" y="1409700"/>
            <a:ext cx="381000" cy="3683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7700" y="1739900"/>
            <a:ext cx="711200" cy="5715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171700"/>
            <a:ext cx="825500" cy="660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38800" y="2540000"/>
            <a:ext cx="12065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064000" y="2336800"/>
            <a:ext cx="61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38400" y="1638300"/>
            <a:ext cx="57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24500" y="1638300"/>
            <a:ext cx="80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19" name="Up Arrow 18"/>
          <p:cNvSpPr/>
          <p:nvPr/>
        </p:nvSpPr>
        <p:spPr>
          <a:xfrm>
            <a:off x="660400" y="1828800"/>
            <a:ext cx="484632" cy="978408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3708400" y="4572000"/>
            <a:ext cx="484632" cy="978408"/>
          </a:xfrm>
          <a:prstGeom prst="upArrow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Up Arrow 20"/>
          <p:cNvSpPr/>
          <p:nvPr/>
        </p:nvSpPr>
        <p:spPr>
          <a:xfrm rot="2258839">
            <a:off x="800100" y="4330700"/>
            <a:ext cx="2108200" cy="553720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" y="2819400"/>
            <a:ext cx="77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24300" y="3378200"/>
            <a:ext cx="83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" y="4572000"/>
            <a:ext cx="19535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Indicators,</a:t>
            </a:r>
          </a:p>
          <a:p>
            <a:r>
              <a:rPr lang="en-US" sz="1400" i="1" dirty="0" smtClean="0"/>
              <a:t>Patterns,</a:t>
            </a:r>
          </a:p>
          <a:p>
            <a:r>
              <a:rPr lang="en-US" sz="1400" i="1" dirty="0" smtClean="0"/>
              <a:t>Courses of actions,</a:t>
            </a:r>
          </a:p>
          <a:p>
            <a:r>
              <a:rPr lang="en-US" sz="1400" i="1" dirty="0" smtClean="0"/>
              <a:t>Other useful knowledge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3378200" y="5651500"/>
            <a:ext cx="115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Mitigation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03200" y="2349500"/>
            <a:ext cx="292100" cy="2921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90500" y="2311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84200" y="4025900"/>
            <a:ext cx="292100" cy="2921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71500" y="3987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0" y="330200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Creating sharable content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463800" y="4445000"/>
            <a:ext cx="292100" cy="2921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451100" y="44069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508500" y="5156200"/>
            <a:ext cx="292100" cy="2921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495800" y="51181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73300" y="5283200"/>
            <a:ext cx="88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Sharing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10300" y="3949700"/>
            <a:ext cx="25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 attack is mitigated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57201" y="952501"/>
            <a:ext cx="5524500" cy="515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137480" y="1064375"/>
            <a:ext cx="215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FORSA STEPS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84053" y="1595438"/>
            <a:ext cx="5023048" cy="44751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Operational Context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System Facts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Asset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Undesired Event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Attack Group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Threat Scenario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Safeguard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Vulnerability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Risk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Risk Analysis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69213" y="6356350"/>
            <a:ext cx="1474787" cy="365125"/>
          </a:xfrm>
        </p:spPr>
        <p:txBody>
          <a:bodyPr/>
          <a:lstStyle/>
          <a:p>
            <a:fld id="{90AD658C-420F-44E4-BE39-3F462A03150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1" name="Down Arrow 10"/>
          <p:cNvSpPr/>
          <p:nvPr/>
        </p:nvSpPr>
        <p:spPr>
          <a:xfrm rot="5400000">
            <a:off x="6654800" y="3517900"/>
            <a:ext cx="484632" cy="978408"/>
          </a:xfrm>
          <a:prstGeom prst="down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6134100" y="3441700"/>
            <a:ext cx="241300" cy="1600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35000" y="24638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6900" y="33909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4200" y="51308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Threat Scenarios is based on</a:t>
            </a:r>
            <a:br>
              <a:rPr lang="en-US" dirty="0" smtClean="0"/>
            </a:br>
            <a:r>
              <a:rPr lang="en-US" dirty="0" smtClean="0"/>
              <a:t> the following model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8200" y="1155700"/>
            <a:ext cx="1851789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Threat Scenario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82700" y="2590800"/>
            <a:ext cx="114214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Performer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4660900"/>
            <a:ext cx="172354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Undesired Event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81700" y="2552700"/>
            <a:ext cx="148726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Threat Source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97600" y="1663700"/>
            <a:ext cx="257572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Threat Sources Taxonomy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97100" y="3886200"/>
            <a:ext cx="147989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Primary Asset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22800" y="3594100"/>
            <a:ext cx="113899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Likelihood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8" idx="0"/>
          </p:cNvCxnSpPr>
          <p:nvPr/>
        </p:nvCxnSpPr>
        <p:spPr>
          <a:xfrm rot="10800000" flipV="1">
            <a:off x="1853774" y="1485898"/>
            <a:ext cx="1549832" cy="1104902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54200" y="2057400"/>
            <a:ext cx="1882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Attacks a performer</a:t>
            </a:r>
            <a:endParaRPr lang="en-US" sz="1600" i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914900" y="1549400"/>
            <a:ext cx="1447800" cy="93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16500" y="2044700"/>
            <a:ext cx="13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Performed by</a:t>
            </a:r>
            <a:endParaRPr lang="en-US" sz="1600" i="1" dirty="0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2705100" y="2794000"/>
            <a:ext cx="3302000" cy="254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6781800" y="2095500"/>
            <a:ext cx="457200" cy="4064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02400" y="2146300"/>
            <a:ext cx="99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Based on</a:t>
            </a:r>
            <a:endParaRPr lang="en-US" sz="1600" i="1" dirty="0"/>
          </a:p>
        </p:txBody>
      </p:sp>
      <p:cxnSp>
        <p:nvCxnSpPr>
          <p:cNvPr id="32" name="Straight Arrow Connector 31"/>
          <p:cNvCxnSpPr/>
          <p:nvPr/>
        </p:nvCxnSpPr>
        <p:spPr>
          <a:xfrm rot="16200000" flipH="1">
            <a:off x="2590801" y="3111501"/>
            <a:ext cx="3086098" cy="38101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26000" y="3111500"/>
            <a:ext cx="52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has</a:t>
            </a:r>
            <a:endParaRPr lang="en-US" sz="1600" i="1" dirty="0"/>
          </a:p>
        </p:txBody>
      </p:sp>
      <p:cxnSp>
        <p:nvCxnSpPr>
          <p:cNvPr id="44" name="Straight Arrow Connector 43"/>
          <p:cNvCxnSpPr>
            <a:endCxn id="16" idx="0"/>
          </p:cNvCxnSpPr>
          <p:nvPr/>
        </p:nvCxnSpPr>
        <p:spPr>
          <a:xfrm rot="16200000" flipH="1">
            <a:off x="3847098" y="2248902"/>
            <a:ext cx="2032000" cy="658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59200" y="3263900"/>
            <a:ext cx="78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causes</a:t>
            </a:r>
            <a:endParaRPr lang="en-US" sz="1600" i="1" dirty="0"/>
          </a:p>
        </p:txBody>
      </p:sp>
      <p:cxnSp>
        <p:nvCxnSpPr>
          <p:cNvPr id="55" name="Straight Arrow Connector 54"/>
          <p:cNvCxnSpPr>
            <a:stCxn id="14" idx="0"/>
            <a:endCxn id="8" idx="2"/>
          </p:cNvCxnSpPr>
          <p:nvPr/>
        </p:nvCxnSpPr>
        <p:spPr>
          <a:xfrm rot="16200000" flipV="1">
            <a:off x="1932376" y="2881530"/>
            <a:ext cx="926068" cy="1083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03400" y="3035300"/>
            <a:ext cx="14386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Depends on</a:t>
            </a:r>
            <a:br>
              <a:rPr lang="en-US" sz="1600" i="1" dirty="0" smtClean="0"/>
            </a:br>
            <a:r>
              <a:rPr lang="en-US" sz="1600" i="1" dirty="0" smtClean="0"/>
              <a:t> the performer</a:t>
            </a:r>
            <a:endParaRPr lang="en-US" sz="1600" i="1" dirty="0"/>
          </a:p>
        </p:txBody>
      </p:sp>
      <p:sp>
        <p:nvSpPr>
          <p:cNvPr id="59" name="Rectangle 58"/>
          <p:cNvSpPr/>
          <p:nvPr/>
        </p:nvSpPr>
        <p:spPr>
          <a:xfrm>
            <a:off x="6527800" y="3018135"/>
            <a:ext cx="16129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/>
              <a:t>threat source is</a:t>
            </a:r>
            <a:br>
              <a:rPr lang="en-US" sz="1400" i="1" dirty="0" smtClean="0"/>
            </a:br>
            <a:r>
              <a:rPr lang="en-US" sz="1400" i="1" dirty="0" smtClean="0"/>
              <a:t>capable to perform</a:t>
            </a:r>
            <a:br>
              <a:rPr lang="en-US" sz="1400" i="1" dirty="0" smtClean="0"/>
            </a:br>
            <a:r>
              <a:rPr lang="en-US" sz="1400" i="1" dirty="0" smtClean="0"/>
              <a:t>the scenario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9" idx="1"/>
          </p:cNvCxnSpPr>
          <p:nvPr/>
        </p:nvCxnSpPr>
        <p:spPr>
          <a:xfrm rot="16200000" flipH="1">
            <a:off x="2968367" y="4384933"/>
            <a:ext cx="578366" cy="3429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52700" y="4292600"/>
            <a:ext cx="788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injures</a:t>
            </a:r>
            <a:endParaRPr lang="en-US" sz="16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454173" y="1270000"/>
            <a:ext cx="143812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Attack Mode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562100" y="952500"/>
            <a:ext cx="185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Is characterized by</a:t>
            </a:r>
            <a:endParaRPr lang="en-US" sz="1600" i="1" dirty="0"/>
          </a:p>
        </p:txBody>
      </p:sp>
      <p:cxnSp>
        <p:nvCxnSpPr>
          <p:cNvPr id="47" name="Straight Arrow Connector 46"/>
          <p:cNvCxnSpPr>
            <a:stCxn id="7" idx="1"/>
          </p:cNvCxnSpPr>
          <p:nvPr/>
        </p:nvCxnSpPr>
        <p:spPr>
          <a:xfrm rot="10800000" flipV="1">
            <a:off x="1892300" y="1355754"/>
            <a:ext cx="1485900" cy="92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2873" y="3403600"/>
            <a:ext cx="141659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Attack Group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54000" y="977900"/>
            <a:ext cx="5219700" cy="20701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571500" y="3238500"/>
            <a:ext cx="355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3400" y="5245100"/>
            <a:ext cx="8334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Attack Group considers a single entry point; This is a class of attacks.</a:t>
            </a:r>
          </a:p>
          <a:p>
            <a:r>
              <a:rPr lang="en-US" dirty="0" smtClean="0"/>
              <a:t>Threat Scenarios within the Attack Group describe various multi-stage attacks;</a:t>
            </a:r>
          </a:p>
          <a:p>
            <a:r>
              <a:rPr lang="en-US" dirty="0" smtClean="0"/>
              <a:t>Analysis of Threat Scenarios is about connecting to impacts ( the “How” to the “What”)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Threat Scenarios is based on</a:t>
            </a:r>
            <a:br>
              <a:rPr lang="en-US" dirty="0" smtClean="0"/>
            </a:br>
            <a:r>
              <a:rPr lang="en-US" dirty="0" smtClean="0"/>
              <a:t> the following model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8200" y="1155700"/>
            <a:ext cx="1851789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Threat Scenario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82700" y="2590800"/>
            <a:ext cx="114214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Performer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4660900"/>
            <a:ext cx="172354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Undesired Event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81700" y="2552700"/>
            <a:ext cx="148726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Threat Source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97600" y="1663700"/>
            <a:ext cx="257572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Threat Sources Taxonomy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97100" y="3886200"/>
            <a:ext cx="147989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Primary Asset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22800" y="3594100"/>
            <a:ext cx="113899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Likelihood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8" idx="0"/>
          </p:cNvCxnSpPr>
          <p:nvPr/>
        </p:nvCxnSpPr>
        <p:spPr>
          <a:xfrm rot="10800000" flipV="1">
            <a:off x="1853774" y="1485898"/>
            <a:ext cx="1549832" cy="1104902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54200" y="2057400"/>
            <a:ext cx="1614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Attacks a system</a:t>
            </a:r>
            <a:endParaRPr lang="en-US" sz="1600" i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914900" y="1549400"/>
            <a:ext cx="1447800" cy="93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16500" y="2044700"/>
            <a:ext cx="13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Performed by</a:t>
            </a:r>
            <a:endParaRPr lang="en-US" sz="1600" i="1" dirty="0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2705100" y="2794000"/>
            <a:ext cx="3302000" cy="254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6781800" y="2095500"/>
            <a:ext cx="457200" cy="4064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02400" y="2146300"/>
            <a:ext cx="99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Based on</a:t>
            </a:r>
            <a:endParaRPr lang="en-US" sz="1600" i="1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2584449" y="3067052"/>
            <a:ext cx="3175000" cy="38097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26000" y="3111500"/>
            <a:ext cx="52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has</a:t>
            </a:r>
            <a:endParaRPr lang="en-US" sz="1600" i="1" dirty="0"/>
          </a:p>
        </p:txBody>
      </p:sp>
      <p:cxnSp>
        <p:nvCxnSpPr>
          <p:cNvPr id="44" name="Straight Arrow Connector 43"/>
          <p:cNvCxnSpPr>
            <a:endCxn id="16" idx="0"/>
          </p:cNvCxnSpPr>
          <p:nvPr/>
        </p:nvCxnSpPr>
        <p:spPr>
          <a:xfrm rot="16200000" flipH="1">
            <a:off x="3847098" y="2248902"/>
            <a:ext cx="2032000" cy="658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59200" y="3263900"/>
            <a:ext cx="78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causes</a:t>
            </a:r>
            <a:endParaRPr lang="en-US" sz="1600" i="1" dirty="0"/>
          </a:p>
        </p:txBody>
      </p:sp>
      <p:cxnSp>
        <p:nvCxnSpPr>
          <p:cNvPr id="55" name="Straight Arrow Connector 54"/>
          <p:cNvCxnSpPr>
            <a:stCxn id="14" idx="0"/>
            <a:endCxn id="8" idx="2"/>
          </p:cNvCxnSpPr>
          <p:nvPr/>
        </p:nvCxnSpPr>
        <p:spPr>
          <a:xfrm rot="16200000" flipV="1">
            <a:off x="1932376" y="2881530"/>
            <a:ext cx="926068" cy="1083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03400" y="3035300"/>
            <a:ext cx="12091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Depends on</a:t>
            </a:r>
            <a:br>
              <a:rPr lang="en-US" sz="1600" i="1" dirty="0" smtClean="0"/>
            </a:br>
            <a:r>
              <a:rPr lang="en-US" sz="1600" i="1" dirty="0" smtClean="0"/>
              <a:t> the system</a:t>
            </a:r>
            <a:endParaRPr lang="en-US" sz="1600" i="1" dirty="0"/>
          </a:p>
        </p:txBody>
      </p:sp>
      <p:sp>
        <p:nvSpPr>
          <p:cNvPr id="59" name="Rectangle 58"/>
          <p:cNvSpPr/>
          <p:nvPr/>
        </p:nvSpPr>
        <p:spPr>
          <a:xfrm>
            <a:off x="7264400" y="2941935"/>
            <a:ext cx="16129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/>
              <a:t>threat source is</a:t>
            </a:r>
            <a:br>
              <a:rPr lang="en-US" sz="1400" i="1" dirty="0" smtClean="0"/>
            </a:br>
            <a:r>
              <a:rPr lang="en-US" sz="1400" i="1" dirty="0" smtClean="0"/>
              <a:t>capable to perform</a:t>
            </a:r>
            <a:br>
              <a:rPr lang="en-US" sz="1400" i="1" dirty="0" smtClean="0"/>
            </a:br>
            <a:r>
              <a:rPr lang="en-US" sz="1400" i="1" dirty="0" smtClean="0"/>
              <a:t>the scenario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9" idx="1"/>
          </p:cNvCxnSpPr>
          <p:nvPr/>
        </p:nvCxnSpPr>
        <p:spPr>
          <a:xfrm rot="16200000" flipH="1">
            <a:off x="2968367" y="4384933"/>
            <a:ext cx="578366" cy="3429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52700" y="4292600"/>
            <a:ext cx="788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injures</a:t>
            </a:r>
            <a:endParaRPr lang="en-US" sz="16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454173" y="1270000"/>
            <a:ext cx="143812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Attack Mode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562100" y="952500"/>
            <a:ext cx="185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Is characterized by</a:t>
            </a:r>
            <a:endParaRPr lang="en-US" sz="1600" i="1" dirty="0"/>
          </a:p>
        </p:txBody>
      </p:sp>
      <p:cxnSp>
        <p:nvCxnSpPr>
          <p:cNvPr id="47" name="Straight Arrow Connector 46"/>
          <p:cNvCxnSpPr>
            <a:stCxn id="7" idx="1"/>
          </p:cNvCxnSpPr>
          <p:nvPr/>
        </p:nvCxnSpPr>
        <p:spPr>
          <a:xfrm rot="10800000" flipV="1">
            <a:off x="1892300" y="1355754"/>
            <a:ext cx="1485900" cy="92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2873" y="3403600"/>
            <a:ext cx="141659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Attack Group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54000" y="977900"/>
            <a:ext cx="5219700" cy="20701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571500" y="3238500"/>
            <a:ext cx="355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60801" y="1663701"/>
            <a:ext cx="4368800" cy="4770537"/>
          </a:xfrm>
          <a:prstGeom prst="rect">
            <a:avLst/>
          </a:prstGeom>
          <a:solidFill>
            <a:srgbClr val="D7E4BD"/>
          </a:solidFill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TS1.1 - Loss of stored files</a:t>
            </a:r>
          </a:p>
          <a:p>
            <a:r>
              <a:rPr lang="en-US" sz="1600" i="1" dirty="0" smtClean="0"/>
              <a:t>TS1.2 – Local damage to system software</a:t>
            </a:r>
          </a:p>
          <a:p>
            <a:r>
              <a:rPr lang="en-US" sz="1600" i="1" dirty="0" smtClean="0"/>
              <a:t>TS1.3 – Remote damage to system software</a:t>
            </a:r>
          </a:p>
          <a:p>
            <a:r>
              <a:rPr lang="en-US" sz="1600" i="1" dirty="0" smtClean="0"/>
              <a:t>TS1.4 – Local damage to </a:t>
            </a:r>
            <a:r>
              <a:rPr lang="en-US" sz="1600" i="1" dirty="0" err="1" smtClean="0"/>
              <a:t>Wireshark</a:t>
            </a:r>
            <a:r>
              <a:rPr lang="en-US" sz="1600" i="1" dirty="0" smtClean="0"/>
              <a:t> code</a:t>
            </a:r>
          </a:p>
          <a:p>
            <a:r>
              <a:rPr lang="en-US" sz="1600" i="1" dirty="0" smtClean="0"/>
              <a:t>TS1.5 – Remote damage to </a:t>
            </a:r>
            <a:r>
              <a:rPr lang="en-US" sz="1600" i="1" dirty="0" err="1" smtClean="0"/>
              <a:t>Wireshark</a:t>
            </a:r>
            <a:r>
              <a:rPr lang="en-US" sz="1600" i="1" dirty="0" smtClean="0"/>
              <a:t> code</a:t>
            </a:r>
          </a:p>
          <a:p>
            <a:r>
              <a:rPr lang="en-US" sz="1600" i="1" dirty="0" smtClean="0"/>
              <a:t>TS1.6 – Local damage to </a:t>
            </a:r>
            <a:r>
              <a:rPr lang="en-US" sz="1600" i="1" dirty="0" err="1" smtClean="0"/>
              <a:t>Wireshark</a:t>
            </a:r>
            <a:r>
              <a:rPr lang="en-US" sz="1600" i="1" dirty="0" smtClean="0"/>
              <a:t> COTS</a:t>
            </a:r>
          </a:p>
          <a:p>
            <a:r>
              <a:rPr lang="en-US" sz="1600" i="1" dirty="0" smtClean="0"/>
              <a:t>TS1.7 – Damage to </a:t>
            </a:r>
            <a:r>
              <a:rPr lang="en-US" sz="1600" i="1" dirty="0" err="1" smtClean="0"/>
              <a:t>Wireshark</a:t>
            </a:r>
            <a:r>
              <a:rPr lang="en-US" sz="1600" i="1" dirty="0" smtClean="0"/>
              <a:t> executable</a:t>
            </a:r>
          </a:p>
          <a:p>
            <a:r>
              <a:rPr lang="en-US" sz="1600" i="1" dirty="0" smtClean="0"/>
              <a:t>TS2.1 – Modification of stored files</a:t>
            </a:r>
          </a:p>
          <a:p>
            <a:r>
              <a:rPr lang="en-US" sz="1600" i="1" dirty="0" smtClean="0"/>
              <a:t>TS2.2 – Local abuse of system software</a:t>
            </a:r>
          </a:p>
          <a:p>
            <a:r>
              <a:rPr lang="en-US" sz="1600" i="1" dirty="0" smtClean="0"/>
              <a:t>TS2.3 – Remote abuse of system software</a:t>
            </a:r>
          </a:p>
          <a:p>
            <a:r>
              <a:rPr lang="en-US" sz="1600" i="1" dirty="0" smtClean="0"/>
              <a:t>TS2.4 – Local abuse of </a:t>
            </a:r>
            <a:r>
              <a:rPr lang="en-US" sz="1600" i="1" dirty="0" err="1" smtClean="0"/>
              <a:t>Wireshark</a:t>
            </a:r>
            <a:r>
              <a:rPr lang="en-US" sz="1600" i="1" dirty="0" smtClean="0"/>
              <a:t> software</a:t>
            </a:r>
          </a:p>
          <a:p>
            <a:r>
              <a:rPr lang="en-US" sz="1600" i="1" dirty="0" smtClean="0"/>
              <a:t>TS2.5 – Remote abuse of </a:t>
            </a:r>
            <a:r>
              <a:rPr lang="en-US" sz="1600" i="1" dirty="0" err="1" smtClean="0"/>
              <a:t>Wireshark</a:t>
            </a:r>
            <a:r>
              <a:rPr lang="en-US" sz="1600" i="1" dirty="0" smtClean="0"/>
              <a:t> software</a:t>
            </a:r>
          </a:p>
          <a:p>
            <a:r>
              <a:rPr lang="en-US" sz="1600" i="1" dirty="0" smtClean="0"/>
              <a:t>TS2.6 – Local abuse of </a:t>
            </a:r>
            <a:r>
              <a:rPr lang="en-US" sz="1600" i="1" dirty="0" err="1" smtClean="0"/>
              <a:t>Wireshark</a:t>
            </a:r>
            <a:r>
              <a:rPr lang="en-US" sz="1600" i="1" dirty="0" smtClean="0"/>
              <a:t> COTS</a:t>
            </a:r>
          </a:p>
          <a:p>
            <a:r>
              <a:rPr lang="en-US" sz="1600" i="1" dirty="0" smtClean="0"/>
              <a:t>TS2.7 – Remote abuse of </a:t>
            </a:r>
            <a:r>
              <a:rPr lang="en-US" sz="1600" i="1" dirty="0" err="1" smtClean="0"/>
              <a:t>Wireshark</a:t>
            </a:r>
            <a:r>
              <a:rPr lang="en-US" sz="1600" i="1" dirty="0" smtClean="0"/>
              <a:t> COTS</a:t>
            </a:r>
          </a:p>
          <a:p>
            <a:r>
              <a:rPr lang="en-US" sz="1600" i="1" dirty="0" smtClean="0"/>
              <a:t>TS2.8 – Modification of </a:t>
            </a:r>
            <a:r>
              <a:rPr lang="en-US" sz="1600" i="1" dirty="0" err="1" smtClean="0"/>
              <a:t>Wireshark</a:t>
            </a:r>
            <a:r>
              <a:rPr lang="en-US" sz="1600" i="1" dirty="0" smtClean="0"/>
              <a:t> executable</a:t>
            </a:r>
          </a:p>
          <a:p>
            <a:r>
              <a:rPr lang="en-US" sz="1600" i="1" dirty="0" smtClean="0"/>
              <a:t>TS3.1 – Information gathering on </a:t>
            </a:r>
            <a:r>
              <a:rPr lang="en-US" sz="1600" i="1" dirty="0" err="1" smtClean="0"/>
              <a:t>Wireshark</a:t>
            </a:r>
            <a:r>
              <a:rPr lang="en-US" sz="1600" i="1" dirty="0" smtClean="0"/>
              <a:t> code</a:t>
            </a:r>
          </a:p>
          <a:p>
            <a:r>
              <a:rPr lang="en-US" sz="1600" i="1" dirty="0" smtClean="0"/>
              <a:t>TS3.2 – Information gathering on stored files</a:t>
            </a:r>
          </a:p>
          <a:p>
            <a:r>
              <a:rPr lang="en-US" sz="1600" i="1" dirty="0" smtClean="0"/>
              <a:t>  </a:t>
            </a:r>
          </a:p>
          <a:p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Yin and Yang of Security Assurance</a:t>
            </a:r>
            <a:endParaRPr lang="en-US" dirty="0"/>
          </a:p>
        </p:txBody>
      </p:sp>
      <p:pic>
        <p:nvPicPr>
          <p:cNvPr id="7" name="Picture 6" descr="yingya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50" y="2019300"/>
            <a:ext cx="2882900" cy="2819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422400" y="2578100"/>
            <a:ext cx="1393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Define pattern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892300" y="1892300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Mine pattern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84200" y="3263900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Normal Use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11300" y="4356100"/>
            <a:ext cx="155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Find data source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464300" y="3175000"/>
            <a:ext cx="2711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Abuse / Failure / Attack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56300" y="2590800"/>
            <a:ext cx="1326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Evaluate facts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486400" y="2082800"/>
            <a:ext cx="1893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Build assurance case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816600" y="3987800"/>
            <a:ext cx="1801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Find new argument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506279" y="1104900"/>
            <a:ext cx="1454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 Black"/>
                <a:cs typeface="Arial Black"/>
              </a:rPr>
              <a:t>Confidence</a:t>
            </a:r>
            <a:endParaRPr lang="en-US" sz="1600" b="1" dirty="0"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2400300" y="3517900"/>
            <a:ext cx="3848100" cy="381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49206" y="5588000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 Black"/>
                <a:cs typeface="Arial Black"/>
              </a:rPr>
              <a:t>Facts</a:t>
            </a:r>
            <a:endParaRPr lang="en-US" sz="1600" b="1" dirty="0">
              <a:latin typeface="Arial Black"/>
              <a:cs typeface="Arial Black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9900" y="4876800"/>
            <a:ext cx="2407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Build business model </a:t>
            </a:r>
          </a:p>
          <a:p>
            <a:r>
              <a:rPr lang="en-US" sz="2000" i="1" dirty="0" smtClean="0"/>
              <a:t>/ operational model</a:t>
            </a:r>
            <a:endParaRPr lang="en-US" sz="20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1371600" y="3848100"/>
            <a:ext cx="1169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Collect data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257800" y="4584700"/>
            <a:ext cx="154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Collect evidence</a:t>
            </a:r>
            <a:endParaRPr lang="en-US" sz="1600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2221985" y="3416300"/>
            <a:ext cx="4115315" cy="5131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65700" y="1600200"/>
            <a:ext cx="285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Identify Mishaps, Attacks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57201" y="952501"/>
            <a:ext cx="5524500" cy="515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137480" y="1064375"/>
            <a:ext cx="215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FORSA STEPS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84053" y="1595438"/>
            <a:ext cx="5023048" cy="44751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Operational Context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System Facts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Asset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Undesired Event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Attack Group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Threat Scenario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Safeguard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Vulnerability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Risk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Risk Analysis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69213" y="6356350"/>
            <a:ext cx="1474787" cy="365125"/>
          </a:xfrm>
        </p:spPr>
        <p:txBody>
          <a:bodyPr/>
          <a:lstStyle/>
          <a:p>
            <a:fld id="{90AD658C-420F-44E4-BE39-3F462A031508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1" name="Down Arrow 10"/>
          <p:cNvSpPr/>
          <p:nvPr/>
        </p:nvSpPr>
        <p:spPr>
          <a:xfrm rot="5400000">
            <a:off x="6591300" y="3975100"/>
            <a:ext cx="484632" cy="978408"/>
          </a:xfrm>
          <a:prstGeom prst="down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6134100" y="3441700"/>
            <a:ext cx="241300" cy="1600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35000" y="24638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6900" y="33909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4200" y="51308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Safeguards is based on</a:t>
            </a:r>
            <a:br>
              <a:rPr lang="en-US" dirty="0" smtClean="0"/>
            </a:br>
            <a:r>
              <a:rPr lang="en-US" dirty="0" smtClean="0"/>
              <a:t> the following model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8200" y="1092200"/>
            <a:ext cx="1248409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Safeguard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6600" y="2019300"/>
            <a:ext cx="208824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System Vulnerability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82800" y="3213100"/>
            <a:ext cx="114214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Performer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7" idx="1"/>
            <a:endCxn id="8" idx="0"/>
          </p:cNvCxnSpPr>
          <p:nvPr/>
        </p:nvCxnSpPr>
        <p:spPr>
          <a:xfrm rot="10800000" flipV="1">
            <a:off x="1780722" y="1292254"/>
            <a:ext cx="1597478" cy="727045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451" y="1924053"/>
            <a:ext cx="1727203" cy="927097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62200" y="2552700"/>
            <a:ext cx="894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involves</a:t>
            </a:r>
            <a:endParaRPr lang="en-US" sz="16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279400" y="4826000"/>
            <a:ext cx="886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Threat Scenario within an Attack Group describes a multi-stage attack that involves multiple Performers;</a:t>
            </a:r>
          </a:p>
          <a:p>
            <a:r>
              <a:rPr lang="en-US" sz="1600" dirty="0" smtClean="0"/>
              <a:t>A Safeguard prevents an attack from succeeding;</a:t>
            </a:r>
          </a:p>
          <a:p>
            <a:r>
              <a:rPr lang="en-US" sz="1600" dirty="0" smtClean="0"/>
              <a:t>A System Vulnerability is a condition involving a certain Performer that </a:t>
            </a:r>
          </a:p>
          <a:p>
            <a:r>
              <a:rPr lang="en-US" sz="1600" dirty="0" smtClean="0"/>
              <a:t>enables the attack and permit it to propagate and eventually cause an undesired event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2197100" y="1460500"/>
            <a:ext cx="1012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mitigates</a:t>
            </a:r>
            <a:endParaRPr lang="en-US" sz="16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908800" y="1435100"/>
            <a:ext cx="177423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Confidence Level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7" idx="3"/>
            <a:endCxn id="21" idx="1"/>
          </p:cNvCxnSpPr>
          <p:nvPr/>
        </p:nvCxnSpPr>
        <p:spPr>
          <a:xfrm>
            <a:off x="4626609" y="1292255"/>
            <a:ext cx="2282191" cy="327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07100" y="1104900"/>
            <a:ext cx="52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has</a:t>
            </a:r>
            <a:endParaRPr lang="en-US" sz="1600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3429000" y="3873500"/>
            <a:ext cx="188525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Existing Safeguard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11600" y="3111500"/>
            <a:ext cx="512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is a </a:t>
            </a:r>
            <a:endParaRPr lang="en-US" sz="1600" i="1" dirty="0"/>
          </a:p>
        </p:txBody>
      </p:sp>
      <p:cxnSp>
        <p:nvCxnSpPr>
          <p:cNvPr id="47" name="Straight Arrow Connector 46"/>
          <p:cNvCxnSpPr>
            <a:endCxn id="7" idx="2"/>
          </p:cNvCxnSpPr>
          <p:nvPr/>
        </p:nvCxnSpPr>
        <p:spPr>
          <a:xfrm rot="5400000" flipH="1" flipV="1">
            <a:off x="2779107" y="2650203"/>
            <a:ext cx="2381190" cy="65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54100" y="1143000"/>
            <a:ext cx="55819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Risk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rot="10800000" flipV="1">
            <a:off x="1625606" y="1162565"/>
            <a:ext cx="1765295" cy="183637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866900" y="876300"/>
            <a:ext cx="874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reduces</a:t>
            </a:r>
            <a:endParaRPr lang="en-US" sz="16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558800" y="4216400"/>
            <a:ext cx="134311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Original Risk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260600" y="3911600"/>
            <a:ext cx="874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reduces</a:t>
            </a:r>
            <a:endParaRPr lang="en-US" sz="1600" i="1" dirty="0"/>
          </a:p>
        </p:txBody>
      </p:sp>
      <p:cxnSp>
        <p:nvCxnSpPr>
          <p:cNvPr id="61" name="Straight Arrow Connector 60"/>
          <p:cNvCxnSpPr/>
          <p:nvPr/>
        </p:nvCxnSpPr>
        <p:spPr>
          <a:xfrm rot="10800000" flipV="1">
            <a:off x="1905006" y="4197865"/>
            <a:ext cx="1765295" cy="183637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57201" y="952501"/>
            <a:ext cx="5524500" cy="515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137480" y="1064375"/>
            <a:ext cx="215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FORSA STEPS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84053" y="1595438"/>
            <a:ext cx="5023048" cy="44751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Operational Context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System Facts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Asset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Undesired Event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Attack Group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Threat Scenario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Safeguard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Vulnerability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Risk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Risk Analysis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69213" y="6356350"/>
            <a:ext cx="1474787" cy="365125"/>
          </a:xfrm>
        </p:spPr>
        <p:txBody>
          <a:bodyPr/>
          <a:lstStyle/>
          <a:p>
            <a:fld id="{90AD658C-420F-44E4-BE39-3F462A031508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1" name="Down Arrow 10"/>
          <p:cNvSpPr/>
          <p:nvPr/>
        </p:nvSpPr>
        <p:spPr>
          <a:xfrm rot="5400000">
            <a:off x="6667500" y="4419600"/>
            <a:ext cx="484632" cy="978408"/>
          </a:xfrm>
          <a:prstGeom prst="down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6134100" y="3441700"/>
            <a:ext cx="241300" cy="1600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35000" y="24765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6900" y="34036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4200" y="51435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System Vulnerabilities is based on</a:t>
            </a:r>
            <a:br>
              <a:rPr lang="en-US" dirty="0" smtClean="0"/>
            </a:br>
            <a:r>
              <a:rPr lang="en-US" dirty="0" smtClean="0"/>
              <a:t> the following model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8200" y="1155700"/>
            <a:ext cx="2363998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System Vulnerability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82700" y="2590800"/>
            <a:ext cx="114214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Performer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52800" y="4114800"/>
            <a:ext cx="165419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Threat Scenario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81700" y="2552700"/>
            <a:ext cx="148726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Threat Source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22800" y="3594100"/>
            <a:ext cx="190148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Vulnerability Level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8" idx="0"/>
          </p:cNvCxnSpPr>
          <p:nvPr/>
        </p:nvCxnSpPr>
        <p:spPr>
          <a:xfrm rot="10800000" flipV="1">
            <a:off x="1853774" y="1485898"/>
            <a:ext cx="1549832" cy="1104902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V="1">
            <a:off x="5137150" y="1924050"/>
            <a:ext cx="1181100" cy="5588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H="1">
            <a:off x="2863851" y="2838451"/>
            <a:ext cx="2565400" cy="63504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26000" y="3111500"/>
            <a:ext cx="52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has</a:t>
            </a:r>
            <a:endParaRPr lang="en-US" sz="1600" i="1" dirty="0"/>
          </a:p>
        </p:txBody>
      </p:sp>
      <p:cxnSp>
        <p:nvCxnSpPr>
          <p:cNvPr id="44" name="Straight Arrow Connector 43"/>
          <p:cNvCxnSpPr>
            <a:endCxn id="16" idx="0"/>
          </p:cNvCxnSpPr>
          <p:nvPr/>
        </p:nvCxnSpPr>
        <p:spPr>
          <a:xfrm rot="16200000" flipH="1">
            <a:off x="4037715" y="2058274"/>
            <a:ext cx="2032000" cy="1039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59200" y="3263900"/>
            <a:ext cx="872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enables</a:t>
            </a:r>
            <a:endParaRPr lang="en-US" sz="1600" i="1" dirty="0"/>
          </a:p>
        </p:txBody>
      </p:sp>
      <p:sp>
        <p:nvSpPr>
          <p:cNvPr id="59" name="Rectangle 58"/>
          <p:cNvSpPr/>
          <p:nvPr/>
        </p:nvSpPr>
        <p:spPr>
          <a:xfrm>
            <a:off x="7264400" y="2941935"/>
            <a:ext cx="16129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/>
              <a:t>threat source is</a:t>
            </a:r>
            <a:br>
              <a:rPr lang="en-US" sz="1400" i="1" dirty="0" smtClean="0"/>
            </a:br>
            <a:r>
              <a:rPr lang="en-US" sz="1400" i="1" dirty="0" smtClean="0"/>
              <a:t>capable to perform</a:t>
            </a:r>
            <a:br>
              <a:rPr lang="en-US" sz="1400" i="1" dirty="0" smtClean="0"/>
            </a:br>
            <a:r>
              <a:rPr lang="en-US" sz="1400" i="1" dirty="0" smtClean="0"/>
              <a:t>the scenario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73100" y="4838700"/>
            <a:ext cx="8212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Threat Scenario within an Attack Group describes a multi-stage attack that </a:t>
            </a:r>
          </a:p>
          <a:p>
            <a:r>
              <a:rPr lang="en-US" dirty="0" smtClean="0"/>
              <a:t>involves multiple Performers;</a:t>
            </a:r>
          </a:p>
          <a:p>
            <a:r>
              <a:rPr lang="en-US" dirty="0" smtClean="0"/>
              <a:t>A System Vulnerability is a condition involving a certain Performer that </a:t>
            </a:r>
          </a:p>
          <a:p>
            <a:r>
              <a:rPr lang="en-US" dirty="0" smtClean="0"/>
              <a:t>enables the attack and permit it to propagate and eventually cause an undesired event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57400" y="1917700"/>
            <a:ext cx="894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involves</a:t>
            </a:r>
            <a:endParaRPr lang="en-US" sz="16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5359400" y="1854200"/>
            <a:ext cx="869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exploits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57201" y="952501"/>
            <a:ext cx="5524500" cy="515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137480" y="1064375"/>
            <a:ext cx="215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FORSA STEPS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FORSA: The Cause analysis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84053" y="1595438"/>
            <a:ext cx="5023048" cy="44751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Operational Context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System Facts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Asset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Undesired Event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Attack Group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Threat Scenario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Safeguard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Vulnerability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Risk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Risk Analysis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69213" y="6356350"/>
            <a:ext cx="1474787" cy="365125"/>
          </a:xfrm>
        </p:spPr>
        <p:txBody>
          <a:bodyPr/>
          <a:lstStyle/>
          <a:p>
            <a:fld id="{90AD658C-420F-44E4-BE39-3F462A031508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8636000" y="3441700"/>
            <a:ext cx="342900" cy="1752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08700" y="3429000"/>
            <a:ext cx="253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+validation &amp; verification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34100" y="3848100"/>
            <a:ext cx="253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+validation &amp; verification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21400" y="1066800"/>
            <a:ext cx="314953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this point we can justify</a:t>
            </a:r>
          </a:p>
          <a:p>
            <a:r>
              <a:rPr lang="en-US" dirty="0" smtClean="0"/>
              <a:t>that we understand ALL</a:t>
            </a:r>
          </a:p>
          <a:p>
            <a:r>
              <a:rPr lang="en-US" dirty="0" smtClean="0"/>
              <a:t>classes of attacks on the system</a:t>
            </a:r>
          </a:p>
          <a:p>
            <a:r>
              <a:rPr lang="en-US" dirty="0" smtClean="0"/>
              <a:t>and justify their likelihood;</a:t>
            </a:r>
          </a:p>
          <a:p>
            <a:r>
              <a:rPr lang="en-US" dirty="0" smtClean="0"/>
              <a:t>and justify the level of </a:t>
            </a:r>
          </a:p>
          <a:p>
            <a:r>
              <a:rPr lang="en-US" dirty="0" smtClean="0"/>
              <a:t>vulnerability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59500" y="4267200"/>
            <a:ext cx="253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+validation &amp; verification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97600" y="4737100"/>
            <a:ext cx="253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+validation &amp; verification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3568700" y="2476500"/>
            <a:ext cx="3632200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35000" y="24638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96900" y="33909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84200" y="51181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4: risk analysis &amp; mitigation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for </a:t>
            </a:r>
            <a:r>
              <a:rPr lang="en-US" b="1" u="sng" dirty="0" smtClean="0"/>
              <a:t>proactive </a:t>
            </a:r>
            <a:r>
              <a:rPr lang="en-US" dirty="0" smtClean="0"/>
              <a:t>improvements of security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35000" y="1104900"/>
            <a:ext cx="241300" cy="266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8200" y="1384300"/>
            <a:ext cx="381000" cy="3683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93800" y="1816100"/>
            <a:ext cx="711200" cy="5715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51000" y="2298700"/>
            <a:ext cx="825500" cy="660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00" y="2705100"/>
            <a:ext cx="12065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49600" y="3035300"/>
            <a:ext cx="2400300" cy="14605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785100" y="1092200"/>
            <a:ext cx="241300" cy="266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505700" y="1409700"/>
            <a:ext cx="381000" cy="3683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7700" y="1739900"/>
            <a:ext cx="711200" cy="5715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171700"/>
            <a:ext cx="825500" cy="660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38800" y="2540000"/>
            <a:ext cx="12065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064000" y="2336800"/>
            <a:ext cx="61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38400" y="1638300"/>
            <a:ext cx="57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24500" y="1638300"/>
            <a:ext cx="80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19" name="Up Arrow 18"/>
          <p:cNvSpPr/>
          <p:nvPr/>
        </p:nvSpPr>
        <p:spPr>
          <a:xfrm>
            <a:off x="1498600" y="2971800"/>
            <a:ext cx="484632" cy="978408"/>
          </a:xfrm>
          <a:prstGeom prst="upArrow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4660900" y="4343400"/>
            <a:ext cx="484632" cy="978408"/>
          </a:xfrm>
          <a:prstGeom prst="upArrow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Up Arrow 20"/>
          <p:cNvSpPr/>
          <p:nvPr/>
        </p:nvSpPr>
        <p:spPr>
          <a:xfrm rot="2258839">
            <a:off x="1422400" y="4965699"/>
            <a:ext cx="2108200" cy="553720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24300" y="3378200"/>
            <a:ext cx="83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6700" y="5168900"/>
            <a:ext cx="19535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Indicators,</a:t>
            </a:r>
          </a:p>
          <a:p>
            <a:r>
              <a:rPr lang="en-US" sz="1400" i="1" dirty="0" smtClean="0"/>
              <a:t>Patterns,</a:t>
            </a:r>
          </a:p>
          <a:p>
            <a:r>
              <a:rPr lang="en-US" sz="1400" i="1" dirty="0" smtClean="0"/>
              <a:t>Courses of actions,</a:t>
            </a:r>
          </a:p>
          <a:p>
            <a:r>
              <a:rPr lang="en-US" sz="1400" i="1" dirty="0" smtClean="0"/>
              <a:t>Other useful knowledge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190500" y="3467100"/>
            <a:ext cx="171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Risk Assessment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041400" y="3124200"/>
            <a:ext cx="304800" cy="369332"/>
            <a:chOff x="190500" y="2311400"/>
            <a:chExt cx="304800" cy="369332"/>
          </a:xfrm>
        </p:grpSpPr>
        <p:sp>
          <p:nvSpPr>
            <p:cNvPr id="26" name="Oval 25"/>
            <p:cNvSpPr/>
            <p:nvPr/>
          </p:nvSpPr>
          <p:spPr>
            <a:xfrm>
              <a:off x="203200" y="2349500"/>
              <a:ext cx="292100" cy="2921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0500" y="231140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044700" y="4127500"/>
            <a:ext cx="304800" cy="369332"/>
            <a:chOff x="571500" y="3987800"/>
            <a:chExt cx="304800" cy="369332"/>
          </a:xfrm>
        </p:grpSpPr>
        <p:sp>
          <p:nvSpPr>
            <p:cNvPr id="28" name="Oval 27"/>
            <p:cNvSpPr/>
            <p:nvPr/>
          </p:nvSpPr>
          <p:spPr>
            <a:xfrm>
              <a:off x="584200" y="4025900"/>
              <a:ext cx="292100" cy="2921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1500" y="398780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52400" y="474980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Creating sharable content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1219200" y="4406900"/>
            <a:ext cx="304800" cy="369332"/>
            <a:chOff x="2451100" y="4406900"/>
            <a:chExt cx="304800" cy="369332"/>
          </a:xfrm>
        </p:grpSpPr>
        <p:sp>
          <p:nvSpPr>
            <p:cNvPr id="31" name="Oval 30"/>
            <p:cNvSpPr/>
            <p:nvPr/>
          </p:nvSpPr>
          <p:spPr>
            <a:xfrm>
              <a:off x="2463800" y="4445000"/>
              <a:ext cx="292100" cy="2921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51100" y="440690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136900" y="5054600"/>
            <a:ext cx="304800" cy="369332"/>
            <a:chOff x="4495800" y="5118100"/>
            <a:chExt cx="304800" cy="369332"/>
          </a:xfrm>
        </p:grpSpPr>
        <p:sp>
          <p:nvSpPr>
            <p:cNvPr id="33" name="Oval 32"/>
            <p:cNvSpPr/>
            <p:nvPr/>
          </p:nvSpPr>
          <p:spPr>
            <a:xfrm>
              <a:off x="4508500" y="5156200"/>
              <a:ext cx="292100" cy="2921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95800" y="511810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730500" y="5727700"/>
            <a:ext cx="88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Sharing</a:t>
            </a:r>
            <a:endParaRPr lang="en-US" dirty="0"/>
          </a:p>
        </p:txBody>
      </p:sp>
      <p:sp>
        <p:nvSpPr>
          <p:cNvPr id="36" name="Up Arrow 35"/>
          <p:cNvSpPr/>
          <p:nvPr/>
        </p:nvSpPr>
        <p:spPr>
          <a:xfrm>
            <a:off x="1866900" y="3149600"/>
            <a:ext cx="484632" cy="978408"/>
          </a:xfrm>
          <a:prstGeom prst="upArrow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30400" y="3797300"/>
            <a:ext cx="115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Mitigation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4064000" y="4965700"/>
            <a:ext cx="304800" cy="369332"/>
            <a:chOff x="4495800" y="5118100"/>
            <a:chExt cx="304800" cy="369332"/>
          </a:xfrm>
        </p:grpSpPr>
        <p:sp>
          <p:nvSpPr>
            <p:cNvPr id="42" name="Oval 41"/>
            <p:cNvSpPr/>
            <p:nvPr/>
          </p:nvSpPr>
          <p:spPr>
            <a:xfrm>
              <a:off x="4508500" y="5156200"/>
              <a:ext cx="292100" cy="2921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95800" y="511810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sp>
        <p:nvSpPr>
          <p:cNvPr id="44" name="Up Arrow 43"/>
          <p:cNvSpPr/>
          <p:nvPr/>
        </p:nvSpPr>
        <p:spPr>
          <a:xfrm>
            <a:off x="3606800" y="4343400"/>
            <a:ext cx="484632" cy="978408"/>
          </a:xfrm>
          <a:prstGeom prst="upArrow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971800" y="4521200"/>
            <a:ext cx="171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Risk Assessment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673600" y="5524500"/>
            <a:ext cx="115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Mitigation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5130800" y="5143500"/>
            <a:ext cx="304800" cy="369332"/>
            <a:chOff x="4495800" y="5118100"/>
            <a:chExt cx="304800" cy="369332"/>
          </a:xfrm>
        </p:grpSpPr>
        <p:sp>
          <p:nvSpPr>
            <p:cNvPr id="48" name="Oval 47"/>
            <p:cNvSpPr/>
            <p:nvPr/>
          </p:nvSpPr>
          <p:spPr>
            <a:xfrm>
              <a:off x="4508500" y="5156200"/>
              <a:ext cx="292100" cy="2921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95800" y="511810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210300" y="3949700"/>
            <a:ext cx="2813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of attacks is prevented</a:t>
            </a:r>
          </a:p>
          <a:p>
            <a:r>
              <a:rPr lang="en-US" dirty="0" smtClean="0"/>
              <a:t>(hopefully before they have</a:t>
            </a:r>
          </a:p>
          <a:p>
            <a:r>
              <a:rPr lang="en-US" dirty="0" smtClean="0"/>
              <a:t> ever happened)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57201" y="952501"/>
            <a:ext cx="5524500" cy="515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137480" y="1064375"/>
            <a:ext cx="215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FORSA STEPS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84053" y="1595438"/>
            <a:ext cx="5023048" cy="44751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Operational Context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System Facts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Asset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Undesired Event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Attack Group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Threat Scenario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Safeguard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Vulnerability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Risk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Risk Analysis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69213" y="6356350"/>
            <a:ext cx="1474787" cy="365125"/>
          </a:xfrm>
        </p:spPr>
        <p:txBody>
          <a:bodyPr/>
          <a:lstStyle/>
          <a:p>
            <a:fld id="{90AD658C-420F-44E4-BE39-3F462A031508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6121400" y="5245100"/>
            <a:ext cx="190500" cy="7493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62700" y="5321300"/>
            <a:ext cx="2899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Analytics, recommendations,</a:t>
            </a:r>
          </a:p>
          <a:p>
            <a:r>
              <a:rPr lang="en-US" dirty="0" smtClean="0"/>
              <a:t>Mitigation option analysis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35000" y="24638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6900" y="33909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200" y="51181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Risks is based on the following model</a:t>
            </a:r>
            <a:endParaRPr lang="en-US" dirty="0"/>
          </a:p>
        </p:txBody>
      </p:sp>
      <p:pic>
        <p:nvPicPr>
          <p:cNvPr id="4" name="Picture 3" descr="Screen shot 2013-03-20 at 2.02.25 P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8213" y="1092200"/>
            <a:ext cx="8593035" cy="4356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83200" y="4152900"/>
            <a:ext cx="1227808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Disposition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97400" y="4089400"/>
            <a:ext cx="52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has</a:t>
            </a:r>
            <a:endParaRPr lang="en-US" sz="1600" i="1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4533900" y="3962400"/>
            <a:ext cx="749300" cy="375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Mitigation Analysis is based on</a:t>
            </a:r>
            <a:br>
              <a:rPr lang="en-US" dirty="0" smtClean="0"/>
            </a:br>
            <a:r>
              <a:rPr lang="en-US" dirty="0" smtClean="0"/>
              <a:t> the following model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8200" y="1092200"/>
            <a:ext cx="1248409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Safeguard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6600" y="2019300"/>
            <a:ext cx="208824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System Vulnerability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82800" y="3213100"/>
            <a:ext cx="114214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Performer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51600" y="2108200"/>
            <a:ext cx="595035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7" idx="1"/>
            <a:endCxn id="8" idx="0"/>
          </p:cNvCxnSpPr>
          <p:nvPr/>
        </p:nvCxnSpPr>
        <p:spPr>
          <a:xfrm rot="10800000" flipV="1">
            <a:off x="1780722" y="1292254"/>
            <a:ext cx="1597478" cy="727045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203451" y="1885953"/>
            <a:ext cx="1727203" cy="927097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62200" y="2552700"/>
            <a:ext cx="894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involves</a:t>
            </a:r>
            <a:endParaRPr lang="en-US" sz="16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279400" y="4826000"/>
            <a:ext cx="886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Threat Scenario within an Attack Group describes a multi-stage attack that involves multiple Performers;</a:t>
            </a:r>
          </a:p>
          <a:p>
            <a:r>
              <a:rPr lang="en-US" sz="1600" dirty="0" smtClean="0"/>
              <a:t>A Safeguard prevents an attack from succeeding;</a:t>
            </a:r>
          </a:p>
          <a:p>
            <a:r>
              <a:rPr lang="en-US" sz="1600" dirty="0" smtClean="0"/>
              <a:t>A System Vulnerability is a condition involving a certain Performer that </a:t>
            </a:r>
          </a:p>
          <a:p>
            <a:r>
              <a:rPr lang="en-US" sz="1600" dirty="0" smtClean="0"/>
              <a:t>enables the attack and permit it to propagate and eventually cause an undesired event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2197100" y="1460500"/>
            <a:ext cx="1012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mitigates</a:t>
            </a:r>
            <a:endParaRPr lang="en-US" sz="16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908800" y="1435100"/>
            <a:ext cx="177423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Confidence Level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7" idx="3"/>
            <a:endCxn id="21" idx="1"/>
          </p:cNvCxnSpPr>
          <p:nvPr/>
        </p:nvCxnSpPr>
        <p:spPr>
          <a:xfrm>
            <a:off x="4626609" y="1292255"/>
            <a:ext cx="2282191" cy="327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07100" y="1104900"/>
            <a:ext cx="52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has</a:t>
            </a:r>
            <a:endParaRPr lang="en-US" sz="16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3721100" y="3352800"/>
            <a:ext cx="258665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Recommended Safeguard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305300" y="4254500"/>
            <a:ext cx="184805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Mitigation Option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76900" y="1612900"/>
            <a:ext cx="52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has</a:t>
            </a:r>
            <a:endParaRPr lang="en-US" sz="1600" i="1" dirty="0"/>
          </a:p>
        </p:txBody>
      </p:sp>
      <p:cxnSp>
        <p:nvCxnSpPr>
          <p:cNvPr id="40" name="Straight Arrow Connector 39"/>
          <p:cNvCxnSpPr>
            <a:endCxn id="16" idx="1"/>
          </p:cNvCxnSpPr>
          <p:nvPr/>
        </p:nvCxnSpPr>
        <p:spPr>
          <a:xfrm>
            <a:off x="4483100" y="1485900"/>
            <a:ext cx="1968500" cy="806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40200" y="3822700"/>
            <a:ext cx="797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part of </a:t>
            </a:r>
            <a:endParaRPr lang="en-US" sz="1600" i="1" dirty="0"/>
          </a:p>
        </p:txBody>
      </p:sp>
      <p:cxnSp>
        <p:nvCxnSpPr>
          <p:cNvPr id="42" name="Straight Arrow Connector 41"/>
          <p:cNvCxnSpPr/>
          <p:nvPr/>
        </p:nvCxnSpPr>
        <p:spPr>
          <a:xfrm rot="16200000" flipH="1">
            <a:off x="4546600" y="3873500"/>
            <a:ext cx="57150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91000" y="2400300"/>
            <a:ext cx="516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is a </a:t>
            </a:r>
            <a:endParaRPr lang="en-US" sz="1600" i="1" dirty="0"/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3244852" y="2444750"/>
            <a:ext cx="1841499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54100" y="1143000"/>
            <a:ext cx="55819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Risk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rot="10800000" flipV="1">
            <a:off x="1625606" y="1162565"/>
            <a:ext cx="1765295" cy="183637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866900" y="876300"/>
            <a:ext cx="874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reduces</a:t>
            </a:r>
            <a:endParaRPr lang="en-US" sz="1600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7010400" y="3035300"/>
            <a:ext cx="139586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Residual Risk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918200" y="2908300"/>
            <a:ext cx="874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reduces</a:t>
            </a:r>
            <a:endParaRPr lang="en-US" sz="1600" i="1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6309827" y="3238500"/>
            <a:ext cx="687873" cy="317502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 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14700" y="5016500"/>
            <a:ext cx="2448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Dr. Nikolai Mansourov</a:t>
            </a:r>
          </a:p>
          <a:p>
            <a:endParaRPr lang="en-US" dirty="0" smtClean="0"/>
          </a:p>
          <a:p>
            <a:r>
              <a:rPr lang="en-US" dirty="0" err="1" smtClean="0"/>
              <a:t>nick@kdmanalytics.com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Justifiable risk assurance = </a:t>
            </a:r>
            <a:br>
              <a:rPr lang="en-US" dirty="0" smtClean="0"/>
            </a:br>
            <a:r>
              <a:rPr lang="en-US" dirty="0" smtClean="0"/>
              <a:t>risk management + assurance case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Justifiable Risk Assurance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47900" y="2971800"/>
            <a:ext cx="1231900" cy="762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Assurance Case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4914900"/>
            <a:ext cx="1828800" cy="762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Assurance Process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6500" y="2946400"/>
            <a:ext cx="1384300" cy="762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Risk </a:t>
            </a:r>
            <a:r>
              <a:rPr lang="en-US" dirty="0" err="1" smtClean="0">
                <a:solidFill>
                  <a:schemeClr val="accent1"/>
                </a:solidFill>
              </a:rPr>
              <a:t>Metamodel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 rot="2813583">
            <a:off x="3073623" y="4268094"/>
            <a:ext cx="1291987" cy="482600"/>
          </a:xfrm>
          <a:prstGeom prst="left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83000" y="2324100"/>
            <a:ext cx="1640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Assurance Case</a:t>
            </a:r>
            <a:br>
              <a:rPr lang="en-US" sz="1200" dirty="0" smtClean="0"/>
            </a:br>
            <a:r>
              <a:rPr lang="en-US" sz="1200" dirty="0" smtClean="0"/>
              <a:t> is structured according </a:t>
            </a:r>
          </a:p>
          <a:p>
            <a:r>
              <a:rPr lang="en-US" sz="1200" dirty="0" smtClean="0"/>
              <a:t>to  Risk </a:t>
            </a:r>
            <a:r>
              <a:rPr lang="en-US" sz="1200" dirty="0" err="1" smtClean="0"/>
              <a:t>Metamodel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692400" y="5080000"/>
            <a:ext cx="1857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Assurance Case </a:t>
            </a:r>
          </a:p>
          <a:p>
            <a:r>
              <a:rPr lang="en-US" sz="1200" dirty="0" smtClean="0"/>
              <a:t>provides guidance</a:t>
            </a:r>
            <a:br>
              <a:rPr lang="en-US" sz="1200" dirty="0" smtClean="0"/>
            </a:br>
            <a:r>
              <a:rPr lang="en-US" sz="1200" dirty="0" smtClean="0"/>
              <a:t>on how to collect evidence 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540500" y="4978400"/>
            <a:ext cx="2366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Risk </a:t>
            </a:r>
            <a:r>
              <a:rPr lang="en-US" sz="1200" dirty="0" err="1" smtClean="0"/>
              <a:t>Metamodel</a:t>
            </a:r>
            <a:r>
              <a:rPr lang="en-US" sz="1200" dirty="0" smtClean="0"/>
              <a:t> provides guidance </a:t>
            </a:r>
          </a:p>
          <a:p>
            <a:r>
              <a:rPr lang="en-US" sz="1200" dirty="0" smtClean="0"/>
              <a:t>on how to collect evidence 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4330700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Assurance Process delivers </a:t>
            </a:r>
            <a:br>
              <a:rPr lang="en-US" sz="1200" dirty="0" smtClean="0"/>
            </a:br>
            <a:r>
              <a:rPr lang="en-US" sz="1200" dirty="0" smtClean="0"/>
              <a:t>assurance case</a:t>
            </a:r>
          </a:p>
          <a:p>
            <a:r>
              <a:rPr lang="en-US" sz="1200" dirty="0" smtClean="0"/>
              <a:t>(argument + evidence)</a:t>
            </a:r>
            <a:endParaRPr lang="en-US" sz="1200" dirty="0"/>
          </a:p>
        </p:txBody>
      </p:sp>
      <p:sp>
        <p:nvSpPr>
          <p:cNvPr id="22" name="Right Arrow 21"/>
          <p:cNvSpPr/>
          <p:nvPr/>
        </p:nvSpPr>
        <p:spPr>
          <a:xfrm rot="7968501">
            <a:off x="6480471" y="4080781"/>
            <a:ext cx="1370806" cy="5207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800000">
            <a:off x="3568699" y="3124458"/>
            <a:ext cx="3886200" cy="5207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231900" y="1066800"/>
            <a:ext cx="25320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Assurance Case</a:t>
            </a:r>
            <a:br>
              <a:rPr lang="en-US" sz="1600" dirty="0" smtClean="0"/>
            </a:br>
            <a:r>
              <a:rPr lang="en-US" sz="1600" dirty="0" smtClean="0"/>
              <a:t> is related to the level of risk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54000" y="5880100"/>
            <a:ext cx="723900" cy="1651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Report</a:t>
            </a:r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9400" y="5524500"/>
            <a:ext cx="685800" cy="1905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accent1"/>
                </a:solidFill>
              </a:rPr>
              <a:t>Assurance Process</a:t>
            </a:r>
            <a:endParaRPr lang="en-US" sz="700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54100" y="5842000"/>
            <a:ext cx="160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specific to system 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066800" y="5397500"/>
            <a:ext cx="1207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Generic</a:t>
            </a:r>
          </a:p>
          <a:p>
            <a:r>
              <a:rPr lang="en-US" sz="1200" dirty="0" smtClean="0"/>
              <a:t> guidance &amp; tool</a:t>
            </a:r>
            <a:endParaRPr lang="en-US" sz="1200" dirty="0"/>
          </a:p>
        </p:txBody>
      </p:sp>
      <p:cxnSp>
        <p:nvCxnSpPr>
          <p:cNvPr id="39" name="Straight Connector 38"/>
          <p:cNvCxnSpPr>
            <a:endCxn id="4" idx="0"/>
          </p:cNvCxnSpPr>
          <p:nvPr/>
        </p:nvCxnSpPr>
        <p:spPr>
          <a:xfrm rot="16200000" flipH="1">
            <a:off x="1939925" y="2047875"/>
            <a:ext cx="1320800" cy="52705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Justifiable Risk Assurance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47900" y="2971800"/>
            <a:ext cx="1231900" cy="762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Assurance Case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33900" y="1054100"/>
            <a:ext cx="1828800" cy="7620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System Model</a:t>
            </a:r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4914900"/>
            <a:ext cx="1828800" cy="762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Assurance Process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6500" y="2946400"/>
            <a:ext cx="1384300" cy="762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Risk </a:t>
            </a:r>
            <a:r>
              <a:rPr lang="en-US" dirty="0" err="1" smtClean="0">
                <a:solidFill>
                  <a:schemeClr val="accent1"/>
                </a:solidFill>
              </a:rPr>
              <a:t>Metamodel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 rot="2813583">
            <a:off x="3073623" y="4268094"/>
            <a:ext cx="1291987" cy="482600"/>
          </a:xfrm>
          <a:prstGeom prst="left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74800" y="2082800"/>
            <a:ext cx="1806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Assurance Case</a:t>
            </a:r>
            <a:br>
              <a:rPr lang="en-US" sz="1200" dirty="0" smtClean="0"/>
            </a:br>
            <a:r>
              <a:rPr lang="en-US" sz="1200" dirty="0" smtClean="0"/>
              <a:t> is structured according to</a:t>
            </a:r>
          </a:p>
          <a:p>
            <a:r>
              <a:rPr lang="en-US" sz="1200" dirty="0" smtClean="0"/>
              <a:t>System Model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683000" y="2324100"/>
            <a:ext cx="1640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Assurance Case</a:t>
            </a:r>
            <a:br>
              <a:rPr lang="en-US" sz="1200" dirty="0" smtClean="0"/>
            </a:br>
            <a:r>
              <a:rPr lang="en-US" sz="1200" dirty="0" smtClean="0"/>
              <a:t> is structured according </a:t>
            </a:r>
          </a:p>
          <a:p>
            <a:r>
              <a:rPr lang="en-US" sz="1200" dirty="0" smtClean="0"/>
              <a:t>to  Risk </a:t>
            </a:r>
            <a:r>
              <a:rPr lang="en-US" sz="1200" dirty="0" err="1" smtClean="0"/>
              <a:t>Metamodel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692400" y="5080000"/>
            <a:ext cx="1857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Assurance Case </a:t>
            </a:r>
          </a:p>
          <a:p>
            <a:r>
              <a:rPr lang="en-US" sz="1200" dirty="0" smtClean="0"/>
              <a:t>provides guidance</a:t>
            </a:r>
            <a:br>
              <a:rPr lang="en-US" sz="1200" dirty="0" smtClean="0"/>
            </a:br>
            <a:r>
              <a:rPr lang="en-US" sz="1200" dirty="0" smtClean="0"/>
              <a:t>on how to collect evidence 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540500" y="4978400"/>
            <a:ext cx="2366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Risk </a:t>
            </a:r>
            <a:r>
              <a:rPr lang="en-US" sz="1200" dirty="0" err="1" smtClean="0"/>
              <a:t>Metamodel</a:t>
            </a:r>
            <a:r>
              <a:rPr lang="en-US" sz="1200" dirty="0" smtClean="0"/>
              <a:t> provides guidance </a:t>
            </a:r>
          </a:p>
          <a:p>
            <a:r>
              <a:rPr lang="en-US" sz="1200" dirty="0" smtClean="0"/>
              <a:t>on how to collect evidence 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4330700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Assurance Process delivers </a:t>
            </a:r>
            <a:br>
              <a:rPr lang="en-US" sz="1200" dirty="0" smtClean="0"/>
            </a:br>
            <a:r>
              <a:rPr lang="en-US" sz="1200" dirty="0" smtClean="0"/>
              <a:t>assurance case</a:t>
            </a:r>
          </a:p>
          <a:p>
            <a:r>
              <a:rPr lang="en-US" sz="1200" dirty="0" smtClean="0"/>
              <a:t>(argument + evidence)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994400" y="2565400"/>
            <a:ext cx="1404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Risk </a:t>
            </a:r>
            <a:r>
              <a:rPr lang="en-US" sz="1200" dirty="0" err="1" smtClean="0"/>
              <a:t>Metamodel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describes evidence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676900" y="1955800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System Model</a:t>
            </a:r>
            <a:br>
              <a:rPr lang="en-US" sz="1200" dirty="0" smtClean="0"/>
            </a:br>
            <a:r>
              <a:rPr lang="en-US" sz="1200" dirty="0" smtClean="0"/>
              <a:t> constrains evidence</a:t>
            </a:r>
            <a:endParaRPr lang="en-US" sz="1200" dirty="0"/>
          </a:p>
        </p:txBody>
      </p:sp>
      <p:sp>
        <p:nvSpPr>
          <p:cNvPr id="20" name="Right Arrow 19"/>
          <p:cNvSpPr/>
          <p:nvPr/>
        </p:nvSpPr>
        <p:spPr>
          <a:xfrm rot="8190909">
            <a:off x="3144162" y="2000611"/>
            <a:ext cx="1267806" cy="5207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6426199" y="3073658"/>
            <a:ext cx="977898" cy="5207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7968501">
            <a:off x="6480471" y="4080781"/>
            <a:ext cx="1370806" cy="5207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533900" y="3022600"/>
            <a:ext cx="1828800" cy="7620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Evidence</a:t>
            </a:r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0800000">
            <a:off x="3568700" y="3124458"/>
            <a:ext cx="876299" cy="5207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29000" y="3784600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Evidence justifies claims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597400" y="4140200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Assurance Process defines</a:t>
            </a:r>
          </a:p>
          <a:p>
            <a:r>
              <a:rPr lang="en-US" sz="1200" dirty="0" smtClean="0"/>
              <a:t> the steps to  collect </a:t>
            </a:r>
          </a:p>
          <a:p>
            <a:r>
              <a:rPr lang="en-US" sz="1200" dirty="0" smtClean="0"/>
              <a:t>evidence </a:t>
            </a:r>
            <a:endParaRPr lang="en-US" sz="1200" dirty="0"/>
          </a:p>
        </p:txBody>
      </p:sp>
      <p:sp>
        <p:nvSpPr>
          <p:cNvPr id="28" name="Right Arrow 27"/>
          <p:cNvSpPr/>
          <p:nvPr/>
        </p:nvSpPr>
        <p:spPr>
          <a:xfrm rot="16200000">
            <a:off x="5085440" y="4070559"/>
            <a:ext cx="939380" cy="5207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5014133" y="2109215"/>
            <a:ext cx="852930" cy="5207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231900" y="1066800"/>
            <a:ext cx="25320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Assurance Case</a:t>
            </a:r>
            <a:br>
              <a:rPr lang="en-US" sz="1600" dirty="0" smtClean="0"/>
            </a:br>
            <a:r>
              <a:rPr lang="en-US" sz="1600" dirty="0" smtClean="0"/>
              <a:t> is related to the level of risk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190500" y="2501900"/>
            <a:ext cx="1117600" cy="17018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Report / Risk Manage-</a:t>
            </a:r>
            <a:r>
              <a:rPr lang="en-US" dirty="0" err="1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ment</a:t>
            </a:r>
            <a:endParaRPr lang="en-US" dirty="0" smtClean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pPr algn="ctr"/>
            <a:r>
              <a:rPr lang="en-US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Plan</a:t>
            </a:r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0800000">
            <a:off x="1409699" y="3111758"/>
            <a:ext cx="749299" cy="5207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54000" y="5880100"/>
            <a:ext cx="723900" cy="1651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Report</a:t>
            </a:r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9400" y="5524500"/>
            <a:ext cx="685800" cy="1905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accent1"/>
                </a:solidFill>
              </a:rPr>
              <a:t>Assurance Process</a:t>
            </a:r>
            <a:endParaRPr lang="en-US" sz="700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08100" y="3657600"/>
            <a:ext cx="1148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Assurance Case </a:t>
            </a:r>
          </a:p>
          <a:p>
            <a:r>
              <a:rPr lang="en-US" sz="1200" dirty="0" smtClean="0"/>
              <a:t>structures </a:t>
            </a:r>
          </a:p>
          <a:p>
            <a:r>
              <a:rPr lang="en-US" sz="1200" dirty="0" smtClean="0"/>
              <a:t>report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1054100" y="5842000"/>
            <a:ext cx="160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specific to system 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066800" y="5397500"/>
            <a:ext cx="1207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Generic</a:t>
            </a:r>
          </a:p>
          <a:p>
            <a:r>
              <a:rPr lang="en-US" sz="1200" dirty="0" smtClean="0"/>
              <a:t> guidance &amp; tool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781800" y="1244600"/>
            <a:ext cx="1439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e.g. </a:t>
            </a:r>
            <a:r>
              <a:rPr lang="en-US" sz="1400" dirty="0" err="1" smtClean="0"/>
              <a:t>DoDAF</a:t>
            </a:r>
            <a:r>
              <a:rPr lang="en-US" sz="1400" dirty="0" smtClean="0"/>
              <a:t> views</a:t>
            </a:r>
            <a:endParaRPr lang="en-US" sz="1400" dirty="0"/>
          </a:p>
        </p:txBody>
      </p:sp>
      <p:cxnSp>
        <p:nvCxnSpPr>
          <p:cNvPr id="39" name="Straight Connector 38"/>
          <p:cNvCxnSpPr>
            <a:endCxn id="4" idx="0"/>
          </p:cNvCxnSpPr>
          <p:nvPr/>
        </p:nvCxnSpPr>
        <p:spPr>
          <a:xfrm rot="16200000" flipH="1">
            <a:off x="1939925" y="2047875"/>
            <a:ext cx="1320800" cy="52705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 outcome is a justifiable list of risks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69213" y="6356350"/>
            <a:ext cx="1474787" cy="365125"/>
          </a:xfrm>
        </p:spPr>
        <p:txBody>
          <a:bodyPr/>
          <a:lstStyle/>
          <a:p>
            <a:fld id="{90AD658C-420F-44E4-BE39-3F462A031508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11" name="Down Arrow 10"/>
          <p:cNvSpPr/>
          <p:nvPr/>
        </p:nvSpPr>
        <p:spPr>
          <a:xfrm rot="5400000">
            <a:off x="6515100" y="5041900"/>
            <a:ext cx="484632" cy="978408"/>
          </a:xfrm>
          <a:prstGeom prst="down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6184900" y="1651000"/>
            <a:ext cx="254000" cy="34163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681104" y="2603500"/>
            <a:ext cx="2462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Steps leading to </a:t>
            </a:r>
          </a:p>
          <a:p>
            <a:r>
              <a:rPr lang="en-US" dirty="0" smtClean="0"/>
              <a:t>systematic identification </a:t>
            </a:r>
          </a:p>
          <a:p>
            <a:r>
              <a:rPr lang="en-US" dirty="0" smtClean="0"/>
              <a:t>of risks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95301" y="952501"/>
            <a:ext cx="5524500" cy="515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84053" y="1595438"/>
            <a:ext cx="5023048" cy="44751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Operational Context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System Facts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Asset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Undesired Event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Attack Group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Threat Scenario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Safeguard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Vulnerability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Risk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Risk Analysis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35000" y="24638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6900" y="33909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4200" y="51308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37480" y="1064375"/>
            <a:ext cx="215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FORSA STEPS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14400" y="5207000"/>
            <a:ext cx="3060700" cy="76200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justifiable risk analysis (1 of 2)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074421"/>
          <a:ext cx="8001002" cy="4998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87"/>
                <a:gridCol w="3528213"/>
                <a:gridCol w="800100"/>
                <a:gridCol w="939800"/>
                <a:gridCol w="852758"/>
                <a:gridCol w="710272"/>
                <a:gridCol w="7102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Severity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Likeli</a:t>
                      </a:r>
                      <a:r>
                        <a:rPr lang="en-US" sz="1400" dirty="0" smtClean="0"/>
                        <a:t>-hood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Level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Resi</a:t>
                      </a:r>
                      <a:r>
                        <a:rPr lang="en-US" sz="1400" dirty="0" smtClean="0"/>
                        <a:t>-dual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Confi-dence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Hacker</a:t>
                      </a:r>
                      <a:r>
                        <a:rPr lang="en-US" sz="1200" baseline="0" dirty="0" smtClean="0"/>
                        <a:t> gains access to </a:t>
                      </a:r>
                      <a:r>
                        <a:rPr lang="en-US" sz="1200" dirty="0" smtClean="0"/>
                        <a:t> confidential assets by information gathering on stored files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Targeted</a:t>
                      </a:r>
                      <a:r>
                        <a:rPr lang="en-US" sz="1200" baseline="0" dirty="0" smtClean="0"/>
                        <a:t> virus or </a:t>
                      </a:r>
                      <a:r>
                        <a:rPr lang="en-US" sz="1200" baseline="0" dirty="0" err="1" smtClean="0"/>
                        <a:t>timebomb</a:t>
                      </a:r>
                      <a:r>
                        <a:rPr lang="en-US" sz="1200" baseline="0" dirty="0" smtClean="0"/>
                        <a:t>  affects integrity or availability of network by attacking </a:t>
                      </a:r>
                      <a:r>
                        <a:rPr lang="en-US" sz="1200" baseline="0" dirty="0" err="1" smtClean="0"/>
                        <a:t>wireshark</a:t>
                      </a:r>
                      <a:r>
                        <a:rPr lang="en-US" sz="1200" baseline="0" dirty="0" smtClean="0"/>
                        <a:t> executable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Hacker subverts </a:t>
                      </a:r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node by remote attack exploiting</a:t>
                      </a:r>
                      <a:r>
                        <a:rPr lang="en-US" sz="1200" baseline="0" dirty="0" smtClean="0"/>
                        <a:t> vulnerabilities in </a:t>
                      </a:r>
                      <a:r>
                        <a:rPr lang="en-US" sz="1200" baseline="0" dirty="0" err="1" smtClean="0"/>
                        <a:t>Wireshark</a:t>
                      </a:r>
                      <a:r>
                        <a:rPr lang="en-US" sz="1200" baseline="0" dirty="0" smtClean="0"/>
                        <a:t> code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Hacker subverts </a:t>
                      </a:r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node by remote attack exploiting</a:t>
                      </a:r>
                      <a:r>
                        <a:rPr lang="en-US" sz="1200" baseline="0" dirty="0" smtClean="0"/>
                        <a:t> vulnerabilities in system software on </a:t>
                      </a:r>
                      <a:r>
                        <a:rPr lang="en-US" sz="1200" baseline="0" dirty="0" err="1" smtClean="0"/>
                        <a:t>wireshark</a:t>
                      </a:r>
                      <a:r>
                        <a:rPr lang="en-US" sz="1200" baseline="0" dirty="0" smtClean="0"/>
                        <a:t> node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Criminal leans about forensic activity by attacking </a:t>
                      </a:r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executable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Targeted virus or </a:t>
                      </a:r>
                      <a:r>
                        <a:rPr lang="en-US" sz="1200" dirty="0" err="1" smtClean="0"/>
                        <a:t>timebomb</a:t>
                      </a:r>
                      <a:r>
                        <a:rPr lang="en-US" sz="1200" dirty="0" smtClean="0"/>
                        <a:t> affects availability of other assets by attacking </a:t>
                      </a:r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executable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Malicious user subverts </a:t>
                      </a:r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node by locally</a:t>
                      </a:r>
                      <a:r>
                        <a:rPr lang="en-US" sz="1200" baseline="0" dirty="0" smtClean="0"/>
                        <a:t> attacking </a:t>
                      </a:r>
                      <a:r>
                        <a:rPr lang="en-US" sz="1200" baseline="0" dirty="0" err="1" smtClean="0"/>
                        <a:t>wireshark</a:t>
                      </a:r>
                      <a:r>
                        <a:rPr lang="en-US" sz="1200" baseline="0" dirty="0" smtClean="0"/>
                        <a:t> code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Malicious user subverts </a:t>
                      </a:r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node by locally attacking system software on </a:t>
                      </a:r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node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Criminal forces </a:t>
                      </a:r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to miss packets by attacking </a:t>
                      </a:r>
                      <a:r>
                        <a:rPr lang="en-US" sz="1200" dirty="0" err="1" smtClean="0"/>
                        <a:t>wireshark</a:t>
                      </a:r>
                      <a:r>
                        <a:rPr lang="en-US" sz="1200" dirty="0" smtClean="0"/>
                        <a:t> executable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70%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risk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98277" y="2560638"/>
            <a:ext cx="8353623" cy="128746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R01 </a:t>
            </a:r>
            <a:r>
              <a:rPr lang="en-US" u="sng" dirty="0" smtClean="0"/>
              <a:t>Hacker</a:t>
            </a:r>
            <a:r>
              <a:rPr lang="en-US" dirty="0" smtClean="0"/>
              <a:t> </a:t>
            </a:r>
            <a:r>
              <a:rPr lang="en-US" i="1" dirty="0" smtClean="0"/>
              <a:t>gains access to  </a:t>
            </a:r>
            <a:r>
              <a:rPr lang="en-US" u="sng" dirty="0" smtClean="0"/>
              <a:t>confidential assets</a:t>
            </a:r>
            <a:r>
              <a:rPr lang="en-US" dirty="0" smtClean="0"/>
              <a:t> </a:t>
            </a:r>
            <a:r>
              <a:rPr lang="en-US" i="1" dirty="0" smtClean="0"/>
              <a:t>by</a:t>
            </a:r>
            <a:r>
              <a:rPr lang="en-US" dirty="0" smtClean="0"/>
              <a:t> </a:t>
            </a:r>
            <a:r>
              <a:rPr lang="en-US" u="sng" dirty="0" smtClean="0"/>
              <a:t>information gathering</a:t>
            </a:r>
            <a:r>
              <a:rPr lang="en-US" dirty="0" smtClean="0"/>
              <a:t> </a:t>
            </a:r>
            <a:r>
              <a:rPr lang="en-US" i="1" dirty="0" smtClean="0"/>
              <a:t>on </a:t>
            </a:r>
            <a:r>
              <a:rPr lang="en-US" u="sng" dirty="0" smtClean="0"/>
              <a:t>stored files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900" y="1117600"/>
            <a:ext cx="198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Threat source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16200000" flipH="1">
            <a:off x="1092200" y="1828800"/>
            <a:ext cx="1155700" cy="52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95600" y="14097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Injury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2940050" y="2190750"/>
            <a:ext cx="863600" cy="165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19900" y="1143000"/>
            <a:ext cx="1985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Primary asset (attack goal)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6597650" y="1898650"/>
            <a:ext cx="889000" cy="673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06500" y="4851400"/>
            <a:ext cx="198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Attack mode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727200" y="3962400"/>
            <a:ext cx="990600" cy="50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43700" y="4876800"/>
            <a:ext cx="1985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System asset (attack target)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16200000" flipV="1">
            <a:off x="6299200" y="3962400"/>
            <a:ext cx="128270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76300" y="3175000"/>
            <a:ext cx="6184900" cy="7747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289300" y="4445000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Threat scenario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5400000" flipH="1" flipV="1">
            <a:off x="3949700" y="4165600"/>
            <a:ext cx="393700" cy="88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489200" y="2489200"/>
            <a:ext cx="5765800" cy="660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064000" y="1854200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Undesired event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5400000">
            <a:off x="4578350" y="2343150"/>
            <a:ext cx="3175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to understand ALL risks …</a:t>
            </a:r>
            <a:endParaRPr lang="en-US" dirty="0"/>
          </a:p>
        </p:txBody>
      </p:sp>
      <p:pic>
        <p:nvPicPr>
          <p:cNvPr id="6" name="Picture 5" descr="Bypass-the-g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43000"/>
            <a:ext cx="5715000" cy="4803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 and effect in a risk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90377" y="3322638"/>
            <a:ext cx="8353623" cy="128746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R01 </a:t>
            </a:r>
            <a:r>
              <a:rPr lang="en-US" u="sng" dirty="0" smtClean="0"/>
              <a:t>Hacker</a:t>
            </a:r>
            <a:r>
              <a:rPr lang="en-US" dirty="0" smtClean="0"/>
              <a:t> </a:t>
            </a:r>
            <a:r>
              <a:rPr lang="en-US" i="1" dirty="0" smtClean="0"/>
              <a:t>gains access to  </a:t>
            </a:r>
            <a:r>
              <a:rPr lang="en-US" u="sng" dirty="0" smtClean="0"/>
              <a:t>confidential assets</a:t>
            </a:r>
            <a:r>
              <a:rPr lang="en-US" dirty="0" smtClean="0"/>
              <a:t> </a:t>
            </a:r>
            <a:r>
              <a:rPr lang="en-US" i="1" dirty="0" smtClean="0"/>
              <a:t>by</a:t>
            </a:r>
            <a:r>
              <a:rPr lang="en-US" dirty="0" smtClean="0"/>
              <a:t> </a:t>
            </a:r>
            <a:r>
              <a:rPr lang="en-US" u="sng" dirty="0" smtClean="0"/>
              <a:t>information gathering</a:t>
            </a:r>
            <a:r>
              <a:rPr lang="en-US" dirty="0" smtClean="0"/>
              <a:t> </a:t>
            </a:r>
            <a:r>
              <a:rPr lang="en-US" i="1" dirty="0" smtClean="0"/>
              <a:t>on </a:t>
            </a:r>
            <a:r>
              <a:rPr lang="en-US" u="sng" dirty="0" smtClean="0"/>
              <a:t>stored files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" y="2641600"/>
            <a:ext cx="1785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Threat source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58900" y="2997200"/>
            <a:ext cx="8001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49500" y="26416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Injury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2946400" y="3086100"/>
            <a:ext cx="431800" cy="33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56400" y="1930400"/>
            <a:ext cx="238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Primary asset: sensitivity subject &amp;</a:t>
            </a:r>
          </a:p>
          <a:p>
            <a:r>
              <a:rPr lang="en-US" sz="1600" dirty="0" smtClean="0">
                <a:latin typeface="Courier"/>
                <a:cs typeface="Courier"/>
              </a:rPr>
              <a:t>attack goal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6578600" y="3086100"/>
            <a:ext cx="673100" cy="355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800" y="4991100"/>
            <a:ext cx="1985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Attack mode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803400" y="4483100"/>
            <a:ext cx="5461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29400" y="5067300"/>
            <a:ext cx="2324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System asset (attack target)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16200000" flipV="1">
            <a:off x="6413500" y="44831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79500" y="3987800"/>
            <a:ext cx="6286500" cy="7747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162300" y="5207000"/>
            <a:ext cx="238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Threat scenario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5400000" flipH="1" flipV="1">
            <a:off x="3822700" y="4927600"/>
            <a:ext cx="393700" cy="88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95600" y="3251200"/>
            <a:ext cx="5740400" cy="660400"/>
          </a:xfrm>
          <a:prstGeom prst="rect">
            <a:avLst/>
          </a:prstGeom>
          <a:noFill/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886200" y="21971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"/>
                <a:cs typeface="Courier"/>
              </a:rPr>
              <a:t>Undesired event</a:t>
            </a:r>
            <a:endParaRPr lang="en-US" sz="2000" b="1" dirty="0">
              <a:latin typeface="Courier"/>
              <a:cs typeface="Courier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5400000">
            <a:off x="4368006" y="2895600"/>
            <a:ext cx="673894" cy="13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 txBox="1">
            <a:spLocks/>
          </p:cNvSpPr>
          <p:nvPr/>
        </p:nvSpPr>
        <p:spPr>
          <a:xfrm>
            <a:off x="1285677" y="1023938"/>
            <a:ext cx="8353623" cy="75406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Loss of 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confidentiality</a:t>
            </a:r>
            <a:r>
              <a:rPr kumimoji="0" lang="en-US" sz="32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200" i="1" dirty="0" smtClean="0"/>
              <a:t>of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 assets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16200000" flipV="1">
            <a:off x="4502150" y="2076450"/>
            <a:ext cx="4064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30400" y="1828800"/>
            <a:ext cx="1968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Security criterion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rot="5400000" flipH="1" flipV="1">
            <a:off x="2873375" y="1654175"/>
            <a:ext cx="215900" cy="133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244600" y="1066800"/>
            <a:ext cx="7543800" cy="7239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41300" y="1219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What?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4000" y="39243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How?</a:t>
            </a:r>
            <a:endParaRPr lang="en-US" b="1" dirty="0">
              <a:latin typeface="Courier"/>
              <a:cs typeface="Courier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rot="16200000" flipV="1">
            <a:off x="6115050" y="1682750"/>
            <a:ext cx="723900" cy="58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137480" y="1064375"/>
            <a:ext cx="215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FORSA STEPS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corresponding FORSA steps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69213" y="6356350"/>
            <a:ext cx="1474787" cy="365125"/>
          </a:xfrm>
        </p:spPr>
        <p:txBody>
          <a:bodyPr/>
          <a:lstStyle/>
          <a:p>
            <a:fld id="{90AD658C-420F-44E4-BE39-3F462A031508}" type="slidenum">
              <a:rPr lang="en-US" smtClean="0"/>
              <a:pPr/>
              <a:t>71</a:t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6477000" y="2209800"/>
            <a:ext cx="762000" cy="368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30683" y="1866900"/>
            <a:ext cx="804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20" name="Right Brace 19"/>
          <p:cNvSpPr/>
          <p:nvPr/>
        </p:nvSpPr>
        <p:spPr>
          <a:xfrm>
            <a:off x="6146800" y="2527300"/>
            <a:ext cx="241300" cy="8128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6159500" y="3454400"/>
            <a:ext cx="241300" cy="1625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6578602" y="4051300"/>
            <a:ext cx="863598" cy="215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71983" y="40132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23100" y="2578100"/>
            <a:ext cx="20061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Analysis of valuables, </a:t>
            </a:r>
          </a:p>
          <a:p>
            <a:r>
              <a:rPr lang="en-US" sz="1600" i="1" dirty="0" smtClean="0"/>
              <a:t>sensitivities and </a:t>
            </a:r>
          </a:p>
          <a:p>
            <a:r>
              <a:rPr lang="en-US" sz="1600" i="1" dirty="0" smtClean="0"/>
              <a:t>Impacts</a:t>
            </a:r>
          </a:p>
          <a:p>
            <a:r>
              <a:rPr lang="en-US" sz="1600" i="1" dirty="0" smtClean="0"/>
              <a:t>=&gt; </a:t>
            </a:r>
            <a:r>
              <a:rPr lang="en-US" sz="1600" b="1" dirty="0" smtClean="0"/>
              <a:t>severity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023100" y="4546600"/>
            <a:ext cx="18134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Analysis of targets, </a:t>
            </a:r>
          </a:p>
          <a:p>
            <a:r>
              <a:rPr lang="en-US" sz="1600" i="1" dirty="0" smtClean="0"/>
              <a:t>Entries and </a:t>
            </a:r>
          </a:p>
          <a:p>
            <a:r>
              <a:rPr lang="en-US" sz="1600" i="1" dirty="0" smtClean="0"/>
              <a:t>attacks</a:t>
            </a:r>
          </a:p>
          <a:p>
            <a:r>
              <a:rPr lang="en-US" sz="1600" i="1" dirty="0" smtClean="0"/>
              <a:t>=&gt; </a:t>
            </a:r>
            <a:r>
              <a:rPr lang="en-US" sz="1600" b="1" dirty="0" smtClean="0"/>
              <a:t>likelihood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457201" y="952501"/>
            <a:ext cx="5524500" cy="515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137480" y="1064375"/>
            <a:ext cx="215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FORSA STEPS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84053" y="1595438"/>
            <a:ext cx="5023048" cy="44751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Operational Context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System Facts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Asset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Undesired Event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Attack Group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Threat Scenario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Safeguard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Vulnerability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Risk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Risk Analysis</a:t>
            </a:r>
            <a:endParaRPr lang="en-US" sz="2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35000" y="24511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96900" y="33782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4200" y="5118100"/>
            <a:ext cx="490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  <a:endParaRPr lang="en-US" dirty="0"/>
          </a:p>
        </p:txBody>
      </p:sp>
      <p:grpSp>
        <p:nvGrpSpPr>
          <p:cNvPr id="3" name="Group 66"/>
          <p:cNvGrpSpPr/>
          <p:nvPr/>
        </p:nvGrpSpPr>
        <p:grpSpPr>
          <a:xfrm>
            <a:off x="2108753" y="1278631"/>
            <a:ext cx="5181047" cy="2694152"/>
            <a:chOff x="5056837" y="3869048"/>
            <a:chExt cx="4222949" cy="1802709"/>
          </a:xfrm>
        </p:grpSpPr>
        <p:sp>
          <p:nvSpPr>
            <p:cNvPr id="5" name="Text Box 18"/>
            <p:cNvSpPr txBox="1">
              <a:spLocks noChangeArrowheads="1"/>
            </p:cNvSpPr>
            <p:nvPr/>
          </p:nvSpPr>
          <p:spPr bwMode="auto">
            <a:xfrm rot="16200000">
              <a:off x="4406723" y="4519162"/>
              <a:ext cx="1576175" cy="275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/>
                <a:t>Impact Rating</a:t>
              </a:r>
              <a:endParaRPr lang="en-US" sz="1600" b="1" dirty="0"/>
            </a:p>
          </p:txBody>
        </p:sp>
        <p:grpSp>
          <p:nvGrpSpPr>
            <p:cNvPr id="4" name="Group 65"/>
            <p:cNvGrpSpPr/>
            <p:nvPr/>
          </p:nvGrpSpPr>
          <p:grpSpPr>
            <a:xfrm>
              <a:off x="5160362" y="4301097"/>
              <a:ext cx="4119424" cy="1370660"/>
              <a:chOff x="4584298" y="4301097"/>
              <a:chExt cx="4119424" cy="1370660"/>
            </a:xfrm>
          </p:grpSpPr>
          <p:sp>
            <p:nvSpPr>
              <p:cNvPr id="7" name="AutoShape 3"/>
              <p:cNvSpPr>
                <a:spLocks noChangeArrowheads="1"/>
              </p:cNvSpPr>
              <p:nvPr/>
            </p:nvSpPr>
            <p:spPr bwMode="auto">
              <a:xfrm>
                <a:off x="5249643" y="4917165"/>
                <a:ext cx="665345" cy="168019"/>
              </a:xfrm>
              <a:prstGeom prst="roundRect">
                <a:avLst>
                  <a:gd name="adj" fmla="val 16667"/>
                </a:avLst>
              </a:prstGeom>
              <a:solidFill>
                <a:srgbClr val="003366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rgbClr val="003366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Low</a:t>
                </a:r>
              </a:p>
            </p:txBody>
          </p:sp>
          <p:sp>
            <p:nvSpPr>
              <p:cNvPr id="8" name="AutoShape 4"/>
              <p:cNvSpPr>
                <a:spLocks noChangeArrowheads="1"/>
              </p:cNvSpPr>
              <p:nvPr/>
            </p:nvSpPr>
            <p:spPr bwMode="auto">
              <a:xfrm>
                <a:off x="5249643" y="4469116"/>
                <a:ext cx="665345" cy="168019"/>
              </a:xfrm>
              <a:prstGeom prst="roundRect">
                <a:avLst>
                  <a:gd name="adj" fmla="val 16667"/>
                </a:avLst>
              </a:pr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rgbClr val="FFCC00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Med</a:t>
                </a:r>
              </a:p>
            </p:txBody>
          </p:sp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4584298" y="4413109"/>
                <a:ext cx="609900" cy="2059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400"/>
                  <a:t>High</a:t>
                </a:r>
              </a:p>
            </p:txBody>
          </p:sp>
          <p:sp>
            <p:nvSpPr>
              <p:cNvPr id="10" name="AutoShape 7"/>
              <p:cNvSpPr>
                <a:spLocks noChangeArrowheads="1"/>
              </p:cNvSpPr>
              <p:nvPr/>
            </p:nvSpPr>
            <p:spPr bwMode="auto">
              <a:xfrm>
                <a:off x="5970434" y="4469116"/>
                <a:ext cx="665345" cy="168019"/>
              </a:xfrm>
              <a:prstGeom prst="roundRect">
                <a:avLst>
                  <a:gd name="adj" fmla="val 16667"/>
                </a:avLst>
              </a:pr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rgbClr val="FF3300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High</a:t>
                </a:r>
              </a:p>
            </p:txBody>
          </p:sp>
          <p:sp>
            <p:nvSpPr>
              <p:cNvPr id="11" name="AutoShape 8"/>
              <p:cNvSpPr>
                <a:spLocks noChangeArrowheads="1"/>
              </p:cNvSpPr>
              <p:nvPr/>
            </p:nvSpPr>
            <p:spPr bwMode="auto">
              <a:xfrm>
                <a:off x="6691225" y="4469116"/>
                <a:ext cx="665345" cy="168019"/>
              </a:xfrm>
              <a:prstGeom prst="roundRect">
                <a:avLst>
                  <a:gd name="adj" fmla="val 16667"/>
                </a:avLst>
              </a:pr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rgbClr val="FF3300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High</a:t>
                </a:r>
              </a:p>
            </p:txBody>
          </p:sp>
          <p:sp>
            <p:nvSpPr>
              <p:cNvPr id="12" name="AutoShape 9"/>
              <p:cNvSpPr>
                <a:spLocks noChangeArrowheads="1"/>
              </p:cNvSpPr>
              <p:nvPr/>
            </p:nvSpPr>
            <p:spPr bwMode="auto">
              <a:xfrm>
                <a:off x="5249643" y="4693140"/>
                <a:ext cx="665345" cy="168019"/>
              </a:xfrm>
              <a:prstGeom prst="roundRect">
                <a:avLst>
                  <a:gd name="adj" fmla="val 16667"/>
                </a:avLst>
              </a:pr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rgbClr val="FFCC00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Med</a:t>
                </a:r>
              </a:p>
            </p:txBody>
          </p:sp>
          <p:sp>
            <p:nvSpPr>
              <p:cNvPr id="13" name="AutoShape 10"/>
              <p:cNvSpPr>
                <a:spLocks noChangeArrowheads="1"/>
              </p:cNvSpPr>
              <p:nvPr/>
            </p:nvSpPr>
            <p:spPr bwMode="auto">
              <a:xfrm>
                <a:off x="6691225" y="4693140"/>
                <a:ext cx="665345" cy="168019"/>
              </a:xfrm>
              <a:prstGeom prst="roundRect">
                <a:avLst>
                  <a:gd name="adj" fmla="val 16667"/>
                </a:avLst>
              </a:pr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rgbClr val="FF3300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 algn="ctr"/>
                <a:r>
                  <a:rPr lang="en-US" sz="2000"/>
                  <a:t>High</a:t>
                </a:r>
              </a:p>
            </p:txBody>
          </p:sp>
          <p:sp>
            <p:nvSpPr>
              <p:cNvPr id="14" name="AutoShape 11"/>
              <p:cNvSpPr>
                <a:spLocks noChangeArrowheads="1"/>
              </p:cNvSpPr>
              <p:nvPr/>
            </p:nvSpPr>
            <p:spPr bwMode="auto">
              <a:xfrm>
                <a:off x="5970434" y="4917165"/>
                <a:ext cx="665345" cy="168019"/>
              </a:xfrm>
              <a:prstGeom prst="roundRect">
                <a:avLst>
                  <a:gd name="adj" fmla="val 16667"/>
                </a:avLst>
              </a:pr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rgbClr val="FFCC00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Med</a:t>
                </a:r>
              </a:p>
            </p:txBody>
          </p:sp>
          <p:sp>
            <p:nvSpPr>
              <p:cNvPr id="15" name="AutoShape 12"/>
              <p:cNvSpPr>
                <a:spLocks noChangeArrowheads="1"/>
              </p:cNvSpPr>
              <p:nvPr/>
            </p:nvSpPr>
            <p:spPr bwMode="auto">
              <a:xfrm>
                <a:off x="6691225" y="4917165"/>
                <a:ext cx="665345" cy="168019"/>
              </a:xfrm>
              <a:prstGeom prst="roundRect">
                <a:avLst>
                  <a:gd name="adj" fmla="val 16667"/>
                </a:avLst>
              </a:pr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rgbClr val="FFCC00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Med</a:t>
                </a:r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5194197" y="5141190"/>
                <a:ext cx="238415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 flipV="1">
                <a:off x="5194197" y="4301097"/>
                <a:ext cx="0" cy="84009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auto">
              <a:xfrm>
                <a:off x="4584298" y="4637134"/>
                <a:ext cx="609900" cy="2059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400"/>
                  <a:t>Med</a:t>
                </a:r>
              </a:p>
            </p:txBody>
          </p:sp>
          <p:sp>
            <p:nvSpPr>
              <p:cNvPr id="19" name="Text Box 16"/>
              <p:cNvSpPr txBox="1">
                <a:spLocks noChangeArrowheads="1"/>
              </p:cNvSpPr>
              <p:nvPr/>
            </p:nvSpPr>
            <p:spPr bwMode="auto">
              <a:xfrm>
                <a:off x="4584298" y="4861159"/>
                <a:ext cx="609900" cy="2059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400" dirty="0"/>
                  <a:t>Low</a:t>
                </a:r>
              </a:p>
            </p:txBody>
          </p:sp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5305088" y="5151692"/>
                <a:ext cx="2217818" cy="2059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Low          Med         High</a:t>
                </a:r>
              </a:p>
            </p:txBody>
          </p:sp>
          <p:sp>
            <p:nvSpPr>
              <p:cNvPr id="21" name="Text Box 19"/>
              <p:cNvSpPr txBox="1">
                <a:spLocks noChangeArrowheads="1"/>
              </p:cNvSpPr>
              <p:nvPr/>
            </p:nvSpPr>
            <p:spPr bwMode="auto">
              <a:xfrm>
                <a:off x="5508104" y="5445224"/>
                <a:ext cx="1663363" cy="2265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/>
                  <a:t>Likelihood Rating</a:t>
                </a:r>
              </a:p>
            </p:txBody>
          </p:sp>
          <p:sp>
            <p:nvSpPr>
              <p:cNvPr id="22" name="AutoShape 20"/>
              <p:cNvSpPr>
                <a:spLocks/>
              </p:cNvSpPr>
              <p:nvPr/>
            </p:nvSpPr>
            <p:spPr bwMode="auto">
              <a:xfrm>
                <a:off x="7522906" y="4413109"/>
                <a:ext cx="166336" cy="616068"/>
              </a:xfrm>
              <a:prstGeom prst="rightBrace">
                <a:avLst>
                  <a:gd name="adj1" fmla="val 30556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21"/>
              <p:cNvSpPr txBox="1">
                <a:spLocks noChangeArrowheads="1"/>
              </p:cNvSpPr>
              <p:nvPr/>
            </p:nvSpPr>
            <p:spPr bwMode="auto">
              <a:xfrm>
                <a:off x="7744688" y="4591631"/>
                <a:ext cx="959034" cy="2265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/>
                  <a:t>Risk Level</a:t>
                </a:r>
                <a:endParaRPr lang="en-US" sz="1600" b="1" dirty="0"/>
              </a:p>
            </p:txBody>
          </p:sp>
          <p:sp>
            <p:nvSpPr>
              <p:cNvPr id="24" name="AutoShape 25"/>
              <p:cNvSpPr>
                <a:spLocks noChangeArrowheads="1"/>
              </p:cNvSpPr>
              <p:nvPr/>
            </p:nvSpPr>
            <p:spPr bwMode="auto">
              <a:xfrm>
                <a:off x="5970434" y="4693140"/>
                <a:ext cx="665345" cy="168019"/>
              </a:xfrm>
              <a:prstGeom prst="roundRect">
                <a:avLst>
                  <a:gd name="adj" fmla="val 16667"/>
                </a:avLst>
              </a:pr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rgbClr val="FFCC00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Med</a:t>
                </a: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2747561" y="4992216"/>
            <a:ext cx="3148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Rockwell"/>
                <a:cs typeface="Rockwell"/>
              </a:rPr>
              <a:t>Risk= ∫(Severity, Likelihood)</a:t>
            </a:r>
            <a:endParaRPr lang="en-US" sz="1800" dirty="0">
              <a:latin typeface="Rockwell"/>
              <a:cs typeface="Rockwel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3100" y="18669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What?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65800" y="4368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How?</a:t>
            </a:r>
            <a:endParaRPr lang="en-US" b="1" dirty="0">
              <a:latin typeface="Courier"/>
              <a:cs typeface="Courier"/>
            </a:endParaRPr>
          </a:p>
        </p:txBody>
      </p:sp>
      <p:cxnSp>
        <p:nvCxnSpPr>
          <p:cNvPr id="49" name="Straight Arrow Connector 48"/>
          <p:cNvCxnSpPr>
            <a:endCxn id="5" idx="0"/>
          </p:cNvCxnSpPr>
          <p:nvPr/>
        </p:nvCxnSpPr>
        <p:spPr>
          <a:xfrm>
            <a:off x="1600200" y="2082800"/>
            <a:ext cx="508554" cy="373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7" idx="1"/>
          </p:cNvCxnSpPr>
          <p:nvPr/>
        </p:nvCxnSpPr>
        <p:spPr>
          <a:xfrm rot="10800000">
            <a:off x="5092700" y="4064000"/>
            <a:ext cx="673100" cy="489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risk to Claims &amp; evidence through patterns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57201" y="952501"/>
            <a:ext cx="4991099" cy="515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137480" y="1064375"/>
            <a:ext cx="215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FORSA STEPS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 collection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69213" y="6356350"/>
            <a:ext cx="1474787" cy="365125"/>
          </a:xfrm>
        </p:spPr>
        <p:txBody>
          <a:bodyPr/>
          <a:lstStyle/>
          <a:p>
            <a:fld id="{90AD658C-420F-44E4-BE39-3F462A031508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696199" y="2654301"/>
            <a:ext cx="1231901" cy="647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patterns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775200" y="2959100"/>
            <a:ext cx="115570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 txBox="1">
            <a:spLocks/>
          </p:cNvSpPr>
          <p:nvPr/>
        </p:nvSpPr>
        <p:spPr>
          <a:xfrm>
            <a:off x="984053" y="1595438"/>
            <a:ext cx="5023048" cy="4475162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Operational Context Identification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 Facts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Asset Identification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Undesired Event Identification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Attack Group Identification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Threat Scenario Analysis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Safeguard Identification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Vulnerability Analysis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Risk Identification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Risk Analysis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94500" y="17145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956299" y="2654301"/>
            <a:ext cx="1231901" cy="647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Design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element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2" idx="3"/>
            <a:endCxn id="11" idx="1"/>
          </p:cNvCxnSpPr>
          <p:nvPr/>
        </p:nvCxnSpPr>
        <p:spPr>
          <a:xfrm>
            <a:off x="7188200" y="2978151"/>
            <a:ext cx="50799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Left Brace 23"/>
          <p:cNvSpPr/>
          <p:nvPr/>
        </p:nvSpPr>
        <p:spPr>
          <a:xfrm rot="5400000">
            <a:off x="7124700" y="698500"/>
            <a:ext cx="361950" cy="32702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Business Models -&gt; </a:t>
            </a:r>
            <a:r>
              <a:rPr lang="en-AU" b="1" dirty="0" err="1" smtClean="0"/>
              <a:t>SysML</a:t>
            </a:r>
            <a:r>
              <a:rPr lang="en-AU" b="1" dirty="0" smtClean="0"/>
              <a:t> -&gt; Code</a:t>
            </a:r>
          </a:p>
        </p:txBody>
      </p:sp>
      <p:sp>
        <p:nvSpPr>
          <p:cNvPr id="30" name="Text Placeholder 5"/>
          <p:cNvSpPr txBox="1">
            <a:spLocks/>
          </p:cNvSpPr>
          <p:nvPr/>
        </p:nvSpPr>
        <p:spPr>
          <a:xfrm>
            <a:off x="395536" y="5445224"/>
            <a:ext cx="8353623" cy="9361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AU" sz="1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A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A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A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A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202" y="1646775"/>
            <a:ext cx="134701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Performers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0270" y="2383375"/>
            <a:ext cx="1388532" cy="3725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57203" y="2908304"/>
            <a:ext cx="13885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Subsystems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3340" y="3941226"/>
            <a:ext cx="13885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40276" y="4432286"/>
            <a:ext cx="13885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57212" y="4940279"/>
            <a:ext cx="13885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845302" y="1468975"/>
            <a:ext cx="1347017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Exchange Elements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828370" y="2230975"/>
            <a:ext cx="13885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Entity Items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845303" y="2806702"/>
            <a:ext cx="13885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Entity Items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811440" y="3975093"/>
            <a:ext cx="1388532" cy="369332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828376" y="4466153"/>
            <a:ext cx="1388532" cy="369332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845312" y="5177342"/>
            <a:ext cx="1388532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Elements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327402" y="1113375"/>
            <a:ext cx="134701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310470" y="1621375"/>
            <a:ext cx="1388532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Operational Activities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327403" y="2451102"/>
            <a:ext cx="13885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331640" y="3936993"/>
            <a:ext cx="1388532" cy="369332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348576" y="4428053"/>
            <a:ext cx="1388532" cy="369332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3365512" y="5139242"/>
            <a:ext cx="1388532" cy="369332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390912" y="5659942"/>
            <a:ext cx="1388532" cy="369332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Blocks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1922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57201" y="952501"/>
            <a:ext cx="4991099" cy="515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137480" y="1064375"/>
            <a:ext cx="215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FORSA STEPS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 collection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69213" y="6356350"/>
            <a:ext cx="1474787" cy="365125"/>
          </a:xfrm>
        </p:spPr>
        <p:txBody>
          <a:bodyPr/>
          <a:lstStyle/>
          <a:p>
            <a:fld id="{90AD658C-420F-44E4-BE39-3F462A031508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696199" y="2654301"/>
            <a:ext cx="1231901" cy="647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patterns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775200" y="2959100"/>
            <a:ext cx="115570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 txBox="1">
            <a:spLocks/>
          </p:cNvSpPr>
          <p:nvPr/>
        </p:nvSpPr>
        <p:spPr>
          <a:xfrm>
            <a:off x="984053" y="1595438"/>
            <a:ext cx="5023048" cy="4475162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Operational Context Identification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 Facts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Asset Identification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Undesired Event Identification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Attack Group Identification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Threat Scenario Analysis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Safeguard Identification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Vulnerability Analysis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Risk Identification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Risk Analysis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94500" y="17145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956299" y="2654301"/>
            <a:ext cx="1231901" cy="647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Design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element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2" idx="3"/>
            <a:endCxn id="11" idx="1"/>
          </p:cNvCxnSpPr>
          <p:nvPr/>
        </p:nvCxnSpPr>
        <p:spPr>
          <a:xfrm>
            <a:off x="7188200" y="2978151"/>
            <a:ext cx="50799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Left Brace 23"/>
          <p:cNvSpPr/>
          <p:nvPr/>
        </p:nvSpPr>
        <p:spPr>
          <a:xfrm rot="5400000">
            <a:off x="7124700" y="698500"/>
            <a:ext cx="361950" cy="32702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696200" y="5054602"/>
            <a:ext cx="1231901" cy="647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Findings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6200000" flipH="1">
            <a:off x="7464426" y="4162425"/>
            <a:ext cx="1676403" cy="6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57201" y="952501"/>
            <a:ext cx="4991099" cy="515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137480" y="1064375"/>
            <a:ext cx="215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FORSA STEPS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69213" y="6356350"/>
            <a:ext cx="1474787" cy="365125"/>
          </a:xfrm>
        </p:spPr>
        <p:txBody>
          <a:bodyPr/>
          <a:lstStyle/>
          <a:p>
            <a:fld id="{90AD658C-420F-44E4-BE39-3F462A031508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696199" y="2654301"/>
            <a:ext cx="1231901" cy="647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patterns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775200" y="2959100"/>
            <a:ext cx="115570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 txBox="1">
            <a:spLocks/>
          </p:cNvSpPr>
          <p:nvPr/>
        </p:nvSpPr>
        <p:spPr>
          <a:xfrm>
            <a:off x="984053" y="1595438"/>
            <a:ext cx="5023048" cy="4475162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Operational Context Identification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 Facts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Asset Identification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Undesired Event Identification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Attack Group Identification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Threat Scenario Analysis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Safeguard Identification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Vulnerability Analysis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Risk Identification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Risk Analysis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dirty="0" smtClean="0"/>
              <a:t>Evidence Analysis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94500" y="17145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956299" y="2654301"/>
            <a:ext cx="1231901" cy="647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Design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element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2" idx="3"/>
            <a:endCxn id="11" idx="1"/>
          </p:cNvCxnSpPr>
          <p:nvPr/>
        </p:nvCxnSpPr>
        <p:spPr>
          <a:xfrm>
            <a:off x="7188200" y="2978151"/>
            <a:ext cx="50799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Left Brace 23"/>
          <p:cNvSpPr/>
          <p:nvPr/>
        </p:nvSpPr>
        <p:spPr>
          <a:xfrm rot="5400000">
            <a:off x="7124700" y="698500"/>
            <a:ext cx="361950" cy="32702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696200" y="5054602"/>
            <a:ext cx="1231901" cy="647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Findings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6200000" flipH="1">
            <a:off x="7464426" y="4162425"/>
            <a:ext cx="1676403" cy="6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3733800" y="5486400"/>
            <a:ext cx="21971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007099" y="5041901"/>
            <a:ext cx="1231901" cy="647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Evidence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10800000" flipV="1">
            <a:off x="7239000" y="5397500"/>
            <a:ext cx="4445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73100" y="5295900"/>
            <a:ext cx="3784600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Undesired Events -&gt; Claims -&gt; Patterns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 smtClean="0"/>
              <a:t>We start with an enumeration of undesired events (something happens; an </a:t>
            </a:r>
            <a:r>
              <a:rPr lang="en-US" sz="2400" i="1" dirty="0" smtClean="0"/>
              <a:t>injury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Usually the injury happens </a:t>
            </a:r>
            <a:r>
              <a:rPr lang="en-US" sz="2000" i="1" dirty="0" smtClean="0"/>
              <a:t>to an asset</a:t>
            </a:r>
          </a:p>
          <a:p>
            <a:pPr lvl="1"/>
            <a:r>
              <a:rPr lang="en-US" sz="2000" dirty="0" smtClean="0"/>
              <a:t>There is a </a:t>
            </a:r>
            <a:r>
              <a:rPr lang="en-US" sz="2000" i="1" dirty="0" smtClean="0"/>
              <a:t>design element </a:t>
            </a:r>
            <a:r>
              <a:rPr lang="en-US" sz="2000" dirty="0" smtClean="0"/>
              <a:t>(</a:t>
            </a:r>
            <a:r>
              <a:rPr lang="en-US" sz="2000" i="1" dirty="0" smtClean="0"/>
              <a:t>piece of code) </a:t>
            </a:r>
            <a:r>
              <a:rPr lang="en-US" sz="2000" dirty="0" smtClean="0"/>
              <a:t>that causes the injury when executed</a:t>
            </a:r>
          </a:p>
          <a:p>
            <a:pPr lvl="1"/>
            <a:r>
              <a:rPr lang="en-US" sz="2000" dirty="0" smtClean="0"/>
              <a:t>Can we identify all necessary pieces of code for the specific injury ?</a:t>
            </a:r>
          </a:p>
          <a:p>
            <a:r>
              <a:rPr lang="en-US" sz="2400" dirty="0" smtClean="0"/>
              <a:t>We make </a:t>
            </a:r>
            <a:r>
              <a:rPr lang="en-US" sz="2400" i="1" dirty="0" smtClean="0"/>
              <a:t>claims </a:t>
            </a:r>
            <a:r>
              <a:rPr lang="en-US" sz="2400" dirty="0" smtClean="0"/>
              <a:t>regarding all possible necessary conditions of an injury</a:t>
            </a:r>
          </a:p>
          <a:p>
            <a:r>
              <a:rPr lang="en-US" sz="2400" dirty="0" smtClean="0"/>
              <a:t>As the result we get the </a:t>
            </a:r>
            <a:r>
              <a:rPr lang="en-US" sz="2400" i="1" dirty="0" smtClean="0"/>
              <a:t>patterns </a:t>
            </a:r>
            <a:r>
              <a:rPr lang="en-US" sz="2400" dirty="0" smtClean="0"/>
              <a:t>to identify the corresponding design elements</a:t>
            </a:r>
          </a:p>
          <a:p>
            <a:r>
              <a:rPr lang="en-US" sz="2400" dirty="0" smtClean="0"/>
              <a:t>Some patterns are </a:t>
            </a:r>
            <a:r>
              <a:rPr lang="en-US" sz="2400" i="1" dirty="0" smtClean="0"/>
              <a:t>common </a:t>
            </a:r>
            <a:r>
              <a:rPr lang="en-US" sz="2400" dirty="0" smtClean="0"/>
              <a:t>vulnerability patterns</a:t>
            </a:r>
          </a:p>
          <a:p>
            <a:r>
              <a:rPr lang="en-US" sz="2400" dirty="0" smtClean="0"/>
              <a:t>Others are application-specific patterns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Assurance case for justifiable risk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68600" y="5651500"/>
            <a:ext cx="56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 OMG Structured Assurance Case </a:t>
            </a:r>
            <a:r>
              <a:rPr lang="en-US" dirty="0" err="1" smtClean="0"/>
              <a:t>Metamodel</a:t>
            </a:r>
            <a:r>
              <a:rPr lang="en-US" dirty="0" smtClean="0"/>
              <a:t> (SACM)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types of useful shareable content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93800" y="2209800"/>
            <a:ext cx="1422400" cy="2044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00500" y="2209800"/>
            <a:ext cx="1422400" cy="2044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40500" y="2209800"/>
            <a:ext cx="1422400" cy="2044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3700" y="4381500"/>
            <a:ext cx="28135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Concrete, actionable</a:t>
            </a:r>
          </a:p>
          <a:p>
            <a:r>
              <a:rPr lang="en-US" sz="1600" dirty="0" smtClean="0"/>
              <a:t>Knowledge of past incidents</a:t>
            </a:r>
          </a:p>
          <a:p>
            <a:pPr>
              <a:buFontTx/>
              <a:buChar char="-"/>
            </a:pPr>
            <a:r>
              <a:rPr lang="en-US" sz="1600" dirty="0" smtClean="0"/>
              <a:t>Must be timely, latest-greatest,</a:t>
            </a:r>
          </a:p>
          <a:p>
            <a:pPr>
              <a:buFontTx/>
              <a:buChar char="-"/>
            </a:pPr>
            <a:r>
              <a:rPr lang="en-US" sz="1600" dirty="0" smtClean="0"/>
              <a:t>Case-based</a:t>
            </a:r>
          </a:p>
          <a:p>
            <a:pPr>
              <a:buFontTx/>
              <a:buChar char="-"/>
            </a:pP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562100" y="3022600"/>
            <a:ext cx="579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STIX</a:t>
            </a:r>
          </a:p>
          <a:p>
            <a:r>
              <a:rPr lang="en-US" dirty="0" smtClean="0"/>
              <a:t>CVE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51200" y="5118100"/>
            <a:ext cx="3683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Generic, analytical knowledge related to </a:t>
            </a:r>
          </a:p>
          <a:p>
            <a:r>
              <a:rPr lang="en-US" sz="1600" dirty="0" smtClean="0"/>
              <a:t>Security risk assessments</a:t>
            </a:r>
          </a:p>
          <a:p>
            <a:r>
              <a:rPr lang="en-US" sz="1600" dirty="0" smtClean="0"/>
              <a:t>- Must be comprehensive, helping identify ALL risks in a given system</a:t>
            </a:r>
          </a:p>
          <a:p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190923" y="4279900"/>
            <a:ext cx="2953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Concrete knowledge related to systems and their operational context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96100" y="34925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CybOX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883400" y="2425700"/>
            <a:ext cx="79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08800" y="2959100"/>
            <a:ext cx="64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KDM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19600" y="3060700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75000" y="977900"/>
            <a:ext cx="4038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Assurance case templates,</a:t>
            </a:r>
          </a:p>
          <a:p>
            <a:r>
              <a:rPr lang="en-US" sz="1600" i="1" dirty="0" smtClean="0"/>
              <a:t>Risk </a:t>
            </a:r>
            <a:r>
              <a:rPr lang="en-US" sz="1600" i="1" dirty="0" err="1" smtClean="0"/>
              <a:t>Metamodel</a:t>
            </a:r>
            <a:r>
              <a:rPr lang="en-US" sz="1600" i="1" dirty="0" smtClean="0"/>
              <a:t>,</a:t>
            </a:r>
          </a:p>
          <a:p>
            <a:r>
              <a:rPr lang="en-US" sz="1600" i="1" dirty="0" smtClean="0"/>
              <a:t>Standard taxonomy of impacts, assets, threat agents, attacks, mitigations</a:t>
            </a:r>
          </a:p>
          <a:p>
            <a:endParaRPr lang="en-US" sz="16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2946400" y="3289300"/>
            <a:ext cx="800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CAPEC</a:t>
            </a:r>
          </a:p>
          <a:p>
            <a:r>
              <a:rPr lang="en-US" dirty="0" smtClean="0"/>
              <a:t>CWE</a:t>
            </a:r>
          </a:p>
          <a:p>
            <a:r>
              <a:rPr lang="en-US" dirty="0" smtClean="0"/>
              <a:t>SFP</a:t>
            </a:r>
          </a:p>
        </p:txBody>
      </p:sp>
      <p:pic>
        <p:nvPicPr>
          <p:cNvPr id="19" name="Picture 18" descr="Bypass-the-g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1108878"/>
            <a:ext cx="1041400" cy="875323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5600700" y="1841500"/>
            <a:ext cx="1689100" cy="63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7575550" y="2063750"/>
            <a:ext cx="292100" cy="279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Assurance Case (top)</a:t>
            </a:r>
            <a:endParaRPr lang="en-US" dirty="0"/>
          </a:p>
        </p:txBody>
      </p:sp>
      <p:sp>
        <p:nvSpPr>
          <p:cNvPr id="7" name="Rectangle 1"/>
          <p:cNvSpPr>
            <a:spLocks/>
          </p:cNvSpPr>
          <p:nvPr/>
        </p:nvSpPr>
        <p:spPr bwMode="auto">
          <a:xfrm>
            <a:off x="3924300" y="1206499"/>
            <a:ext cx="1752600" cy="889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3924300" y="1777999"/>
            <a:ext cx="471993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4070350" y="1295399"/>
            <a:ext cx="1465263" cy="558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G1 </a:t>
            </a:r>
          </a:p>
          <a:p>
            <a:pPr marL="39688" algn="ctr"/>
            <a:r>
              <a:rPr lang="en-US"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System is acceptably </a:t>
            </a:r>
          </a:p>
          <a:p>
            <a:pPr marL="39688" algn="ctr"/>
            <a:r>
              <a:rPr lang="en-US"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secure</a:t>
            </a:r>
          </a:p>
        </p:txBody>
      </p:sp>
      <p:sp>
        <p:nvSpPr>
          <p:cNvPr id="10" name="AutoShape 4"/>
          <p:cNvSpPr>
            <a:spLocks/>
          </p:cNvSpPr>
          <p:nvPr/>
        </p:nvSpPr>
        <p:spPr bwMode="auto">
          <a:xfrm>
            <a:off x="7023100" y="3543299"/>
            <a:ext cx="1435100" cy="1168400"/>
          </a:xfrm>
          <a:prstGeom prst="diamond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rot="10800000">
            <a:off x="5930900" y="4138612"/>
            <a:ext cx="1092200" cy="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6"/>
          <p:cNvSpPr>
            <a:spLocks/>
          </p:cNvSpPr>
          <p:nvPr/>
        </p:nvSpPr>
        <p:spPr bwMode="auto">
          <a:xfrm>
            <a:off x="7099300" y="3810000"/>
            <a:ext cx="1300163" cy="558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M1</a:t>
            </a:r>
          </a:p>
          <a:p>
            <a:pPr marL="39688"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Integrated system </a:t>
            </a:r>
          </a:p>
          <a:p>
            <a:pPr marL="39688"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model</a:t>
            </a:r>
          </a:p>
        </p:txBody>
      </p:sp>
      <p:sp>
        <p:nvSpPr>
          <p:cNvPr id="13" name="Rectangle 7"/>
          <p:cNvSpPr>
            <a:spLocks/>
          </p:cNvSpPr>
          <p:nvPr/>
        </p:nvSpPr>
        <p:spPr bwMode="auto">
          <a:xfrm>
            <a:off x="7327900" y="4343399"/>
            <a:ext cx="579732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Model</a:t>
            </a:r>
          </a:p>
        </p:txBody>
      </p:sp>
      <p:sp>
        <p:nvSpPr>
          <p:cNvPr id="14" name="Rectangle 8"/>
          <p:cNvSpPr>
            <a:spLocks/>
          </p:cNvSpPr>
          <p:nvPr/>
        </p:nvSpPr>
        <p:spPr bwMode="auto">
          <a:xfrm>
            <a:off x="3708400" y="2527299"/>
            <a:ext cx="2082800" cy="889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9"/>
          <p:cNvSpPr>
            <a:spLocks/>
          </p:cNvSpPr>
          <p:nvPr/>
        </p:nvSpPr>
        <p:spPr bwMode="auto">
          <a:xfrm>
            <a:off x="3767137" y="3111499"/>
            <a:ext cx="471993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16" name="Rectangle 10"/>
          <p:cNvSpPr>
            <a:spLocks/>
          </p:cNvSpPr>
          <p:nvPr/>
        </p:nvSpPr>
        <p:spPr bwMode="auto">
          <a:xfrm>
            <a:off x="3988169" y="2616199"/>
            <a:ext cx="1631215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G2</a:t>
            </a:r>
            <a:endParaRPr lang="en-US" sz="1000" dirty="0" smtClean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All threats </a:t>
            </a: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are 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9688"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identified and</a:t>
            </a: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adequately 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mitigated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rot="10800000" flipH="1">
            <a:off x="4800600" y="2133600"/>
            <a:ext cx="0" cy="3810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2"/>
          <p:cNvSpPr>
            <a:spLocks/>
          </p:cNvSpPr>
          <p:nvPr/>
        </p:nvSpPr>
        <p:spPr bwMode="auto">
          <a:xfrm>
            <a:off x="1041400" y="1206499"/>
            <a:ext cx="2082800" cy="698500"/>
          </a:xfrm>
          <a:prstGeom prst="roundRect">
            <a:avLst>
              <a:gd name="adj" fmla="val 27269"/>
            </a:avLst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3"/>
          <p:cNvSpPr>
            <a:spLocks/>
          </p:cNvSpPr>
          <p:nvPr/>
        </p:nvSpPr>
        <p:spPr bwMode="auto">
          <a:xfrm>
            <a:off x="1109663" y="1244599"/>
            <a:ext cx="1846262" cy="406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CG1.1</a:t>
            </a:r>
          </a:p>
          <a:p>
            <a:pPr marL="39688" algn="ctr"/>
            <a:r>
              <a:rPr lang="en-US"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Security criteria are defined</a:t>
            </a:r>
          </a:p>
        </p:txBody>
      </p:sp>
      <p:sp>
        <p:nvSpPr>
          <p:cNvPr id="20" name="Rectangle 14"/>
          <p:cNvSpPr>
            <a:spLocks/>
          </p:cNvSpPr>
          <p:nvPr/>
        </p:nvSpPr>
        <p:spPr bwMode="auto">
          <a:xfrm>
            <a:off x="1041400" y="1612899"/>
            <a:ext cx="795211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Context</a:t>
            </a: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rot="10800000">
            <a:off x="5676900" y="1687512"/>
            <a:ext cx="660400" cy="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16"/>
          <p:cNvSpPr>
            <a:spLocks/>
          </p:cNvSpPr>
          <p:nvPr/>
        </p:nvSpPr>
        <p:spPr bwMode="auto">
          <a:xfrm>
            <a:off x="6375400" y="1168399"/>
            <a:ext cx="1803400" cy="800100"/>
          </a:xfrm>
          <a:prstGeom prst="roundRect">
            <a:avLst>
              <a:gd name="adj" fmla="val 23806"/>
            </a:avLst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7"/>
          <p:cNvSpPr>
            <a:spLocks/>
          </p:cNvSpPr>
          <p:nvPr/>
        </p:nvSpPr>
        <p:spPr bwMode="auto">
          <a:xfrm>
            <a:off x="6375400" y="1206499"/>
            <a:ext cx="1525588" cy="406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CG1.4</a:t>
            </a:r>
          </a:p>
          <a:p>
            <a:pPr marL="39688"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Concept of operations</a:t>
            </a:r>
          </a:p>
        </p:txBody>
      </p:sp>
      <p:sp>
        <p:nvSpPr>
          <p:cNvPr id="24" name="Rectangle 18"/>
          <p:cNvSpPr>
            <a:spLocks/>
          </p:cNvSpPr>
          <p:nvPr/>
        </p:nvSpPr>
        <p:spPr bwMode="auto">
          <a:xfrm>
            <a:off x="6350000" y="1676399"/>
            <a:ext cx="795211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Context</a:t>
            </a:r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rot="10800000" flipH="1">
            <a:off x="3111500" y="1700212"/>
            <a:ext cx="800100" cy="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0"/>
          <p:cNvSpPr>
            <a:spLocks/>
          </p:cNvSpPr>
          <p:nvPr/>
        </p:nvSpPr>
        <p:spPr bwMode="auto">
          <a:xfrm>
            <a:off x="1930400" y="3759199"/>
            <a:ext cx="4343400" cy="5715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929" y="0"/>
              </a:cxn>
              <a:cxn ang="0">
                <a:pos x="21539" y="0"/>
              </a:cxn>
              <a:cxn ang="0">
                <a:pos x="18427" y="21600"/>
              </a:cxn>
              <a:cxn ang="0">
                <a:pos x="0" y="21600"/>
              </a:cxn>
              <a:cxn ang="0">
                <a:pos x="0" y="21600"/>
              </a:cxn>
            </a:cxnLst>
            <a:rect l="0" t="0" r="r" b="b"/>
            <a:pathLst>
              <a:path w="21540" h="21600">
                <a:moveTo>
                  <a:pt x="0" y="21600"/>
                </a:moveTo>
                <a:lnTo>
                  <a:pt x="2929" y="0"/>
                </a:lnTo>
                <a:cubicBezTo>
                  <a:pt x="2929" y="0"/>
                  <a:pt x="21478" y="0"/>
                  <a:pt x="21539" y="0"/>
                </a:cubicBezTo>
                <a:cubicBezTo>
                  <a:pt x="21600" y="0"/>
                  <a:pt x="18427" y="21600"/>
                  <a:pt x="18427" y="21600"/>
                </a:cubicBezTo>
                <a:lnTo>
                  <a:pt x="0" y="21600"/>
                </a:lnTo>
                <a:close/>
                <a:moveTo>
                  <a:pt x="0" y="21600"/>
                </a:move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1"/>
          <p:cNvSpPr>
            <a:spLocks/>
          </p:cNvSpPr>
          <p:nvPr/>
        </p:nvSpPr>
        <p:spPr bwMode="auto">
          <a:xfrm>
            <a:off x="2145050" y="4063999"/>
            <a:ext cx="902950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Strategy</a:t>
            </a:r>
          </a:p>
        </p:txBody>
      </p:sp>
      <p:sp>
        <p:nvSpPr>
          <p:cNvPr id="28" name="Rectangle 22"/>
          <p:cNvSpPr>
            <a:spLocks/>
          </p:cNvSpPr>
          <p:nvPr/>
        </p:nvSpPr>
        <p:spPr bwMode="auto">
          <a:xfrm>
            <a:off x="2386144" y="3759199"/>
            <a:ext cx="3528757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S1 </a:t>
            </a:r>
          </a:p>
          <a:p>
            <a:pPr marL="39688"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Argument based on</a:t>
            </a: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end-to-end risk mitigation 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analysis</a:t>
            </a:r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 rot="10800000" flipH="1">
            <a:off x="4787900" y="3441699"/>
            <a:ext cx="12700" cy="3429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 rot="10800000" flipH="1">
            <a:off x="977900" y="4330699"/>
            <a:ext cx="1524000" cy="317501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5"/>
          <p:cNvSpPr>
            <a:spLocks/>
          </p:cNvSpPr>
          <p:nvPr/>
        </p:nvSpPr>
        <p:spPr bwMode="auto">
          <a:xfrm>
            <a:off x="177800" y="4698999"/>
            <a:ext cx="1828800" cy="8890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6"/>
          <p:cNvSpPr>
            <a:spLocks/>
          </p:cNvSpPr>
          <p:nvPr/>
        </p:nvSpPr>
        <p:spPr bwMode="auto">
          <a:xfrm>
            <a:off x="234950" y="5295899"/>
            <a:ext cx="471993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33" name="Rectangle 27"/>
          <p:cNvSpPr>
            <a:spLocks/>
          </p:cNvSpPr>
          <p:nvPr/>
        </p:nvSpPr>
        <p:spPr bwMode="auto">
          <a:xfrm>
            <a:off x="345824" y="4787900"/>
            <a:ext cx="1564202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G3</a:t>
            </a:r>
            <a:endParaRPr lang="en-US" sz="1000" dirty="0" smtClean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All threats to the system</a:t>
            </a:r>
          </a:p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</a:t>
            </a: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  identified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4" name="Rectangle 28"/>
          <p:cNvSpPr>
            <a:spLocks/>
          </p:cNvSpPr>
          <p:nvPr/>
        </p:nvSpPr>
        <p:spPr bwMode="auto">
          <a:xfrm>
            <a:off x="2171700" y="4724399"/>
            <a:ext cx="2082800" cy="889000"/>
          </a:xfrm>
          <a:prstGeom prst="rect">
            <a:avLst/>
          </a:prstGeom>
          <a:solidFill>
            <a:schemeClr val="accent1"/>
          </a:solidFill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29"/>
          <p:cNvSpPr>
            <a:spLocks/>
          </p:cNvSpPr>
          <p:nvPr/>
        </p:nvSpPr>
        <p:spPr bwMode="auto">
          <a:xfrm>
            <a:off x="2171700" y="5333999"/>
            <a:ext cx="471993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36" name="Rectangle 30"/>
          <p:cNvSpPr>
            <a:spLocks/>
          </p:cNvSpPr>
          <p:nvPr/>
        </p:nvSpPr>
        <p:spPr bwMode="auto">
          <a:xfrm>
            <a:off x="2432795" y="4775200"/>
            <a:ext cx="1554271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G4</a:t>
            </a:r>
            <a:endParaRPr lang="en-US" sz="1000" dirty="0" smtClean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I</a:t>
            </a: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dentified threats are 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9688"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adequately </a:t>
            </a: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mitigated by 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the implementation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 rot="10800000">
            <a:off x="2895599" y="4343399"/>
            <a:ext cx="215901" cy="380998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AutoShape 33"/>
          <p:cNvSpPr>
            <a:spLocks/>
          </p:cNvSpPr>
          <p:nvPr/>
        </p:nvSpPr>
        <p:spPr bwMode="auto">
          <a:xfrm rot="10800000">
            <a:off x="2946400" y="5740399"/>
            <a:ext cx="381000" cy="152400"/>
          </a:xfrm>
          <a:prstGeom prst="triangle">
            <a:avLst>
              <a:gd name="adj" fmla="val 50000"/>
            </a:avLst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34"/>
          <p:cNvSpPr>
            <a:spLocks/>
          </p:cNvSpPr>
          <p:nvPr/>
        </p:nvSpPr>
        <p:spPr bwMode="auto">
          <a:xfrm>
            <a:off x="6426200" y="2171699"/>
            <a:ext cx="1803400" cy="825500"/>
          </a:xfrm>
          <a:prstGeom prst="roundRect">
            <a:avLst>
              <a:gd name="adj" fmla="val 23074"/>
            </a:avLst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9"/>
          <p:cNvSpPr>
            <a:spLocks/>
          </p:cNvSpPr>
          <p:nvPr/>
        </p:nvSpPr>
        <p:spPr bwMode="auto">
          <a:xfrm>
            <a:off x="6405562" y="2171699"/>
            <a:ext cx="1900238" cy="558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CG1.5</a:t>
            </a:r>
          </a:p>
          <a:p>
            <a:pPr marL="39688"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Subject to declared </a:t>
            </a:r>
          </a:p>
          <a:p>
            <a:pPr marL="39688"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assumptions and limitations</a:t>
            </a:r>
          </a:p>
        </p:txBody>
      </p:sp>
      <p:sp>
        <p:nvSpPr>
          <p:cNvPr id="41" name="Rectangle 40"/>
          <p:cNvSpPr>
            <a:spLocks/>
          </p:cNvSpPr>
          <p:nvPr/>
        </p:nvSpPr>
        <p:spPr bwMode="auto">
          <a:xfrm>
            <a:off x="6413500" y="2717799"/>
            <a:ext cx="795211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Context</a:t>
            </a:r>
          </a:p>
        </p:txBody>
      </p:sp>
      <p:sp>
        <p:nvSpPr>
          <p:cNvPr id="42" name="AutoShape 37"/>
          <p:cNvSpPr>
            <a:spLocks/>
          </p:cNvSpPr>
          <p:nvPr/>
        </p:nvSpPr>
        <p:spPr bwMode="auto">
          <a:xfrm>
            <a:off x="1003300" y="1993899"/>
            <a:ext cx="2082800" cy="698500"/>
          </a:xfrm>
          <a:prstGeom prst="roundRect">
            <a:avLst>
              <a:gd name="adj" fmla="val 27269"/>
            </a:avLst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42"/>
          <p:cNvSpPr>
            <a:spLocks/>
          </p:cNvSpPr>
          <p:nvPr/>
        </p:nvSpPr>
        <p:spPr bwMode="auto">
          <a:xfrm>
            <a:off x="1028700" y="2031999"/>
            <a:ext cx="1930400" cy="406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CG1.2</a:t>
            </a:r>
          </a:p>
          <a:p>
            <a:pPr marL="39688" algn="ctr"/>
            <a:r>
              <a:rPr lang="en-US"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Assessment scope is defined</a:t>
            </a:r>
          </a:p>
        </p:txBody>
      </p:sp>
      <p:sp>
        <p:nvSpPr>
          <p:cNvPr id="44" name="Rectangle 43"/>
          <p:cNvSpPr>
            <a:spLocks/>
          </p:cNvSpPr>
          <p:nvPr/>
        </p:nvSpPr>
        <p:spPr bwMode="auto">
          <a:xfrm>
            <a:off x="1003300" y="2412999"/>
            <a:ext cx="795211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Context</a:t>
            </a:r>
          </a:p>
        </p:txBody>
      </p:sp>
      <p:sp>
        <p:nvSpPr>
          <p:cNvPr id="45" name="AutoShape 40"/>
          <p:cNvSpPr>
            <a:spLocks/>
          </p:cNvSpPr>
          <p:nvPr/>
        </p:nvSpPr>
        <p:spPr bwMode="auto">
          <a:xfrm>
            <a:off x="990600" y="2806699"/>
            <a:ext cx="2082800" cy="698500"/>
          </a:xfrm>
          <a:prstGeom prst="roundRect">
            <a:avLst>
              <a:gd name="adj" fmla="val 27269"/>
            </a:avLst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5"/>
          <p:cNvSpPr>
            <a:spLocks/>
          </p:cNvSpPr>
          <p:nvPr/>
        </p:nvSpPr>
        <p:spPr bwMode="auto">
          <a:xfrm>
            <a:off x="1041400" y="2844799"/>
            <a:ext cx="1868488" cy="406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CG1.3</a:t>
            </a:r>
          </a:p>
          <a:p>
            <a:pPr marL="39688" algn="ctr"/>
            <a:r>
              <a:rPr lang="en-US"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Assessment rigor is defined</a:t>
            </a:r>
          </a:p>
        </p:txBody>
      </p:sp>
      <p:sp>
        <p:nvSpPr>
          <p:cNvPr id="47" name="Rectangle 46"/>
          <p:cNvSpPr>
            <a:spLocks/>
          </p:cNvSpPr>
          <p:nvPr/>
        </p:nvSpPr>
        <p:spPr bwMode="auto">
          <a:xfrm>
            <a:off x="990600" y="3225799"/>
            <a:ext cx="795211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Context</a:t>
            </a:r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 rot="10800000" flipH="1">
            <a:off x="3111500" y="1839912"/>
            <a:ext cx="812800" cy="446087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44"/>
          <p:cNvSpPr>
            <a:spLocks noChangeShapeType="1"/>
          </p:cNvSpPr>
          <p:nvPr/>
        </p:nvSpPr>
        <p:spPr bwMode="auto">
          <a:xfrm rot="10800000" flipH="1">
            <a:off x="3060700" y="1930399"/>
            <a:ext cx="850900" cy="9652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45"/>
          <p:cNvSpPr>
            <a:spLocks noChangeShapeType="1"/>
          </p:cNvSpPr>
          <p:nvPr/>
        </p:nvSpPr>
        <p:spPr bwMode="auto">
          <a:xfrm rot="10800000">
            <a:off x="5651500" y="1866899"/>
            <a:ext cx="774700" cy="5588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33"/>
          <p:cNvSpPr>
            <a:spLocks/>
          </p:cNvSpPr>
          <p:nvPr/>
        </p:nvSpPr>
        <p:spPr bwMode="auto">
          <a:xfrm rot="10800000">
            <a:off x="863599" y="5702300"/>
            <a:ext cx="381000" cy="152400"/>
          </a:xfrm>
          <a:prstGeom prst="triangle">
            <a:avLst>
              <a:gd name="adj" fmla="val 50000"/>
            </a:avLst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28"/>
          <p:cNvSpPr>
            <a:spLocks/>
          </p:cNvSpPr>
          <p:nvPr/>
        </p:nvSpPr>
        <p:spPr bwMode="auto">
          <a:xfrm>
            <a:off x="4533900" y="4724400"/>
            <a:ext cx="1409700" cy="889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29"/>
          <p:cNvSpPr>
            <a:spLocks/>
          </p:cNvSpPr>
          <p:nvPr/>
        </p:nvSpPr>
        <p:spPr bwMode="auto">
          <a:xfrm>
            <a:off x="4533900" y="5334000"/>
            <a:ext cx="471993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54" name="Rectangle 30"/>
          <p:cNvSpPr>
            <a:spLocks/>
          </p:cNvSpPr>
          <p:nvPr/>
        </p:nvSpPr>
        <p:spPr bwMode="auto">
          <a:xfrm>
            <a:off x="4753097" y="4851401"/>
            <a:ext cx="977666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G5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Residual risk is 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acceptable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55" name="AutoShape 33"/>
          <p:cNvSpPr>
            <a:spLocks/>
          </p:cNvSpPr>
          <p:nvPr/>
        </p:nvSpPr>
        <p:spPr bwMode="auto">
          <a:xfrm rot="10800000">
            <a:off x="5016500" y="5740400"/>
            <a:ext cx="381000" cy="152400"/>
          </a:xfrm>
          <a:prstGeom prst="triangle">
            <a:avLst>
              <a:gd name="adj" fmla="val 50000"/>
            </a:avLst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31"/>
          <p:cNvSpPr>
            <a:spLocks noChangeShapeType="1"/>
          </p:cNvSpPr>
          <p:nvPr/>
        </p:nvSpPr>
        <p:spPr bwMode="auto">
          <a:xfrm rot="10800000">
            <a:off x="4381499" y="4343400"/>
            <a:ext cx="838200" cy="3810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28"/>
          <p:cNvSpPr>
            <a:spLocks/>
          </p:cNvSpPr>
          <p:nvPr/>
        </p:nvSpPr>
        <p:spPr bwMode="auto">
          <a:xfrm>
            <a:off x="6146800" y="4737100"/>
            <a:ext cx="1409700" cy="889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29"/>
          <p:cNvSpPr>
            <a:spLocks/>
          </p:cNvSpPr>
          <p:nvPr/>
        </p:nvSpPr>
        <p:spPr bwMode="auto">
          <a:xfrm>
            <a:off x="6146800" y="5346700"/>
            <a:ext cx="471993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59" name="Rectangle 30"/>
          <p:cNvSpPr>
            <a:spLocks/>
          </p:cNvSpPr>
          <p:nvPr/>
        </p:nvSpPr>
        <p:spPr bwMode="auto">
          <a:xfrm>
            <a:off x="6423577" y="4787901"/>
            <a:ext cx="93871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G6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Operational 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Risk Measures</a:t>
            </a:r>
          </a:p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are </a:t>
            </a: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acceptable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60" name="Line 31"/>
          <p:cNvSpPr>
            <a:spLocks noChangeShapeType="1"/>
          </p:cNvSpPr>
          <p:nvPr/>
        </p:nvSpPr>
        <p:spPr bwMode="auto">
          <a:xfrm rot="10800000">
            <a:off x="5410200" y="4343400"/>
            <a:ext cx="1422399" cy="3937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AutoShape 20"/>
          <p:cNvSpPr>
            <a:spLocks/>
          </p:cNvSpPr>
          <p:nvPr/>
        </p:nvSpPr>
        <p:spPr bwMode="auto">
          <a:xfrm>
            <a:off x="6667500" y="5676900"/>
            <a:ext cx="177800" cy="228600"/>
          </a:xfrm>
          <a:prstGeom prst="diamond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 argument</a:t>
            </a:r>
            <a:endParaRPr lang="en-US" dirty="0"/>
          </a:p>
        </p:txBody>
      </p:sp>
      <p:sp>
        <p:nvSpPr>
          <p:cNvPr id="9" name="Rectangle 1"/>
          <p:cNvSpPr>
            <a:spLocks/>
          </p:cNvSpPr>
          <p:nvPr/>
        </p:nvSpPr>
        <p:spPr bwMode="auto">
          <a:xfrm>
            <a:off x="3454400" y="1041400"/>
            <a:ext cx="2184400" cy="1041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479800" y="1730375"/>
            <a:ext cx="506413" cy="212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11" name="Rectangle 3"/>
          <p:cNvSpPr>
            <a:spLocks/>
          </p:cNvSpPr>
          <p:nvPr/>
        </p:nvSpPr>
        <p:spPr bwMode="auto">
          <a:xfrm>
            <a:off x="3614398" y="1041400"/>
            <a:ext cx="1935502" cy="892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G4 </a:t>
            </a:r>
          </a:p>
          <a:p>
            <a:pPr marL="39688" algn="ctr"/>
            <a:r>
              <a:rPr lang="en-US" sz="12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Identified threats are </a:t>
            </a:r>
          </a:p>
          <a:p>
            <a:pPr marL="39688" algn="ctr"/>
            <a:r>
              <a:rPr lang="en-US" sz="12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adequately</a:t>
            </a:r>
          </a:p>
          <a:p>
            <a:pPr marL="39688" algn="ctr"/>
            <a:r>
              <a:rPr lang="en-US" sz="12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 mitigated by the</a:t>
            </a:r>
          </a:p>
          <a:p>
            <a:pPr marL="39688" algn="ctr"/>
            <a:r>
              <a:rPr lang="en-US" sz="12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 implementation</a:t>
            </a:r>
            <a:endParaRPr lang="en-US" sz="1200" dirty="0">
              <a:solidFill>
                <a:schemeClr val="tx1"/>
              </a:solidFill>
              <a:latin typeface="Lucida Grande" charset="0"/>
              <a:sym typeface="Lucida Grande" charset="0"/>
            </a:endParaRPr>
          </a:p>
        </p:txBody>
      </p:sp>
      <p:sp>
        <p:nvSpPr>
          <p:cNvPr id="12" name="Freeform 4"/>
          <p:cNvSpPr>
            <a:spLocks/>
          </p:cNvSpPr>
          <p:nvPr/>
        </p:nvSpPr>
        <p:spPr bwMode="auto">
          <a:xfrm>
            <a:off x="2387600" y="2362200"/>
            <a:ext cx="4483100" cy="8890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929" y="0"/>
              </a:cxn>
              <a:cxn ang="0">
                <a:pos x="21539" y="0"/>
              </a:cxn>
              <a:cxn ang="0">
                <a:pos x="18427" y="21600"/>
              </a:cxn>
              <a:cxn ang="0">
                <a:pos x="0" y="21600"/>
              </a:cxn>
              <a:cxn ang="0">
                <a:pos x="0" y="21600"/>
              </a:cxn>
            </a:cxnLst>
            <a:rect l="0" t="0" r="r" b="b"/>
            <a:pathLst>
              <a:path w="21540" h="21600">
                <a:moveTo>
                  <a:pt x="0" y="21600"/>
                </a:moveTo>
                <a:lnTo>
                  <a:pt x="2929" y="0"/>
                </a:lnTo>
                <a:cubicBezTo>
                  <a:pt x="2929" y="0"/>
                  <a:pt x="21478" y="0"/>
                  <a:pt x="21539" y="0"/>
                </a:cubicBezTo>
                <a:cubicBezTo>
                  <a:pt x="21600" y="0"/>
                  <a:pt x="18427" y="21600"/>
                  <a:pt x="18427" y="21600"/>
                </a:cubicBezTo>
                <a:lnTo>
                  <a:pt x="0" y="21600"/>
                </a:lnTo>
                <a:close/>
                <a:moveTo>
                  <a:pt x="0" y="21600"/>
                </a:move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5"/>
          <p:cNvSpPr>
            <a:spLocks/>
          </p:cNvSpPr>
          <p:nvPr/>
        </p:nvSpPr>
        <p:spPr bwMode="auto">
          <a:xfrm>
            <a:off x="2573338" y="3009900"/>
            <a:ext cx="931862" cy="212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Strategy</a:t>
            </a:r>
          </a:p>
        </p:txBody>
      </p:sp>
      <p:sp>
        <p:nvSpPr>
          <p:cNvPr id="14" name="Rectangle 6"/>
          <p:cNvSpPr>
            <a:spLocks/>
          </p:cNvSpPr>
          <p:nvPr/>
        </p:nvSpPr>
        <p:spPr bwMode="auto">
          <a:xfrm>
            <a:off x="3060620" y="2400300"/>
            <a:ext cx="3237073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S5</a:t>
            </a:r>
          </a:p>
          <a:p>
            <a:pPr marL="39688" algn="ctr"/>
            <a:r>
              <a:rPr lang="en-US" sz="1200" dirty="0" smtClean="0">
                <a:latin typeface="Lucida Grande" charset="0"/>
                <a:sym typeface="Lucida Grande" charset="0"/>
              </a:rPr>
              <a:t>A</a:t>
            </a:r>
            <a:r>
              <a:rPr lang="en-US" sz="12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rgument </a:t>
            </a:r>
            <a:r>
              <a:rPr lang="en-US" sz="1200" dirty="0">
                <a:solidFill>
                  <a:schemeClr val="tx1"/>
                </a:solidFill>
                <a:latin typeface="Lucida Grande" charset="0"/>
                <a:sym typeface="Lucida Grande" charset="0"/>
              </a:rPr>
              <a:t>based on appropriate</a:t>
            </a:r>
            <a:r>
              <a:rPr lang="en-US" sz="12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 </a:t>
            </a:r>
          </a:p>
          <a:p>
            <a:pPr marL="39688" algn="ctr"/>
            <a:r>
              <a:rPr lang="en-US" sz="12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evidence</a:t>
            </a:r>
            <a:endParaRPr lang="en-US" sz="1200" dirty="0">
              <a:solidFill>
                <a:schemeClr val="tx1"/>
              </a:solidFill>
              <a:latin typeface="Lucida Grande" charset="0"/>
              <a:sym typeface="Lucida Grande" charset="0"/>
            </a:endParaRPr>
          </a:p>
          <a:p>
            <a:pPr marL="39688" algn="ctr"/>
            <a:r>
              <a:rPr lang="en-US" sz="12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 that implementation mitigates each threat</a:t>
            </a:r>
            <a:endParaRPr lang="en-US" sz="1200" dirty="0">
              <a:solidFill>
                <a:schemeClr val="tx1"/>
              </a:solidFill>
              <a:latin typeface="Lucida Grande" charset="0"/>
              <a:sym typeface="Lucida Grande" charset="0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rot="10800000">
            <a:off x="4330700" y="2070100"/>
            <a:ext cx="127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/>
          <p:cNvSpPr>
            <a:spLocks/>
          </p:cNvSpPr>
          <p:nvPr/>
        </p:nvSpPr>
        <p:spPr bwMode="auto">
          <a:xfrm>
            <a:off x="457200" y="3733800"/>
            <a:ext cx="2298700" cy="11049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9"/>
          <p:cNvSpPr>
            <a:spLocks/>
          </p:cNvSpPr>
          <p:nvPr/>
        </p:nvSpPr>
        <p:spPr bwMode="auto">
          <a:xfrm>
            <a:off x="712788" y="4600575"/>
            <a:ext cx="506412" cy="212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18" name="Rectangle 10"/>
          <p:cNvSpPr>
            <a:spLocks/>
          </p:cNvSpPr>
          <p:nvPr/>
        </p:nvSpPr>
        <p:spPr bwMode="auto">
          <a:xfrm>
            <a:off x="610009" y="3848100"/>
            <a:ext cx="197403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G4.1</a:t>
            </a:r>
          </a:p>
          <a:p>
            <a:pPr marL="39688" algn="ctr"/>
            <a:r>
              <a:rPr lang="en-US" sz="1200" dirty="0">
                <a:solidFill>
                  <a:schemeClr val="tx1"/>
                </a:solidFill>
                <a:latin typeface="Lucida Grande" charset="0"/>
                <a:sym typeface="Lucida Grande" charset="0"/>
              </a:rPr>
              <a:t>Safeguard SG1 is effective</a:t>
            </a:r>
            <a:endParaRPr lang="en-US" sz="1200" dirty="0" smtClean="0">
              <a:solidFill>
                <a:schemeClr val="tx1"/>
              </a:solidFill>
              <a:latin typeface="Lucida Grande" charset="0"/>
              <a:sym typeface="Lucida Grande" charset="0"/>
            </a:endParaRPr>
          </a:p>
          <a:p>
            <a:pPr marL="39688" algn="ctr"/>
            <a:r>
              <a:rPr lang="en-US" sz="1200" dirty="0" smtClean="0">
                <a:latin typeface="Lucida Grande" charset="0"/>
                <a:sym typeface="Lucida Grande" charset="0"/>
              </a:rPr>
              <a:t>a</a:t>
            </a:r>
            <a:r>
              <a:rPr lang="en-US" sz="12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gainst Risk R1</a:t>
            </a:r>
            <a:endParaRPr lang="en-US" sz="1200" dirty="0">
              <a:solidFill>
                <a:schemeClr val="tx1"/>
              </a:solidFill>
              <a:latin typeface="Lucida Grande" charset="0"/>
              <a:sym typeface="Lucida Grande" charset="0"/>
            </a:endParaRPr>
          </a:p>
        </p:txBody>
      </p:sp>
      <p:sp>
        <p:nvSpPr>
          <p:cNvPr id="19" name="Rectangle 11"/>
          <p:cNvSpPr>
            <a:spLocks/>
          </p:cNvSpPr>
          <p:nvPr/>
        </p:nvSpPr>
        <p:spPr bwMode="auto">
          <a:xfrm>
            <a:off x="3098800" y="3733800"/>
            <a:ext cx="2006600" cy="11049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2"/>
          <p:cNvSpPr>
            <a:spLocks/>
          </p:cNvSpPr>
          <p:nvPr/>
        </p:nvSpPr>
        <p:spPr bwMode="auto">
          <a:xfrm>
            <a:off x="3151188" y="4587875"/>
            <a:ext cx="506412" cy="212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21" name="Rectangle 13"/>
          <p:cNvSpPr>
            <a:spLocks/>
          </p:cNvSpPr>
          <p:nvPr/>
        </p:nvSpPr>
        <p:spPr bwMode="auto">
          <a:xfrm>
            <a:off x="3123816" y="3863975"/>
            <a:ext cx="197403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G4.2</a:t>
            </a:r>
          </a:p>
          <a:p>
            <a:pPr marL="39688" algn="ctr"/>
            <a:r>
              <a:rPr lang="en-US" sz="1200" dirty="0">
                <a:solidFill>
                  <a:schemeClr val="tx1"/>
                </a:solidFill>
                <a:latin typeface="Lucida Grande" charset="0"/>
                <a:sym typeface="Lucida Grande" charset="0"/>
              </a:rPr>
              <a:t>Safeguard SG2 is effective</a:t>
            </a:r>
            <a:endParaRPr lang="en-US" sz="1200" dirty="0" smtClean="0">
              <a:solidFill>
                <a:schemeClr val="tx1"/>
              </a:solidFill>
              <a:latin typeface="Lucida Grande" charset="0"/>
              <a:sym typeface="Lucida Grande" charset="0"/>
            </a:endParaRPr>
          </a:p>
          <a:p>
            <a:pPr marL="39688" algn="ctr"/>
            <a:r>
              <a:rPr lang="en-US" sz="1200" dirty="0" smtClean="0">
                <a:latin typeface="Lucida Grande" charset="0"/>
                <a:sym typeface="Lucida Grande" charset="0"/>
              </a:rPr>
              <a:t>a</a:t>
            </a:r>
            <a:r>
              <a:rPr lang="en-US" sz="12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gainst Risk R2</a:t>
            </a:r>
            <a:endParaRPr lang="en-US" sz="1200" dirty="0">
              <a:solidFill>
                <a:schemeClr val="tx1"/>
              </a:solidFill>
              <a:latin typeface="Lucida Grande" charset="0"/>
              <a:sym typeface="Lucida Grande" charset="0"/>
            </a:endParaRPr>
          </a:p>
        </p:txBody>
      </p:sp>
      <p:sp>
        <p:nvSpPr>
          <p:cNvPr id="22" name="Rectangle 14"/>
          <p:cNvSpPr>
            <a:spLocks/>
          </p:cNvSpPr>
          <p:nvPr/>
        </p:nvSpPr>
        <p:spPr bwMode="auto">
          <a:xfrm>
            <a:off x="5448300" y="3733800"/>
            <a:ext cx="1866900" cy="1104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5"/>
          <p:cNvSpPr>
            <a:spLocks/>
          </p:cNvSpPr>
          <p:nvPr/>
        </p:nvSpPr>
        <p:spPr bwMode="auto">
          <a:xfrm>
            <a:off x="5437188" y="4587875"/>
            <a:ext cx="506412" cy="212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24" name="Rectangle 16"/>
          <p:cNvSpPr>
            <a:spLocks/>
          </p:cNvSpPr>
          <p:nvPr/>
        </p:nvSpPr>
        <p:spPr bwMode="auto">
          <a:xfrm>
            <a:off x="5516913" y="3833813"/>
            <a:ext cx="1742373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G4.3</a:t>
            </a:r>
          </a:p>
          <a:p>
            <a:pPr marL="39688" algn="ctr"/>
            <a:r>
              <a:rPr lang="en-US" sz="1200" dirty="0">
                <a:solidFill>
                  <a:schemeClr val="tx1"/>
                </a:solidFill>
                <a:latin typeface="Lucida Grande" charset="0"/>
                <a:sym typeface="Lucida Grande" charset="0"/>
              </a:rPr>
              <a:t>Vulnerability of Zone 3 </a:t>
            </a:r>
          </a:p>
          <a:p>
            <a:pPr marL="39688" algn="ctr"/>
            <a:r>
              <a:rPr lang="en-US" sz="1200" dirty="0">
                <a:solidFill>
                  <a:schemeClr val="tx1"/>
                </a:solidFill>
                <a:latin typeface="Lucida Grande" charset="0"/>
                <a:sym typeface="Lucida Grande" charset="0"/>
              </a:rPr>
              <a:t>to</a:t>
            </a:r>
            <a:r>
              <a:rPr lang="en-US" sz="12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 Risk 3</a:t>
            </a:r>
          </a:p>
          <a:p>
            <a:pPr marL="39688" algn="ctr"/>
            <a:r>
              <a:rPr lang="en-US" sz="1200" dirty="0">
                <a:solidFill>
                  <a:schemeClr val="tx1"/>
                </a:solidFill>
                <a:latin typeface="Lucida Grande" charset="0"/>
                <a:sym typeface="Lucida Grande" charset="0"/>
              </a:rPr>
              <a:t>is mitigated</a:t>
            </a:r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 rot="10800000" flipH="1">
            <a:off x="2527300" y="3251200"/>
            <a:ext cx="5715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 rot="10800000" flipH="1">
            <a:off x="4343400" y="3263900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 rot="10800000">
            <a:off x="5816600" y="3263900"/>
            <a:ext cx="6985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20"/>
          <p:cNvSpPr>
            <a:spLocks/>
          </p:cNvSpPr>
          <p:nvPr/>
        </p:nvSpPr>
        <p:spPr bwMode="auto">
          <a:xfrm>
            <a:off x="1549400" y="4838700"/>
            <a:ext cx="177800" cy="228600"/>
          </a:xfrm>
          <a:prstGeom prst="diamond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21"/>
          <p:cNvSpPr>
            <a:spLocks/>
          </p:cNvSpPr>
          <p:nvPr/>
        </p:nvSpPr>
        <p:spPr bwMode="auto">
          <a:xfrm>
            <a:off x="3746500" y="4838700"/>
            <a:ext cx="177800" cy="228600"/>
          </a:xfrm>
          <a:prstGeom prst="diamond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23"/>
          <p:cNvSpPr>
            <a:spLocks/>
          </p:cNvSpPr>
          <p:nvPr/>
        </p:nvSpPr>
        <p:spPr bwMode="auto">
          <a:xfrm>
            <a:off x="7315200" y="2019300"/>
            <a:ext cx="1524000" cy="1460500"/>
          </a:xfrm>
          <a:prstGeom prst="diamond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24"/>
          <p:cNvSpPr>
            <a:spLocks noChangeShapeType="1"/>
          </p:cNvSpPr>
          <p:nvPr/>
        </p:nvSpPr>
        <p:spPr bwMode="auto">
          <a:xfrm rot="10800000">
            <a:off x="6578600" y="2754313"/>
            <a:ext cx="736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5"/>
          <p:cNvSpPr>
            <a:spLocks/>
          </p:cNvSpPr>
          <p:nvPr/>
        </p:nvSpPr>
        <p:spPr bwMode="auto">
          <a:xfrm>
            <a:off x="7696200" y="2184400"/>
            <a:ext cx="765175" cy="700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>
                <a:solidFill>
                  <a:schemeClr val="tx1"/>
                </a:solidFill>
                <a:latin typeface="Lucida Grande" charset="0"/>
                <a:sym typeface="Lucida Grande" charset="0"/>
              </a:rPr>
              <a:t>Mx1</a:t>
            </a:r>
          </a:p>
          <a:p>
            <a:pPr marL="39688" algn="ctr"/>
            <a:r>
              <a:rPr lang="en-US" sz="1200">
                <a:solidFill>
                  <a:schemeClr val="tx1"/>
                </a:solidFill>
                <a:latin typeface="Lucida Grande" charset="0"/>
                <a:sym typeface="Lucida Grande" charset="0"/>
              </a:rPr>
              <a:t>Integrated</a:t>
            </a:r>
          </a:p>
          <a:p>
            <a:pPr marL="39688" algn="ctr"/>
            <a:r>
              <a:rPr lang="en-US" sz="1200">
                <a:solidFill>
                  <a:schemeClr val="tx1"/>
                </a:solidFill>
                <a:latin typeface="Lucida Grande" charset="0"/>
                <a:sym typeface="Lucida Grande" charset="0"/>
              </a:rPr>
              <a:t> system </a:t>
            </a:r>
          </a:p>
          <a:p>
            <a:pPr marL="39688" algn="ctr"/>
            <a:r>
              <a:rPr lang="en-US" sz="1200">
                <a:solidFill>
                  <a:schemeClr val="tx1"/>
                </a:solidFill>
                <a:latin typeface="Lucida Grande" charset="0"/>
                <a:sym typeface="Lucida Grande" charset="0"/>
              </a:rPr>
              <a:t>model</a:t>
            </a:r>
          </a:p>
        </p:txBody>
      </p:sp>
      <p:sp>
        <p:nvSpPr>
          <p:cNvPr id="34" name="Rectangle 26"/>
          <p:cNvSpPr>
            <a:spLocks/>
          </p:cNvSpPr>
          <p:nvPr/>
        </p:nvSpPr>
        <p:spPr bwMode="auto">
          <a:xfrm>
            <a:off x="7769225" y="2962275"/>
            <a:ext cx="612775" cy="212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Model</a:t>
            </a:r>
          </a:p>
        </p:txBody>
      </p:sp>
      <p:sp>
        <p:nvSpPr>
          <p:cNvPr id="35" name="AutoShape 27"/>
          <p:cNvSpPr>
            <a:spLocks/>
          </p:cNvSpPr>
          <p:nvPr/>
        </p:nvSpPr>
        <p:spPr bwMode="auto">
          <a:xfrm>
            <a:off x="292100" y="1790700"/>
            <a:ext cx="1803400" cy="1536700"/>
          </a:xfrm>
          <a:prstGeom prst="roundRect">
            <a:avLst>
              <a:gd name="adj" fmla="val 1514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28"/>
          <p:cNvSpPr>
            <a:spLocks/>
          </p:cNvSpPr>
          <p:nvPr/>
        </p:nvSpPr>
        <p:spPr bwMode="auto">
          <a:xfrm>
            <a:off x="304800" y="1866900"/>
            <a:ext cx="1752600" cy="1231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algn="ctr"/>
            <a:r>
              <a:rPr lang="en-US" sz="1000">
                <a:solidFill>
                  <a:schemeClr val="tx1"/>
                </a:solidFill>
                <a:latin typeface="Lucida Grande" charset="0"/>
                <a:sym typeface="Lucida Grande" charset="0"/>
              </a:rPr>
              <a:t>CSx1.1 </a:t>
            </a:r>
          </a:p>
          <a:p>
            <a:pPr marL="39688" algn="ctr"/>
            <a:r>
              <a:rPr lang="en-US" sz="1200">
                <a:solidFill>
                  <a:schemeClr val="tx1"/>
                </a:solidFill>
                <a:latin typeface="Lucida Grande" charset="0"/>
                <a:sym typeface="Lucida Grande" charset="0"/>
              </a:rPr>
              <a:t>Security Zones</a:t>
            </a:r>
          </a:p>
          <a:p>
            <a:pPr marL="39688" algn="ctr"/>
            <a:r>
              <a:rPr lang="en-US" sz="1200">
                <a:solidFill>
                  <a:schemeClr val="tx1"/>
                </a:solidFill>
                <a:latin typeface="Lucida Grande" charset="0"/>
                <a:sym typeface="Lucida Grande" charset="0"/>
              </a:rPr>
              <a:t> are identified</a:t>
            </a:r>
          </a:p>
          <a:p>
            <a:pPr marL="39688" algn="ctr"/>
            <a:r>
              <a:rPr lang="en-US" sz="1200">
                <a:solidFill>
                  <a:schemeClr val="tx1"/>
                </a:solidFill>
                <a:latin typeface="Lucida Grande" charset="0"/>
                <a:sym typeface="Lucida Grande" charset="0"/>
              </a:rPr>
              <a:t>as the result of </a:t>
            </a:r>
          </a:p>
          <a:p>
            <a:pPr marL="39688" algn="ctr"/>
            <a:r>
              <a:rPr lang="en-US" sz="1200">
                <a:solidFill>
                  <a:schemeClr val="tx1"/>
                </a:solidFill>
                <a:latin typeface="Lucida Grande" charset="0"/>
                <a:sym typeface="Lucida Grande" charset="0"/>
              </a:rPr>
              <a:t>Architecture Risk </a:t>
            </a:r>
          </a:p>
          <a:p>
            <a:pPr marL="39688" algn="ctr"/>
            <a:r>
              <a:rPr lang="en-US" sz="1200">
                <a:solidFill>
                  <a:schemeClr val="tx1"/>
                </a:solidFill>
                <a:latin typeface="Lucida Grande" charset="0"/>
                <a:sym typeface="Lucida Grande" charset="0"/>
              </a:rPr>
              <a:t>Analysis</a:t>
            </a:r>
          </a:p>
        </p:txBody>
      </p:sp>
      <p:sp>
        <p:nvSpPr>
          <p:cNvPr id="37" name="Rectangle 29"/>
          <p:cNvSpPr>
            <a:spLocks/>
          </p:cNvSpPr>
          <p:nvPr/>
        </p:nvSpPr>
        <p:spPr bwMode="auto">
          <a:xfrm>
            <a:off x="292100" y="3048000"/>
            <a:ext cx="825500" cy="212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Context</a:t>
            </a:r>
          </a:p>
        </p:txBody>
      </p:sp>
      <p:sp>
        <p:nvSpPr>
          <p:cNvPr id="38" name="Line 30"/>
          <p:cNvSpPr>
            <a:spLocks noChangeShapeType="1"/>
          </p:cNvSpPr>
          <p:nvPr/>
        </p:nvSpPr>
        <p:spPr bwMode="auto">
          <a:xfrm flipH="1">
            <a:off x="2082800" y="26797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 rot="10800000">
            <a:off x="6438900" y="3098800"/>
            <a:ext cx="1397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861300" y="3949700"/>
            <a:ext cx="47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etc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20700" y="5270500"/>
            <a:ext cx="2097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 argument:</a:t>
            </a:r>
          </a:p>
          <a:p>
            <a:r>
              <a:rPr lang="en-US" dirty="0" smtClean="0"/>
              <a:t>Claims and evidence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136900" y="5245100"/>
            <a:ext cx="2097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 argument:</a:t>
            </a:r>
          </a:p>
          <a:p>
            <a:r>
              <a:rPr lang="en-US" dirty="0" smtClean="0"/>
              <a:t>Claims and evidence</a:t>
            </a:r>
            <a:endParaRPr lang="en-US" dirty="0"/>
          </a:p>
        </p:txBody>
      </p:sp>
      <p:sp>
        <p:nvSpPr>
          <p:cNvPr id="47" name="AutoShape 33"/>
          <p:cNvSpPr>
            <a:spLocks/>
          </p:cNvSpPr>
          <p:nvPr/>
        </p:nvSpPr>
        <p:spPr bwMode="auto">
          <a:xfrm rot="10800000">
            <a:off x="6159500" y="4940300"/>
            <a:ext cx="381000" cy="152400"/>
          </a:xfrm>
          <a:prstGeom prst="triangle">
            <a:avLst>
              <a:gd name="adj" fmla="val 50000"/>
            </a:avLst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AutoShape 27"/>
          <p:cNvSpPr>
            <a:spLocks/>
          </p:cNvSpPr>
          <p:nvPr/>
        </p:nvSpPr>
        <p:spPr bwMode="auto">
          <a:xfrm>
            <a:off x="6134100" y="927100"/>
            <a:ext cx="1803400" cy="1092200"/>
          </a:xfrm>
          <a:prstGeom prst="roundRect">
            <a:avLst>
              <a:gd name="adj" fmla="val 1514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28"/>
          <p:cNvSpPr>
            <a:spLocks/>
          </p:cNvSpPr>
          <p:nvPr/>
        </p:nvSpPr>
        <p:spPr bwMode="auto">
          <a:xfrm>
            <a:off x="6146800" y="1003300"/>
            <a:ext cx="1752600" cy="59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CSx1.2 </a:t>
            </a:r>
          </a:p>
          <a:p>
            <a:pPr marL="39688" algn="ctr"/>
            <a:r>
              <a:rPr lang="en-US" sz="12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All threat statements</a:t>
            </a:r>
          </a:p>
          <a:p>
            <a:pPr marL="39688" algn="ctr"/>
            <a:r>
              <a:rPr lang="en-US" sz="1200" dirty="0" smtClean="0">
                <a:latin typeface="Lucida Grande" charset="0"/>
                <a:sym typeface="Lucida Grande" charset="0"/>
              </a:rPr>
              <a:t>are identified</a:t>
            </a:r>
            <a:endParaRPr lang="en-US" sz="1200" dirty="0">
              <a:solidFill>
                <a:schemeClr val="tx1"/>
              </a:solidFill>
              <a:latin typeface="Lucida Grande" charset="0"/>
              <a:sym typeface="Lucida Grande" charset="0"/>
            </a:endParaRPr>
          </a:p>
        </p:txBody>
      </p:sp>
      <p:sp>
        <p:nvSpPr>
          <p:cNvPr id="50" name="Rectangle 29"/>
          <p:cNvSpPr>
            <a:spLocks/>
          </p:cNvSpPr>
          <p:nvPr/>
        </p:nvSpPr>
        <p:spPr bwMode="auto">
          <a:xfrm>
            <a:off x="6197600" y="1676400"/>
            <a:ext cx="825500" cy="212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Context</a:t>
            </a:r>
          </a:p>
        </p:txBody>
      </p:sp>
      <p:sp>
        <p:nvSpPr>
          <p:cNvPr id="51" name="Line 24"/>
          <p:cNvSpPr>
            <a:spLocks noChangeShapeType="1"/>
          </p:cNvSpPr>
          <p:nvPr/>
        </p:nvSpPr>
        <p:spPr bwMode="auto">
          <a:xfrm rot="10800000" flipV="1">
            <a:off x="5626100" y="1498600"/>
            <a:ext cx="520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Vulnerability Mitigation Argument</a:t>
            </a:r>
            <a:endParaRPr lang="en-US" dirty="0"/>
          </a:p>
        </p:txBody>
      </p:sp>
      <p:sp>
        <p:nvSpPr>
          <p:cNvPr id="12" name="Freeform 4"/>
          <p:cNvSpPr>
            <a:spLocks/>
          </p:cNvSpPr>
          <p:nvPr/>
        </p:nvSpPr>
        <p:spPr bwMode="auto">
          <a:xfrm>
            <a:off x="2260600" y="2514600"/>
            <a:ext cx="4483100" cy="8890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929" y="0"/>
              </a:cxn>
              <a:cxn ang="0">
                <a:pos x="21539" y="0"/>
              </a:cxn>
              <a:cxn ang="0">
                <a:pos x="18427" y="21600"/>
              </a:cxn>
              <a:cxn ang="0">
                <a:pos x="0" y="21600"/>
              </a:cxn>
              <a:cxn ang="0">
                <a:pos x="0" y="21600"/>
              </a:cxn>
            </a:cxnLst>
            <a:rect l="0" t="0" r="r" b="b"/>
            <a:pathLst>
              <a:path w="21540" h="21600">
                <a:moveTo>
                  <a:pt x="0" y="21600"/>
                </a:moveTo>
                <a:lnTo>
                  <a:pt x="2929" y="0"/>
                </a:lnTo>
                <a:cubicBezTo>
                  <a:pt x="2929" y="0"/>
                  <a:pt x="21478" y="0"/>
                  <a:pt x="21539" y="0"/>
                </a:cubicBezTo>
                <a:cubicBezTo>
                  <a:pt x="21600" y="0"/>
                  <a:pt x="18427" y="21600"/>
                  <a:pt x="18427" y="21600"/>
                </a:cubicBezTo>
                <a:lnTo>
                  <a:pt x="0" y="21600"/>
                </a:lnTo>
                <a:close/>
                <a:moveTo>
                  <a:pt x="0" y="21600"/>
                </a:move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5"/>
          <p:cNvSpPr>
            <a:spLocks/>
          </p:cNvSpPr>
          <p:nvPr/>
        </p:nvSpPr>
        <p:spPr bwMode="auto">
          <a:xfrm>
            <a:off x="2446338" y="3111500"/>
            <a:ext cx="931862" cy="212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Strategy</a:t>
            </a:r>
          </a:p>
        </p:txBody>
      </p:sp>
      <p:sp>
        <p:nvSpPr>
          <p:cNvPr id="14" name="Rectangle 6"/>
          <p:cNvSpPr>
            <a:spLocks/>
          </p:cNvSpPr>
          <p:nvPr/>
        </p:nvSpPr>
        <p:spPr bwMode="auto">
          <a:xfrm>
            <a:off x="2859388" y="2552700"/>
            <a:ext cx="338555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S6</a:t>
            </a:r>
          </a:p>
          <a:p>
            <a:pPr marL="39688" algn="ctr"/>
            <a:r>
              <a:rPr lang="en-US" sz="1200" dirty="0" smtClean="0">
                <a:latin typeface="Lucida Grande" charset="0"/>
                <a:sym typeface="Lucida Grande" charset="0"/>
              </a:rPr>
              <a:t>A</a:t>
            </a:r>
            <a:r>
              <a:rPr lang="en-US" sz="12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rgument </a:t>
            </a:r>
            <a:r>
              <a:rPr lang="en-US" sz="1200" dirty="0">
                <a:solidFill>
                  <a:schemeClr val="tx1"/>
                </a:solidFill>
                <a:latin typeface="Lucida Grande" charset="0"/>
                <a:sym typeface="Lucida Grande" charset="0"/>
              </a:rPr>
              <a:t>based on</a:t>
            </a:r>
            <a:r>
              <a:rPr lang="en-US" sz="12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 direct and supporting </a:t>
            </a:r>
          </a:p>
          <a:p>
            <a:pPr marL="39688" algn="ctr"/>
            <a:r>
              <a:rPr lang="en-US" sz="1200" dirty="0" smtClean="0">
                <a:latin typeface="Lucida Grande" charset="0"/>
                <a:sym typeface="Lucida Grande" charset="0"/>
              </a:rPr>
              <a:t>e</a:t>
            </a:r>
            <a:r>
              <a:rPr lang="en-US" sz="12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vidence based on running trusted </a:t>
            </a:r>
            <a:r>
              <a:rPr lang="en-US" sz="1200" dirty="0" smtClean="0">
                <a:latin typeface="Lucida Grande" charset="0"/>
                <a:sym typeface="Lucida Grande" charset="0"/>
              </a:rPr>
              <a:t>tools and </a:t>
            </a:r>
          </a:p>
          <a:p>
            <a:pPr marL="39688" algn="ctr"/>
            <a:r>
              <a:rPr lang="en-US" sz="1200" dirty="0" smtClean="0">
                <a:latin typeface="Lucida Grande" charset="0"/>
                <a:sym typeface="Lucida Grande" charset="0"/>
              </a:rPr>
              <a:t>analyzing patterns</a:t>
            </a:r>
            <a:r>
              <a:rPr lang="en-US" sz="12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 </a:t>
            </a:r>
            <a:endParaRPr lang="en-US" sz="1200" dirty="0">
              <a:solidFill>
                <a:schemeClr val="tx1"/>
              </a:solidFill>
              <a:latin typeface="Lucida Grande" charset="0"/>
              <a:sym typeface="Lucida Grande" charset="0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rot="10800000" flipH="1">
            <a:off x="4216400" y="2095500"/>
            <a:ext cx="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/>
          <p:cNvSpPr>
            <a:spLocks/>
          </p:cNvSpPr>
          <p:nvPr/>
        </p:nvSpPr>
        <p:spPr bwMode="auto">
          <a:xfrm>
            <a:off x="330200" y="3670300"/>
            <a:ext cx="2298700" cy="11049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9"/>
          <p:cNvSpPr>
            <a:spLocks/>
          </p:cNvSpPr>
          <p:nvPr/>
        </p:nvSpPr>
        <p:spPr bwMode="auto">
          <a:xfrm>
            <a:off x="585788" y="4537075"/>
            <a:ext cx="506412" cy="212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18" name="Rectangle 10"/>
          <p:cNvSpPr>
            <a:spLocks/>
          </p:cNvSpPr>
          <p:nvPr/>
        </p:nvSpPr>
        <p:spPr bwMode="auto">
          <a:xfrm>
            <a:off x="424862" y="3721100"/>
            <a:ext cx="2090350" cy="892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G4.3.1</a:t>
            </a:r>
          </a:p>
          <a:p>
            <a:pPr marL="39688" algn="ctr"/>
            <a:r>
              <a:rPr lang="en-US" sz="12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None of the tools found </a:t>
            </a:r>
          </a:p>
          <a:p>
            <a:pPr marL="39688" algn="ctr"/>
            <a:r>
              <a:rPr lang="en-US" sz="12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relevant </a:t>
            </a:r>
          </a:p>
          <a:p>
            <a:pPr marL="39688" algn="ctr"/>
            <a:r>
              <a:rPr lang="en-US" sz="1200" dirty="0" smtClean="0">
                <a:latin typeface="Lucida Grande" charset="0"/>
                <a:sym typeface="Lucida Grande" charset="0"/>
              </a:rPr>
              <a:t>v</a:t>
            </a:r>
            <a:r>
              <a:rPr lang="en-US" sz="12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ulnerabilities </a:t>
            </a:r>
          </a:p>
          <a:p>
            <a:pPr marL="39688" algn="ctr"/>
            <a:r>
              <a:rPr lang="en-US" sz="12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based on common patterns</a:t>
            </a:r>
            <a:endParaRPr lang="en-US" sz="1200" dirty="0">
              <a:solidFill>
                <a:schemeClr val="tx1"/>
              </a:solidFill>
              <a:latin typeface="Lucida Grande" charset="0"/>
              <a:sym typeface="Lucida Grande" charset="0"/>
            </a:endParaRPr>
          </a:p>
        </p:txBody>
      </p:sp>
      <p:sp>
        <p:nvSpPr>
          <p:cNvPr id="19" name="Rectangle 11"/>
          <p:cNvSpPr>
            <a:spLocks/>
          </p:cNvSpPr>
          <p:nvPr/>
        </p:nvSpPr>
        <p:spPr bwMode="auto">
          <a:xfrm>
            <a:off x="2806700" y="3670300"/>
            <a:ext cx="2006600" cy="11049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2"/>
          <p:cNvSpPr>
            <a:spLocks/>
          </p:cNvSpPr>
          <p:nvPr/>
        </p:nvSpPr>
        <p:spPr bwMode="auto">
          <a:xfrm>
            <a:off x="3024188" y="4524375"/>
            <a:ext cx="506412" cy="212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21" name="Rectangle 13"/>
          <p:cNvSpPr>
            <a:spLocks/>
          </p:cNvSpPr>
          <p:nvPr/>
        </p:nvSpPr>
        <p:spPr bwMode="auto">
          <a:xfrm>
            <a:off x="3073660" y="3749675"/>
            <a:ext cx="149015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G4.3.2</a:t>
            </a:r>
          </a:p>
          <a:p>
            <a:pPr marL="39688" algn="ctr"/>
            <a:r>
              <a:rPr lang="en-US" sz="12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List of patterns is </a:t>
            </a:r>
          </a:p>
          <a:p>
            <a:pPr marL="39688" algn="ctr"/>
            <a:r>
              <a:rPr lang="en-US" sz="1200" dirty="0" smtClean="0">
                <a:latin typeface="Lucida Grande" charset="0"/>
                <a:sym typeface="Lucida Grande" charset="0"/>
              </a:rPr>
              <a:t>c</a:t>
            </a:r>
            <a:r>
              <a:rPr lang="en-US" sz="12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omplete; no other </a:t>
            </a:r>
          </a:p>
          <a:p>
            <a:pPr marL="39688" algn="ctr"/>
            <a:r>
              <a:rPr lang="en-US" sz="12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ways to achieve UE</a:t>
            </a:r>
            <a:endParaRPr lang="en-US" sz="1200" dirty="0">
              <a:solidFill>
                <a:schemeClr val="tx1"/>
              </a:solidFill>
              <a:latin typeface="Lucida Grande" charset="0"/>
              <a:sym typeface="Lucida Grande" charset="0"/>
            </a:endParaRPr>
          </a:p>
        </p:txBody>
      </p:sp>
      <p:sp>
        <p:nvSpPr>
          <p:cNvPr id="22" name="Rectangle 14"/>
          <p:cNvSpPr>
            <a:spLocks/>
          </p:cNvSpPr>
          <p:nvPr/>
        </p:nvSpPr>
        <p:spPr bwMode="auto">
          <a:xfrm>
            <a:off x="5016500" y="3670300"/>
            <a:ext cx="1866900" cy="11049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5"/>
          <p:cNvSpPr>
            <a:spLocks/>
          </p:cNvSpPr>
          <p:nvPr/>
        </p:nvSpPr>
        <p:spPr bwMode="auto">
          <a:xfrm>
            <a:off x="5132388" y="4524375"/>
            <a:ext cx="506412" cy="212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24" name="Rectangle 16"/>
          <p:cNvSpPr>
            <a:spLocks/>
          </p:cNvSpPr>
          <p:nvPr/>
        </p:nvSpPr>
        <p:spPr bwMode="auto">
          <a:xfrm>
            <a:off x="5239683" y="3770313"/>
            <a:ext cx="133165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G4.3.3</a:t>
            </a:r>
          </a:p>
          <a:p>
            <a:pPr marL="39688" algn="ctr"/>
            <a:r>
              <a:rPr lang="en-US" sz="12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Tools are applied </a:t>
            </a:r>
          </a:p>
          <a:p>
            <a:pPr marL="39688" algn="ctr"/>
            <a:r>
              <a:rPr lang="en-US" sz="12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correctly</a:t>
            </a:r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 rot="10800000" flipH="1">
            <a:off x="2400300" y="3390900"/>
            <a:ext cx="3556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 rot="10800000">
            <a:off x="4203700" y="3390900"/>
            <a:ext cx="127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 rot="10800000">
            <a:off x="5537200" y="3416300"/>
            <a:ext cx="3937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 rot="10800000">
            <a:off x="6311900" y="3035300"/>
            <a:ext cx="11684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4"/>
          <p:cNvSpPr>
            <a:spLocks/>
          </p:cNvSpPr>
          <p:nvPr/>
        </p:nvSpPr>
        <p:spPr bwMode="auto">
          <a:xfrm>
            <a:off x="3517900" y="1143000"/>
            <a:ext cx="1866900" cy="1104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15"/>
          <p:cNvSpPr>
            <a:spLocks/>
          </p:cNvSpPr>
          <p:nvPr/>
        </p:nvSpPr>
        <p:spPr bwMode="auto">
          <a:xfrm>
            <a:off x="3506788" y="1997075"/>
            <a:ext cx="506412" cy="212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43" name="Rectangle 16"/>
          <p:cNvSpPr>
            <a:spLocks/>
          </p:cNvSpPr>
          <p:nvPr/>
        </p:nvSpPr>
        <p:spPr bwMode="auto">
          <a:xfrm>
            <a:off x="3586513" y="1243013"/>
            <a:ext cx="1742373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G4.3</a:t>
            </a:r>
          </a:p>
          <a:p>
            <a:pPr marL="39688" algn="ctr"/>
            <a:r>
              <a:rPr lang="en-US" sz="1200" dirty="0">
                <a:solidFill>
                  <a:schemeClr val="tx1"/>
                </a:solidFill>
                <a:latin typeface="Lucida Grande" charset="0"/>
                <a:sym typeface="Lucida Grande" charset="0"/>
              </a:rPr>
              <a:t>Vulnerability of Zone 3 </a:t>
            </a:r>
          </a:p>
          <a:p>
            <a:pPr marL="39688" algn="ctr"/>
            <a:r>
              <a:rPr lang="en-US" sz="1200" dirty="0">
                <a:solidFill>
                  <a:schemeClr val="tx1"/>
                </a:solidFill>
                <a:latin typeface="Lucida Grande" charset="0"/>
                <a:sym typeface="Lucida Grande" charset="0"/>
              </a:rPr>
              <a:t>to</a:t>
            </a:r>
            <a:r>
              <a:rPr lang="en-US" sz="12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 Risk 3</a:t>
            </a:r>
          </a:p>
          <a:p>
            <a:pPr marL="39688" algn="ctr"/>
            <a:r>
              <a:rPr lang="en-US" sz="1200" dirty="0">
                <a:solidFill>
                  <a:schemeClr val="tx1"/>
                </a:solidFill>
                <a:latin typeface="Lucida Grande" charset="0"/>
                <a:sym typeface="Lucida Grande" charset="0"/>
              </a:rPr>
              <a:t>is mitigated</a:t>
            </a:r>
          </a:p>
        </p:txBody>
      </p:sp>
      <p:sp>
        <p:nvSpPr>
          <p:cNvPr id="48" name="Oval 47"/>
          <p:cNvSpPr/>
          <p:nvPr/>
        </p:nvSpPr>
        <p:spPr>
          <a:xfrm>
            <a:off x="266700" y="4981572"/>
            <a:ext cx="11430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26"/>
          <p:cNvSpPr>
            <a:spLocks/>
          </p:cNvSpPr>
          <p:nvPr/>
        </p:nvSpPr>
        <p:spPr bwMode="auto">
          <a:xfrm>
            <a:off x="342900" y="5743572"/>
            <a:ext cx="902950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Evidence</a:t>
            </a:r>
            <a:endParaRPr lang="en-US" sz="1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50" name="Rectangle 27"/>
          <p:cNvSpPr>
            <a:spLocks/>
          </p:cNvSpPr>
          <p:nvPr/>
        </p:nvSpPr>
        <p:spPr bwMode="auto">
          <a:xfrm>
            <a:off x="405090" y="5343919"/>
            <a:ext cx="87296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E6.1</a:t>
            </a:r>
            <a:endParaRPr lang="en-US" sz="1000" dirty="0" smtClean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TOIF </a:t>
            </a:r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findings</a:t>
            </a:r>
            <a:endParaRPr lang="en-US" sz="1000" dirty="0" smtClean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51" name="Line 31"/>
          <p:cNvSpPr>
            <a:spLocks noChangeShapeType="1"/>
          </p:cNvSpPr>
          <p:nvPr/>
        </p:nvSpPr>
        <p:spPr bwMode="auto">
          <a:xfrm rot="10800000" flipH="1">
            <a:off x="774700" y="4752972"/>
            <a:ext cx="0" cy="2286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524000" y="4956172"/>
            <a:ext cx="11430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26"/>
          <p:cNvSpPr>
            <a:spLocks/>
          </p:cNvSpPr>
          <p:nvPr/>
        </p:nvSpPr>
        <p:spPr bwMode="auto">
          <a:xfrm>
            <a:off x="1600200" y="5794372"/>
            <a:ext cx="902950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Evidence</a:t>
            </a:r>
            <a:endParaRPr lang="en-US" sz="1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54" name="Rectangle 27"/>
          <p:cNvSpPr>
            <a:spLocks/>
          </p:cNvSpPr>
          <p:nvPr/>
        </p:nvSpPr>
        <p:spPr bwMode="auto">
          <a:xfrm>
            <a:off x="2886581" y="5013719"/>
            <a:ext cx="913796" cy="76944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E6.3</a:t>
            </a:r>
            <a:endParaRPr lang="en-US" sz="1000" dirty="0" smtClean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Allocation of</a:t>
            </a:r>
          </a:p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Common </a:t>
            </a:r>
          </a:p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vulnerability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Patterns to UE</a:t>
            </a:r>
          </a:p>
        </p:txBody>
      </p:sp>
      <p:sp>
        <p:nvSpPr>
          <p:cNvPr id="55" name="Line 31"/>
          <p:cNvSpPr>
            <a:spLocks noChangeShapeType="1"/>
          </p:cNvSpPr>
          <p:nvPr/>
        </p:nvSpPr>
        <p:spPr bwMode="auto">
          <a:xfrm rot="10800000">
            <a:off x="1333500" y="4787900"/>
            <a:ext cx="330200" cy="3302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755900" y="4956172"/>
            <a:ext cx="11430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26"/>
          <p:cNvSpPr>
            <a:spLocks/>
          </p:cNvSpPr>
          <p:nvPr/>
        </p:nvSpPr>
        <p:spPr bwMode="auto">
          <a:xfrm>
            <a:off x="2844800" y="5794372"/>
            <a:ext cx="902950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Evidence</a:t>
            </a:r>
            <a:endParaRPr lang="en-US" sz="1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58" name="Rectangle 27"/>
          <p:cNvSpPr>
            <a:spLocks/>
          </p:cNvSpPr>
          <p:nvPr/>
        </p:nvSpPr>
        <p:spPr bwMode="auto">
          <a:xfrm>
            <a:off x="1674408" y="5166119"/>
            <a:ext cx="848949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E6.2</a:t>
            </a:r>
            <a:endParaRPr lang="en-US" sz="1000" dirty="0" smtClean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List of UE for 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Risk </a:t>
            </a:r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3</a:t>
            </a:r>
            <a:endParaRPr lang="en-US" sz="1000" dirty="0" smtClean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59" name="Line 31"/>
          <p:cNvSpPr>
            <a:spLocks noChangeShapeType="1"/>
          </p:cNvSpPr>
          <p:nvPr/>
        </p:nvSpPr>
        <p:spPr bwMode="auto">
          <a:xfrm rot="10800000">
            <a:off x="2425700" y="4787900"/>
            <a:ext cx="393700" cy="3810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26"/>
          <p:cNvSpPr>
            <a:spLocks/>
          </p:cNvSpPr>
          <p:nvPr/>
        </p:nvSpPr>
        <p:spPr bwMode="auto">
          <a:xfrm>
            <a:off x="4343400" y="5718172"/>
            <a:ext cx="902950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Evidence</a:t>
            </a:r>
            <a:endParaRPr lang="en-US" sz="1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62" name="Rectangle 27"/>
          <p:cNvSpPr>
            <a:spLocks/>
          </p:cNvSpPr>
          <p:nvPr/>
        </p:nvSpPr>
        <p:spPr bwMode="auto">
          <a:xfrm>
            <a:off x="4415212" y="5191519"/>
            <a:ext cx="777541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E6.4</a:t>
            </a:r>
            <a:endParaRPr lang="en-US" sz="1000" dirty="0" smtClean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Build model 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review</a:t>
            </a:r>
          </a:p>
        </p:txBody>
      </p:sp>
      <p:sp>
        <p:nvSpPr>
          <p:cNvPr id="63" name="Line 31"/>
          <p:cNvSpPr>
            <a:spLocks noChangeShapeType="1"/>
          </p:cNvSpPr>
          <p:nvPr/>
        </p:nvSpPr>
        <p:spPr bwMode="auto">
          <a:xfrm rot="10800000" flipH="1">
            <a:off x="3632200" y="4800600"/>
            <a:ext cx="152400" cy="2286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203700" y="4994272"/>
            <a:ext cx="11430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 rot="10800000" flipH="1">
            <a:off x="4991100" y="4762500"/>
            <a:ext cx="241300" cy="2794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14"/>
          <p:cNvSpPr>
            <a:spLocks/>
          </p:cNvSpPr>
          <p:nvPr/>
        </p:nvSpPr>
        <p:spPr bwMode="auto">
          <a:xfrm>
            <a:off x="7073900" y="3695700"/>
            <a:ext cx="1866900" cy="11049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15"/>
          <p:cNvSpPr>
            <a:spLocks/>
          </p:cNvSpPr>
          <p:nvPr/>
        </p:nvSpPr>
        <p:spPr bwMode="auto">
          <a:xfrm>
            <a:off x="7062788" y="4549775"/>
            <a:ext cx="506412" cy="212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71" name="Rectangle 16"/>
          <p:cNvSpPr>
            <a:spLocks/>
          </p:cNvSpPr>
          <p:nvPr/>
        </p:nvSpPr>
        <p:spPr bwMode="auto">
          <a:xfrm>
            <a:off x="7147864" y="3795713"/>
            <a:ext cx="1731703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G4.3.4</a:t>
            </a:r>
          </a:p>
          <a:p>
            <a:pPr marL="39688" algn="ctr"/>
            <a:r>
              <a:rPr lang="en-US" sz="12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Tools did not miss </a:t>
            </a:r>
          </a:p>
          <a:p>
            <a:pPr marL="39688" algn="ctr"/>
            <a:r>
              <a:rPr lang="en-US" sz="1200" dirty="0" smtClean="0">
                <a:latin typeface="Lucida Grande" charset="0"/>
                <a:sym typeface="Lucida Grande" charset="0"/>
              </a:rPr>
              <a:t>relevant vulnerabilities</a:t>
            </a:r>
            <a:endParaRPr lang="en-US" sz="1200" dirty="0" smtClean="0">
              <a:solidFill>
                <a:schemeClr val="tx1"/>
              </a:solidFill>
              <a:latin typeface="Lucida Grande" charset="0"/>
              <a:sym typeface="Lucida Grande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5524500" y="4918072"/>
            <a:ext cx="11430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26"/>
          <p:cNvSpPr>
            <a:spLocks/>
          </p:cNvSpPr>
          <p:nvPr/>
        </p:nvSpPr>
        <p:spPr bwMode="auto">
          <a:xfrm>
            <a:off x="5842000" y="5756272"/>
            <a:ext cx="902950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Evidence</a:t>
            </a:r>
            <a:endParaRPr lang="en-US" sz="1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74" name="Rectangle 27"/>
          <p:cNvSpPr>
            <a:spLocks/>
          </p:cNvSpPr>
          <p:nvPr/>
        </p:nvSpPr>
        <p:spPr bwMode="auto">
          <a:xfrm>
            <a:off x="5592879" y="5191519"/>
            <a:ext cx="1038404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E6.5</a:t>
            </a:r>
            <a:endParaRPr lang="en-US" sz="1000" dirty="0" smtClean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Tool Calibration</a:t>
            </a:r>
          </a:p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report</a:t>
            </a:r>
            <a:endParaRPr lang="en-US" sz="1000" dirty="0" smtClean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75" name="Line 31"/>
          <p:cNvSpPr>
            <a:spLocks noChangeShapeType="1"/>
          </p:cNvSpPr>
          <p:nvPr/>
        </p:nvSpPr>
        <p:spPr bwMode="auto">
          <a:xfrm rot="10800000" flipH="1">
            <a:off x="6502400" y="4800600"/>
            <a:ext cx="1092200" cy="2794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8013700" y="5016500"/>
            <a:ext cx="1041400" cy="1044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26"/>
          <p:cNvSpPr>
            <a:spLocks/>
          </p:cNvSpPr>
          <p:nvPr/>
        </p:nvSpPr>
        <p:spPr bwMode="auto">
          <a:xfrm>
            <a:off x="8039100" y="5718172"/>
            <a:ext cx="902950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Evidence</a:t>
            </a:r>
            <a:endParaRPr lang="en-US" sz="1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78" name="Rectangle 27"/>
          <p:cNvSpPr>
            <a:spLocks/>
          </p:cNvSpPr>
          <p:nvPr/>
        </p:nvSpPr>
        <p:spPr bwMode="auto">
          <a:xfrm>
            <a:off x="7021732" y="5166119"/>
            <a:ext cx="720709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E6.6</a:t>
            </a:r>
            <a:endParaRPr lang="en-US" sz="1000" dirty="0" smtClean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Analysis of </a:t>
            </a:r>
          </a:p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common 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patterns</a:t>
            </a:r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 rot="10800000">
            <a:off x="8128000" y="4826000"/>
            <a:ext cx="228600" cy="2286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AutoShape 27"/>
          <p:cNvSpPr>
            <a:spLocks/>
          </p:cNvSpPr>
          <p:nvPr/>
        </p:nvSpPr>
        <p:spPr bwMode="auto">
          <a:xfrm>
            <a:off x="292100" y="2298700"/>
            <a:ext cx="1803400" cy="1028700"/>
          </a:xfrm>
          <a:prstGeom prst="roundRect">
            <a:avLst>
              <a:gd name="adj" fmla="val 1514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28"/>
          <p:cNvSpPr>
            <a:spLocks/>
          </p:cNvSpPr>
          <p:nvPr/>
        </p:nvSpPr>
        <p:spPr bwMode="auto">
          <a:xfrm>
            <a:off x="304800" y="2400300"/>
            <a:ext cx="17526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CSx1.3 </a:t>
            </a:r>
          </a:p>
          <a:p>
            <a:pPr marL="39688" algn="ctr"/>
            <a:r>
              <a:rPr lang="en-US" sz="12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All Undesired Events are identified</a:t>
            </a:r>
            <a:endParaRPr lang="en-US" sz="1200" dirty="0">
              <a:solidFill>
                <a:schemeClr val="tx1"/>
              </a:solidFill>
              <a:latin typeface="Lucida Grande" charset="0"/>
              <a:sym typeface="Lucida Grande" charset="0"/>
            </a:endParaRPr>
          </a:p>
        </p:txBody>
      </p:sp>
      <p:sp>
        <p:nvSpPr>
          <p:cNvPr id="82" name="Rectangle 29"/>
          <p:cNvSpPr>
            <a:spLocks/>
          </p:cNvSpPr>
          <p:nvPr/>
        </p:nvSpPr>
        <p:spPr bwMode="auto">
          <a:xfrm>
            <a:off x="292100" y="3048000"/>
            <a:ext cx="825500" cy="212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Context</a:t>
            </a:r>
          </a:p>
        </p:txBody>
      </p:sp>
      <p:sp>
        <p:nvSpPr>
          <p:cNvPr id="83" name="Line 30"/>
          <p:cNvSpPr>
            <a:spLocks noChangeShapeType="1"/>
          </p:cNvSpPr>
          <p:nvPr/>
        </p:nvSpPr>
        <p:spPr bwMode="auto">
          <a:xfrm flipH="1">
            <a:off x="2082800" y="26797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AutoShape 27"/>
          <p:cNvSpPr>
            <a:spLocks/>
          </p:cNvSpPr>
          <p:nvPr/>
        </p:nvSpPr>
        <p:spPr bwMode="auto">
          <a:xfrm>
            <a:off x="7073900" y="2286000"/>
            <a:ext cx="1803400" cy="1028700"/>
          </a:xfrm>
          <a:prstGeom prst="roundRect">
            <a:avLst>
              <a:gd name="adj" fmla="val 1514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28"/>
          <p:cNvSpPr>
            <a:spLocks/>
          </p:cNvSpPr>
          <p:nvPr/>
        </p:nvSpPr>
        <p:spPr bwMode="auto">
          <a:xfrm>
            <a:off x="7086600" y="2387600"/>
            <a:ext cx="17526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CSx1.4 </a:t>
            </a:r>
          </a:p>
          <a:p>
            <a:pPr marL="39688" algn="ctr"/>
            <a:r>
              <a:rPr lang="en-US" sz="1200" dirty="0" smtClean="0">
                <a:solidFill>
                  <a:schemeClr val="tx1"/>
                </a:solidFill>
                <a:latin typeface="Lucida Grande" charset="0"/>
                <a:sym typeface="Lucida Grande" charset="0"/>
              </a:rPr>
              <a:t>Knowledge Base of common vulnerability patterns</a:t>
            </a:r>
            <a:endParaRPr lang="en-US" sz="1200" dirty="0">
              <a:solidFill>
                <a:schemeClr val="tx1"/>
              </a:solidFill>
              <a:latin typeface="Lucida Grande" charset="0"/>
              <a:sym typeface="Lucida Grande" charset="0"/>
            </a:endParaRPr>
          </a:p>
        </p:txBody>
      </p:sp>
      <p:sp>
        <p:nvSpPr>
          <p:cNvPr id="86" name="Rectangle 29"/>
          <p:cNvSpPr>
            <a:spLocks/>
          </p:cNvSpPr>
          <p:nvPr/>
        </p:nvSpPr>
        <p:spPr bwMode="auto">
          <a:xfrm>
            <a:off x="7073900" y="3035300"/>
            <a:ext cx="825500" cy="212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Context</a:t>
            </a:r>
          </a:p>
        </p:txBody>
      </p:sp>
      <p:sp>
        <p:nvSpPr>
          <p:cNvPr id="87" name="Line 24"/>
          <p:cNvSpPr>
            <a:spLocks noChangeShapeType="1"/>
          </p:cNvSpPr>
          <p:nvPr/>
        </p:nvSpPr>
        <p:spPr bwMode="auto">
          <a:xfrm rot="10800000" flipV="1">
            <a:off x="6578600" y="2743199"/>
            <a:ext cx="495300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870700" y="5041900"/>
            <a:ext cx="1028700" cy="10318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26"/>
          <p:cNvSpPr>
            <a:spLocks/>
          </p:cNvSpPr>
          <p:nvPr/>
        </p:nvSpPr>
        <p:spPr bwMode="auto">
          <a:xfrm>
            <a:off x="6959600" y="5743572"/>
            <a:ext cx="902950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Evidence</a:t>
            </a:r>
            <a:endParaRPr lang="en-US" sz="1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90" name="Rectangle 27"/>
          <p:cNvSpPr>
            <a:spLocks/>
          </p:cNvSpPr>
          <p:nvPr/>
        </p:nvSpPr>
        <p:spPr bwMode="auto">
          <a:xfrm>
            <a:off x="8209121" y="5115319"/>
            <a:ext cx="733533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E6.7</a:t>
            </a:r>
            <a:endParaRPr lang="en-US" sz="1000" dirty="0" smtClean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Analysis of 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application 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patterns</a:t>
            </a:r>
          </a:p>
        </p:txBody>
      </p:sp>
      <p:sp>
        <p:nvSpPr>
          <p:cNvPr id="91" name="Line 31"/>
          <p:cNvSpPr>
            <a:spLocks noChangeShapeType="1"/>
          </p:cNvSpPr>
          <p:nvPr/>
        </p:nvSpPr>
        <p:spPr bwMode="auto">
          <a:xfrm rot="10800000" flipH="1">
            <a:off x="7607300" y="4787900"/>
            <a:ext cx="139700" cy="3048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Assurance Case (back to the top)</a:t>
            </a:r>
            <a:endParaRPr lang="en-US" dirty="0"/>
          </a:p>
        </p:txBody>
      </p:sp>
      <p:sp>
        <p:nvSpPr>
          <p:cNvPr id="7" name="Rectangle 1"/>
          <p:cNvSpPr>
            <a:spLocks/>
          </p:cNvSpPr>
          <p:nvPr/>
        </p:nvSpPr>
        <p:spPr bwMode="auto">
          <a:xfrm>
            <a:off x="3924300" y="1206499"/>
            <a:ext cx="1752600" cy="889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3924300" y="1777999"/>
            <a:ext cx="471993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4070350" y="1295399"/>
            <a:ext cx="1465263" cy="558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G1 </a:t>
            </a:r>
          </a:p>
          <a:p>
            <a:pPr marL="39688" algn="ctr"/>
            <a:r>
              <a:rPr lang="en-US"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System is acceptably </a:t>
            </a:r>
          </a:p>
          <a:p>
            <a:pPr marL="39688" algn="ctr"/>
            <a:r>
              <a:rPr lang="en-US"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secure</a:t>
            </a:r>
          </a:p>
        </p:txBody>
      </p:sp>
      <p:sp>
        <p:nvSpPr>
          <p:cNvPr id="10" name="AutoShape 4"/>
          <p:cNvSpPr>
            <a:spLocks/>
          </p:cNvSpPr>
          <p:nvPr/>
        </p:nvSpPr>
        <p:spPr bwMode="auto">
          <a:xfrm>
            <a:off x="7023100" y="3543299"/>
            <a:ext cx="1435100" cy="1168400"/>
          </a:xfrm>
          <a:prstGeom prst="diamond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rot="10800000">
            <a:off x="5930900" y="4138612"/>
            <a:ext cx="1092200" cy="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6"/>
          <p:cNvSpPr>
            <a:spLocks/>
          </p:cNvSpPr>
          <p:nvPr/>
        </p:nvSpPr>
        <p:spPr bwMode="auto">
          <a:xfrm>
            <a:off x="7099300" y="3810000"/>
            <a:ext cx="1300163" cy="558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M1</a:t>
            </a:r>
          </a:p>
          <a:p>
            <a:pPr marL="39688"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Integrated system </a:t>
            </a:r>
          </a:p>
          <a:p>
            <a:pPr marL="39688"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model</a:t>
            </a:r>
          </a:p>
        </p:txBody>
      </p:sp>
      <p:sp>
        <p:nvSpPr>
          <p:cNvPr id="13" name="Rectangle 7"/>
          <p:cNvSpPr>
            <a:spLocks/>
          </p:cNvSpPr>
          <p:nvPr/>
        </p:nvSpPr>
        <p:spPr bwMode="auto">
          <a:xfrm>
            <a:off x="7327900" y="4343399"/>
            <a:ext cx="579732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Model</a:t>
            </a:r>
          </a:p>
        </p:txBody>
      </p:sp>
      <p:sp>
        <p:nvSpPr>
          <p:cNvPr id="14" name="Rectangle 8"/>
          <p:cNvSpPr>
            <a:spLocks/>
          </p:cNvSpPr>
          <p:nvPr/>
        </p:nvSpPr>
        <p:spPr bwMode="auto">
          <a:xfrm>
            <a:off x="3708400" y="2527299"/>
            <a:ext cx="2082800" cy="889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9"/>
          <p:cNvSpPr>
            <a:spLocks/>
          </p:cNvSpPr>
          <p:nvPr/>
        </p:nvSpPr>
        <p:spPr bwMode="auto">
          <a:xfrm>
            <a:off x="3767137" y="3111499"/>
            <a:ext cx="471993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16" name="Rectangle 10"/>
          <p:cNvSpPr>
            <a:spLocks/>
          </p:cNvSpPr>
          <p:nvPr/>
        </p:nvSpPr>
        <p:spPr bwMode="auto">
          <a:xfrm>
            <a:off x="3988169" y="2616199"/>
            <a:ext cx="1631215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G2</a:t>
            </a:r>
            <a:endParaRPr lang="en-US" sz="1000" dirty="0" smtClean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All threats </a:t>
            </a: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are 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9688"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identified and</a:t>
            </a: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adequately 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mitigated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rot="10800000" flipH="1">
            <a:off x="4800600" y="2133600"/>
            <a:ext cx="0" cy="3810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2"/>
          <p:cNvSpPr>
            <a:spLocks/>
          </p:cNvSpPr>
          <p:nvPr/>
        </p:nvSpPr>
        <p:spPr bwMode="auto">
          <a:xfrm>
            <a:off x="1041400" y="1206499"/>
            <a:ext cx="2082800" cy="698500"/>
          </a:xfrm>
          <a:prstGeom prst="roundRect">
            <a:avLst>
              <a:gd name="adj" fmla="val 27269"/>
            </a:avLst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3"/>
          <p:cNvSpPr>
            <a:spLocks/>
          </p:cNvSpPr>
          <p:nvPr/>
        </p:nvSpPr>
        <p:spPr bwMode="auto">
          <a:xfrm>
            <a:off x="1109663" y="1244599"/>
            <a:ext cx="1846262" cy="406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CG1.1</a:t>
            </a:r>
          </a:p>
          <a:p>
            <a:pPr marL="39688" algn="ctr"/>
            <a:r>
              <a:rPr lang="en-US"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Security criteria are defined</a:t>
            </a:r>
          </a:p>
        </p:txBody>
      </p:sp>
      <p:sp>
        <p:nvSpPr>
          <p:cNvPr id="20" name="Rectangle 14"/>
          <p:cNvSpPr>
            <a:spLocks/>
          </p:cNvSpPr>
          <p:nvPr/>
        </p:nvSpPr>
        <p:spPr bwMode="auto">
          <a:xfrm>
            <a:off x="1041400" y="1612899"/>
            <a:ext cx="795211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Context</a:t>
            </a: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rot="10800000">
            <a:off x="5676900" y="1687512"/>
            <a:ext cx="660400" cy="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16"/>
          <p:cNvSpPr>
            <a:spLocks/>
          </p:cNvSpPr>
          <p:nvPr/>
        </p:nvSpPr>
        <p:spPr bwMode="auto">
          <a:xfrm>
            <a:off x="6375400" y="1168399"/>
            <a:ext cx="1803400" cy="800100"/>
          </a:xfrm>
          <a:prstGeom prst="roundRect">
            <a:avLst>
              <a:gd name="adj" fmla="val 23806"/>
            </a:avLst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7"/>
          <p:cNvSpPr>
            <a:spLocks/>
          </p:cNvSpPr>
          <p:nvPr/>
        </p:nvSpPr>
        <p:spPr bwMode="auto">
          <a:xfrm>
            <a:off x="6375400" y="1206499"/>
            <a:ext cx="1525588" cy="406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CG1.4</a:t>
            </a:r>
          </a:p>
          <a:p>
            <a:pPr marL="39688"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Concept of operations</a:t>
            </a:r>
          </a:p>
        </p:txBody>
      </p:sp>
      <p:sp>
        <p:nvSpPr>
          <p:cNvPr id="24" name="Rectangle 18"/>
          <p:cNvSpPr>
            <a:spLocks/>
          </p:cNvSpPr>
          <p:nvPr/>
        </p:nvSpPr>
        <p:spPr bwMode="auto">
          <a:xfrm>
            <a:off x="6350000" y="1676399"/>
            <a:ext cx="795211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Context</a:t>
            </a:r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rot="10800000" flipH="1">
            <a:off x="3111500" y="1700212"/>
            <a:ext cx="800100" cy="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0"/>
          <p:cNvSpPr>
            <a:spLocks/>
          </p:cNvSpPr>
          <p:nvPr/>
        </p:nvSpPr>
        <p:spPr bwMode="auto">
          <a:xfrm>
            <a:off x="1930400" y="3759199"/>
            <a:ext cx="4343400" cy="5715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929" y="0"/>
              </a:cxn>
              <a:cxn ang="0">
                <a:pos x="21539" y="0"/>
              </a:cxn>
              <a:cxn ang="0">
                <a:pos x="18427" y="21600"/>
              </a:cxn>
              <a:cxn ang="0">
                <a:pos x="0" y="21600"/>
              </a:cxn>
              <a:cxn ang="0">
                <a:pos x="0" y="21600"/>
              </a:cxn>
            </a:cxnLst>
            <a:rect l="0" t="0" r="r" b="b"/>
            <a:pathLst>
              <a:path w="21540" h="21600">
                <a:moveTo>
                  <a:pt x="0" y="21600"/>
                </a:moveTo>
                <a:lnTo>
                  <a:pt x="2929" y="0"/>
                </a:lnTo>
                <a:cubicBezTo>
                  <a:pt x="2929" y="0"/>
                  <a:pt x="21478" y="0"/>
                  <a:pt x="21539" y="0"/>
                </a:cubicBezTo>
                <a:cubicBezTo>
                  <a:pt x="21600" y="0"/>
                  <a:pt x="18427" y="21600"/>
                  <a:pt x="18427" y="21600"/>
                </a:cubicBezTo>
                <a:lnTo>
                  <a:pt x="0" y="21600"/>
                </a:lnTo>
                <a:close/>
                <a:moveTo>
                  <a:pt x="0" y="21600"/>
                </a:move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1"/>
          <p:cNvSpPr>
            <a:spLocks/>
          </p:cNvSpPr>
          <p:nvPr/>
        </p:nvSpPr>
        <p:spPr bwMode="auto">
          <a:xfrm>
            <a:off x="2145050" y="4063999"/>
            <a:ext cx="902950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Strategy</a:t>
            </a:r>
          </a:p>
        </p:txBody>
      </p:sp>
      <p:sp>
        <p:nvSpPr>
          <p:cNvPr id="28" name="Rectangle 22"/>
          <p:cNvSpPr>
            <a:spLocks/>
          </p:cNvSpPr>
          <p:nvPr/>
        </p:nvSpPr>
        <p:spPr bwMode="auto">
          <a:xfrm>
            <a:off x="2386144" y="3759199"/>
            <a:ext cx="3528757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S1 </a:t>
            </a:r>
          </a:p>
          <a:p>
            <a:pPr marL="39688"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Argument based on</a:t>
            </a: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end-to-end risk mitigation 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analysis</a:t>
            </a:r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 rot="10800000" flipH="1">
            <a:off x="4787900" y="3441699"/>
            <a:ext cx="12700" cy="3429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34"/>
          <p:cNvSpPr>
            <a:spLocks/>
          </p:cNvSpPr>
          <p:nvPr/>
        </p:nvSpPr>
        <p:spPr bwMode="auto">
          <a:xfrm>
            <a:off x="6426200" y="2171699"/>
            <a:ext cx="1803400" cy="825500"/>
          </a:xfrm>
          <a:prstGeom prst="roundRect">
            <a:avLst>
              <a:gd name="adj" fmla="val 23074"/>
            </a:avLst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9"/>
          <p:cNvSpPr>
            <a:spLocks/>
          </p:cNvSpPr>
          <p:nvPr/>
        </p:nvSpPr>
        <p:spPr bwMode="auto">
          <a:xfrm>
            <a:off x="6405562" y="2171699"/>
            <a:ext cx="1900238" cy="558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CG1.5</a:t>
            </a:r>
          </a:p>
          <a:p>
            <a:pPr marL="39688"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Subject to declared </a:t>
            </a:r>
          </a:p>
          <a:p>
            <a:pPr marL="39688"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assumptions and limitations</a:t>
            </a:r>
          </a:p>
        </p:txBody>
      </p:sp>
      <p:sp>
        <p:nvSpPr>
          <p:cNvPr id="41" name="Rectangle 40"/>
          <p:cNvSpPr>
            <a:spLocks/>
          </p:cNvSpPr>
          <p:nvPr/>
        </p:nvSpPr>
        <p:spPr bwMode="auto">
          <a:xfrm>
            <a:off x="6413500" y="2717799"/>
            <a:ext cx="795211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Context</a:t>
            </a:r>
          </a:p>
        </p:txBody>
      </p:sp>
      <p:sp>
        <p:nvSpPr>
          <p:cNvPr id="42" name="AutoShape 37"/>
          <p:cNvSpPr>
            <a:spLocks/>
          </p:cNvSpPr>
          <p:nvPr/>
        </p:nvSpPr>
        <p:spPr bwMode="auto">
          <a:xfrm>
            <a:off x="1003300" y="1993899"/>
            <a:ext cx="2082800" cy="698500"/>
          </a:xfrm>
          <a:prstGeom prst="roundRect">
            <a:avLst>
              <a:gd name="adj" fmla="val 27269"/>
            </a:avLst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42"/>
          <p:cNvSpPr>
            <a:spLocks/>
          </p:cNvSpPr>
          <p:nvPr/>
        </p:nvSpPr>
        <p:spPr bwMode="auto">
          <a:xfrm>
            <a:off x="1028700" y="2031999"/>
            <a:ext cx="1930400" cy="406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CG1.2</a:t>
            </a:r>
          </a:p>
          <a:p>
            <a:pPr marL="39688" algn="ctr"/>
            <a:r>
              <a:rPr lang="en-US"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Assessment scope is defined</a:t>
            </a:r>
          </a:p>
        </p:txBody>
      </p:sp>
      <p:sp>
        <p:nvSpPr>
          <p:cNvPr id="44" name="Rectangle 43"/>
          <p:cNvSpPr>
            <a:spLocks/>
          </p:cNvSpPr>
          <p:nvPr/>
        </p:nvSpPr>
        <p:spPr bwMode="auto">
          <a:xfrm>
            <a:off x="1003300" y="2412999"/>
            <a:ext cx="795211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Context</a:t>
            </a:r>
          </a:p>
        </p:txBody>
      </p:sp>
      <p:sp>
        <p:nvSpPr>
          <p:cNvPr id="45" name="AutoShape 40"/>
          <p:cNvSpPr>
            <a:spLocks/>
          </p:cNvSpPr>
          <p:nvPr/>
        </p:nvSpPr>
        <p:spPr bwMode="auto">
          <a:xfrm>
            <a:off x="990600" y="2806699"/>
            <a:ext cx="2082800" cy="698500"/>
          </a:xfrm>
          <a:prstGeom prst="roundRect">
            <a:avLst>
              <a:gd name="adj" fmla="val 27269"/>
            </a:avLst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5"/>
          <p:cNvSpPr>
            <a:spLocks/>
          </p:cNvSpPr>
          <p:nvPr/>
        </p:nvSpPr>
        <p:spPr bwMode="auto">
          <a:xfrm>
            <a:off x="1041400" y="2844799"/>
            <a:ext cx="1868488" cy="406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CG1.3</a:t>
            </a:r>
          </a:p>
          <a:p>
            <a:pPr marL="39688" algn="ctr"/>
            <a:r>
              <a:rPr lang="en-US"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Assessment rigor is defined</a:t>
            </a:r>
          </a:p>
        </p:txBody>
      </p:sp>
      <p:sp>
        <p:nvSpPr>
          <p:cNvPr id="47" name="Rectangle 46"/>
          <p:cNvSpPr>
            <a:spLocks/>
          </p:cNvSpPr>
          <p:nvPr/>
        </p:nvSpPr>
        <p:spPr bwMode="auto">
          <a:xfrm>
            <a:off x="990600" y="3225799"/>
            <a:ext cx="795211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Context</a:t>
            </a:r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 rot="10800000" flipH="1">
            <a:off x="3111500" y="1839912"/>
            <a:ext cx="812800" cy="446087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44"/>
          <p:cNvSpPr>
            <a:spLocks noChangeShapeType="1"/>
          </p:cNvSpPr>
          <p:nvPr/>
        </p:nvSpPr>
        <p:spPr bwMode="auto">
          <a:xfrm rot="10800000" flipH="1">
            <a:off x="3060700" y="1930399"/>
            <a:ext cx="850900" cy="9652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45"/>
          <p:cNvSpPr>
            <a:spLocks noChangeShapeType="1"/>
          </p:cNvSpPr>
          <p:nvPr/>
        </p:nvSpPr>
        <p:spPr bwMode="auto">
          <a:xfrm rot="10800000">
            <a:off x="5651500" y="1866899"/>
            <a:ext cx="774700" cy="5588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24"/>
          <p:cNvSpPr>
            <a:spLocks noChangeShapeType="1"/>
          </p:cNvSpPr>
          <p:nvPr/>
        </p:nvSpPr>
        <p:spPr bwMode="auto">
          <a:xfrm rot="10800000" flipH="1">
            <a:off x="977900" y="4330699"/>
            <a:ext cx="1524000" cy="317501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25"/>
          <p:cNvSpPr>
            <a:spLocks/>
          </p:cNvSpPr>
          <p:nvPr/>
        </p:nvSpPr>
        <p:spPr bwMode="auto">
          <a:xfrm>
            <a:off x="177800" y="4698999"/>
            <a:ext cx="1828800" cy="889000"/>
          </a:xfrm>
          <a:prstGeom prst="rect">
            <a:avLst/>
          </a:prstGeom>
          <a:solidFill>
            <a:schemeClr val="accent1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26"/>
          <p:cNvSpPr>
            <a:spLocks/>
          </p:cNvSpPr>
          <p:nvPr/>
        </p:nvSpPr>
        <p:spPr bwMode="auto">
          <a:xfrm>
            <a:off x="234950" y="5295899"/>
            <a:ext cx="471993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60" name="Rectangle 27"/>
          <p:cNvSpPr>
            <a:spLocks/>
          </p:cNvSpPr>
          <p:nvPr/>
        </p:nvSpPr>
        <p:spPr bwMode="auto">
          <a:xfrm>
            <a:off x="345824" y="4787900"/>
            <a:ext cx="1564202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G3</a:t>
            </a:r>
            <a:endParaRPr lang="en-US" sz="1000" dirty="0" smtClean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All threats to the system</a:t>
            </a:r>
          </a:p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</a:t>
            </a: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  identified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61" name="Rectangle 28"/>
          <p:cNvSpPr>
            <a:spLocks/>
          </p:cNvSpPr>
          <p:nvPr/>
        </p:nvSpPr>
        <p:spPr bwMode="auto">
          <a:xfrm>
            <a:off x="2171700" y="4724399"/>
            <a:ext cx="2082800" cy="889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29"/>
          <p:cNvSpPr>
            <a:spLocks/>
          </p:cNvSpPr>
          <p:nvPr/>
        </p:nvSpPr>
        <p:spPr bwMode="auto">
          <a:xfrm>
            <a:off x="2171700" y="5333999"/>
            <a:ext cx="471993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63" name="Rectangle 30"/>
          <p:cNvSpPr>
            <a:spLocks/>
          </p:cNvSpPr>
          <p:nvPr/>
        </p:nvSpPr>
        <p:spPr bwMode="auto">
          <a:xfrm>
            <a:off x="2432795" y="4775200"/>
            <a:ext cx="1554271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G4</a:t>
            </a:r>
            <a:endParaRPr lang="en-US" sz="1000" dirty="0" smtClean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I</a:t>
            </a: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dentified threats are 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9688"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adequately </a:t>
            </a: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mitigated by 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the implementation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64" name="Line 31"/>
          <p:cNvSpPr>
            <a:spLocks noChangeShapeType="1"/>
          </p:cNvSpPr>
          <p:nvPr/>
        </p:nvSpPr>
        <p:spPr bwMode="auto">
          <a:xfrm rot="10800000">
            <a:off x="2895599" y="4343399"/>
            <a:ext cx="215901" cy="380998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AutoShape 33"/>
          <p:cNvSpPr>
            <a:spLocks/>
          </p:cNvSpPr>
          <p:nvPr/>
        </p:nvSpPr>
        <p:spPr bwMode="auto">
          <a:xfrm rot="10800000">
            <a:off x="2946400" y="5740399"/>
            <a:ext cx="381000" cy="152400"/>
          </a:xfrm>
          <a:prstGeom prst="triangle">
            <a:avLst>
              <a:gd name="adj" fmla="val 50000"/>
            </a:avLst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AutoShape 33"/>
          <p:cNvSpPr>
            <a:spLocks/>
          </p:cNvSpPr>
          <p:nvPr/>
        </p:nvSpPr>
        <p:spPr bwMode="auto">
          <a:xfrm rot="10800000">
            <a:off x="863599" y="5702300"/>
            <a:ext cx="381000" cy="152400"/>
          </a:xfrm>
          <a:prstGeom prst="triangle">
            <a:avLst>
              <a:gd name="adj" fmla="val 50000"/>
            </a:avLst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28"/>
          <p:cNvSpPr>
            <a:spLocks/>
          </p:cNvSpPr>
          <p:nvPr/>
        </p:nvSpPr>
        <p:spPr bwMode="auto">
          <a:xfrm>
            <a:off x="4533900" y="4724400"/>
            <a:ext cx="1409700" cy="889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29"/>
          <p:cNvSpPr>
            <a:spLocks/>
          </p:cNvSpPr>
          <p:nvPr/>
        </p:nvSpPr>
        <p:spPr bwMode="auto">
          <a:xfrm>
            <a:off x="4533900" y="5334000"/>
            <a:ext cx="471993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69" name="Rectangle 30"/>
          <p:cNvSpPr>
            <a:spLocks/>
          </p:cNvSpPr>
          <p:nvPr/>
        </p:nvSpPr>
        <p:spPr bwMode="auto">
          <a:xfrm>
            <a:off x="4753097" y="4851401"/>
            <a:ext cx="977666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G5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Residual risk is 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acceptable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70" name="AutoShape 33"/>
          <p:cNvSpPr>
            <a:spLocks/>
          </p:cNvSpPr>
          <p:nvPr/>
        </p:nvSpPr>
        <p:spPr bwMode="auto">
          <a:xfrm rot="10800000">
            <a:off x="5016500" y="5740400"/>
            <a:ext cx="381000" cy="152400"/>
          </a:xfrm>
          <a:prstGeom prst="triangle">
            <a:avLst>
              <a:gd name="adj" fmla="val 50000"/>
            </a:avLst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Line 31"/>
          <p:cNvSpPr>
            <a:spLocks noChangeShapeType="1"/>
          </p:cNvSpPr>
          <p:nvPr/>
        </p:nvSpPr>
        <p:spPr bwMode="auto">
          <a:xfrm rot="10800000">
            <a:off x="4381499" y="4343400"/>
            <a:ext cx="838200" cy="3810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28"/>
          <p:cNvSpPr>
            <a:spLocks/>
          </p:cNvSpPr>
          <p:nvPr/>
        </p:nvSpPr>
        <p:spPr bwMode="auto">
          <a:xfrm>
            <a:off x="6146800" y="4737100"/>
            <a:ext cx="1409700" cy="889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29"/>
          <p:cNvSpPr>
            <a:spLocks/>
          </p:cNvSpPr>
          <p:nvPr/>
        </p:nvSpPr>
        <p:spPr bwMode="auto">
          <a:xfrm>
            <a:off x="6146800" y="5346700"/>
            <a:ext cx="471993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74" name="Rectangle 30"/>
          <p:cNvSpPr>
            <a:spLocks/>
          </p:cNvSpPr>
          <p:nvPr/>
        </p:nvSpPr>
        <p:spPr bwMode="auto">
          <a:xfrm>
            <a:off x="6423577" y="4787901"/>
            <a:ext cx="93871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G6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Operational 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Risk Measures</a:t>
            </a:r>
          </a:p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are </a:t>
            </a: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acceptable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75" name="Line 31"/>
          <p:cNvSpPr>
            <a:spLocks noChangeShapeType="1"/>
          </p:cNvSpPr>
          <p:nvPr/>
        </p:nvSpPr>
        <p:spPr bwMode="auto">
          <a:xfrm rot="10800000">
            <a:off x="5410200" y="4343400"/>
            <a:ext cx="1422399" cy="3937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AutoShape 20"/>
          <p:cNvSpPr>
            <a:spLocks/>
          </p:cNvSpPr>
          <p:nvPr/>
        </p:nvSpPr>
        <p:spPr bwMode="auto">
          <a:xfrm>
            <a:off x="6667500" y="5676900"/>
            <a:ext cx="177800" cy="228600"/>
          </a:xfrm>
          <a:prstGeom prst="diamond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identification argument</a:t>
            </a:r>
            <a:endParaRPr lang="en-US" dirty="0"/>
          </a:p>
        </p:txBody>
      </p:sp>
      <p:sp>
        <p:nvSpPr>
          <p:cNvPr id="7" name="Rectangle 25"/>
          <p:cNvSpPr>
            <a:spLocks/>
          </p:cNvSpPr>
          <p:nvPr/>
        </p:nvSpPr>
        <p:spPr bwMode="auto">
          <a:xfrm>
            <a:off x="3783144" y="1142999"/>
            <a:ext cx="2082800" cy="889000"/>
          </a:xfrm>
          <a:prstGeom prst="rect">
            <a:avLst/>
          </a:prstGeom>
          <a:solidFill>
            <a:srgbClr val="4F81BD"/>
          </a:solidFill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6"/>
          <p:cNvSpPr>
            <a:spLocks/>
          </p:cNvSpPr>
          <p:nvPr/>
        </p:nvSpPr>
        <p:spPr bwMode="auto">
          <a:xfrm>
            <a:off x="3840294" y="1739899"/>
            <a:ext cx="471993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9" name="Rectangle 27"/>
          <p:cNvSpPr>
            <a:spLocks/>
          </p:cNvSpPr>
          <p:nvPr/>
        </p:nvSpPr>
        <p:spPr bwMode="auto">
          <a:xfrm>
            <a:off x="4040068" y="1231900"/>
            <a:ext cx="1564202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G3</a:t>
            </a:r>
            <a:endParaRPr lang="en-US" sz="1000" dirty="0" smtClean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All threats to the system</a:t>
            </a:r>
          </a:p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</a:t>
            </a: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  identified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10" name="Freeform 20"/>
          <p:cNvSpPr>
            <a:spLocks/>
          </p:cNvSpPr>
          <p:nvPr/>
        </p:nvSpPr>
        <p:spPr bwMode="auto">
          <a:xfrm>
            <a:off x="2514600" y="2285999"/>
            <a:ext cx="4343400" cy="5715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929" y="0"/>
              </a:cxn>
              <a:cxn ang="0">
                <a:pos x="21539" y="0"/>
              </a:cxn>
              <a:cxn ang="0">
                <a:pos x="18427" y="21600"/>
              </a:cxn>
              <a:cxn ang="0">
                <a:pos x="0" y="21600"/>
              </a:cxn>
              <a:cxn ang="0">
                <a:pos x="0" y="21600"/>
              </a:cxn>
            </a:cxnLst>
            <a:rect l="0" t="0" r="r" b="b"/>
            <a:pathLst>
              <a:path w="21540" h="21600">
                <a:moveTo>
                  <a:pt x="0" y="21600"/>
                </a:moveTo>
                <a:lnTo>
                  <a:pt x="2929" y="0"/>
                </a:lnTo>
                <a:cubicBezTo>
                  <a:pt x="2929" y="0"/>
                  <a:pt x="21478" y="0"/>
                  <a:pt x="21539" y="0"/>
                </a:cubicBezTo>
                <a:cubicBezTo>
                  <a:pt x="21600" y="0"/>
                  <a:pt x="18427" y="21600"/>
                  <a:pt x="18427" y="21600"/>
                </a:cubicBezTo>
                <a:lnTo>
                  <a:pt x="0" y="21600"/>
                </a:lnTo>
                <a:close/>
                <a:moveTo>
                  <a:pt x="0" y="21600"/>
                </a:move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1"/>
          <p:cNvSpPr>
            <a:spLocks/>
          </p:cNvSpPr>
          <p:nvPr/>
        </p:nvSpPr>
        <p:spPr bwMode="auto">
          <a:xfrm>
            <a:off x="2729250" y="2590799"/>
            <a:ext cx="902950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Strategy</a:t>
            </a:r>
          </a:p>
        </p:txBody>
      </p:sp>
      <p:sp>
        <p:nvSpPr>
          <p:cNvPr id="12" name="Rectangle 22"/>
          <p:cNvSpPr>
            <a:spLocks/>
          </p:cNvSpPr>
          <p:nvPr/>
        </p:nvSpPr>
        <p:spPr bwMode="auto">
          <a:xfrm>
            <a:off x="2970570" y="2285999"/>
            <a:ext cx="3528319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S2 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9688"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Argument based on</a:t>
            </a: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various confidence factors affecting </a:t>
            </a:r>
          </a:p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Risk identification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 rot="10800000">
            <a:off x="4951544" y="2044699"/>
            <a:ext cx="1456" cy="2413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 rot="10800000" flipH="1">
            <a:off x="1828800" y="2895599"/>
            <a:ext cx="1371600" cy="3048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25"/>
          <p:cNvSpPr>
            <a:spLocks/>
          </p:cNvSpPr>
          <p:nvPr/>
        </p:nvSpPr>
        <p:spPr bwMode="auto">
          <a:xfrm>
            <a:off x="88900" y="4648198"/>
            <a:ext cx="1130300" cy="1066802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26"/>
          <p:cNvSpPr>
            <a:spLocks/>
          </p:cNvSpPr>
          <p:nvPr/>
        </p:nvSpPr>
        <p:spPr bwMode="auto">
          <a:xfrm>
            <a:off x="165100" y="5436054"/>
            <a:ext cx="471993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17" name="Rectangle 27"/>
          <p:cNvSpPr>
            <a:spLocks/>
          </p:cNvSpPr>
          <p:nvPr/>
        </p:nvSpPr>
        <p:spPr bwMode="auto">
          <a:xfrm>
            <a:off x="0" y="4673599"/>
            <a:ext cx="1282700" cy="76944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G3.1.1</a:t>
            </a:r>
          </a:p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O</a:t>
            </a: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perational 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context</a:t>
            </a:r>
          </a:p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of</a:t>
            </a: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the system</a:t>
            </a:r>
          </a:p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Is </a:t>
            </a: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identified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18" name="Rectangle 25"/>
          <p:cNvSpPr>
            <a:spLocks/>
          </p:cNvSpPr>
          <p:nvPr/>
        </p:nvSpPr>
        <p:spPr bwMode="auto">
          <a:xfrm>
            <a:off x="1422400" y="4648198"/>
            <a:ext cx="1206500" cy="1054102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6"/>
          <p:cNvSpPr>
            <a:spLocks/>
          </p:cNvSpPr>
          <p:nvPr/>
        </p:nvSpPr>
        <p:spPr bwMode="auto">
          <a:xfrm>
            <a:off x="1479550" y="5410654"/>
            <a:ext cx="471993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20" name="Rectangle 27"/>
          <p:cNvSpPr>
            <a:spLocks/>
          </p:cNvSpPr>
          <p:nvPr/>
        </p:nvSpPr>
        <p:spPr bwMode="auto">
          <a:xfrm>
            <a:off x="1483092" y="4737099"/>
            <a:ext cx="1171208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G3.1.2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All assets of the system</a:t>
            </a:r>
          </a:p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</a:t>
            </a: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  identified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1" name="Rectangle 25"/>
          <p:cNvSpPr>
            <a:spLocks/>
          </p:cNvSpPr>
          <p:nvPr/>
        </p:nvSpPr>
        <p:spPr bwMode="auto">
          <a:xfrm>
            <a:off x="4279900" y="4648198"/>
            <a:ext cx="1447800" cy="1054102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6"/>
          <p:cNvSpPr>
            <a:spLocks/>
          </p:cNvSpPr>
          <p:nvPr/>
        </p:nvSpPr>
        <p:spPr bwMode="auto">
          <a:xfrm>
            <a:off x="4337050" y="5410654"/>
            <a:ext cx="471993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23" name="Rectangle 27"/>
          <p:cNvSpPr>
            <a:spLocks/>
          </p:cNvSpPr>
          <p:nvPr/>
        </p:nvSpPr>
        <p:spPr bwMode="auto">
          <a:xfrm>
            <a:off x="4356100" y="4737099"/>
            <a:ext cx="1305404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G3.1.4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All undesired events</a:t>
            </a:r>
          </a:p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</a:t>
            </a: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  identified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4" name="Rectangle 25"/>
          <p:cNvSpPr>
            <a:spLocks/>
          </p:cNvSpPr>
          <p:nvPr/>
        </p:nvSpPr>
        <p:spPr bwMode="auto">
          <a:xfrm>
            <a:off x="5918200" y="4660898"/>
            <a:ext cx="1320800" cy="1041402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6"/>
          <p:cNvSpPr>
            <a:spLocks/>
          </p:cNvSpPr>
          <p:nvPr/>
        </p:nvSpPr>
        <p:spPr bwMode="auto">
          <a:xfrm>
            <a:off x="5975350" y="5423354"/>
            <a:ext cx="471993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26" name="Rectangle 27"/>
          <p:cNvSpPr>
            <a:spLocks/>
          </p:cNvSpPr>
          <p:nvPr/>
        </p:nvSpPr>
        <p:spPr bwMode="auto">
          <a:xfrm>
            <a:off x="5994400" y="4749799"/>
            <a:ext cx="1241660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G3.1.5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All threat scenarios</a:t>
            </a:r>
          </a:p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</a:t>
            </a: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  identified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 rot="10800000" flipH="1">
            <a:off x="4495800" y="2895599"/>
            <a:ext cx="0" cy="3048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rot="10800000">
            <a:off x="5943600" y="2895599"/>
            <a:ext cx="838200" cy="3048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/>
          <p:cNvSpPr>
            <a:spLocks/>
          </p:cNvSpPr>
          <p:nvPr/>
        </p:nvSpPr>
        <p:spPr bwMode="auto">
          <a:xfrm rot="10800000">
            <a:off x="647700" y="5803898"/>
            <a:ext cx="381000" cy="152400"/>
          </a:xfrm>
          <a:prstGeom prst="triangle">
            <a:avLst>
              <a:gd name="adj" fmla="val 50000"/>
            </a:avLst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3"/>
          <p:cNvSpPr>
            <a:spLocks/>
          </p:cNvSpPr>
          <p:nvPr/>
        </p:nvSpPr>
        <p:spPr bwMode="auto">
          <a:xfrm rot="10800000">
            <a:off x="1739900" y="5778498"/>
            <a:ext cx="381000" cy="152400"/>
          </a:xfrm>
          <a:prstGeom prst="triangle">
            <a:avLst>
              <a:gd name="adj" fmla="val 50000"/>
            </a:avLst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3"/>
          <p:cNvSpPr>
            <a:spLocks/>
          </p:cNvSpPr>
          <p:nvPr/>
        </p:nvSpPr>
        <p:spPr bwMode="auto">
          <a:xfrm rot="10800000">
            <a:off x="3251200" y="5791198"/>
            <a:ext cx="381000" cy="152400"/>
          </a:xfrm>
          <a:prstGeom prst="triangle">
            <a:avLst>
              <a:gd name="adj" fmla="val 50000"/>
            </a:avLst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3"/>
          <p:cNvSpPr>
            <a:spLocks/>
          </p:cNvSpPr>
          <p:nvPr/>
        </p:nvSpPr>
        <p:spPr bwMode="auto">
          <a:xfrm rot="10800000">
            <a:off x="4699000" y="5816598"/>
            <a:ext cx="381000" cy="152400"/>
          </a:xfrm>
          <a:prstGeom prst="triangle">
            <a:avLst>
              <a:gd name="adj" fmla="val 50000"/>
            </a:avLst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5"/>
          <p:cNvSpPr>
            <a:spLocks/>
          </p:cNvSpPr>
          <p:nvPr/>
        </p:nvSpPr>
        <p:spPr bwMode="auto">
          <a:xfrm>
            <a:off x="609600" y="3200399"/>
            <a:ext cx="1828800" cy="889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26"/>
          <p:cNvSpPr>
            <a:spLocks/>
          </p:cNvSpPr>
          <p:nvPr/>
        </p:nvSpPr>
        <p:spPr bwMode="auto">
          <a:xfrm>
            <a:off x="666750" y="3823155"/>
            <a:ext cx="471993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35" name="Rectangle 27"/>
          <p:cNvSpPr>
            <a:spLocks/>
          </p:cNvSpPr>
          <p:nvPr/>
        </p:nvSpPr>
        <p:spPr bwMode="auto">
          <a:xfrm>
            <a:off x="770413" y="3289300"/>
            <a:ext cx="1559400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G3.1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All known risk factors </a:t>
            </a:r>
          </a:p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related to similar systems </a:t>
            </a:r>
            <a:endParaRPr lang="en-US" sz="1000" dirty="0" smtClean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were applied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6" name="Rectangle 25"/>
          <p:cNvSpPr>
            <a:spLocks/>
          </p:cNvSpPr>
          <p:nvPr/>
        </p:nvSpPr>
        <p:spPr bwMode="auto">
          <a:xfrm>
            <a:off x="2971800" y="3200399"/>
            <a:ext cx="3048000" cy="889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26"/>
          <p:cNvSpPr>
            <a:spLocks/>
          </p:cNvSpPr>
          <p:nvPr/>
        </p:nvSpPr>
        <p:spPr bwMode="auto">
          <a:xfrm>
            <a:off x="3257550" y="3823155"/>
            <a:ext cx="471993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38" name="Rectangle 27"/>
          <p:cNvSpPr>
            <a:spLocks/>
          </p:cNvSpPr>
          <p:nvPr/>
        </p:nvSpPr>
        <p:spPr bwMode="auto">
          <a:xfrm>
            <a:off x="3380127" y="3289300"/>
            <a:ext cx="2181233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G3.2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All elements of risk for the </a:t>
            </a:r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system</a:t>
            </a:r>
            <a:endParaRPr lang="en-US" sz="1000" dirty="0" smtClean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</a:t>
            </a: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  systematically identified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9" name="Rectangle 25"/>
          <p:cNvSpPr>
            <a:spLocks/>
          </p:cNvSpPr>
          <p:nvPr/>
        </p:nvSpPr>
        <p:spPr bwMode="auto">
          <a:xfrm>
            <a:off x="6533666" y="3263898"/>
            <a:ext cx="1828800" cy="889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26"/>
          <p:cNvSpPr>
            <a:spLocks/>
          </p:cNvSpPr>
          <p:nvPr/>
        </p:nvSpPr>
        <p:spPr bwMode="auto">
          <a:xfrm>
            <a:off x="6590816" y="3886654"/>
            <a:ext cx="471993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41" name="Rectangle 27"/>
          <p:cNvSpPr>
            <a:spLocks/>
          </p:cNvSpPr>
          <p:nvPr/>
        </p:nvSpPr>
        <p:spPr bwMode="auto">
          <a:xfrm>
            <a:off x="6714248" y="3352799"/>
            <a:ext cx="1519869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G3.3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Risk analysis team is </a:t>
            </a:r>
          </a:p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adequately </a:t>
            </a: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experienced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42" name="Line 23"/>
          <p:cNvSpPr>
            <a:spLocks noChangeShapeType="1"/>
          </p:cNvSpPr>
          <p:nvPr/>
        </p:nvSpPr>
        <p:spPr bwMode="auto">
          <a:xfrm rot="10800000" flipH="1">
            <a:off x="838200" y="4102100"/>
            <a:ext cx="2425700" cy="5207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23"/>
          <p:cNvSpPr>
            <a:spLocks noChangeShapeType="1"/>
          </p:cNvSpPr>
          <p:nvPr/>
        </p:nvSpPr>
        <p:spPr bwMode="auto">
          <a:xfrm rot="10800000" flipH="1">
            <a:off x="3352800" y="4114799"/>
            <a:ext cx="685800" cy="5334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23"/>
          <p:cNvSpPr>
            <a:spLocks noChangeShapeType="1"/>
          </p:cNvSpPr>
          <p:nvPr/>
        </p:nvSpPr>
        <p:spPr bwMode="auto">
          <a:xfrm rot="10800000">
            <a:off x="4648200" y="4114799"/>
            <a:ext cx="0" cy="5334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23"/>
          <p:cNvSpPr>
            <a:spLocks noChangeShapeType="1"/>
          </p:cNvSpPr>
          <p:nvPr/>
        </p:nvSpPr>
        <p:spPr bwMode="auto">
          <a:xfrm rot="10800000">
            <a:off x="5257800" y="4114799"/>
            <a:ext cx="2540000" cy="495301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25"/>
          <p:cNvSpPr>
            <a:spLocks/>
          </p:cNvSpPr>
          <p:nvPr/>
        </p:nvSpPr>
        <p:spPr bwMode="auto">
          <a:xfrm>
            <a:off x="2857500" y="4660898"/>
            <a:ext cx="1282700" cy="1054101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26"/>
          <p:cNvSpPr>
            <a:spLocks/>
          </p:cNvSpPr>
          <p:nvPr/>
        </p:nvSpPr>
        <p:spPr bwMode="auto">
          <a:xfrm>
            <a:off x="2914650" y="5423355"/>
            <a:ext cx="471993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48" name="Rectangle 27"/>
          <p:cNvSpPr>
            <a:spLocks/>
          </p:cNvSpPr>
          <p:nvPr/>
        </p:nvSpPr>
        <p:spPr bwMode="auto">
          <a:xfrm>
            <a:off x="2936846" y="4749800"/>
            <a:ext cx="1133770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G3.1.3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All threat sources</a:t>
            </a:r>
          </a:p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</a:t>
            </a: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  identified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49" name="AutoShape 33"/>
          <p:cNvSpPr>
            <a:spLocks/>
          </p:cNvSpPr>
          <p:nvPr/>
        </p:nvSpPr>
        <p:spPr bwMode="auto">
          <a:xfrm rot="10800000">
            <a:off x="6210300" y="5791199"/>
            <a:ext cx="381000" cy="152400"/>
          </a:xfrm>
          <a:prstGeom prst="triangle">
            <a:avLst>
              <a:gd name="adj" fmla="val 50000"/>
            </a:avLst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23"/>
          <p:cNvSpPr>
            <a:spLocks noChangeShapeType="1"/>
          </p:cNvSpPr>
          <p:nvPr/>
        </p:nvSpPr>
        <p:spPr bwMode="auto">
          <a:xfrm rot="10800000">
            <a:off x="4876800" y="4114798"/>
            <a:ext cx="1270000" cy="469901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33"/>
          <p:cNvSpPr>
            <a:spLocks/>
          </p:cNvSpPr>
          <p:nvPr/>
        </p:nvSpPr>
        <p:spPr bwMode="auto">
          <a:xfrm rot="10800000">
            <a:off x="914400" y="4190999"/>
            <a:ext cx="381000" cy="152400"/>
          </a:xfrm>
          <a:prstGeom prst="triangle">
            <a:avLst>
              <a:gd name="adj" fmla="val 50000"/>
            </a:avLst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AutoShape 33"/>
          <p:cNvSpPr>
            <a:spLocks/>
          </p:cNvSpPr>
          <p:nvPr/>
        </p:nvSpPr>
        <p:spPr bwMode="auto">
          <a:xfrm rot="10800000">
            <a:off x="7848600" y="4267199"/>
            <a:ext cx="381000" cy="152400"/>
          </a:xfrm>
          <a:prstGeom prst="triangle">
            <a:avLst>
              <a:gd name="adj" fmla="val 50000"/>
            </a:avLst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AutoShape 33"/>
          <p:cNvSpPr>
            <a:spLocks/>
          </p:cNvSpPr>
          <p:nvPr/>
        </p:nvSpPr>
        <p:spPr bwMode="auto">
          <a:xfrm rot="10800000">
            <a:off x="8064500" y="5753098"/>
            <a:ext cx="381000" cy="152400"/>
          </a:xfrm>
          <a:prstGeom prst="triangle">
            <a:avLst>
              <a:gd name="adj" fmla="val 50000"/>
            </a:avLst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25"/>
          <p:cNvSpPr>
            <a:spLocks/>
          </p:cNvSpPr>
          <p:nvPr/>
        </p:nvSpPr>
        <p:spPr bwMode="auto">
          <a:xfrm>
            <a:off x="7378700" y="4622798"/>
            <a:ext cx="1422400" cy="1066801"/>
          </a:xfrm>
          <a:prstGeom prst="rect">
            <a:avLst/>
          </a:prstGeom>
          <a:solidFill>
            <a:schemeClr val="accent1"/>
          </a:solidFill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26"/>
          <p:cNvSpPr>
            <a:spLocks/>
          </p:cNvSpPr>
          <p:nvPr/>
        </p:nvSpPr>
        <p:spPr bwMode="auto">
          <a:xfrm>
            <a:off x="7435850" y="5385255"/>
            <a:ext cx="471993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59" name="Rectangle 27"/>
          <p:cNvSpPr>
            <a:spLocks/>
          </p:cNvSpPr>
          <p:nvPr/>
        </p:nvSpPr>
        <p:spPr bwMode="auto">
          <a:xfrm>
            <a:off x="7404370" y="4711700"/>
            <a:ext cx="1342724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G3.1.6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All threat statements</a:t>
            </a:r>
          </a:p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</a:t>
            </a: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  identified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60" name="Line 23"/>
          <p:cNvSpPr>
            <a:spLocks noChangeShapeType="1"/>
          </p:cNvSpPr>
          <p:nvPr/>
        </p:nvSpPr>
        <p:spPr bwMode="auto">
          <a:xfrm rot="10800000" flipH="1">
            <a:off x="2209800" y="4102100"/>
            <a:ext cx="1587500" cy="4953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identification argument (cont’d)</a:t>
            </a:r>
            <a:endParaRPr lang="en-US" dirty="0"/>
          </a:p>
        </p:txBody>
      </p:sp>
      <p:sp>
        <p:nvSpPr>
          <p:cNvPr id="7" name="Rectangle 25"/>
          <p:cNvSpPr>
            <a:spLocks/>
          </p:cNvSpPr>
          <p:nvPr/>
        </p:nvSpPr>
        <p:spPr bwMode="auto">
          <a:xfrm>
            <a:off x="3783144" y="1057271"/>
            <a:ext cx="2082800" cy="889000"/>
          </a:xfrm>
          <a:prstGeom prst="rect">
            <a:avLst/>
          </a:prstGeom>
          <a:solidFill>
            <a:srgbClr val="4F81BD"/>
          </a:solidFill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6"/>
          <p:cNvSpPr>
            <a:spLocks/>
          </p:cNvSpPr>
          <p:nvPr/>
        </p:nvSpPr>
        <p:spPr bwMode="auto">
          <a:xfrm>
            <a:off x="3840294" y="1654171"/>
            <a:ext cx="471993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 rot="10800000">
            <a:off x="4951544" y="1958971"/>
            <a:ext cx="1456" cy="2413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0"/>
          <p:cNvSpPr>
            <a:spLocks/>
          </p:cNvSpPr>
          <p:nvPr/>
        </p:nvSpPr>
        <p:spPr bwMode="auto">
          <a:xfrm>
            <a:off x="2514600" y="2200271"/>
            <a:ext cx="4343400" cy="571500"/>
          </a:xfrm>
          <a:custGeom>
            <a:avLst/>
            <a:gdLst/>
            <a:ahLst/>
            <a:cxnLst>
              <a:cxn ang="0">
                <a:pos x="0" y="21600"/>
              </a:cxn>
              <a:cxn ang="0">
                <a:pos x="2929" y="0"/>
              </a:cxn>
              <a:cxn ang="0">
                <a:pos x="21539" y="0"/>
              </a:cxn>
              <a:cxn ang="0">
                <a:pos x="18427" y="21600"/>
              </a:cxn>
              <a:cxn ang="0">
                <a:pos x="0" y="21600"/>
              </a:cxn>
              <a:cxn ang="0">
                <a:pos x="0" y="21600"/>
              </a:cxn>
            </a:cxnLst>
            <a:rect l="0" t="0" r="r" b="b"/>
            <a:pathLst>
              <a:path w="21540" h="21600">
                <a:moveTo>
                  <a:pt x="0" y="21600"/>
                </a:moveTo>
                <a:lnTo>
                  <a:pt x="2929" y="0"/>
                </a:lnTo>
                <a:cubicBezTo>
                  <a:pt x="2929" y="0"/>
                  <a:pt x="21478" y="0"/>
                  <a:pt x="21539" y="0"/>
                </a:cubicBezTo>
                <a:cubicBezTo>
                  <a:pt x="21600" y="0"/>
                  <a:pt x="18427" y="21600"/>
                  <a:pt x="18427" y="21600"/>
                </a:cubicBezTo>
                <a:lnTo>
                  <a:pt x="0" y="21600"/>
                </a:lnTo>
                <a:close/>
                <a:moveTo>
                  <a:pt x="0" y="21600"/>
                </a:move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1"/>
          <p:cNvSpPr>
            <a:spLocks/>
          </p:cNvSpPr>
          <p:nvPr/>
        </p:nvSpPr>
        <p:spPr bwMode="auto">
          <a:xfrm>
            <a:off x="2729250" y="2505071"/>
            <a:ext cx="902950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Strategy</a:t>
            </a:r>
          </a:p>
        </p:txBody>
      </p:sp>
      <p:sp>
        <p:nvSpPr>
          <p:cNvPr id="13" name="Rectangle 22"/>
          <p:cNvSpPr>
            <a:spLocks/>
          </p:cNvSpPr>
          <p:nvPr/>
        </p:nvSpPr>
        <p:spPr bwMode="auto">
          <a:xfrm>
            <a:off x="2970570" y="2200271"/>
            <a:ext cx="3528319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S3 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9688"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Argument based on</a:t>
            </a: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various confidence factors affecting </a:t>
            </a:r>
          </a:p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Risk statement identification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 rot="10800000">
            <a:off x="4951544" y="1958971"/>
            <a:ext cx="1456" cy="2413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 rot="10800000" flipH="1">
            <a:off x="914400" y="2806700"/>
            <a:ext cx="1676400" cy="384172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31"/>
          <p:cNvSpPr>
            <a:spLocks noChangeShapeType="1"/>
          </p:cNvSpPr>
          <p:nvPr/>
        </p:nvSpPr>
        <p:spPr bwMode="auto">
          <a:xfrm rot="10800000" flipH="1">
            <a:off x="3594100" y="2809872"/>
            <a:ext cx="0" cy="3048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2"/>
          <p:cNvSpPr>
            <a:spLocks/>
          </p:cNvSpPr>
          <p:nvPr/>
        </p:nvSpPr>
        <p:spPr bwMode="auto">
          <a:xfrm>
            <a:off x="939800" y="1120771"/>
            <a:ext cx="2082800" cy="698500"/>
          </a:xfrm>
          <a:prstGeom prst="roundRect">
            <a:avLst>
              <a:gd name="adj" fmla="val 27269"/>
            </a:avLst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3"/>
          <p:cNvSpPr>
            <a:spLocks/>
          </p:cNvSpPr>
          <p:nvPr/>
        </p:nvSpPr>
        <p:spPr bwMode="auto">
          <a:xfrm>
            <a:off x="1192712" y="1158871"/>
            <a:ext cx="1476976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CG3.1.3_1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All threat scenarios are 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identified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" name="Rectangle 14"/>
          <p:cNvSpPr>
            <a:spLocks/>
          </p:cNvSpPr>
          <p:nvPr/>
        </p:nvSpPr>
        <p:spPr bwMode="auto">
          <a:xfrm>
            <a:off x="939800" y="1527171"/>
            <a:ext cx="795211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Context</a:t>
            </a: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rot="10800000" flipH="1">
            <a:off x="3009900" y="1614484"/>
            <a:ext cx="800100" cy="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5"/>
          <p:cNvSpPr>
            <a:spLocks/>
          </p:cNvSpPr>
          <p:nvPr/>
        </p:nvSpPr>
        <p:spPr bwMode="auto">
          <a:xfrm>
            <a:off x="152400" y="3190872"/>
            <a:ext cx="1066800" cy="1143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6"/>
          <p:cNvSpPr>
            <a:spLocks/>
          </p:cNvSpPr>
          <p:nvPr/>
        </p:nvSpPr>
        <p:spPr bwMode="auto">
          <a:xfrm>
            <a:off x="228600" y="4105272"/>
            <a:ext cx="471993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24" name="Rectangle 27"/>
          <p:cNvSpPr>
            <a:spLocks/>
          </p:cNvSpPr>
          <p:nvPr/>
        </p:nvSpPr>
        <p:spPr bwMode="auto">
          <a:xfrm>
            <a:off x="76200" y="3258142"/>
            <a:ext cx="1219200" cy="76944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G3.1.6.1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Threat statements</a:t>
            </a:r>
          </a:p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are </a:t>
            </a: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identified</a:t>
            </a:r>
            <a:b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and reviewed by stakeholders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52400" y="4562472"/>
            <a:ext cx="11430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6"/>
          <p:cNvSpPr>
            <a:spLocks/>
          </p:cNvSpPr>
          <p:nvPr/>
        </p:nvSpPr>
        <p:spPr bwMode="auto">
          <a:xfrm>
            <a:off x="228600" y="5324472"/>
            <a:ext cx="902950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Evidence</a:t>
            </a:r>
            <a:endParaRPr lang="en-US" sz="1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27" name="Rectangle 27"/>
          <p:cNvSpPr>
            <a:spLocks/>
          </p:cNvSpPr>
          <p:nvPr/>
        </p:nvSpPr>
        <p:spPr bwMode="auto">
          <a:xfrm>
            <a:off x="270614" y="4632719"/>
            <a:ext cx="938717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E5.1</a:t>
            </a:r>
            <a:endParaRPr lang="en-US" sz="1000" dirty="0" smtClean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Identified Risk</a:t>
            </a:r>
            <a:b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table </a:t>
            </a:r>
          </a:p>
        </p:txBody>
      </p:sp>
      <p:sp>
        <p:nvSpPr>
          <p:cNvPr id="28" name="Oval 27"/>
          <p:cNvSpPr/>
          <p:nvPr/>
        </p:nvSpPr>
        <p:spPr>
          <a:xfrm>
            <a:off x="1447800" y="4562472"/>
            <a:ext cx="11430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6"/>
          <p:cNvSpPr>
            <a:spLocks/>
          </p:cNvSpPr>
          <p:nvPr/>
        </p:nvSpPr>
        <p:spPr bwMode="auto">
          <a:xfrm>
            <a:off x="1524000" y="5261428"/>
            <a:ext cx="902950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Evidence</a:t>
            </a:r>
            <a:endParaRPr lang="en-US" sz="1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30" name="Rectangle 27"/>
          <p:cNvSpPr>
            <a:spLocks/>
          </p:cNvSpPr>
          <p:nvPr/>
        </p:nvSpPr>
        <p:spPr bwMode="auto">
          <a:xfrm>
            <a:off x="1481690" y="4632719"/>
            <a:ext cx="1138091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E5.2</a:t>
            </a:r>
            <a:endParaRPr lang="en-US" sz="1000" dirty="0" smtClean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Cross-correlation 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review notes</a:t>
            </a:r>
          </a:p>
        </p:txBody>
      </p:sp>
      <p:sp>
        <p:nvSpPr>
          <p:cNvPr id="31" name="Rectangle 25"/>
          <p:cNvSpPr>
            <a:spLocks/>
          </p:cNvSpPr>
          <p:nvPr/>
        </p:nvSpPr>
        <p:spPr bwMode="auto">
          <a:xfrm>
            <a:off x="2971800" y="3190872"/>
            <a:ext cx="1143000" cy="1143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6"/>
          <p:cNvSpPr>
            <a:spLocks/>
          </p:cNvSpPr>
          <p:nvPr/>
        </p:nvSpPr>
        <p:spPr bwMode="auto">
          <a:xfrm>
            <a:off x="3048000" y="4105272"/>
            <a:ext cx="471993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33" name="Rectangle 27"/>
          <p:cNvSpPr>
            <a:spLocks/>
          </p:cNvSpPr>
          <p:nvPr/>
        </p:nvSpPr>
        <p:spPr bwMode="auto">
          <a:xfrm>
            <a:off x="2921000" y="3267072"/>
            <a:ext cx="1143000" cy="92333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G3.1.6.3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Gaps between threat sources and identified risks are reviewed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2743200" y="4562472"/>
            <a:ext cx="11430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6"/>
          <p:cNvSpPr>
            <a:spLocks/>
          </p:cNvSpPr>
          <p:nvPr/>
        </p:nvSpPr>
        <p:spPr bwMode="auto">
          <a:xfrm>
            <a:off x="2819400" y="5324472"/>
            <a:ext cx="902950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Evidence</a:t>
            </a:r>
            <a:endParaRPr lang="en-US" sz="1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36" name="Rectangle 27"/>
          <p:cNvSpPr>
            <a:spLocks/>
          </p:cNvSpPr>
          <p:nvPr/>
        </p:nvSpPr>
        <p:spPr bwMode="auto">
          <a:xfrm>
            <a:off x="2996416" y="4632719"/>
            <a:ext cx="668712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E5.3</a:t>
            </a:r>
            <a:endParaRPr lang="en-US" sz="1000" dirty="0" smtClean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Undesired 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Events</a:t>
            </a:r>
            <a:b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table </a:t>
            </a:r>
          </a:p>
        </p:txBody>
      </p:sp>
      <p:sp>
        <p:nvSpPr>
          <p:cNvPr id="43" name="Rectangle 25"/>
          <p:cNvSpPr>
            <a:spLocks/>
          </p:cNvSpPr>
          <p:nvPr/>
        </p:nvSpPr>
        <p:spPr bwMode="auto">
          <a:xfrm>
            <a:off x="6172200" y="3022600"/>
            <a:ext cx="1238021" cy="1349372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26"/>
          <p:cNvSpPr>
            <a:spLocks/>
          </p:cNvSpPr>
          <p:nvPr/>
        </p:nvSpPr>
        <p:spPr bwMode="auto">
          <a:xfrm>
            <a:off x="6235700" y="4156528"/>
            <a:ext cx="471993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45" name="Rectangle 27"/>
          <p:cNvSpPr>
            <a:spLocks/>
          </p:cNvSpPr>
          <p:nvPr/>
        </p:nvSpPr>
        <p:spPr bwMode="auto">
          <a:xfrm>
            <a:off x="6286500" y="3073400"/>
            <a:ext cx="1066800" cy="92333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G3.1.6.5</a:t>
            </a:r>
          </a:p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Level of each identified risk is identified  and reviewed by stakeholders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49" name="Rectangle 25"/>
          <p:cNvSpPr>
            <a:spLocks/>
          </p:cNvSpPr>
          <p:nvPr/>
        </p:nvSpPr>
        <p:spPr bwMode="auto">
          <a:xfrm>
            <a:off x="1384300" y="3190872"/>
            <a:ext cx="1257300" cy="1143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26"/>
          <p:cNvSpPr>
            <a:spLocks/>
          </p:cNvSpPr>
          <p:nvPr/>
        </p:nvSpPr>
        <p:spPr bwMode="auto">
          <a:xfrm>
            <a:off x="1562100" y="4105272"/>
            <a:ext cx="471993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51" name="Rectangle 27"/>
          <p:cNvSpPr>
            <a:spLocks/>
          </p:cNvSpPr>
          <p:nvPr/>
        </p:nvSpPr>
        <p:spPr bwMode="auto">
          <a:xfrm>
            <a:off x="1384300" y="3267072"/>
            <a:ext cx="1231900" cy="76944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G3.1.6.2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Gaps between undesired events and identified risks reviewed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55" name="Line 31"/>
          <p:cNvSpPr>
            <a:spLocks noChangeShapeType="1"/>
          </p:cNvSpPr>
          <p:nvPr/>
        </p:nvSpPr>
        <p:spPr bwMode="auto">
          <a:xfrm rot="10800000" flipH="1">
            <a:off x="762000" y="4333872"/>
            <a:ext cx="0" cy="2286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67600" y="4568425"/>
            <a:ext cx="11430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26"/>
          <p:cNvSpPr>
            <a:spLocks/>
          </p:cNvSpPr>
          <p:nvPr/>
        </p:nvSpPr>
        <p:spPr bwMode="auto">
          <a:xfrm>
            <a:off x="7543800" y="5267381"/>
            <a:ext cx="902950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Evidence</a:t>
            </a:r>
            <a:endParaRPr lang="en-US" sz="1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58" name="Rectangle 27"/>
          <p:cNvSpPr>
            <a:spLocks/>
          </p:cNvSpPr>
          <p:nvPr/>
        </p:nvSpPr>
        <p:spPr bwMode="auto">
          <a:xfrm>
            <a:off x="7588678" y="4638672"/>
            <a:ext cx="963702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E3.1</a:t>
            </a:r>
            <a:endParaRPr lang="en-US" sz="1000" dirty="0" smtClean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Threat sources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table</a:t>
            </a:r>
          </a:p>
        </p:txBody>
      </p:sp>
      <p:sp>
        <p:nvSpPr>
          <p:cNvPr id="59" name="Line 31"/>
          <p:cNvSpPr>
            <a:spLocks noChangeShapeType="1"/>
          </p:cNvSpPr>
          <p:nvPr/>
        </p:nvSpPr>
        <p:spPr bwMode="auto">
          <a:xfrm rot="10800000" flipH="1">
            <a:off x="1981200" y="4333872"/>
            <a:ext cx="0" cy="2286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 rot="10800000">
            <a:off x="3492500" y="4343400"/>
            <a:ext cx="3962400" cy="6985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286000" y="5629272"/>
            <a:ext cx="9906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26"/>
          <p:cNvSpPr>
            <a:spLocks/>
          </p:cNvSpPr>
          <p:nvPr/>
        </p:nvSpPr>
        <p:spPr bwMode="auto">
          <a:xfrm>
            <a:off x="2133600" y="6238872"/>
            <a:ext cx="902950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Evidence</a:t>
            </a:r>
            <a:endParaRPr lang="en-US" sz="1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68" name="Rectangle 27"/>
          <p:cNvSpPr>
            <a:spLocks/>
          </p:cNvSpPr>
          <p:nvPr/>
        </p:nvSpPr>
        <p:spPr bwMode="auto">
          <a:xfrm>
            <a:off x="2389441" y="5778695"/>
            <a:ext cx="822375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E1.7</a:t>
            </a:r>
            <a:endParaRPr lang="en-US" sz="1000" dirty="0" smtClean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Stakeholder</a:t>
            </a:r>
            <a:b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review notes</a:t>
            </a:r>
          </a:p>
        </p:txBody>
      </p:sp>
      <p:sp>
        <p:nvSpPr>
          <p:cNvPr id="69" name="Oval 68"/>
          <p:cNvSpPr/>
          <p:nvPr/>
        </p:nvSpPr>
        <p:spPr>
          <a:xfrm>
            <a:off x="5638800" y="5019672"/>
            <a:ext cx="990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26"/>
          <p:cNvSpPr>
            <a:spLocks/>
          </p:cNvSpPr>
          <p:nvPr/>
        </p:nvSpPr>
        <p:spPr bwMode="auto">
          <a:xfrm>
            <a:off x="5562600" y="5642428"/>
            <a:ext cx="902950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Evidence</a:t>
            </a:r>
            <a:endParaRPr lang="en-US" sz="1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71" name="Rectangle 27"/>
          <p:cNvSpPr>
            <a:spLocks/>
          </p:cNvSpPr>
          <p:nvPr/>
        </p:nvSpPr>
        <p:spPr bwMode="auto">
          <a:xfrm>
            <a:off x="5584387" y="5169095"/>
            <a:ext cx="1138091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E5.5</a:t>
            </a:r>
            <a:endParaRPr lang="en-US" sz="1000" dirty="0" smtClean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Cross-correlation </a:t>
            </a:r>
            <a:b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review notes</a:t>
            </a:r>
          </a:p>
        </p:txBody>
      </p:sp>
      <p:sp>
        <p:nvSpPr>
          <p:cNvPr id="72" name="Line 31"/>
          <p:cNvSpPr>
            <a:spLocks noChangeShapeType="1"/>
          </p:cNvSpPr>
          <p:nvPr/>
        </p:nvSpPr>
        <p:spPr bwMode="auto">
          <a:xfrm rot="10800000" flipH="1">
            <a:off x="3276600" y="4406900"/>
            <a:ext cx="3200400" cy="1603372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31"/>
          <p:cNvSpPr>
            <a:spLocks noChangeShapeType="1"/>
          </p:cNvSpPr>
          <p:nvPr/>
        </p:nvSpPr>
        <p:spPr bwMode="auto">
          <a:xfrm rot="10800000">
            <a:off x="914400" y="4333872"/>
            <a:ext cx="1371600" cy="16002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Line 31"/>
          <p:cNvSpPr>
            <a:spLocks noChangeShapeType="1"/>
          </p:cNvSpPr>
          <p:nvPr/>
        </p:nvSpPr>
        <p:spPr bwMode="auto">
          <a:xfrm rot="10800000">
            <a:off x="2209800" y="4333872"/>
            <a:ext cx="609600" cy="4572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Line 31"/>
          <p:cNvSpPr>
            <a:spLocks noChangeShapeType="1"/>
          </p:cNvSpPr>
          <p:nvPr/>
        </p:nvSpPr>
        <p:spPr bwMode="auto">
          <a:xfrm rot="10800000" flipH="1">
            <a:off x="6451600" y="4381500"/>
            <a:ext cx="457200" cy="6858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Line 24"/>
          <p:cNvSpPr>
            <a:spLocks noChangeShapeType="1"/>
          </p:cNvSpPr>
          <p:nvPr/>
        </p:nvSpPr>
        <p:spPr bwMode="auto">
          <a:xfrm rot="10800000" flipH="1">
            <a:off x="1981200" y="2809872"/>
            <a:ext cx="838200" cy="3810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31"/>
          <p:cNvSpPr>
            <a:spLocks noChangeShapeType="1"/>
          </p:cNvSpPr>
          <p:nvPr/>
        </p:nvSpPr>
        <p:spPr bwMode="auto">
          <a:xfrm rot="10800000">
            <a:off x="6375400" y="2657472"/>
            <a:ext cx="419100" cy="352428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AutoShape 12"/>
          <p:cNvSpPr>
            <a:spLocks/>
          </p:cNvSpPr>
          <p:nvPr/>
        </p:nvSpPr>
        <p:spPr bwMode="auto">
          <a:xfrm>
            <a:off x="406400" y="1958971"/>
            <a:ext cx="2082800" cy="698500"/>
          </a:xfrm>
          <a:prstGeom prst="roundRect">
            <a:avLst>
              <a:gd name="adj" fmla="val 27269"/>
            </a:avLst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Rectangle 13"/>
          <p:cNvSpPr>
            <a:spLocks/>
          </p:cNvSpPr>
          <p:nvPr/>
        </p:nvSpPr>
        <p:spPr bwMode="auto">
          <a:xfrm>
            <a:off x="830916" y="1997071"/>
            <a:ext cx="1133770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CG3.1.3_2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All threat sources 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are identified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85" name="Rectangle 14"/>
          <p:cNvSpPr>
            <a:spLocks/>
          </p:cNvSpPr>
          <p:nvPr/>
        </p:nvSpPr>
        <p:spPr bwMode="auto">
          <a:xfrm>
            <a:off x="406400" y="2365371"/>
            <a:ext cx="795211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Context</a:t>
            </a:r>
          </a:p>
        </p:txBody>
      </p:sp>
      <p:sp>
        <p:nvSpPr>
          <p:cNvPr id="86" name="Line 19"/>
          <p:cNvSpPr>
            <a:spLocks noChangeShapeType="1"/>
          </p:cNvSpPr>
          <p:nvPr/>
        </p:nvSpPr>
        <p:spPr bwMode="auto">
          <a:xfrm rot="10800000" flipH="1">
            <a:off x="2476500" y="1663700"/>
            <a:ext cx="1295400" cy="788984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AutoShape 12"/>
          <p:cNvSpPr>
            <a:spLocks/>
          </p:cNvSpPr>
          <p:nvPr/>
        </p:nvSpPr>
        <p:spPr bwMode="auto">
          <a:xfrm>
            <a:off x="6502400" y="942971"/>
            <a:ext cx="2082800" cy="698500"/>
          </a:xfrm>
          <a:prstGeom prst="roundRect">
            <a:avLst>
              <a:gd name="adj" fmla="val 27269"/>
            </a:avLst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13"/>
          <p:cNvSpPr>
            <a:spLocks/>
          </p:cNvSpPr>
          <p:nvPr/>
        </p:nvSpPr>
        <p:spPr bwMode="auto">
          <a:xfrm>
            <a:off x="6723440" y="981071"/>
            <a:ext cx="1540720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CG3.1.3_3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All </a:t>
            </a:r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undesired events</a:t>
            </a: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are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identified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90" name="Rectangle 14"/>
          <p:cNvSpPr>
            <a:spLocks/>
          </p:cNvSpPr>
          <p:nvPr/>
        </p:nvSpPr>
        <p:spPr bwMode="auto">
          <a:xfrm>
            <a:off x="6502400" y="1349371"/>
            <a:ext cx="795211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Context</a:t>
            </a:r>
          </a:p>
        </p:txBody>
      </p:sp>
      <p:sp>
        <p:nvSpPr>
          <p:cNvPr id="91" name="AutoShape 12"/>
          <p:cNvSpPr>
            <a:spLocks/>
          </p:cNvSpPr>
          <p:nvPr/>
        </p:nvSpPr>
        <p:spPr bwMode="auto">
          <a:xfrm>
            <a:off x="7061200" y="1717671"/>
            <a:ext cx="1752600" cy="698500"/>
          </a:xfrm>
          <a:prstGeom prst="roundRect">
            <a:avLst>
              <a:gd name="adj" fmla="val 27269"/>
            </a:avLst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Rectangle 13"/>
          <p:cNvSpPr>
            <a:spLocks/>
          </p:cNvSpPr>
          <p:nvPr/>
        </p:nvSpPr>
        <p:spPr bwMode="auto">
          <a:xfrm>
            <a:off x="7438565" y="1755771"/>
            <a:ext cx="1228072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CG3.1.3_4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All entry points are 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identified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93" name="Rectangle 14"/>
          <p:cNvSpPr>
            <a:spLocks/>
          </p:cNvSpPr>
          <p:nvPr/>
        </p:nvSpPr>
        <p:spPr bwMode="auto">
          <a:xfrm>
            <a:off x="7061200" y="2149471"/>
            <a:ext cx="795211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Context</a:t>
            </a:r>
          </a:p>
        </p:txBody>
      </p:sp>
      <p:sp>
        <p:nvSpPr>
          <p:cNvPr id="94" name="Line 19"/>
          <p:cNvSpPr>
            <a:spLocks noChangeShapeType="1"/>
          </p:cNvSpPr>
          <p:nvPr/>
        </p:nvSpPr>
        <p:spPr bwMode="auto">
          <a:xfrm rot="10800000" flipV="1">
            <a:off x="5892800" y="1320800"/>
            <a:ext cx="596900" cy="127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Line 19"/>
          <p:cNvSpPr>
            <a:spLocks noChangeShapeType="1"/>
          </p:cNvSpPr>
          <p:nvPr/>
        </p:nvSpPr>
        <p:spPr bwMode="auto">
          <a:xfrm rot="10800000">
            <a:off x="5905500" y="1663700"/>
            <a:ext cx="1117600" cy="3302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25"/>
          <p:cNvSpPr>
            <a:spLocks/>
          </p:cNvSpPr>
          <p:nvPr/>
        </p:nvSpPr>
        <p:spPr bwMode="auto">
          <a:xfrm>
            <a:off x="5029200" y="2987672"/>
            <a:ext cx="1041400" cy="1444628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ectangle 26"/>
          <p:cNvSpPr>
            <a:spLocks/>
          </p:cNvSpPr>
          <p:nvPr/>
        </p:nvSpPr>
        <p:spPr bwMode="auto">
          <a:xfrm>
            <a:off x="5257800" y="4194172"/>
            <a:ext cx="471993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Goal</a:t>
            </a:r>
          </a:p>
        </p:txBody>
      </p:sp>
      <p:sp>
        <p:nvSpPr>
          <p:cNvPr id="98" name="Rectangle 27"/>
          <p:cNvSpPr>
            <a:spLocks/>
          </p:cNvSpPr>
          <p:nvPr/>
        </p:nvSpPr>
        <p:spPr bwMode="auto">
          <a:xfrm>
            <a:off x="5016500" y="3063872"/>
            <a:ext cx="977900" cy="92333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G3.1.6.4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Gaps between Entry points</a:t>
            </a:r>
            <a:b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and identified risks</a:t>
            </a:r>
          </a:p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</a:t>
            </a: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  </a:t>
            </a:r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reviewed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99" name="Line 31"/>
          <p:cNvSpPr>
            <a:spLocks noChangeShapeType="1"/>
          </p:cNvSpPr>
          <p:nvPr/>
        </p:nvSpPr>
        <p:spPr bwMode="auto">
          <a:xfrm rot="10800000" flipH="1">
            <a:off x="5524500" y="2771772"/>
            <a:ext cx="0" cy="200028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31"/>
          <p:cNvSpPr>
            <a:spLocks noChangeShapeType="1"/>
          </p:cNvSpPr>
          <p:nvPr/>
        </p:nvSpPr>
        <p:spPr bwMode="auto">
          <a:xfrm rot="10800000">
            <a:off x="5562600" y="4406900"/>
            <a:ext cx="177800" cy="7366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Line 31"/>
          <p:cNvSpPr>
            <a:spLocks noChangeShapeType="1"/>
          </p:cNvSpPr>
          <p:nvPr/>
        </p:nvSpPr>
        <p:spPr bwMode="auto">
          <a:xfrm rot="10800000">
            <a:off x="3390900" y="4343400"/>
            <a:ext cx="2273300" cy="9525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406900" y="5387972"/>
            <a:ext cx="990600" cy="9144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26"/>
          <p:cNvSpPr>
            <a:spLocks/>
          </p:cNvSpPr>
          <p:nvPr/>
        </p:nvSpPr>
        <p:spPr bwMode="auto">
          <a:xfrm>
            <a:off x="4494550" y="5921372"/>
            <a:ext cx="902950" cy="21544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Evidence</a:t>
            </a:r>
            <a:endParaRPr lang="en-US" sz="1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104" name="Rectangle 27"/>
          <p:cNvSpPr>
            <a:spLocks/>
          </p:cNvSpPr>
          <p:nvPr/>
        </p:nvSpPr>
        <p:spPr bwMode="auto">
          <a:xfrm>
            <a:off x="4527722" y="5537395"/>
            <a:ext cx="787622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E1.8.5</a:t>
            </a:r>
            <a:endParaRPr lang="en-US" sz="1000" dirty="0" smtClean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Entry points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table</a:t>
            </a:r>
          </a:p>
        </p:txBody>
      </p:sp>
      <p:sp>
        <p:nvSpPr>
          <p:cNvPr id="105" name="Line 31"/>
          <p:cNvSpPr>
            <a:spLocks noChangeShapeType="1"/>
          </p:cNvSpPr>
          <p:nvPr/>
        </p:nvSpPr>
        <p:spPr bwMode="auto">
          <a:xfrm rot="10800000" flipH="1">
            <a:off x="4978400" y="4432300"/>
            <a:ext cx="241300" cy="9525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ectangle 27"/>
          <p:cNvSpPr>
            <a:spLocks/>
          </p:cNvSpPr>
          <p:nvPr/>
        </p:nvSpPr>
        <p:spPr bwMode="auto">
          <a:xfrm>
            <a:off x="4191270" y="1168400"/>
            <a:ext cx="1342724" cy="46166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G3.1.6</a:t>
            </a:r>
          </a:p>
          <a:p>
            <a:pPr marL="39688" algn="ctr"/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All threat statements</a:t>
            </a:r>
          </a:p>
          <a:p>
            <a:pPr marL="39688" algn="ctr"/>
            <a:r>
              <a:rPr lang="en-US" sz="10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</a:t>
            </a:r>
            <a:r>
              <a:rPr lang="en-US" sz="1000" dirty="0" smtClean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  identified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107" name="Line 31"/>
          <p:cNvSpPr>
            <a:spLocks noChangeShapeType="1"/>
          </p:cNvSpPr>
          <p:nvPr/>
        </p:nvSpPr>
        <p:spPr bwMode="auto">
          <a:xfrm rot="10800000" flipH="1">
            <a:off x="1054100" y="4343400"/>
            <a:ext cx="635000" cy="3556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24"/>
          <p:cNvSpPr>
            <a:spLocks noChangeShapeType="1"/>
          </p:cNvSpPr>
          <p:nvPr/>
        </p:nvSpPr>
        <p:spPr bwMode="auto">
          <a:xfrm rot="10800000">
            <a:off x="6578600" y="2754313"/>
            <a:ext cx="736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 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14700" y="5016500"/>
            <a:ext cx="2448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Dr. Nikolai Mansourov</a:t>
            </a:r>
          </a:p>
          <a:p>
            <a:endParaRPr lang="en-US" dirty="0" smtClean="0"/>
          </a:p>
          <a:p>
            <a:r>
              <a:rPr lang="en-US" dirty="0" err="1" smtClean="0"/>
              <a:t>nick@kdmanalytics.com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Justifiable risk assurance = </a:t>
            </a:r>
            <a:br>
              <a:rPr lang="en-US" dirty="0" smtClean="0"/>
            </a:br>
            <a:r>
              <a:rPr lang="en-US" dirty="0" smtClean="0"/>
              <a:t>risk management + assurance case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75100" y="5829300"/>
            <a:ext cx="4867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Brief first pass, more details later, time permitting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DM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KDM powerpoint</Template>
  <TotalTime>64459</TotalTime>
  <Words>5106</Words>
  <Application>Microsoft Macintosh PowerPoint</Application>
  <PresentationFormat>On-screen Show (4:3)</PresentationFormat>
  <Paragraphs>1707</Paragraphs>
  <Slides>86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7" baseType="lpstr">
      <vt:lpstr>KDM Master</vt:lpstr>
      <vt:lpstr>Slide 1</vt:lpstr>
      <vt:lpstr>What is security risk ? (ISO 15408)</vt:lpstr>
      <vt:lpstr>Existing Threat and Risk Analysis methodologies</vt:lpstr>
      <vt:lpstr>Slide 4</vt:lpstr>
      <vt:lpstr>Sharing for reactive improvements of security</vt:lpstr>
      <vt:lpstr>Sharing for proactive improvements of security</vt:lpstr>
      <vt:lpstr>Failing to understand ALL risks …</vt:lpstr>
      <vt:lpstr>3 types of useful shareable content </vt:lpstr>
      <vt:lpstr>Justifiable risk assurance =  risk management + assurance case</vt:lpstr>
      <vt:lpstr>Justifiable Risk Assurance</vt:lpstr>
      <vt:lpstr>Justifiable Risk Assurance</vt:lpstr>
      <vt:lpstr>Slide 12</vt:lpstr>
      <vt:lpstr>Tools, Interoperability, “Automated Everything”</vt:lpstr>
      <vt:lpstr>Overview of the risk metamodel for justifiable risk assurance</vt:lpstr>
      <vt:lpstr>Overview of the Risk Metamodel</vt:lpstr>
      <vt:lpstr>Overview of the Risk Metamodel</vt:lpstr>
      <vt:lpstr>Our FORSA methodology</vt:lpstr>
      <vt:lpstr>Part 1: The Operational Context</vt:lpstr>
      <vt:lpstr>Slide 19</vt:lpstr>
      <vt:lpstr>Analysis of the operational context is based on the following model</vt:lpstr>
      <vt:lpstr>Analysis of the operational context is based on the following model</vt:lpstr>
      <vt:lpstr>Analysis of the operational context is based on the following model</vt:lpstr>
      <vt:lpstr>Analysis of the operational context is based on the following model</vt:lpstr>
      <vt:lpstr>“Standard” Taxonomy of Impacts</vt:lpstr>
      <vt:lpstr>Taxonomy of Impacts in scope</vt:lpstr>
      <vt:lpstr>“Standard” Taxonomy of threat sources</vt:lpstr>
      <vt:lpstr>Taxonomy of threat sources in scope</vt:lpstr>
      <vt:lpstr>Slide 28</vt:lpstr>
      <vt:lpstr>Analysis of System Facts is aligned with Business Models</vt:lpstr>
      <vt:lpstr>Analysis of System Facts is aligned with Business Models</vt:lpstr>
      <vt:lpstr>Analysis of System Facts is aligned with Business Models</vt:lpstr>
      <vt:lpstr>Part 2: The Effect analysis</vt:lpstr>
      <vt:lpstr>Slide 33</vt:lpstr>
      <vt:lpstr>Analysis of Assets is based on  the following model </vt:lpstr>
      <vt:lpstr>Taxonomy of Assets</vt:lpstr>
      <vt:lpstr>Taxonomy of Assets in scope</vt:lpstr>
      <vt:lpstr>Analysis of Assets is based on  the following model </vt:lpstr>
      <vt:lpstr>Analysis of Assets is based on  the following model </vt:lpstr>
      <vt:lpstr>Slide 39</vt:lpstr>
      <vt:lpstr>Analysis of Undesired Events is based on  the following model </vt:lpstr>
      <vt:lpstr>Taxonomy of injuries for cyber security</vt:lpstr>
      <vt:lpstr>Analysis of Undesired Events is based on  the following model </vt:lpstr>
      <vt:lpstr>FORSA: The Effect analysis</vt:lpstr>
      <vt:lpstr>Part 3: The Cause Analysis</vt:lpstr>
      <vt:lpstr>Cause and effect in a risk statement</vt:lpstr>
      <vt:lpstr>The corresponding FORSA steps </vt:lpstr>
      <vt:lpstr>Slide 47</vt:lpstr>
      <vt:lpstr>Analysis of Attack Groups is based on  the following model </vt:lpstr>
      <vt:lpstr>Attack Groups</vt:lpstr>
      <vt:lpstr>Slide 50</vt:lpstr>
      <vt:lpstr>Analysis of Threat Scenarios is based on  the following model </vt:lpstr>
      <vt:lpstr>Analysis of Threat Scenarios is based on  the following model </vt:lpstr>
      <vt:lpstr>The Yin and Yang of Security Assurance</vt:lpstr>
      <vt:lpstr>Slide 54</vt:lpstr>
      <vt:lpstr>Analysis of Safeguards is based on  the following model </vt:lpstr>
      <vt:lpstr>Slide 56</vt:lpstr>
      <vt:lpstr>Analysis of System Vulnerabilities is based on  the following model </vt:lpstr>
      <vt:lpstr>FORSA: The Cause analysis</vt:lpstr>
      <vt:lpstr>Part 4: risk analysis &amp; mitigation</vt:lpstr>
      <vt:lpstr>Slide 60</vt:lpstr>
      <vt:lpstr>Analysis of Risks is based on the following model</vt:lpstr>
      <vt:lpstr>Risk Mitigation Analysis is based on  the following model </vt:lpstr>
      <vt:lpstr>Questions  ?</vt:lpstr>
      <vt:lpstr>Justifiable risk assurance =  risk management + assurance case</vt:lpstr>
      <vt:lpstr>Justifiable Risk Assurance</vt:lpstr>
      <vt:lpstr>Justifiable Risk Assurance</vt:lpstr>
      <vt:lpstr>The key outcome is a justifiable list of risks</vt:lpstr>
      <vt:lpstr>Results of justifiable risk analysis (1 of 2)</vt:lpstr>
      <vt:lpstr>Anatomy of a risk statement</vt:lpstr>
      <vt:lpstr>Cause and effect in a risk statement</vt:lpstr>
      <vt:lpstr>The corresponding FORSA steps </vt:lpstr>
      <vt:lpstr>Risk analysis</vt:lpstr>
      <vt:lpstr>From risk to Claims &amp; evidence through patterns</vt:lpstr>
      <vt:lpstr>Evidence collection planning</vt:lpstr>
      <vt:lpstr>Business Models -&gt; SysML -&gt; Code</vt:lpstr>
      <vt:lpstr>Evidence collection</vt:lpstr>
      <vt:lpstr>Evidence analysis</vt:lpstr>
      <vt:lpstr>Undesired Events -&gt; Claims -&gt; Patterns</vt:lpstr>
      <vt:lpstr>Assurance case for justifiable risk management</vt:lpstr>
      <vt:lpstr>Security Assurance Case (top)</vt:lpstr>
      <vt:lpstr>Mitigation argument</vt:lpstr>
      <vt:lpstr>Vulnerability Mitigation Argument</vt:lpstr>
      <vt:lpstr>Security Assurance Case (back to the top)</vt:lpstr>
      <vt:lpstr>Threat identification argument</vt:lpstr>
      <vt:lpstr>Threat identification argument (cont’d)</vt:lpstr>
      <vt:lpstr>Questions  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Norm Rajala</dc:creator>
  <cp:lastModifiedBy>Nikolai Mansourov</cp:lastModifiedBy>
  <cp:revision>1627</cp:revision>
  <cp:lastPrinted>2014-04-21T17:10:08Z</cp:lastPrinted>
  <dcterms:created xsi:type="dcterms:W3CDTF">2014-04-21T17:08:06Z</dcterms:created>
  <dcterms:modified xsi:type="dcterms:W3CDTF">2014-04-21T20:47:57Z</dcterms:modified>
</cp:coreProperties>
</file>