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sldIdLst>
    <p:sldId id="256" r:id="rId2"/>
    <p:sldId id="285" r:id="rId3"/>
    <p:sldId id="287" r:id="rId4"/>
    <p:sldId id="288" r:id="rId5"/>
    <p:sldId id="289" r:id="rId6"/>
    <p:sldId id="291" r:id="rId7"/>
    <p:sldId id="295" r:id="rId8"/>
    <p:sldId id="292" r:id="rId9"/>
    <p:sldId id="293" r:id="rId10"/>
    <p:sldId id="294" r:id="rId11"/>
    <p:sldId id="286" r:id="rId12"/>
    <p:sldId id="257" r:id="rId13"/>
    <p:sldId id="315" r:id="rId14"/>
    <p:sldId id="258" r:id="rId15"/>
    <p:sldId id="265" r:id="rId16"/>
    <p:sldId id="262" r:id="rId17"/>
    <p:sldId id="259" r:id="rId18"/>
    <p:sldId id="261" r:id="rId19"/>
    <p:sldId id="263" r:id="rId20"/>
    <p:sldId id="284" r:id="rId21"/>
    <p:sldId id="264" r:id="rId22"/>
    <p:sldId id="266" r:id="rId23"/>
    <p:sldId id="278" r:id="rId24"/>
    <p:sldId id="267" r:id="rId25"/>
    <p:sldId id="276" r:id="rId26"/>
    <p:sldId id="268" r:id="rId27"/>
    <p:sldId id="271" r:id="rId28"/>
    <p:sldId id="272" r:id="rId29"/>
    <p:sldId id="273" r:id="rId30"/>
    <p:sldId id="274" r:id="rId31"/>
    <p:sldId id="277" r:id="rId32"/>
    <p:sldId id="317" r:id="rId33"/>
    <p:sldId id="279" r:id="rId34"/>
    <p:sldId id="310" r:id="rId35"/>
    <p:sldId id="311" r:id="rId36"/>
    <p:sldId id="280" r:id="rId37"/>
    <p:sldId id="324" r:id="rId38"/>
    <p:sldId id="330" r:id="rId39"/>
    <p:sldId id="326" r:id="rId40"/>
    <p:sldId id="325" r:id="rId41"/>
    <p:sldId id="327" r:id="rId42"/>
    <p:sldId id="328" r:id="rId43"/>
    <p:sldId id="334" r:id="rId44"/>
    <p:sldId id="329" r:id="rId45"/>
    <p:sldId id="337" r:id="rId46"/>
    <p:sldId id="335" r:id="rId47"/>
    <p:sldId id="336" r:id="rId48"/>
    <p:sldId id="338" r:id="rId49"/>
    <p:sldId id="339" r:id="rId50"/>
    <p:sldId id="331" r:id="rId51"/>
    <p:sldId id="332" r:id="rId52"/>
    <p:sldId id="333" r:id="rId53"/>
    <p:sldId id="312" r:id="rId54"/>
    <p:sldId id="283" r:id="rId55"/>
    <p:sldId id="282"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23" r:id="rId71"/>
    <p:sldId id="318" r:id="rId72"/>
    <p:sldId id="319" r:id="rId73"/>
    <p:sldId id="320" r:id="rId74"/>
    <p:sldId id="321" r:id="rId75"/>
    <p:sldId id="322" r:id="rId76"/>
    <p:sldId id="313" r:id="rId77"/>
    <p:sldId id="31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varScale="1">
        <p:scale>
          <a:sx n="106" d="100"/>
          <a:sy n="106" d="100"/>
        </p:scale>
        <p:origin x="-792" y="-90"/>
      </p:cViewPr>
      <p:guideLst>
        <p:guide orient="horz" pos="2160"/>
        <p:guide pos="2880"/>
      </p:guideLst>
    </p:cSldViewPr>
  </p:slideViewPr>
  <p:notesTextViewPr>
    <p:cViewPr>
      <p:scale>
        <a:sx n="1" d="1"/>
        <a:sy n="1" d="1"/>
      </p:scale>
      <p:origin x="0" y="0"/>
    </p:cViewPr>
  </p:notesTextViewPr>
  <p:sorterViewPr>
    <p:cViewPr>
      <p:scale>
        <a:sx n="100" d="100"/>
        <a:sy n="100" d="100"/>
      </p:scale>
      <p:origin x="0" y="57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Submitter LOI &amp; Team forms</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400" dirty="0" smtClean="0"/>
            <a:t>Task Force Review</a:t>
          </a:r>
          <a:endParaRPr lang="en-US" sz="14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3CB1965B-D294-45B6-B720-7820A0E03D67}" srcId="{CB1AD5F6-B8F9-466B-A6C6-9EA19545F5A0}" destId="{00DAB9BB-3A7C-4AB5-B1CC-EED9F6877063}" srcOrd="4" destOrd="0" parTransId="{54DA5B52-3A27-4F50-BC48-B5B1DEDB1A54}" sibTransId="{69928314-AF82-42EA-8EFD-B82EED0E12D4}"/>
    <dgm:cxn modelId="{042820C9-C185-46CB-AD3C-D0934A57DBB5}" type="presOf" srcId="{00DAB9BB-3A7C-4AB5-B1CC-EED9F6877063}" destId="{FDEAC994-2602-4149-BDE2-1BB9508FD3E3}" srcOrd="0" destOrd="0" presId="urn:microsoft.com/office/officeart/2005/8/layout/hChevron3"/>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5"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9163F9EC-6E18-4291-B028-3E40E706A57C}" type="presParOf" srcId="{38CCD1CF-A2E7-4999-A4A8-9E54A066E92C}" destId="{FDEAC994-2602-4149-BDE2-1BB9508FD3E3}" srcOrd="8" destOrd="0" presId="urn:microsoft.com/office/officeart/2005/8/layout/hChevron3"/>
    <dgm:cxn modelId="{8CAF604C-DDD0-4578-A480-E1154C5A1FA5}" type="presParOf" srcId="{38CCD1CF-A2E7-4999-A4A8-9E54A066E92C}" destId="{4EBD1FFF-A74B-46C9-B54F-B07408B0D9C2}" srcOrd="9" destOrd="0" presId="urn:microsoft.com/office/officeart/2005/8/layout/hChevron3"/>
    <dgm:cxn modelId="{E52B915B-1836-468F-9761-CB95CC7A7AF3}"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Submitter LOI &amp; Team forms</a:t>
          </a:r>
          <a:endParaRPr lang="en-US" sz="14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Review</a:t>
          </a:r>
          <a:endParaRPr lang="en-US" sz="14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endParaRPr lang="en-US" sz="1400" kern="1200" dirty="0"/>
        </a:p>
      </dsp:txBody>
      <dsp:txXfrm>
        <a:off x="7543054" y="471121"/>
        <a:ext cx="1077423" cy="71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49</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1/26/2015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1/26/2015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1/26/2015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 y="0"/>
            <a:ext cx="9142569" cy="6857998"/>
          </a:xfrm>
          <a:prstGeom prst="rect">
            <a:avLst/>
          </a:prstGeom>
        </p:spPr>
      </p:pic>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rgbClr val="0D0D0D"/>
                </a:solidFill>
                <a:latin typeface="Century Gothic"/>
                <a:cs typeface="Century Gothic"/>
              </a:defRPr>
            </a:lvl1pPr>
            <a:lvl2pPr marL="742950" indent="-285750">
              <a:buClr>
                <a:srgbClr val="149DEB"/>
              </a:buClr>
              <a:buFont typeface="Arial"/>
              <a:buChar char="•"/>
              <a:defRPr sz="2000" b="0" i="0">
                <a:solidFill>
                  <a:srgbClr val="0D0D0D"/>
                </a:solidFill>
                <a:latin typeface="Century Gothic"/>
                <a:cs typeface="Century Gothic"/>
              </a:defRPr>
            </a:lvl2pPr>
            <a:lvl3pPr marL="1143000" indent="-228600">
              <a:buClr>
                <a:srgbClr val="149DEB"/>
              </a:buClr>
              <a:buFont typeface="Lucida Grande"/>
              <a:buChar char="–"/>
              <a:defRPr sz="1800" b="0" i="0">
                <a:solidFill>
                  <a:srgbClr val="0D0D0D"/>
                </a:solidFill>
                <a:latin typeface="Century Gothic"/>
                <a:cs typeface="Century Gothic"/>
              </a:defRPr>
            </a:lvl3pPr>
            <a:lvl4pPr marL="1600200" indent="-228600">
              <a:buClr>
                <a:srgbClr val="149DEB"/>
              </a:buClr>
              <a:buFont typeface="Arial"/>
              <a:buChar char="•"/>
              <a:defRPr sz="1600" b="0" i="0">
                <a:solidFill>
                  <a:srgbClr val="0D0D0D"/>
                </a:solidFill>
                <a:latin typeface="Century Gothic"/>
                <a:cs typeface="Century Gothic"/>
              </a:defRPr>
            </a:lvl4pPr>
            <a:lvl5pPr marL="2057400" indent="-228600">
              <a:buClr>
                <a:srgbClr val="149DEB"/>
              </a:buClr>
              <a:buFont typeface="Lucida Grande"/>
              <a:buChar char="»"/>
              <a:defRPr sz="1600" b="0" i="0">
                <a:solidFill>
                  <a:srgbClr val="0D0D0D"/>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1/26/2015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1/26/2015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1/26/2015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1/26/2015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1/26/2015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1/26/2015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1/26/2015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1/26/2015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1/26/2015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196"/>
            <a:ext cx="8016240" cy="951569"/>
          </a:xfrm>
        </p:spPr>
        <p:txBody>
          <a:bodyPr/>
          <a:lstStyle/>
          <a:p>
            <a:r>
              <a:rPr lang="en-US" dirty="0" smtClean="0"/>
              <a:t>Approach</a:t>
            </a:r>
            <a:endParaRPr lang="en-US" dirty="0"/>
          </a:p>
        </p:txBody>
      </p:sp>
      <p:sp>
        <p:nvSpPr>
          <p:cNvPr id="3" name="Content Placeholder 2"/>
          <p:cNvSpPr>
            <a:spLocks noGrp="1"/>
          </p:cNvSpPr>
          <p:nvPr>
            <p:ph sz="half" idx="1"/>
          </p:nvPr>
        </p:nvSpPr>
        <p:spPr>
          <a:xfrm>
            <a:off x="457200" y="1453931"/>
            <a:ext cx="4149090" cy="4499830"/>
          </a:xfrm>
        </p:spPr>
        <p:txBody>
          <a:bodyPr>
            <a:normAutofit fontScale="85000" lnSpcReduction="1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12</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smtClean="0"/>
              <a:t>Model Driven Solutions</a:t>
            </a:r>
          </a:p>
          <a:p>
            <a:pPr lvl="1"/>
            <a:r>
              <a:rPr lang="en-US" dirty="0" smtClean="0"/>
              <a:t>KDM Analytics</a:t>
            </a:r>
          </a:p>
          <a:p>
            <a:pPr lvl="1"/>
            <a:r>
              <a:rPr lang="en-US" dirty="0" err="1" smtClean="0"/>
              <a:t>LEADing</a:t>
            </a:r>
            <a:r>
              <a:rPr lang="en-US" dirty="0" smtClean="0"/>
              <a:t> Practice</a:t>
            </a:r>
          </a:p>
          <a:p>
            <a:pPr lvl="1"/>
            <a:r>
              <a:rPr lang="en-US" dirty="0" smtClean="0"/>
              <a:t>Fujitsu – has submitted an LOI but is not active</a:t>
            </a:r>
          </a:p>
          <a:p>
            <a:r>
              <a:rPr lang="en-US" dirty="0" smtClean="0"/>
              <a:t>Potential Submitters</a:t>
            </a:r>
          </a:p>
          <a:p>
            <a:pPr marL="285750" indent="-285750">
              <a:buFont typeface="Arial" panose="020B0604020202020204" pitchFamily="34" charset="0"/>
              <a:buChar char="•"/>
            </a:pPr>
            <a:r>
              <a:rPr lang="en-US" dirty="0" smtClean="0"/>
              <a:t>RSA</a:t>
            </a:r>
          </a:p>
          <a:p>
            <a:pPr marL="285750" indent="-285750">
              <a:buFont typeface="Arial" panose="020B0604020202020204" pitchFamily="34" charset="0"/>
              <a:buChar char="•"/>
            </a:pPr>
            <a:r>
              <a:rPr lang="en-US" dirty="0" smtClean="0"/>
              <a:t>Oracle</a:t>
            </a:r>
          </a:p>
          <a:p>
            <a:pPr marL="285750" indent="-285750">
              <a:buFont typeface="Arial" panose="020B0604020202020204" pitchFamily="34" charset="0"/>
              <a:buChar char="•"/>
            </a:pPr>
            <a:r>
              <a:rPr lang="en-US" dirty="0" smtClean="0"/>
              <a:t>IBM</a:t>
            </a:r>
          </a:p>
          <a:p>
            <a:pPr marL="285750" indent="-285750">
              <a:buFont typeface="Arial" panose="020B0604020202020204" pitchFamily="34" charset="0"/>
              <a:buChar char="•"/>
            </a:pPr>
            <a:r>
              <a:rPr lang="en-US" dirty="0" smtClean="0"/>
              <a:t>Others?</a:t>
            </a:r>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
        <p:nvSpPr>
          <p:cNvPr id="7" name="Oval Callout 6"/>
          <p:cNvSpPr/>
          <p:nvPr/>
        </p:nvSpPr>
        <p:spPr>
          <a:xfrm>
            <a:off x="5486400" y="1828800"/>
            <a:ext cx="3505200" cy="3352800"/>
          </a:xfrm>
          <a:prstGeom prst="wedgeEllipseCallout">
            <a:avLst>
              <a:gd name="adj1" fmla="val -135811"/>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LOI period has passed (Jan 5</a:t>
            </a:r>
            <a:r>
              <a:rPr lang="en-US" baseline="30000" dirty="0" smtClean="0"/>
              <a:t>th</a:t>
            </a:r>
            <a:r>
              <a:rPr lang="en-US" dirty="0" smtClean="0"/>
              <a:t>). Adding new submitters would require the task force re-open the voting list and possibly move the initial submission date.</a:t>
            </a:r>
            <a:endParaRPr lang="en-US" dirty="0"/>
          </a:p>
        </p:txBody>
      </p:sp>
      <p:sp>
        <p:nvSpPr>
          <p:cNvPr id="8" name="Cloud Callout 7"/>
          <p:cNvSpPr/>
          <p:nvPr/>
        </p:nvSpPr>
        <p:spPr>
          <a:xfrm>
            <a:off x="2057400" y="4894216"/>
            <a:ext cx="3886200" cy="13541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need an intellectual property agreement for all contributors.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1/26/2015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Understand and agree on the processes and approach of the submission team</a:t>
            </a:r>
          </a:p>
          <a:p>
            <a:pPr marL="285750" indent="-285750">
              <a:buFont typeface="Arial" panose="020B0604020202020204" pitchFamily="34" charset="0"/>
              <a:buChar char="•"/>
            </a:pPr>
            <a:r>
              <a:rPr lang="en-US" dirty="0" smtClean="0"/>
              <a:t>Review the OMG process and time-line </a:t>
            </a:r>
          </a:p>
          <a:p>
            <a:pPr marL="285750" indent="-285750">
              <a:buFont typeface="Arial" panose="020B0604020202020204" pitchFamily="34" charset="0"/>
              <a:buChar char="•"/>
            </a:pPr>
            <a:r>
              <a:rPr lang="en-US" dirty="0" smtClean="0"/>
              <a:t>Review what needs to be done for the initial and final 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What we have to accomplish in this meeting (no 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1/26/2015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1/26/2015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266220"/>
            <a:ext cx="8534400" cy="8382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688" y="3675799"/>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2649" y="3345259"/>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2336" y="5362154"/>
            <a:ext cx="2205219" cy="646331"/>
          </a:xfrm>
          <a:prstGeom prst="rect">
            <a:avLst/>
          </a:prstGeom>
          <a:noFill/>
        </p:spPr>
        <p:txBody>
          <a:bodyPr wrap="none" rtlCol="0">
            <a:spAutoFit/>
          </a:bodyPr>
          <a:lstStyle/>
          <a:p>
            <a:r>
              <a:rPr lang="en-US" b="1" dirty="0" smtClean="0"/>
              <a:t>Risk/Threat</a:t>
            </a:r>
            <a:endParaRPr lang="en-US" b="1" dirty="0" smtClean="0"/>
          </a:p>
          <a:p>
            <a:r>
              <a:rPr lang="en-US" b="1" dirty="0" smtClean="0"/>
              <a:t>Information 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362155"/>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383765"/>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383765"/>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1/26/2015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24</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1/26/2015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26</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Review, understand and decide what to integrate from</a:t>
            </a:r>
          </a:p>
          <a:p>
            <a:pPr lvl="1"/>
            <a:r>
              <a:rPr lang="en-US" dirty="0" err="1" smtClean="0"/>
              <a:t>LEADing</a:t>
            </a:r>
            <a:r>
              <a:rPr lang="en-US" dirty="0" smtClean="0"/>
              <a:t> practice ontology</a:t>
            </a:r>
          </a:p>
          <a:p>
            <a:pPr lvl="1"/>
            <a:r>
              <a:rPr lang="en-US" dirty="0" smtClean="0"/>
              <a:t>NIEM</a:t>
            </a:r>
          </a:p>
          <a:p>
            <a:pPr lvl="1"/>
            <a:r>
              <a:rPr lang="en-US" dirty="0" smtClean="0"/>
              <a:t>STIX</a:t>
            </a:r>
          </a:p>
          <a:p>
            <a:pPr lvl="1"/>
            <a:r>
              <a:rPr lang="en-US" dirty="0" smtClean="0"/>
              <a:t>EDXL</a:t>
            </a:r>
          </a:p>
          <a:p>
            <a:pPr lvl="1"/>
            <a:r>
              <a:rPr lang="en-US" dirty="0" smtClean="0"/>
              <a:t>Pilots</a:t>
            </a:r>
          </a:p>
          <a:p>
            <a:pPr lvl="1"/>
            <a:endParaRPr lang="en-US" dirty="0"/>
          </a:p>
          <a:p>
            <a:pPr marL="0" lvl="1" indent="0">
              <a:buNone/>
            </a:pPr>
            <a:r>
              <a:rPr lang="en-US" dirty="0" smtClean="0"/>
              <a:t>Others?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Primary inputs and mappings</a:t>
            </a:r>
            <a:endParaRPr lang="en-US" dirty="0"/>
          </a:p>
        </p:txBody>
      </p:sp>
    </p:spTree>
    <p:extLst>
      <p:ext uri="{BB962C8B-B14F-4D97-AF65-F5344CB8AC3E}">
        <p14:creationId xmlns:p14="http://schemas.microsoft.com/office/powerpoint/2010/main" val="3336804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1/26/2015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1/26/2015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1/26/2015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Fundamental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Fundamental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1079830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1/26/2015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Instance specifications {Constraints and patterns}</a:t>
            </a:r>
          </a:p>
          <a:p>
            <a:pPr marL="285750" indent="-285750">
              <a:buFont typeface="Arial" panose="020B0604020202020204" pitchFamily="34" charset="0"/>
              <a:buChar char="•"/>
            </a:pPr>
            <a:r>
              <a:rPr lang="en-US" dirty="0" smtClean="0"/>
              <a:t>Collaboration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2754302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D67D7B8-0974-4C85-AD6F-E3AA752C474C}" type="datetime1">
              <a:rPr lang="en-US" smtClean="0"/>
              <a:t>1/26/2015</a:t>
            </a:fld>
            <a:endParaRPr lang="en-US"/>
          </a:p>
        </p:txBody>
      </p:sp>
      <p:sp>
        <p:nvSpPr>
          <p:cNvPr id="8" name="Slide Number Placeholder 7"/>
          <p:cNvSpPr>
            <a:spLocks noGrp="1"/>
          </p:cNvSpPr>
          <p:nvPr>
            <p:ph type="sldNum" sz="quarter" idx="11"/>
          </p:nvPr>
        </p:nvSpPr>
        <p:spPr/>
        <p:txBody>
          <a:bodyPr/>
          <a:lstStyle/>
          <a:p>
            <a:fld id="{C5349D12-3EF0-44B0-8484-0F10BE0E01DA}" type="slidenum">
              <a:rPr lang="en-US" smtClean="0"/>
              <a:t>38</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1" name="Title 10"/>
          <p:cNvSpPr>
            <a:spLocks noGrp="1"/>
          </p:cNvSpPr>
          <p:nvPr>
            <p:ph type="title"/>
          </p:nvPr>
        </p:nvSpPr>
        <p:spPr/>
        <p:txBody>
          <a:bodyPr/>
          <a:lstStyle/>
          <a:p>
            <a:r>
              <a:rPr lang="en-US" dirty="0" smtClean="0"/>
              <a:t>Example in STIX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600200"/>
            <a:ext cx="1083945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610225" y="2409825"/>
            <a:ext cx="1295400" cy="3810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4825" y="2190189"/>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33625" y="2232771"/>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54766" y="2248458"/>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14825" y="2775136"/>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95425" y="3171825"/>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20025" y="2642907"/>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4110878"/>
            <a:ext cx="92964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Conceptual</a:t>
            </a:r>
          </a:p>
          <a:p>
            <a:r>
              <a:rPr lang="en-US" sz="2800" dirty="0" smtClean="0"/>
              <a:t>Model</a:t>
            </a:r>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31" y="4709272"/>
            <a:ext cx="22479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ular Callout 20"/>
          <p:cNvSpPr/>
          <p:nvPr/>
        </p:nvSpPr>
        <p:spPr>
          <a:xfrm>
            <a:off x="6011956" y="4833097"/>
            <a:ext cx="2409825" cy="672353"/>
          </a:xfrm>
          <a:prstGeom prst="wedgeRoundRectCallout">
            <a:avLst>
              <a:gd name="adj1" fmla="val -107883"/>
              <a:gd name="adj2" fmla="val 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Unifying concept in conceptual model</a:t>
            </a:r>
            <a:endParaRPr lang="en-US" dirty="0"/>
          </a:p>
        </p:txBody>
      </p:sp>
      <p:sp>
        <p:nvSpPr>
          <p:cNvPr id="24" name="Rounded Rectangular Callout 23"/>
          <p:cNvSpPr/>
          <p:nvPr/>
        </p:nvSpPr>
        <p:spPr>
          <a:xfrm>
            <a:off x="6025404" y="5657850"/>
            <a:ext cx="2396378" cy="804022"/>
          </a:xfrm>
          <a:prstGeom prst="wedgeRoundRectCallout">
            <a:avLst>
              <a:gd name="adj1" fmla="val -170938"/>
              <a:gd name="adj2" fmla="val -11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Everything in the model (except values) derives from “Entity”</a:t>
            </a:r>
            <a:endParaRPr lang="en-US" dirty="0"/>
          </a:p>
        </p:txBody>
      </p:sp>
      <p:sp>
        <p:nvSpPr>
          <p:cNvPr id="22" name="TextBox 21"/>
          <p:cNvSpPr txBox="1"/>
          <p:nvPr/>
        </p:nvSpPr>
        <p:spPr>
          <a:xfrm>
            <a:off x="3899437" y="6461872"/>
            <a:ext cx="1497526" cy="369332"/>
          </a:xfrm>
          <a:prstGeom prst="rect">
            <a:avLst/>
          </a:prstGeom>
          <a:noFill/>
        </p:spPr>
        <p:txBody>
          <a:bodyPr wrap="none" rtlCol="0">
            <a:spAutoFit/>
          </a:bodyPr>
          <a:lstStyle/>
          <a:p>
            <a:r>
              <a:rPr lang="en-US" dirty="0" smtClean="0"/>
              <a:t>Less is better!</a:t>
            </a:r>
            <a:endParaRPr lang="en-US" dirty="0"/>
          </a:p>
        </p:txBody>
      </p:sp>
      <p:cxnSp>
        <p:nvCxnSpPr>
          <p:cNvPr id="25" name="Straight Arrow Connector 24"/>
          <p:cNvCxnSpPr/>
          <p:nvPr/>
        </p:nvCxnSpPr>
        <p:spPr>
          <a:xfrm>
            <a:off x="1560979" y="2300007"/>
            <a:ext cx="1826559" cy="2561106"/>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981325" y="2468094"/>
            <a:ext cx="601756" cy="2365003"/>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81200" y="3391461"/>
            <a:ext cx="1301003" cy="146965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4"/>
          </p:cNvCxnSpPr>
          <p:nvPr/>
        </p:nvCxnSpPr>
        <p:spPr>
          <a:xfrm flipH="1">
            <a:off x="3735481" y="2409825"/>
            <a:ext cx="1227044" cy="24232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3899437" y="2994772"/>
            <a:ext cx="1215488" cy="1838325"/>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4"/>
          </p:cNvCxnSpPr>
          <p:nvPr/>
        </p:nvCxnSpPr>
        <p:spPr>
          <a:xfrm flipH="1">
            <a:off x="4114800" y="2790825"/>
            <a:ext cx="2143125" cy="21946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9" idx="3"/>
          </p:cNvCxnSpPr>
          <p:nvPr/>
        </p:nvCxnSpPr>
        <p:spPr>
          <a:xfrm flipH="1">
            <a:off x="4349003" y="2830378"/>
            <a:ext cx="3660729" cy="2155119"/>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517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38" y="1035832"/>
            <a:ext cx="77152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chemeClr val="tx1"/>
                </a:solidFill>
              </a:rPr>
              <a:t>Example of general relation</a:t>
            </a:r>
            <a:endParaRPr lang="en-US" dirty="0">
              <a:solidFill>
                <a:schemeClr val="tx1"/>
              </a:solidFill>
            </a:endParaRPr>
          </a:p>
        </p:txBody>
      </p:sp>
      <p:sp>
        <p:nvSpPr>
          <p:cNvPr id="4" name="Rounded Rectangular Callout 3"/>
          <p:cNvSpPr/>
          <p:nvPr/>
        </p:nvSpPr>
        <p:spPr>
          <a:xfrm>
            <a:off x="3352800" y="1981200"/>
            <a:ext cx="2133600" cy="762000"/>
          </a:xfrm>
          <a:prstGeom prst="wedgeRoundRectCallout">
            <a:avLst>
              <a:gd name="adj1" fmla="val -13118"/>
              <a:gd name="adj2" fmla="val -150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very general “described by” relation</a:t>
            </a:r>
            <a:endParaRPr lang="en-US" sz="1600" dirty="0"/>
          </a:p>
        </p:txBody>
      </p:sp>
      <p:sp>
        <p:nvSpPr>
          <p:cNvPr id="6" name="Rounded Rectangular Callout 5"/>
          <p:cNvSpPr/>
          <p:nvPr/>
        </p:nvSpPr>
        <p:spPr>
          <a:xfrm>
            <a:off x="5029200" y="2743200"/>
            <a:ext cx="2133600" cy="992153"/>
          </a:xfrm>
          <a:prstGeom prst="wedgeRoundRectCallout">
            <a:avLst>
              <a:gd name="adj1" fmla="val -74955"/>
              <a:gd name="adj2" fmla="val 1500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Is represented by this very specific description of an incident.</a:t>
            </a:r>
            <a:endParaRPr lang="en-US" sz="1600" dirty="0"/>
          </a:p>
        </p:txBody>
      </p:sp>
      <p:sp>
        <p:nvSpPr>
          <p:cNvPr id="5" name="Flowchart: Predefined Process 4"/>
          <p:cNvSpPr/>
          <p:nvPr/>
        </p:nvSpPr>
        <p:spPr>
          <a:xfrm>
            <a:off x="5238206" y="5024846"/>
            <a:ext cx="2994688" cy="1447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“described by” will only populate Incident::description if the subject is an Incident.</a:t>
            </a:r>
            <a:endParaRPr lang="en-US" sz="1600" dirty="0"/>
          </a:p>
        </p:txBody>
      </p:sp>
      <p:sp>
        <p:nvSpPr>
          <p:cNvPr id="7" name="Cloud Callout 6"/>
          <p:cNvSpPr/>
          <p:nvPr/>
        </p:nvSpPr>
        <p:spPr>
          <a:xfrm>
            <a:off x="765838" y="5257800"/>
            <a:ext cx="2434562" cy="1447800"/>
          </a:xfrm>
          <a:prstGeom prst="cloudCallout">
            <a:avLst>
              <a:gd name="adj1" fmla="val 133211"/>
              <a:gd name="adj2" fmla="val -15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 it is not necessary to create all possible permutations of the same concept</a:t>
            </a:r>
            <a:endParaRPr lang="en-US" sz="1400" dirty="0"/>
          </a:p>
        </p:txBody>
      </p:sp>
    </p:spTree>
    <p:extLst>
      <p:ext uri="{BB962C8B-B14F-4D97-AF65-F5344CB8AC3E}">
        <p14:creationId xmlns:p14="http://schemas.microsoft.com/office/powerpoint/2010/main" val="241313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1/26/2015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40</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3511693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158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717464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231120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Advantages</a:t>
            </a:r>
          </a:p>
          <a:p>
            <a:pPr marL="285750" indent="-285750">
              <a:buFont typeface="Arial" panose="020B0604020202020204" pitchFamily="34" charset="0"/>
              <a:buChar char="•"/>
            </a:pPr>
            <a:r>
              <a:rPr lang="en-US" dirty="0" smtClean="0"/>
              <a:t>Fewer concepts to remember, define, map and implement</a:t>
            </a:r>
          </a:p>
          <a:p>
            <a:pPr marL="285750" indent="-285750">
              <a:buFont typeface="Arial" panose="020B0604020202020204" pitchFamily="34" charset="0"/>
              <a:buChar char="•"/>
            </a:pPr>
            <a:r>
              <a:rPr lang="en-US" dirty="0" smtClean="0"/>
              <a:t>One concept has a better chance of reuse</a:t>
            </a:r>
          </a:p>
          <a:p>
            <a:pPr marL="285750" indent="-285750">
              <a:buFont typeface="Arial" panose="020B0604020202020204" pitchFamily="34" charset="0"/>
              <a:buChar char="•"/>
            </a:pPr>
            <a:r>
              <a:rPr lang="en-US" dirty="0" smtClean="0"/>
              <a:t>Closer fit to “dictionary definitions” of terms</a:t>
            </a:r>
          </a:p>
          <a:p>
            <a:pPr marL="457200" lvl="1" indent="-285750"/>
            <a:r>
              <a:rPr lang="en-US" dirty="0" smtClean="0"/>
              <a:t>E.g. “description” is not a concept tied to an Incident</a:t>
            </a:r>
          </a:p>
          <a:p>
            <a:r>
              <a:rPr lang="en-US" dirty="0" smtClean="0"/>
              <a:t>Disadvantages</a:t>
            </a:r>
          </a:p>
          <a:p>
            <a:pPr marL="285750" indent="-285750">
              <a:buFont typeface="Arial" panose="020B0604020202020204" pitchFamily="34" charset="0"/>
              <a:buChar char="•"/>
            </a:pPr>
            <a:r>
              <a:rPr lang="en-US" dirty="0" smtClean="0"/>
              <a:t>Many people are confused by abstraction</a:t>
            </a:r>
          </a:p>
          <a:p>
            <a:pPr marL="285750" indent="-285750">
              <a:buFont typeface="Arial" panose="020B0604020202020204" pitchFamily="34" charset="0"/>
              <a:buChar char="•"/>
            </a:pPr>
            <a:r>
              <a:rPr lang="en-US" dirty="0" smtClean="0"/>
              <a:t>Representation in UML is clumsy</a:t>
            </a:r>
          </a:p>
          <a:p>
            <a:pPr marL="457200" lvl="1" indent="-285750"/>
            <a:r>
              <a:rPr lang="en-US" dirty="0" smtClean="0"/>
              <a:t>May need additional representations</a:t>
            </a:r>
          </a:p>
        </p:txBody>
      </p:sp>
      <p:sp>
        <p:nvSpPr>
          <p:cNvPr id="2" name="Date Placeholder 1"/>
          <p:cNvSpPr>
            <a:spLocks noGrp="1"/>
          </p:cNvSpPr>
          <p:nvPr>
            <p:ph type="dt" sz="half" idx="14"/>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5"/>
          </p:nvPr>
        </p:nvSpPr>
        <p:spPr/>
        <p:txBody>
          <a:bodyPr/>
          <a:lstStyle/>
          <a:p>
            <a:fld id="{C5349D12-3EF0-44B0-8484-0F10BE0E01DA}" type="slidenum">
              <a:rPr lang="en-US" smtClean="0"/>
              <a:t>44</a:t>
            </a:fld>
            <a:endParaRPr lang="en-US"/>
          </a:p>
        </p:txBody>
      </p:sp>
      <p:sp>
        <p:nvSpPr>
          <p:cNvPr id="4" name="Footer Placeholder 3"/>
          <p:cNvSpPr>
            <a:spLocks noGrp="1"/>
          </p:cNvSpPr>
          <p:nvPr>
            <p:ph type="ftr" sz="quarter" idx="16"/>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Abstract Considerations</a:t>
            </a:r>
            <a:endParaRPr lang="en-US" dirty="0"/>
          </a:p>
        </p:txBody>
      </p:sp>
    </p:spTree>
    <p:extLst>
      <p:ext uri="{BB962C8B-B14F-4D97-AF65-F5344CB8AC3E}">
        <p14:creationId xmlns:p14="http://schemas.microsoft.com/office/powerpoint/2010/main" val="323249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45</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03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1/26/2015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46</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4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4"/>
          </p:nvPr>
        </p:nvSpPr>
        <p:spPr/>
        <p:txBody>
          <a:bodyPr/>
          <a:lstStyle/>
          <a:p>
            <a:fld id="{BE80ADE7-DD84-48A6-A0E5-4A13B3316DE6}" type="datetime1">
              <a:rPr lang="en-US" smtClean="0"/>
              <a:t>1/26/2015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47</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936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557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0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
        <p:nvSpPr>
          <p:cNvPr id="7" name="TextBox 6"/>
          <p:cNvSpPr txBox="1"/>
          <p:nvPr/>
        </p:nvSpPr>
        <p:spPr>
          <a:xfrm rot="2395179">
            <a:off x="4361482" y="3589766"/>
            <a:ext cx="4550092" cy="369332"/>
          </a:xfrm>
          <a:prstGeom prst="rect">
            <a:avLst/>
          </a:prstGeom>
          <a:noFill/>
        </p:spPr>
        <p:txBody>
          <a:bodyPr wrap="none" rtlCol="0">
            <a:spAutoFit/>
          </a:bodyPr>
          <a:lstStyle/>
          <a:p>
            <a:r>
              <a:rPr lang="en-US" b="1" dirty="0" smtClean="0"/>
              <a:t>Next face-face  March 22 (Sunday) In Reston</a:t>
            </a:r>
            <a:endParaRPr lang="en-US" b="1"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Collaborations</a:t>
            </a:r>
          </a:p>
          <a:p>
            <a:r>
              <a:rPr lang="en-US" dirty="0" smtClean="0"/>
              <a:t>Mappings are bi-directional</a:t>
            </a:r>
          </a:p>
          <a:p>
            <a:r>
              <a:rPr lang="en-US" dirty="0" smtClean="0"/>
              <a:t>May utilize QVT-Relational to further describe instance patterns – but this is not required as implementations are not available</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931887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Example of defining patterns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94" y="1447800"/>
            <a:ext cx="7008813"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Callout 6"/>
          <p:cNvSpPr/>
          <p:nvPr/>
        </p:nvSpPr>
        <p:spPr>
          <a:xfrm>
            <a:off x="7239000" y="1219200"/>
            <a:ext cx="1600200" cy="1219200"/>
          </a:xfrm>
          <a:prstGeom prst="wedgeEllipseCallout">
            <a:avLst>
              <a:gd name="adj1" fmla="val -120928"/>
              <a:gd name="adj2" fmla="val 2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a:t>
            </a:r>
          </a:p>
          <a:p>
            <a:pPr algn="ctr"/>
            <a:r>
              <a:rPr lang="en-US" dirty="0" smtClean="0"/>
              <a:t>Pattern</a:t>
            </a:r>
            <a:endParaRPr lang="en-US" dirty="0"/>
          </a:p>
        </p:txBody>
      </p:sp>
    </p:spTree>
    <p:extLst>
      <p:ext uri="{BB962C8B-B14F-4D97-AF65-F5344CB8AC3E}">
        <p14:creationId xmlns:p14="http://schemas.microsoft.com/office/powerpoint/2010/main" val="4197904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762000"/>
          </a:xfrm>
        </p:spPr>
        <p:txBody>
          <a:bodyPr/>
          <a:lstStyle/>
          <a:p>
            <a:r>
              <a:rPr lang="en-US" dirty="0" smtClean="0"/>
              <a:t>Example use of patterns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87630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5369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91601223"/>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Current*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257005"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23</a:t>
            </a:r>
            <a:r>
              <a:rPr lang="en-US" sz="1400" baseline="30000" dirty="0" smtClean="0"/>
              <a:t>rd</a:t>
            </a:r>
            <a:endParaRPr lang="en-US" sz="1400" dirty="0" smtClean="0"/>
          </a:p>
          <a:p>
            <a:pPr algn="ctr"/>
            <a:r>
              <a:rPr lang="en-US" sz="1400" dirty="0" smtClean="0"/>
              <a:t>2015</a:t>
            </a:r>
            <a:endParaRPr lang="en-US" sz="1400" dirty="0"/>
          </a:p>
        </p:txBody>
      </p:sp>
      <p:sp>
        <p:nvSpPr>
          <p:cNvPr id="14" name="Up Arrow Callout 13"/>
          <p:cNvSpPr/>
          <p:nvPr/>
        </p:nvSpPr>
        <p:spPr>
          <a:xfrm>
            <a:off x="4724400" y="2836817"/>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Aug. 24</a:t>
            </a:r>
            <a:r>
              <a:rPr lang="en-US" sz="1400" baseline="30000" dirty="0" smtClean="0"/>
              <a:t>th</a:t>
            </a:r>
            <a:r>
              <a:rPr lang="en-US" sz="1400" dirty="0" smtClean="0"/>
              <a:t> </a:t>
            </a:r>
          </a:p>
          <a:p>
            <a:pPr algn="ctr"/>
            <a:r>
              <a:rPr lang="en-US" sz="1400" dirty="0" smtClean="0"/>
              <a:t>2015</a:t>
            </a:r>
            <a:endParaRPr lang="en-US" sz="1400" dirty="0"/>
          </a:p>
        </p:txBody>
      </p:sp>
      <p:sp>
        <p:nvSpPr>
          <p:cNvPr id="15" name="Up Arrow Callout 14"/>
          <p:cNvSpPr/>
          <p:nvPr/>
        </p:nvSpPr>
        <p:spPr>
          <a:xfrm>
            <a:off x="6161314" y="2819400"/>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8179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Jan. 5</a:t>
            </a:r>
            <a:r>
              <a:rPr lang="en-US" sz="1400" baseline="30000" dirty="0" smtClean="0"/>
              <a:t>th</a:t>
            </a:r>
            <a:r>
              <a:rPr lang="en-US" sz="1400" dirty="0" smtClean="0"/>
              <a:t> </a:t>
            </a:r>
          </a:p>
          <a:p>
            <a:pPr algn="ctr"/>
            <a:r>
              <a:rPr lang="en-US" sz="1400" dirty="0" smtClean="0"/>
              <a:t>2015</a:t>
            </a:r>
            <a:endParaRPr lang="en-US" sz="1400" dirty="0"/>
          </a:p>
        </p:txBody>
      </p:sp>
      <p:sp>
        <p:nvSpPr>
          <p:cNvPr id="18" name="Up Arrow Callout 17"/>
          <p:cNvSpPr/>
          <p:nvPr/>
        </p:nvSpPr>
        <p:spPr>
          <a:xfrm>
            <a:off x="291097"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a:t>
            </a:r>
          </a:p>
          <a:p>
            <a:pPr algn="ctr"/>
            <a:r>
              <a:rPr lang="en-US" sz="1400" dirty="0" smtClean="0"/>
              <a:t>2015</a:t>
            </a:r>
            <a:endParaRPr lang="en-US" sz="1400" dirty="0"/>
          </a:p>
        </p:txBody>
      </p:sp>
      <p:sp>
        <p:nvSpPr>
          <p:cNvPr id="19" name="Up Arrow Callout 18"/>
          <p:cNvSpPr/>
          <p:nvPr/>
        </p:nvSpPr>
        <p:spPr>
          <a:xfrm>
            <a:off x="1878234"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321679"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74905"/>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049589" y="6196392"/>
            <a:ext cx="4621971" cy="369332"/>
          </a:xfrm>
          <a:prstGeom prst="rect">
            <a:avLst/>
          </a:prstGeom>
          <a:noFill/>
        </p:spPr>
        <p:txBody>
          <a:bodyPr wrap="none" rtlCol="0">
            <a:spAutoFit/>
          </a:bodyPr>
          <a:lstStyle/>
          <a:p>
            <a:r>
              <a:rPr lang="en-US" dirty="0" smtClean="0"/>
              <a:t>* Time line can be changed by OMG Task Force</a:t>
            </a:r>
            <a:endParaRPr lang="en-US" dirty="0"/>
          </a:p>
        </p:txBody>
      </p:sp>
      <p:sp>
        <p:nvSpPr>
          <p:cNvPr id="25" name="Down Arrow Callout 24"/>
          <p:cNvSpPr/>
          <p:nvPr/>
        </p:nvSpPr>
        <p:spPr>
          <a:xfrm>
            <a:off x="2863389" y="1295400"/>
            <a:ext cx="183098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5725886" y="1292134"/>
            <a:ext cx="186581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7" name="Down Arrow Callout 26"/>
          <p:cNvSpPr/>
          <p:nvPr/>
        </p:nvSpPr>
        <p:spPr>
          <a:xfrm>
            <a:off x="7591699" y="1292134"/>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Dec.2015</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2016</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70</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1/26/2015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1/26/2015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77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2466</TotalTime>
  <Words>4608</Words>
  <Application>Microsoft Office PowerPoint</Application>
  <PresentationFormat>On-screen Show (4:3)</PresentationFormat>
  <Paragraphs>805</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Mylar</vt:lpstr>
      <vt:lpstr>Operational Threat &amp; Risk Information Sharing and Analytics</vt:lpstr>
      <vt:lpstr>What we have to accomplish in this meeting (no particular order)</vt:lpstr>
      <vt:lpstr>Primary inputs and mappings</vt:lpstr>
      <vt:lpstr>Submission tasks</vt:lpstr>
      <vt:lpstr>Submission Tasks (Cont)</vt:lpstr>
      <vt:lpstr>Overview of OMG RFP Process &amp; Current* Time Line</vt:lpstr>
      <vt:lpstr>What we all should already know</vt:lpstr>
      <vt:lpstr>What we need is an integrating framework</vt:lpstr>
      <vt:lpstr>Scope Diagram</vt:lpstr>
      <vt:lpstr>Approach</vt:lpstr>
      <vt:lpstr>What it means to create a standard</vt:lpstr>
      <vt:lpstr>Contributors &amp; Submitters</vt:lpstr>
      <vt:lpstr>Submitters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Understanding the UML diagrams &amp; Tables</vt:lpstr>
      <vt:lpstr>UML Concepts we use</vt:lpstr>
      <vt:lpstr>Profile extension concepts</vt:lpstr>
      <vt:lpstr>Representing your data and schema</vt:lpstr>
      <vt:lpstr>Modeling Convention – General Relations</vt:lpstr>
      <vt:lpstr>Example in STIX</vt:lpstr>
      <vt:lpstr>Example of general relation</vt:lpstr>
      <vt:lpstr>Abstract types</vt:lpstr>
      <vt:lpstr>Example abstract concepts (types and relations)</vt:lpstr>
      <vt:lpstr>Abstract concepts are then supertypes of Risk/Threat specific concepts</vt:lpstr>
      <vt:lpstr>Each concept has a definition and focus diagram</vt:lpstr>
      <vt:lpstr>Abstract Considerations</vt:lpstr>
      <vt:lpstr>Kinds of entities</vt:lpstr>
      <vt:lpstr>Hierarchy of verb and property concepts</vt:lpstr>
      <vt:lpstr>Roles</vt:lpstr>
      <vt:lpstr>Phases</vt:lpstr>
      <vt:lpstr>Quantity Kinds</vt:lpstr>
      <vt:lpstr>Mapping Semantics</vt:lpstr>
      <vt:lpstr>Example of defining patterns</vt:lpstr>
      <vt:lpstr>Example use of patterns</vt:lpstr>
      <vt:lpstr>Example STIX source data</vt:lpstr>
      <vt:lpstr>Example of mapped data</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154</cp:revision>
  <dcterms:created xsi:type="dcterms:W3CDTF">2014-12-22T21:21:42Z</dcterms:created>
  <dcterms:modified xsi:type="dcterms:W3CDTF">2015-01-26T21:31:06Z</dcterms:modified>
</cp:coreProperties>
</file>