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8" r:id="rId2"/>
    <p:sldId id="267" r:id="rId3"/>
    <p:sldId id="313" r:id="rId4"/>
    <p:sldId id="316" r:id="rId5"/>
    <p:sldId id="315" r:id="rId6"/>
    <p:sldId id="317" r:id="rId7"/>
    <p:sldId id="319" r:id="rId8"/>
    <p:sldId id="314" r:id="rId9"/>
    <p:sldId id="269" r:id="rId10"/>
    <p:sldId id="289" r:id="rId11"/>
    <p:sldId id="304" r:id="rId12"/>
    <p:sldId id="332" r:id="rId13"/>
    <p:sldId id="329" r:id="rId14"/>
    <p:sldId id="331" r:id="rId15"/>
    <p:sldId id="330" r:id="rId16"/>
    <p:sldId id="324" r:id="rId17"/>
    <p:sldId id="325" r:id="rId18"/>
    <p:sldId id="291" r:id="rId19"/>
    <p:sldId id="321" r:id="rId20"/>
    <p:sldId id="322" r:id="rId21"/>
    <p:sldId id="320" r:id="rId22"/>
    <p:sldId id="323" r:id="rId23"/>
    <p:sldId id="326" r:id="rId24"/>
    <p:sldId id="327" r:id="rId25"/>
    <p:sldId id="328" r:id="rId26"/>
    <p:sldId id="347" r:id="rId27"/>
    <p:sldId id="333" r:id="rId28"/>
    <p:sldId id="334" r:id="rId29"/>
    <p:sldId id="335" r:id="rId30"/>
    <p:sldId id="336" r:id="rId31"/>
    <p:sldId id="337" r:id="rId32"/>
    <p:sldId id="338" r:id="rId33"/>
    <p:sldId id="339" r:id="rId34"/>
    <p:sldId id="340" r:id="rId35"/>
    <p:sldId id="341" r:id="rId36"/>
    <p:sldId id="342" r:id="rId37"/>
    <p:sldId id="343" r:id="rId38"/>
    <p:sldId id="346" r:id="rId39"/>
    <p:sldId id="344" r:id="rId40"/>
    <p:sldId id="34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48" autoAdjust="0"/>
  </p:normalViewPr>
  <p:slideViewPr>
    <p:cSldViewPr snapToGrid="0" snapToObjects="1">
      <p:cViewPr varScale="1">
        <p:scale>
          <a:sx n="73" d="100"/>
          <a:sy n="73" d="100"/>
        </p:scale>
        <p:origin x="-5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D57AB-A217-BA4E-940B-9038E8E64492}" type="datetimeFigureOut">
              <a:rPr lang="en-US" smtClean="0"/>
              <a:t>6/16/2014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A985B-05A6-2640-88EC-2951DAD6B4F7}" type="slidenum">
              <a:rPr lang="en-US" smtClean="0"/>
              <a:t>‹#›</a:t>
            </a:fld>
            <a:endParaRPr lang="en-US"/>
          </a:p>
        </p:txBody>
      </p:sp>
    </p:spTree>
    <p:extLst>
      <p:ext uri="{BB962C8B-B14F-4D97-AF65-F5344CB8AC3E}">
        <p14:creationId xmlns:p14="http://schemas.microsoft.com/office/powerpoint/2010/main" val="6044608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44126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6679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164444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BF0F1-0BC3-6D4E-A19C-D840C0BB7B87}" type="datetimeFigureOut">
              <a:rPr lang="en-US" smtClean="0"/>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37177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3BF0F1-0BC3-6D4E-A19C-D840C0BB7B87}" type="datetimeFigureOut">
              <a:rPr lang="en-US" smtClean="0"/>
              <a:t>6/16/2014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92620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BF0F1-0BC3-6D4E-A19C-D840C0BB7B87}" type="datetimeFigureOut">
              <a:rPr lang="en-US" smtClean="0"/>
              <a:t>6/16/2014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168537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3BF0F1-0BC3-6D4E-A19C-D840C0BB7B87}" type="datetimeFigureOut">
              <a:rPr lang="en-US" smtClean="0"/>
              <a:t>6/16/2014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66039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BF0F1-0BC3-6D4E-A19C-D840C0BB7B87}" type="datetimeFigureOut">
              <a:rPr lang="en-US" smtClean="0"/>
              <a:t>6/16/2014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59964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BF0F1-0BC3-6D4E-A19C-D840C0BB7B87}" type="datetimeFigureOut">
              <a:rPr lang="en-US" smtClean="0"/>
              <a:t>6/16/2014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2275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6/16/2014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35776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BF0F1-0BC3-6D4E-A19C-D840C0BB7B87}" type="datetimeFigureOut">
              <a:rPr lang="en-US" smtClean="0"/>
              <a:t>6/16/2014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BC6-BA6A-5E44-8D94-ED51752F2B79}" type="slidenum">
              <a:rPr lang="en-US" smtClean="0"/>
              <a:t>‹#›</a:t>
            </a:fld>
            <a:endParaRPr lang="en-US"/>
          </a:p>
        </p:txBody>
      </p:sp>
    </p:spTree>
    <p:extLst>
      <p:ext uri="{BB962C8B-B14F-4D97-AF65-F5344CB8AC3E}">
        <p14:creationId xmlns:p14="http://schemas.microsoft.com/office/powerpoint/2010/main" val="262913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BF0F1-0BC3-6D4E-A19C-D840C0BB7B87}" type="datetimeFigureOut">
              <a:rPr lang="en-US" smtClean="0"/>
              <a:t>6/16/2014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E8BC6-BA6A-5E44-8D94-ED51752F2B79}" type="slidenum">
              <a:rPr lang="en-US" smtClean="0"/>
              <a:t>‹#›</a:t>
            </a:fld>
            <a:endParaRPr lang="en-US"/>
          </a:p>
        </p:txBody>
      </p:sp>
    </p:spTree>
    <p:extLst>
      <p:ext uri="{BB962C8B-B14F-4D97-AF65-F5344CB8AC3E}">
        <p14:creationId xmlns:p14="http://schemas.microsoft.com/office/powerpoint/2010/main" val="23682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mg-threat-modeling/phase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a:t> </a:t>
            </a:r>
            <a:r>
              <a:rPr lang="en-GB" b="1" dirty="0"/>
              <a:t>UML Operational Threat &amp; Risk Model</a:t>
            </a:r>
            <a:br>
              <a:rPr lang="en-GB" b="1" dirty="0"/>
            </a:br>
            <a:r>
              <a:rPr lang="en-GB" b="1" dirty="0"/>
              <a:t>Request For Proposal</a:t>
            </a:r>
            <a:endParaRPr lang="en-US" b="1" dirty="0"/>
          </a:p>
        </p:txBody>
      </p:sp>
      <p:sp>
        <p:nvSpPr>
          <p:cNvPr id="5" name="Subtitle 4"/>
          <p:cNvSpPr>
            <a:spLocks noGrp="1"/>
          </p:cNvSpPr>
          <p:nvPr>
            <p:ph type="subTitle" idx="1"/>
          </p:nvPr>
        </p:nvSpPr>
        <p:spPr>
          <a:xfrm>
            <a:off x="824875" y="3886200"/>
            <a:ext cx="7528620" cy="1752600"/>
          </a:xfrm>
        </p:spPr>
        <p:txBody>
          <a:bodyPr/>
          <a:lstStyle/>
          <a:p>
            <a:r>
              <a:rPr lang="en-US" dirty="0" smtClean="0"/>
              <a:t>June OMG, 2014</a:t>
            </a:r>
          </a:p>
          <a:p>
            <a:endParaRPr lang="en-US" dirty="0"/>
          </a:p>
          <a:p>
            <a:r>
              <a:rPr lang="en-US" dirty="0" smtClean="0"/>
              <a:t>OMG Document: </a:t>
            </a:r>
            <a:r>
              <a:rPr lang="en-GB" dirty="0"/>
              <a:t>SysA/2014-06-04</a:t>
            </a:r>
            <a:endParaRPr lang="en-US" dirty="0"/>
          </a:p>
        </p:txBody>
      </p:sp>
    </p:spTree>
    <p:extLst>
      <p:ext uri="{BB962C8B-B14F-4D97-AF65-F5344CB8AC3E}">
        <p14:creationId xmlns:p14="http://schemas.microsoft.com/office/powerpoint/2010/main" val="2738483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352426" y="1463040"/>
            <a:ext cx="3886200" cy="4709160"/>
          </a:xfrm>
          <a:prstGeom prst="rect">
            <a:avLst/>
          </a:prstGeom>
        </p:spPr>
        <p:txBody>
          <a:bodyPr>
            <a:normAutofit fontScale="47500" lnSpcReduction="20000"/>
          </a:bodyPr>
          <a:lstStyle/>
          <a:p>
            <a:r>
              <a:rPr lang="en-US" dirty="0" smtClean="0"/>
              <a:t>Data representations (Schema &amp; Instances)</a:t>
            </a:r>
          </a:p>
          <a:p>
            <a:pPr marL="285750" indent="-285750">
              <a:buFont typeface="Arial" panose="020B0604020202020204" pitchFamily="34" charset="0"/>
              <a:buChar char="•"/>
            </a:pPr>
            <a:r>
              <a:rPr lang="en-US" dirty="0" smtClean="0"/>
              <a:t>Model data for a purpose using a technology</a:t>
            </a:r>
          </a:p>
          <a:p>
            <a:pPr marL="285750" indent="-285750">
              <a:buFont typeface="Arial" panose="020B0604020202020204" pitchFamily="34" charset="0"/>
              <a:buChar char="•"/>
            </a:pPr>
            <a:r>
              <a:rPr lang="en-US" dirty="0" smtClean="0"/>
              <a:t>“Instances” are data structures (e.g. SQL tables or XML documents) – “facts” about the things in the world from some perspective</a:t>
            </a:r>
          </a:p>
          <a:p>
            <a:r>
              <a:rPr lang="en-US" dirty="0"/>
              <a:t>C</a:t>
            </a:r>
            <a:r>
              <a:rPr lang="en-US" dirty="0" smtClean="0"/>
              <a:t>onceptual Domain Models (CDM)</a:t>
            </a:r>
          </a:p>
          <a:p>
            <a:pPr marL="285750" indent="-285750">
              <a:buFont typeface="Arial" panose="020B0604020202020204" pitchFamily="34" charset="0"/>
              <a:buChar char="•"/>
            </a:pPr>
            <a:r>
              <a:rPr lang="en-US" dirty="0" smtClean="0"/>
              <a:t>A conception of the world by a group of stakeholders – less purpose specific</a:t>
            </a:r>
          </a:p>
          <a:p>
            <a:pPr marL="285750" indent="-285750">
              <a:buFont typeface="Arial" panose="020B0604020202020204" pitchFamily="34" charset="0"/>
              <a:buChar char="•"/>
            </a:pPr>
            <a:r>
              <a:rPr lang="en-US" dirty="0" smtClean="0"/>
              <a:t>“Instances” are things in the world – so can’t be in models</a:t>
            </a:r>
          </a:p>
          <a:p>
            <a:r>
              <a:rPr lang="en-US" dirty="0" smtClean="0"/>
              <a:t>Using abstraction, we can have multiple </a:t>
            </a:r>
            <a:r>
              <a:rPr lang="en-US" dirty="0" smtClean="0">
                <a:solidFill>
                  <a:srgbClr val="FF0000"/>
                </a:solidFill>
              </a:rPr>
              <a:t>representations</a:t>
            </a:r>
            <a:r>
              <a:rPr lang="en-US" dirty="0" smtClean="0"/>
              <a:t> of facts about the world in different data structures and technologies</a:t>
            </a:r>
          </a:p>
          <a:p>
            <a:r>
              <a:rPr lang="en-US" dirty="0" smtClean="0">
                <a:solidFill>
                  <a:srgbClr val="FF0000"/>
                </a:solidFill>
              </a:rPr>
              <a:t>Rules</a:t>
            </a:r>
            <a:r>
              <a:rPr lang="en-US" dirty="0" smtClean="0"/>
              <a:t> define how domain concepts can be represented in a particular form – rules can be simple and generic or heavyweight and specific, depending on the representation.</a:t>
            </a:r>
          </a:p>
          <a:p>
            <a:endParaRPr lang="en-US" dirty="0"/>
          </a:p>
        </p:txBody>
      </p:sp>
      <p:sp>
        <p:nvSpPr>
          <p:cNvPr id="6" name="Title 5"/>
          <p:cNvSpPr>
            <a:spLocks noGrp="1"/>
          </p:cNvSpPr>
          <p:nvPr>
            <p:ph type="title"/>
          </p:nvPr>
        </p:nvSpPr>
        <p:spPr/>
        <p:txBody>
          <a:bodyPr>
            <a:normAutofit fontScale="90000"/>
          </a:bodyPr>
          <a:lstStyle/>
          <a:p>
            <a:r>
              <a:rPr lang="en-US" dirty="0" smtClean="0"/>
              <a:t>Pivoting Through a Conceptual Model</a:t>
            </a:r>
            <a:endParaRPr lang="en-US" dirty="0"/>
          </a:p>
        </p:txBody>
      </p:sp>
      <p:sp>
        <p:nvSpPr>
          <p:cNvPr id="3" name="Date Placeholder 2"/>
          <p:cNvSpPr>
            <a:spLocks noGrp="1"/>
          </p:cNvSpPr>
          <p:nvPr>
            <p:ph type="dt" sz="half" idx="4294967295"/>
          </p:nvPr>
        </p:nvSpPr>
        <p:spPr>
          <a:xfrm>
            <a:off x="352426" y="6543676"/>
            <a:ext cx="1466850" cy="247650"/>
          </a:xfrm>
          <a:prstGeom prst="rect">
            <a:avLst/>
          </a:prstGeom>
        </p:spPr>
        <p:txBody>
          <a:bodyPr/>
          <a:lstStyle/>
          <a:p>
            <a:r>
              <a:rPr lang="en-US" dirty="0" smtClean="0"/>
              <a:t>3/2014</a:t>
            </a:r>
            <a:endParaRPr lang="en-US" dirty="0"/>
          </a:p>
        </p:txBody>
      </p:sp>
      <p:sp>
        <p:nvSpPr>
          <p:cNvPr id="4" name="Slide Number Placeholder 3"/>
          <p:cNvSpPr>
            <a:spLocks noGrp="1"/>
          </p:cNvSpPr>
          <p:nvPr>
            <p:ph type="sldNum" sz="quarter" idx="4294967295"/>
          </p:nvPr>
        </p:nvSpPr>
        <p:spPr>
          <a:xfrm>
            <a:off x="7886700" y="6543676"/>
            <a:ext cx="876300" cy="247650"/>
          </a:xfrm>
          <a:prstGeom prst="rect">
            <a:avLst/>
          </a:prstGeom>
        </p:spPr>
        <p:txBody>
          <a:bodyPr/>
          <a:lstStyle/>
          <a:p>
            <a:fld id="{987D7693-E132-40A2-A808-4CF056E677D9}" type="slidenum">
              <a:rPr lang="en-US" smtClean="0"/>
              <a:t>10</a:t>
            </a:fld>
            <a:endParaRPr lang="en-US" dirty="0"/>
          </a:p>
        </p:txBody>
      </p:sp>
      <p:sp>
        <p:nvSpPr>
          <p:cNvPr id="5" name="Footer Placeholder 4"/>
          <p:cNvSpPr>
            <a:spLocks noGrp="1"/>
          </p:cNvSpPr>
          <p:nvPr>
            <p:ph type="ftr" sz="quarter" idx="4294967295"/>
          </p:nvPr>
        </p:nvSpPr>
        <p:spPr>
          <a:xfrm>
            <a:off x="1809749" y="6543676"/>
            <a:ext cx="4086225" cy="247650"/>
          </a:xfrm>
          <a:prstGeom prst="rect">
            <a:avLst/>
          </a:prstGeom>
        </p:spPr>
        <p:txBody>
          <a:bodyPr>
            <a:normAutofit fontScale="77500" lnSpcReduction="20000"/>
          </a:bodyPr>
          <a:lstStyle/>
          <a:p>
            <a:r>
              <a:rPr lang="en-US" dirty="0" smtClean="0"/>
              <a:t>Copyright (c) 2012-2014 Data Access Technologies, Inc. as Model Driven Solutions</a:t>
            </a:r>
            <a:endParaRPr lang="en-US" dirty="0"/>
          </a:p>
        </p:txBody>
      </p:sp>
      <p:sp>
        <p:nvSpPr>
          <p:cNvPr id="9" name="U-Turn Arrow 8"/>
          <p:cNvSpPr/>
          <p:nvPr/>
        </p:nvSpPr>
        <p:spPr>
          <a:xfrm flipV="1">
            <a:off x="5031988" y="2133600"/>
            <a:ext cx="3505200" cy="3124200"/>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lowchart: Document 9"/>
          <p:cNvSpPr/>
          <p:nvPr/>
        </p:nvSpPr>
        <p:spPr>
          <a:xfrm>
            <a:off x="4536688" y="12954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“Source”</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
        <p:nvSpPr>
          <p:cNvPr id="12" name="Flowchart: Alternate Process 11"/>
          <p:cNvSpPr/>
          <p:nvPr/>
        </p:nvSpPr>
        <p:spPr>
          <a:xfrm>
            <a:off x="4691876" y="4456771"/>
            <a:ext cx="3845312" cy="1524000"/>
          </a:xfrm>
          <a:prstGeom prst="flowChartAlternateProcess">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Conceptual Domain Models</a:t>
            </a:r>
          </a:p>
          <a:p>
            <a:pPr algn="ctr"/>
            <a:r>
              <a:rPr lang="en-US" dirty="0" smtClean="0">
                <a:solidFill>
                  <a:schemeClr val="bg2">
                    <a:lumMod val="25000"/>
                  </a:schemeClr>
                </a:solidFill>
              </a:rPr>
              <a:t>(Models of the world)</a:t>
            </a:r>
            <a:endParaRPr lang="en-US" dirty="0">
              <a:solidFill>
                <a:schemeClr val="bg2">
                  <a:lumMod val="25000"/>
                </a:schemeClr>
              </a:solidFill>
            </a:endParaRPr>
          </a:p>
        </p:txBody>
      </p:sp>
      <p:sp>
        <p:nvSpPr>
          <p:cNvPr id="13" name="Right Arrow 12"/>
          <p:cNvSpPr/>
          <p:nvPr/>
        </p:nvSpPr>
        <p:spPr>
          <a:xfrm rot="5400000">
            <a:off x="4498588" y="3237571"/>
            <a:ext cx="1828800" cy="609600"/>
          </a:xfrm>
          <a:prstGeom prst="rightArrow">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Represent</a:t>
            </a:r>
            <a:endParaRPr lang="en-US" dirty="0"/>
          </a:p>
        </p:txBody>
      </p:sp>
      <p:sp>
        <p:nvSpPr>
          <p:cNvPr id="14" name="Right Arrow 13"/>
          <p:cNvSpPr/>
          <p:nvPr/>
        </p:nvSpPr>
        <p:spPr>
          <a:xfrm rot="16200000">
            <a:off x="7070338" y="3409021"/>
            <a:ext cx="1371600" cy="723900"/>
          </a:xfrm>
          <a:prstGeom prst="rightArrow">
            <a:avLst/>
          </a:prstGeom>
          <a:solidFill>
            <a:schemeClr val="accent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Rules</a:t>
            </a:r>
            <a:endParaRPr lang="en-US" dirty="0"/>
          </a:p>
        </p:txBody>
      </p:sp>
      <p:sp>
        <p:nvSpPr>
          <p:cNvPr id="15" name="Flowchart: Document 14"/>
          <p:cNvSpPr/>
          <p:nvPr/>
        </p:nvSpPr>
        <p:spPr>
          <a:xfrm>
            <a:off x="6830122" y="1981200"/>
            <a:ext cx="1752600" cy="1066800"/>
          </a:xfrm>
          <a:prstGeom prst="flowChartDocument">
            <a:avLst/>
          </a:prstGeom>
          <a:solidFill>
            <a:schemeClr val="accent2">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25000"/>
                  </a:schemeClr>
                </a:solidFill>
              </a:rPr>
              <a:t>“Target”</a:t>
            </a:r>
          </a:p>
          <a:p>
            <a:pPr algn="ctr"/>
            <a:r>
              <a:rPr lang="en-US" dirty="0" smtClean="0">
                <a:solidFill>
                  <a:schemeClr val="bg2">
                    <a:lumMod val="25000"/>
                  </a:schemeClr>
                </a:solidFill>
              </a:rPr>
              <a:t>Data</a:t>
            </a:r>
          </a:p>
          <a:p>
            <a:pPr algn="ctr"/>
            <a:r>
              <a:rPr lang="en-US" dirty="0" smtClean="0">
                <a:solidFill>
                  <a:schemeClr val="bg2">
                    <a:lumMod val="25000"/>
                  </a:schemeClr>
                </a:solidFill>
              </a:rPr>
              <a:t>Representation</a:t>
            </a:r>
            <a:endParaRPr lang="en-US" dirty="0">
              <a:solidFill>
                <a:schemeClr val="bg2">
                  <a:lumMod val="25000"/>
                </a:schemeClr>
              </a:solidFill>
            </a:endParaRPr>
          </a:p>
        </p:txBody>
      </p:sp>
    </p:spTree>
    <p:extLst>
      <p:ext uri="{BB962C8B-B14F-4D97-AF65-F5344CB8AC3E}">
        <p14:creationId xmlns:p14="http://schemas.microsoft.com/office/powerpoint/2010/main" val="1554846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288" y="1534577"/>
            <a:ext cx="7063274" cy="43760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935676" y="3447534"/>
            <a:ext cx="1325353" cy="451541"/>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CAP</a:t>
            </a:r>
            <a:endParaRPr lang="en-US" dirty="0"/>
          </a:p>
        </p:txBody>
      </p:sp>
      <p:sp>
        <p:nvSpPr>
          <p:cNvPr id="2" name="Title 1"/>
          <p:cNvSpPr>
            <a:spLocks noGrp="1"/>
          </p:cNvSpPr>
          <p:nvPr>
            <p:ph type="title"/>
          </p:nvPr>
        </p:nvSpPr>
        <p:spPr/>
        <p:txBody>
          <a:bodyPr/>
          <a:lstStyle/>
          <a:p>
            <a:r>
              <a:rPr lang="en-US" dirty="0" smtClean="0"/>
              <a:t>Cross domain focus</a:t>
            </a:r>
            <a:endParaRPr lang="en-US" dirty="0"/>
          </a:p>
        </p:txBody>
      </p:sp>
      <p:sp>
        <p:nvSpPr>
          <p:cNvPr id="5" name="Right Arrow 4"/>
          <p:cNvSpPr/>
          <p:nvPr/>
        </p:nvSpPr>
        <p:spPr>
          <a:xfrm>
            <a:off x="1739734" y="5696030"/>
            <a:ext cx="7343192" cy="42920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Detail</a:t>
            </a:r>
            <a:endParaRPr lang="en-US" dirty="0"/>
          </a:p>
        </p:txBody>
      </p:sp>
      <p:sp>
        <p:nvSpPr>
          <p:cNvPr id="6" name="Up-Down Arrow 5"/>
          <p:cNvSpPr/>
          <p:nvPr/>
        </p:nvSpPr>
        <p:spPr>
          <a:xfrm>
            <a:off x="1543791" y="1375341"/>
            <a:ext cx="391885" cy="477788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92421" y="1574555"/>
            <a:ext cx="539443" cy="369332"/>
          </a:xfrm>
          <a:prstGeom prst="rect">
            <a:avLst/>
          </a:prstGeom>
          <a:noFill/>
        </p:spPr>
        <p:txBody>
          <a:bodyPr wrap="none" rtlCol="0">
            <a:spAutoFit/>
          </a:bodyPr>
          <a:lstStyle/>
          <a:p>
            <a:r>
              <a:rPr lang="en-US" dirty="0" smtClean="0"/>
              <a:t>Any</a:t>
            </a:r>
            <a:endParaRPr lang="en-US" dirty="0"/>
          </a:p>
        </p:txBody>
      </p:sp>
      <p:sp>
        <p:nvSpPr>
          <p:cNvPr id="8" name="TextBox 7"/>
          <p:cNvSpPr txBox="1"/>
          <p:nvPr/>
        </p:nvSpPr>
        <p:spPr>
          <a:xfrm>
            <a:off x="192421" y="5696030"/>
            <a:ext cx="1213794" cy="369332"/>
          </a:xfrm>
          <a:prstGeom prst="rect">
            <a:avLst/>
          </a:prstGeom>
          <a:noFill/>
        </p:spPr>
        <p:txBody>
          <a:bodyPr wrap="none" rtlCol="0">
            <a:spAutoFit/>
          </a:bodyPr>
          <a:lstStyle/>
          <a:p>
            <a:r>
              <a:rPr lang="en-US" dirty="0" smtClean="0"/>
              <a:t>Cyber Only</a:t>
            </a:r>
            <a:endParaRPr lang="en-US" dirty="0"/>
          </a:p>
        </p:txBody>
      </p:sp>
      <p:sp>
        <p:nvSpPr>
          <p:cNvPr id="10" name="Oval 9"/>
          <p:cNvSpPr/>
          <p:nvPr/>
        </p:nvSpPr>
        <p:spPr>
          <a:xfrm>
            <a:off x="6768935" y="5070880"/>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CYBOX</a:t>
            </a:r>
            <a:endParaRPr lang="en-US" dirty="0"/>
          </a:p>
        </p:txBody>
      </p:sp>
      <p:sp>
        <p:nvSpPr>
          <p:cNvPr id="9" name="Oval 8"/>
          <p:cNvSpPr/>
          <p:nvPr/>
        </p:nvSpPr>
        <p:spPr>
          <a:xfrm>
            <a:off x="2878069" y="4632340"/>
            <a:ext cx="4417194" cy="1017038"/>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STIX/TAXII</a:t>
            </a:r>
            <a:endParaRPr lang="en-US" dirty="0"/>
          </a:p>
        </p:txBody>
      </p:sp>
      <p:sp>
        <p:nvSpPr>
          <p:cNvPr id="11" name="Oval 10"/>
          <p:cNvSpPr/>
          <p:nvPr/>
        </p:nvSpPr>
        <p:spPr>
          <a:xfrm>
            <a:off x="2188010" y="2178837"/>
            <a:ext cx="2015412" cy="702906"/>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Suspicious</a:t>
            </a:r>
          </a:p>
          <a:p>
            <a:pPr algn="ctr"/>
            <a:r>
              <a:rPr lang="en-US" dirty="0" smtClean="0"/>
              <a:t>Activity</a:t>
            </a:r>
            <a:endParaRPr lang="en-US" dirty="0"/>
          </a:p>
        </p:txBody>
      </p:sp>
      <p:sp>
        <p:nvSpPr>
          <p:cNvPr id="3" name="Rectangle 2"/>
          <p:cNvSpPr/>
          <p:nvPr/>
        </p:nvSpPr>
        <p:spPr>
          <a:xfrm>
            <a:off x="4003869" y="3009014"/>
            <a:ext cx="2165593"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Threat/Risk</a:t>
            </a:r>
          </a:p>
          <a:p>
            <a:pPr algn="ctr"/>
            <a:r>
              <a:rPr lang="en-U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Focus</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TextBox 13"/>
          <p:cNvSpPr txBox="1"/>
          <p:nvPr/>
        </p:nvSpPr>
        <p:spPr>
          <a:xfrm>
            <a:off x="192421" y="4494528"/>
            <a:ext cx="977832" cy="646331"/>
          </a:xfrm>
          <a:prstGeom prst="rect">
            <a:avLst/>
          </a:prstGeom>
          <a:noFill/>
        </p:spPr>
        <p:txBody>
          <a:bodyPr wrap="none" rtlCol="0">
            <a:spAutoFit/>
          </a:bodyPr>
          <a:lstStyle/>
          <a:p>
            <a:r>
              <a:rPr lang="en-US" dirty="0" smtClean="0"/>
              <a:t>Physical </a:t>
            </a:r>
          </a:p>
          <a:p>
            <a:r>
              <a:rPr lang="en-US" dirty="0" smtClean="0"/>
              <a:t>threats</a:t>
            </a:r>
            <a:endParaRPr lang="en-US" dirty="0"/>
          </a:p>
        </p:txBody>
      </p:sp>
      <p:sp>
        <p:nvSpPr>
          <p:cNvPr id="15" name="TextBox 14"/>
          <p:cNvSpPr txBox="1"/>
          <p:nvPr/>
        </p:nvSpPr>
        <p:spPr>
          <a:xfrm>
            <a:off x="192421" y="3224457"/>
            <a:ext cx="932819" cy="646331"/>
          </a:xfrm>
          <a:prstGeom prst="rect">
            <a:avLst/>
          </a:prstGeom>
          <a:noFill/>
        </p:spPr>
        <p:txBody>
          <a:bodyPr wrap="none" rtlCol="0">
            <a:spAutoFit/>
          </a:bodyPr>
          <a:lstStyle/>
          <a:p>
            <a:r>
              <a:rPr lang="en-US" dirty="0" smtClean="0"/>
              <a:t>Natural </a:t>
            </a:r>
          </a:p>
          <a:p>
            <a:r>
              <a:rPr lang="en-US" dirty="0" smtClean="0"/>
              <a:t>threats</a:t>
            </a:r>
            <a:endParaRPr lang="en-US" dirty="0"/>
          </a:p>
        </p:txBody>
      </p:sp>
      <p:sp>
        <p:nvSpPr>
          <p:cNvPr id="16" name="TextBox 15"/>
          <p:cNvSpPr txBox="1"/>
          <p:nvPr/>
        </p:nvSpPr>
        <p:spPr>
          <a:xfrm>
            <a:off x="192421" y="2235412"/>
            <a:ext cx="1016625" cy="646331"/>
          </a:xfrm>
          <a:prstGeom prst="rect">
            <a:avLst/>
          </a:prstGeom>
          <a:noFill/>
        </p:spPr>
        <p:txBody>
          <a:bodyPr wrap="none" rtlCol="0">
            <a:spAutoFit/>
          </a:bodyPr>
          <a:lstStyle/>
          <a:p>
            <a:r>
              <a:rPr lang="en-US" dirty="0" smtClean="0"/>
              <a:t>Criminal </a:t>
            </a:r>
          </a:p>
          <a:p>
            <a:r>
              <a:rPr lang="en-US" dirty="0" smtClean="0"/>
              <a:t>threats</a:t>
            </a:r>
            <a:endParaRPr lang="en-US" dirty="0"/>
          </a:p>
        </p:txBody>
      </p:sp>
      <p:sp>
        <p:nvSpPr>
          <p:cNvPr id="12" name="Rounded Rectangle 11"/>
          <p:cNvSpPr/>
          <p:nvPr/>
        </p:nvSpPr>
        <p:spPr>
          <a:xfrm>
            <a:off x="1954338" y="1574555"/>
            <a:ext cx="1665940" cy="4225183"/>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dirty="0" smtClean="0"/>
              <a:t>Operational threats and risks</a:t>
            </a:r>
            <a:endParaRPr lang="en-US" dirty="0"/>
          </a:p>
        </p:txBody>
      </p:sp>
      <p:sp>
        <p:nvSpPr>
          <p:cNvPr id="13" name="TextBox 12"/>
          <p:cNvSpPr txBox="1"/>
          <p:nvPr/>
        </p:nvSpPr>
        <p:spPr>
          <a:xfrm>
            <a:off x="2188010" y="4771527"/>
            <a:ext cx="1234953" cy="646331"/>
          </a:xfrm>
          <a:prstGeom prst="rect">
            <a:avLst/>
          </a:prstGeom>
          <a:noFill/>
        </p:spPr>
        <p:txBody>
          <a:bodyPr wrap="none" rtlCol="0">
            <a:spAutoFit/>
          </a:bodyPr>
          <a:lstStyle/>
          <a:p>
            <a:pPr algn="ctr"/>
            <a:r>
              <a:rPr lang="en-US" dirty="0" smtClean="0">
                <a:solidFill>
                  <a:schemeClr val="bg1"/>
                </a:solidFill>
              </a:rPr>
              <a:t>Leverages </a:t>
            </a:r>
          </a:p>
          <a:p>
            <a:pPr algn="ctr"/>
            <a:r>
              <a:rPr lang="en-US" dirty="0" smtClean="0">
                <a:solidFill>
                  <a:schemeClr val="bg1"/>
                </a:solidFill>
              </a:rPr>
              <a:t>STIX/</a:t>
            </a:r>
            <a:r>
              <a:rPr lang="en-US" dirty="0" err="1" smtClean="0">
                <a:solidFill>
                  <a:schemeClr val="bg1"/>
                </a:solidFill>
              </a:rPr>
              <a:t>Cybox</a:t>
            </a:r>
            <a:endParaRPr lang="en-US" dirty="0">
              <a:solidFill>
                <a:schemeClr val="bg1"/>
              </a:solidFill>
            </a:endParaRPr>
          </a:p>
        </p:txBody>
      </p:sp>
      <p:sp>
        <p:nvSpPr>
          <p:cNvPr id="17" name="Rounded Rectangle 16"/>
          <p:cNvSpPr/>
          <p:nvPr/>
        </p:nvSpPr>
        <p:spPr>
          <a:xfrm>
            <a:off x="3500038" y="4605102"/>
            <a:ext cx="1007661" cy="1134445"/>
          </a:xfrm>
          <a:prstGeom prst="roundRect">
            <a:avLst/>
          </a:prstGeom>
          <a:solidFill>
            <a:schemeClr val="accent3">
              <a:lumMod val="60000"/>
              <a:lumOff val="40000"/>
              <a:alpha val="55000"/>
            </a:schemeClr>
          </a:solidFill>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600" dirty="0" smtClean="0"/>
              <a:t>A little extra for Cyber?</a:t>
            </a:r>
            <a:endParaRPr lang="en-US" sz="1600" dirty="0"/>
          </a:p>
        </p:txBody>
      </p:sp>
    </p:spTree>
    <p:extLst>
      <p:ext uri="{BB962C8B-B14F-4D97-AF65-F5344CB8AC3E}">
        <p14:creationId xmlns:p14="http://schemas.microsoft.com/office/powerpoint/2010/main" val="180355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4" name="Text Placeholder 3"/>
          <p:cNvSpPr>
            <a:spLocks noGrp="1"/>
          </p:cNvSpPr>
          <p:nvPr>
            <p:ph type="body" idx="1"/>
          </p:nvPr>
        </p:nvSpPr>
        <p:spPr/>
        <p:txBody>
          <a:bodyPr/>
          <a:lstStyle/>
          <a:p>
            <a:r>
              <a:rPr lang="en-US" dirty="0" smtClean="0"/>
              <a:t>Note that more use case information is on web site</a:t>
            </a:r>
            <a:endParaRPr lang="en-US" dirty="0"/>
          </a:p>
        </p:txBody>
      </p:sp>
    </p:spTree>
    <p:extLst>
      <p:ext uri="{BB962C8B-B14F-4D97-AF65-F5344CB8AC3E}">
        <p14:creationId xmlns:p14="http://schemas.microsoft.com/office/powerpoint/2010/main" val="1122118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Use Case Taxonomy</a:t>
            </a:r>
            <a:br>
              <a:rPr lang="en-US" dirty="0" smtClean="0"/>
            </a:br>
            <a:r>
              <a:rPr lang="en-US" dirty="0" smtClean="0"/>
              <a:t>(Government Perspective)</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31264" y="1691958"/>
            <a:ext cx="6906896" cy="4952682"/>
          </a:xfrm>
          <a:prstGeom prst="rect">
            <a:avLst/>
          </a:prstGeom>
          <a:noFill/>
        </p:spPr>
      </p:pic>
    </p:spTree>
    <p:extLst>
      <p:ext uri="{BB962C8B-B14F-4D97-AF65-F5344CB8AC3E}">
        <p14:creationId xmlns:p14="http://schemas.microsoft.com/office/powerpoint/2010/main" val="398173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Taxonomy</a:t>
            </a:r>
          </a:p>
        </p:txBody>
      </p:sp>
      <p:graphicFrame>
        <p:nvGraphicFramePr>
          <p:cNvPr id="3" name="Table 2"/>
          <p:cNvGraphicFramePr>
            <a:graphicFrameLocks noGrp="1"/>
          </p:cNvGraphicFramePr>
          <p:nvPr>
            <p:extLst>
              <p:ext uri="{D42A27DB-BD31-4B8C-83A1-F6EECF244321}">
                <p14:modId xmlns:p14="http://schemas.microsoft.com/office/powerpoint/2010/main" val="3465236188"/>
              </p:ext>
            </p:extLst>
          </p:nvPr>
        </p:nvGraphicFramePr>
        <p:xfrm>
          <a:off x="243840" y="1889594"/>
          <a:ext cx="8625840" cy="4206405"/>
        </p:xfrm>
        <a:graphic>
          <a:graphicData uri="http://schemas.openxmlformats.org/drawingml/2006/table">
            <a:tbl>
              <a:tblPr firstRow="1" firstCol="1" bandRow="1">
                <a:tableStyleId>{5C22544A-7EE6-4342-B048-85BDC9FD1C3A}</a:tableStyleId>
              </a:tblPr>
              <a:tblGrid>
                <a:gridCol w="1799752"/>
                <a:gridCol w="6826088"/>
              </a:tblGrid>
              <a:tr h="280427">
                <a:tc>
                  <a:txBody>
                    <a:bodyPr/>
                    <a:lstStyle/>
                    <a:p>
                      <a:pPr marL="0" marR="0">
                        <a:spcBef>
                          <a:spcPts val="0"/>
                        </a:spcBef>
                        <a:spcAft>
                          <a:spcPts val="0"/>
                        </a:spcAft>
                      </a:pPr>
                      <a:r>
                        <a:rPr lang="en-US" sz="1600" dirty="0">
                          <a:effectLst/>
                        </a:rPr>
                        <a:t>Communities</a:t>
                      </a:r>
                      <a:endParaRPr lang="en-US" sz="1200" dirty="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Description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F</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to Federal Government</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dirty="0">
                          <a:effectLst/>
                        </a:rPr>
                        <a:t>Private Sector to State, Local, Tribal Government</a:t>
                      </a:r>
                      <a:endParaRPr lang="en-US" sz="1200" dirty="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to State, Local, Tribal Governments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State, Local, Tribal Government to International Government Partners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P</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Private Sector</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F</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Federal Government Agencies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S</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Within State and local agencies (intra and inter)</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I &lt;&gt; I</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Among International governments (through bi-lateral or international treaties)</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F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Federal Government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P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Private Sector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S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State Government sharing with Citizen</a:t>
                      </a:r>
                      <a:endParaRPr lang="en-US" sz="1200">
                        <a:effectLst/>
                        <a:latin typeface="Times New Roman"/>
                        <a:ea typeface="Times New Roman"/>
                      </a:endParaRPr>
                    </a:p>
                  </a:txBody>
                  <a:tcPr marL="68580" marR="68580" marT="0" marB="0"/>
                </a:tc>
              </a:tr>
              <a:tr h="280427">
                <a:tc>
                  <a:txBody>
                    <a:bodyPr/>
                    <a:lstStyle/>
                    <a:p>
                      <a:pPr marL="0" marR="0">
                        <a:spcBef>
                          <a:spcPts val="0"/>
                        </a:spcBef>
                        <a:spcAft>
                          <a:spcPts val="0"/>
                        </a:spcAft>
                      </a:pPr>
                      <a:r>
                        <a:rPr lang="en-US" sz="1600">
                          <a:effectLst/>
                        </a:rPr>
                        <a:t>C &lt;&gt; C</a:t>
                      </a:r>
                      <a:endParaRPr lang="en-US" sz="1200">
                        <a:effectLst/>
                        <a:latin typeface="Times New Roman"/>
                        <a:ea typeface="Times New Roman"/>
                      </a:endParaRPr>
                    </a:p>
                  </a:txBody>
                  <a:tcPr marL="68580" marR="68580" marT="0" marB="0"/>
                </a:tc>
                <a:tc>
                  <a:txBody>
                    <a:bodyPr/>
                    <a:lstStyle/>
                    <a:p>
                      <a:pPr marL="0" marR="0">
                        <a:spcBef>
                          <a:spcPts val="0"/>
                        </a:spcBef>
                        <a:spcAft>
                          <a:spcPts val="0"/>
                        </a:spcAft>
                      </a:pPr>
                      <a:r>
                        <a:rPr lang="en-US" sz="1600" dirty="0">
                          <a:effectLst/>
                        </a:rPr>
                        <a:t>Citizen sharing with Citizen</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90375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 Cases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3325285"/>
              </p:ext>
            </p:extLst>
          </p:nvPr>
        </p:nvGraphicFramePr>
        <p:xfrm>
          <a:off x="0" y="1126407"/>
          <a:ext cx="9144000" cy="5731593"/>
        </p:xfrm>
        <a:graphic>
          <a:graphicData uri="http://schemas.openxmlformats.org/drawingml/2006/table">
            <a:tbl>
              <a:tblPr firstRow="1" firstCol="1" bandRow="1">
                <a:tableStyleId>{5C22544A-7EE6-4342-B048-85BDC9FD1C3A}</a:tableStyleId>
              </a:tblPr>
              <a:tblGrid>
                <a:gridCol w="2337740"/>
                <a:gridCol w="2337740"/>
                <a:gridCol w="319180"/>
                <a:gridCol w="319180"/>
                <a:gridCol w="319180"/>
                <a:gridCol w="319180"/>
                <a:gridCol w="319180"/>
                <a:gridCol w="319180"/>
                <a:gridCol w="319180"/>
                <a:gridCol w="319180"/>
                <a:gridCol w="319180"/>
                <a:gridCol w="319180"/>
                <a:gridCol w="319180"/>
                <a:gridCol w="319180"/>
                <a:gridCol w="319180"/>
                <a:gridCol w="319180"/>
              </a:tblGrid>
              <a:tr h="854793">
                <a:tc>
                  <a:txBody>
                    <a:bodyPr/>
                    <a:lstStyle/>
                    <a:p>
                      <a:pPr marL="0" marR="0">
                        <a:spcBef>
                          <a:spcPts val="0"/>
                        </a:spcBef>
                        <a:spcAft>
                          <a:spcPts val="0"/>
                        </a:spcAft>
                      </a:pPr>
                      <a:r>
                        <a:rPr lang="en-US" sz="1600" dirty="0">
                          <a:effectLst/>
                        </a:rPr>
                        <a:t>Use Case Category</a:t>
                      </a:r>
                      <a:endParaRPr lang="en-US" sz="1600" dirty="0">
                        <a:effectLst/>
                        <a:latin typeface="Times New Roman"/>
                        <a:ea typeface="Times New Roman"/>
                      </a:endParaRPr>
                    </a:p>
                  </a:txBody>
                  <a:tcPr marL="68580" marR="68580" marT="0" marB="0"/>
                </a:tc>
                <a:tc>
                  <a:txBody>
                    <a:bodyPr/>
                    <a:lstStyle/>
                    <a:p>
                      <a:pPr marL="0" marR="0">
                        <a:spcBef>
                          <a:spcPts val="0"/>
                        </a:spcBef>
                        <a:spcAft>
                          <a:spcPts val="0"/>
                        </a:spcAft>
                      </a:pPr>
                      <a:r>
                        <a:rPr lang="en-US" sz="1600">
                          <a:effectLst/>
                        </a:rPr>
                        <a:t/>
                      </a:r>
                      <a:br>
                        <a:rPr lang="en-US" sz="1600">
                          <a:effectLst/>
                        </a:rPr>
                      </a:br>
                      <a:r>
                        <a:rPr lang="en-US" sz="1600">
                          <a:effectLst/>
                        </a:rPr>
                        <a:t>Use Case</a:t>
                      </a:r>
                      <a:endParaRPr lang="en-US" sz="160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P&lt;&gt;F</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P&lt;&gt;P</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F</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S</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I</a:t>
                      </a:r>
                    </a:p>
                    <a:p>
                      <a:pPr marL="0" marR="0">
                        <a:spcBef>
                          <a:spcPts val="0"/>
                        </a:spcBef>
                        <a:spcAft>
                          <a:spcPts val="0"/>
                        </a:spcAft>
                      </a:pPr>
                      <a:r>
                        <a:rPr lang="en-US" sz="1400" dirty="0" smtClean="0">
                          <a:effectLst/>
                        </a:rPr>
                        <a:t>&lt;&gt;</a:t>
                      </a:r>
                      <a:r>
                        <a:rPr lang="en-US" sz="1400" dirty="0">
                          <a:effectLst/>
                        </a:rPr>
                        <a:t>I</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F</a:t>
                      </a:r>
                    </a:p>
                    <a:p>
                      <a:pPr marL="0" marR="0">
                        <a:spcBef>
                          <a:spcPts val="0"/>
                        </a:spcBef>
                        <a:spcAft>
                          <a:spcPts val="0"/>
                        </a:spcAft>
                      </a:pPr>
                      <a:r>
                        <a:rPr lang="en-US" sz="1400" dirty="0" smtClean="0">
                          <a:effectLst/>
                        </a:rPr>
                        <a:t>&lt;&gt;</a:t>
                      </a:r>
                      <a:r>
                        <a:rPr lang="en-US" sz="1400" dirty="0">
                          <a:effectLst/>
                        </a:rPr>
                        <a: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P&lt;&gt;C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smtClean="0">
                          <a:effectLst/>
                        </a:rPr>
                        <a:t>S</a:t>
                      </a:r>
                    </a:p>
                    <a:p>
                      <a:pPr marL="0" marR="0">
                        <a:spcBef>
                          <a:spcPts val="0"/>
                        </a:spcBef>
                        <a:spcAft>
                          <a:spcPts val="0"/>
                        </a:spcAft>
                      </a:pPr>
                      <a:r>
                        <a:rPr lang="en-US" sz="1400" dirty="0" smtClean="0">
                          <a:effectLst/>
                        </a:rPr>
                        <a:t>&lt;&gt;</a:t>
                      </a:r>
                      <a:r>
                        <a:rPr lang="en-US" sz="1400" dirty="0">
                          <a:effectLst/>
                        </a:rPr>
                        <a:t>C</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C&lt;&gt;C</a:t>
                      </a:r>
                      <a:endParaRPr lang="en-US" sz="1400" dirty="0">
                        <a:effectLst/>
                        <a:latin typeface="Times New Roman"/>
                        <a:ea typeface="Times New Roman"/>
                      </a:endParaRPr>
                    </a:p>
                  </a:txBody>
                  <a:tcPr marL="68580" marR="68580" marT="0" marB="0"/>
                </a:tc>
              </a:tr>
              <a:tr h="427396">
                <a:tc rowSpan="7">
                  <a:txBody>
                    <a:bodyPr/>
                    <a:lstStyle/>
                    <a:p>
                      <a:pPr marL="0" marR="0">
                        <a:spcBef>
                          <a:spcPts val="0"/>
                        </a:spcBef>
                        <a:spcAft>
                          <a:spcPts val="0"/>
                        </a:spcAft>
                      </a:pPr>
                      <a:r>
                        <a:rPr lang="en-US" sz="1600" dirty="0">
                          <a:effectLst/>
                        </a:rPr>
                        <a:t>Enhances Shared Situational Awareness</a:t>
                      </a:r>
                      <a:endParaRPr lang="en-US" sz="1600" dirty="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a:effectLst/>
                        </a:rPr>
                        <a:t>Configuration/ Anomaly Reporting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Knowledge of Threat Actors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Incident Awareness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a:effectLst/>
                        </a:rPr>
                        <a:t>Indications &amp; Warning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Vulnerability Knowledge</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213699">
                <a:tc vMerge="1">
                  <a:txBody>
                    <a:bodyPr/>
                    <a:lstStyle/>
                    <a:p>
                      <a:endParaRPr lang="en-US"/>
                    </a:p>
                  </a:txBody>
                  <a:tcPr/>
                </a:tc>
                <a:tc>
                  <a:txBody>
                    <a:bodyPr/>
                    <a:lstStyle/>
                    <a:p>
                      <a:pPr marL="0" marR="0">
                        <a:spcBef>
                          <a:spcPts val="0"/>
                        </a:spcBef>
                        <a:spcAft>
                          <a:spcPts val="0"/>
                        </a:spcAft>
                      </a:pPr>
                      <a:r>
                        <a:rPr lang="en-US" sz="1600" dirty="0">
                          <a:effectLst/>
                        </a:rPr>
                        <a:t>Mitigation Strategies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dirty="0">
                          <a:effectLst/>
                        </a:rPr>
                        <a:t>Mitigation Actions and Responses</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641095">
                <a:tc rowSpan="2">
                  <a:txBody>
                    <a:bodyPr/>
                    <a:lstStyle/>
                    <a:p>
                      <a:pPr marL="0" marR="0">
                        <a:spcBef>
                          <a:spcPts val="0"/>
                        </a:spcBef>
                        <a:spcAft>
                          <a:spcPts val="0"/>
                        </a:spcAft>
                      </a:pPr>
                      <a:r>
                        <a:rPr lang="en-US" sz="1600">
                          <a:effectLst/>
                        </a:rPr>
                        <a:t>Victim Notifications</a:t>
                      </a:r>
                    </a:p>
                    <a:p>
                      <a:pPr marL="0" marR="0">
                        <a:spcBef>
                          <a:spcPts val="0"/>
                        </a:spcBef>
                        <a:spcAft>
                          <a:spcPts val="0"/>
                        </a:spcAft>
                      </a:pPr>
                      <a:r>
                        <a:rPr lang="en-US" sz="1600">
                          <a:effectLst/>
                        </a:rPr>
                        <a:t> </a:t>
                      </a:r>
                      <a:endParaRPr lang="en-US" sz="160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dirty="0">
                          <a:effectLst/>
                        </a:rPr>
                        <a:t>Victim information compromised as part of a cyber-intrusion</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a:effectLst/>
                        </a:rPr>
                        <a:t>Victim is directly involved in a cyber-enabled crime</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r>
              <a:tr h="213699">
                <a:tc rowSpan="3">
                  <a:txBody>
                    <a:bodyPr/>
                    <a:lstStyle/>
                    <a:p>
                      <a:pPr marL="0" marR="0">
                        <a:spcBef>
                          <a:spcPts val="0"/>
                        </a:spcBef>
                        <a:spcAft>
                          <a:spcPts val="0"/>
                        </a:spcAft>
                      </a:pPr>
                      <a:r>
                        <a:rPr lang="en-US" sz="1600">
                          <a:effectLst/>
                        </a:rPr>
                        <a:t>Justice and Public Safety</a:t>
                      </a:r>
                      <a:endParaRPr lang="en-US" sz="1600">
                        <a:effectLst/>
                        <a:latin typeface="Times New Roman"/>
                        <a:ea typeface="Times New Roman"/>
                      </a:endParaRPr>
                    </a:p>
                  </a:txBody>
                  <a:tcPr marL="68580" marR="68580" marT="0" marB="0" anchor="ctr"/>
                </a:tc>
                <a:tc>
                  <a:txBody>
                    <a:bodyPr/>
                    <a:lstStyle/>
                    <a:p>
                      <a:pPr marL="0" marR="0">
                        <a:spcBef>
                          <a:spcPts val="0"/>
                        </a:spcBef>
                        <a:spcAft>
                          <a:spcPts val="0"/>
                        </a:spcAft>
                      </a:pPr>
                      <a:r>
                        <a:rPr lang="en-US" sz="1600">
                          <a:effectLst/>
                        </a:rPr>
                        <a:t>Cyber Intrusion Sharing</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a:effectLst/>
                        </a:rPr>
                        <a:t>Cyber Enabled crimes/ Investigatory Referrals</a:t>
                      </a:r>
                      <a:endParaRPr lang="en-US" sz="1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X</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a:effectLst/>
                        </a:rPr>
                        <a:t> </a:t>
                      </a:r>
                      <a:endParaRPr lang="en-US" sz="1000">
                        <a:effectLst/>
                        <a:latin typeface="Times New Roman"/>
                        <a:ea typeface="Times New Roman"/>
                      </a:endParaRPr>
                    </a:p>
                  </a:txBody>
                  <a:tcPr marL="68580" marR="68580" marT="0" marB="0" anchor="ctr"/>
                </a:tc>
              </a:tr>
              <a:tr h="427396">
                <a:tc vMerge="1">
                  <a:txBody>
                    <a:bodyPr/>
                    <a:lstStyle/>
                    <a:p>
                      <a:endParaRPr lang="en-US"/>
                    </a:p>
                  </a:txBody>
                  <a:tcPr/>
                </a:tc>
                <a:tc>
                  <a:txBody>
                    <a:bodyPr/>
                    <a:lstStyle/>
                    <a:p>
                      <a:pPr marL="0" marR="0">
                        <a:spcBef>
                          <a:spcPts val="0"/>
                        </a:spcBef>
                        <a:spcAft>
                          <a:spcPts val="0"/>
                        </a:spcAft>
                      </a:pPr>
                      <a:r>
                        <a:rPr lang="en-US" sz="1600" dirty="0">
                          <a:effectLst/>
                        </a:rPr>
                        <a:t>Fusion Center Cross-Domain Sharing</a:t>
                      </a:r>
                      <a:endParaRPr lang="en-US" sz="16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X</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1000" dirty="0">
                          <a:effectLst/>
                        </a:rPr>
                        <a:t> </a:t>
                      </a:r>
                      <a:endParaRPr lang="en-US" sz="10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301505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Large Company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Company with multiple datacenters, office facilities, international business activity</a:t>
            </a:r>
          </a:p>
          <a:p>
            <a:r>
              <a:rPr lang="en-US" dirty="0" smtClean="0"/>
              <a:t>Large number of deployed security systems, sensors</a:t>
            </a:r>
          </a:p>
          <a:p>
            <a:pPr lvl="1"/>
            <a:r>
              <a:rPr lang="en-US" dirty="0" smtClean="0"/>
              <a:t>Firewalls, IDS/IPS, SIEM, monitoring systems, notification/alerting, etc. </a:t>
            </a:r>
          </a:p>
          <a:p>
            <a:pPr lvl="1"/>
            <a:r>
              <a:rPr lang="en-US" dirty="0" smtClean="0"/>
              <a:t>Uses FW/Snort rules, STIX/TAXII, </a:t>
            </a:r>
            <a:r>
              <a:rPr lang="en-US" dirty="0" err="1" smtClean="0"/>
              <a:t>IODef</a:t>
            </a:r>
            <a:r>
              <a:rPr lang="en-US" dirty="0" smtClean="0"/>
              <a:t>, alarms for fire and intrusions, etc. </a:t>
            </a:r>
          </a:p>
          <a:p>
            <a:pPr lvl="1"/>
            <a:r>
              <a:rPr lang="en-US" dirty="0" smtClean="0"/>
              <a:t>Physical and information security staff, some 24/7</a:t>
            </a:r>
          </a:p>
          <a:p>
            <a:r>
              <a:rPr lang="en-US" dirty="0" smtClean="0"/>
              <a:t>Interoperable (but not uniform) threat monitoring and assessment</a:t>
            </a:r>
            <a:endParaRPr lang="en-US" dirty="0"/>
          </a:p>
        </p:txBody>
      </p:sp>
    </p:spTree>
    <p:extLst>
      <p:ext uri="{BB962C8B-B14F-4D97-AF65-F5344CB8AC3E}">
        <p14:creationId xmlns:p14="http://schemas.microsoft.com/office/powerpoint/2010/main" val="3741845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 Critical Infrastructure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Target: A group of organizations that collaboratively manage critical infrastructure and utilize Industrial Control Systems.</a:t>
            </a:r>
          </a:p>
          <a:p>
            <a:r>
              <a:rPr lang="en-US" dirty="0" smtClean="0"/>
              <a:t>Power, water and other critical infrastructure are threatened by cyber and physical terrorism. </a:t>
            </a:r>
          </a:p>
          <a:p>
            <a:r>
              <a:rPr lang="en-US" dirty="0" smtClean="0"/>
              <a:t>Industrial Control Systems are increasingly computer controlled and connected (directly or indirectly) to the internet and may embed compromised control hardware/software from questionable sources.</a:t>
            </a:r>
            <a:endParaRPr lang="en-US" dirty="0"/>
          </a:p>
        </p:txBody>
      </p:sp>
    </p:spTree>
    <p:extLst>
      <p:ext uri="{BB962C8B-B14F-4D97-AF65-F5344CB8AC3E}">
        <p14:creationId xmlns:p14="http://schemas.microsoft.com/office/powerpoint/2010/main" val="1527645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Models</a:t>
            </a:r>
            <a:endParaRPr lang="en-US" dirty="0"/>
          </a:p>
        </p:txBody>
      </p:sp>
      <p:sp>
        <p:nvSpPr>
          <p:cNvPr id="4" name="Text Placeholder 3"/>
          <p:cNvSpPr>
            <a:spLocks noGrp="1"/>
          </p:cNvSpPr>
          <p:nvPr>
            <p:ph type="body" idx="1"/>
          </p:nvPr>
        </p:nvSpPr>
        <p:spPr/>
        <p:txBody>
          <a:bodyPr/>
          <a:lstStyle/>
          <a:p>
            <a:r>
              <a:rPr lang="en-US" dirty="0" smtClean="0"/>
              <a:t>Notional models – what this may look like</a:t>
            </a:r>
            <a:endParaRPr lang="en-US" dirty="0"/>
          </a:p>
        </p:txBody>
      </p:sp>
    </p:spTree>
    <p:extLst>
      <p:ext uri="{BB962C8B-B14F-4D97-AF65-F5344CB8AC3E}">
        <p14:creationId xmlns:p14="http://schemas.microsoft.com/office/powerpoint/2010/main" val="1090488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53465"/>
            <a:ext cx="8686800"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smtClean="0"/>
              <a:t>STIX High Level Architecture</a:t>
            </a:r>
            <a:endParaRPr lang="en-US" dirty="0"/>
          </a:p>
        </p:txBody>
      </p:sp>
    </p:spTree>
    <p:extLst>
      <p:ext uri="{BB962C8B-B14F-4D97-AF65-F5344CB8AC3E}">
        <p14:creationId xmlns:p14="http://schemas.microsoft.com/office/powerpoint/2010/main" val="2690578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Threat Modeling project kicked off in Dec 2013</a:t>
            </a:r>
          </a:p>
          <a:p>
            <a:pPr lvl="1"/>
            <a:r>
              <a:rPr lang="en-US" dirty="0" smtClean="0"/>
              <a:t>Multi-phase approach</a:t>
            </a:r>
          </a:p>
          <a:p>
            <a:pPr lvl="1"/>
            <a:r>
              <a:rPr lang="en-US" dirty="0" smtClean="0"/>
              <a:t>Initially: create Cyber Domain PIM and STIX PSM with UML Profile for NIEM</a:t>
            </a:r>
          </a:p>
          <a:p>
            <a:pPr lvl="1"/>
            <a:r>
              <a:rPr lang="en-US" dirty="0" smtClean="0"/>
              <a:t>Expanded to non-cyber domains and inclusion of risk</a:t>
            </a:r>
          </a:p>
          <a:p>
            <a:r>
              <a:rPr lang="en-US" dirty="0" smtClean="0"/>
              <a:t>RFP Draft</a:t>
            </a:r>
          </a:p>
          <a:p>
            <a:pPr lvl="1"/>
            <a:r>
              <a:rPr lang="en-US" dirty="0" smtClean="0"/>
              <a:t>RFP Draft </a:t>
            </a:r>
            <a:r>
              <a:rPr lang="en-GB" dirty="0" smtClean="0"/>
              <a:t>SysA/2014-06-03 is being proposed for issuance this meeting</a:t>
            </a:r>
            <a:endParaRPr lang="en-US" dirty="0" smtClean="0"/>
          </a:p>
          <a:p>
            <a:r>
              <a:rPr lang="en-US" dirty="0" smtClean="0"/>
              <a:t>Submission Team</a:t>
            </a:r>
          </a:p>
          <a:p>
            <a:pPr lvl="1"/>
            <a:r>
              <a:rPr lang="en-US" dirty="0" smtClean="0"/>
              <a:t>A Submission team has formed and welcomes participation. This submission team is supporting by PM-ISE and the NIEM-PMO</a:t>
            </a:r>
          </a:p>
          <a:p>
            <a:r>
              <a:rPr lang="en-US" dirty="0" smtClean="0"/>
              <a:t>Use cases and scenarios are also being collected on the team web site (GIT): </a:t>
            </a:r>
            <a:r>
              <a:rPr lang="en-GB" u="sng" dirty="0">
                <a:hlinkClick r:id="rId2"/>
              </a:rPr>
              <a:t>https://github.com/omg-threat-modeling/phase1</a:t>
            </a:r>
            <a:endParaRPr lang="en-US" dirty="0" smtClean="0"/>
          </a:p>
        </p:txBody>
      </p:sp>
    </p:spTree>
    <p:extLst>
      <p:ext uri="{BB962C8B-B14F-4D97-AF65-F5344CB8AC3E}">
        <p14:creationId xmlns:p14="http://schemas.microsoft.com/office/powerpoint/2010/main" val="1717141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9" y="1493519"/>
            <a:ext cx="9230719" cy="5027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STIX (High Level) in UML</a:t>
            </a:r>
            <a:endParaRPr lang="en-US" dirty="0"/>
          </a:p>
        </p:txBody>
      </p:sp>
    </p:spTree>
    <p:extLst>
      <p:ext uri="{BB962C8B-B14F-4D97-AF65-F5344CB8AC3E}">
        <p14:creationId xmlns:p14="http://schemas.microsoft.com/office/powerpoint/2010/main" val="86683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52388"/>
            <a:ext cx="9486900" cy="6962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67640" y="623820"/>
            <a:ext cx="2838277" cy="369332"/>
          </a:xfrm>
          <a:prstGeom prst="rect">
            <a:avLst/>
          </a:prstGeom>
          <a:noFill/>
        </p:spPr>
        <p:txBody>
          <a:bodyPr wrap="none" rtlCol="0">
            <a:spAutoFit/>
          </a:bodyPr>
          <a:lstStyle/>
          <a:p>
            <a:r>
              <a:rPr lang="en-US" dirty="0" smtClean="0"/>
              <a:t>Notional conceptual model</a:t>
            </a:r>
            <a:endParaRPr lang="en-US" dirty="0"/>
          </a:p>
        </p:txBody>
      </p:sp>
    </p:spTree>
    <p:extLst>
      <p:ext uri="{BB962C8B-B14F-4D97-AF65-F5344CB8AC3E}">
        <p14:creationId xmlns:p14="http://schemas.microsoft.com/office/powerpoint/2010/main" val="1663835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432050"/>
            <a:ext cx="7847013" cy="199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Mapping Example</a:t>
            </a:r>
            <a:endParaRPr lang="en-US" dirty="0"/>
          </a:p>
        </p:txBody>
      </p:sp>
      <p:sp>
        <p:nvSpPr>
          <p:cNvPr id="3" name="TextBox 2"/>
          <p:cNvSpPr txBox="1"/>
          <p:nvPr/>
        </p:nvSpPr>
        <p:spPr>
          <a:xfrm>
            <a:off x="2795527" y="4815840"/>
            <a:ext cx="3551357" cy="369332"/>
          </a:xfrm>
          <a:prstGeom prst="rect">
            <a:avLst/>
          </a:prstGeom>
          <a:noFill/>
        </p:spPr>
        <p:txBody>
          <a:bodyPr wrap="none" rtlCol="0">
            <a:spAutoFit/>
          </a:bodyPr>
          <a:lstStyle/>
          <a:p>
            <a:r>
              <a:rPr lang="en-US" dirty="0" smtClean="0"/>
              <a:t>Note: It will not always be this easy!</a:t>
            </a:r>
            <a:endParaRPr lang="en-US" dirty="0"/>
          </a:p>
        </p:txBody>
      </p:sp>
    </p:spTree>
    <p:extLst>
      <p:ext uri="{BB962C8B-B14F-4D97-AF65-F5344CB8AC3E}">
        <p14:creationId xmlns:p14="http://schemas.microsoft.com/office/powerpoint/2010/main" val="414367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33350"/>
            <a:ext cx="8963025" cy="659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4800" y="762000"/>
            <a:ext cx="2177327" cy="646331"/>
          </a:xfrm>
          <a:prstGeom prst="rect">
            <a:avLst/>
          </a:prstGeom>
          <a:noFill/>
        </p:spPr>
        <p:txBody>
          <a:bodyPr wrap="none" rtlCol="0">
            <a:spAutoFit/>
          </a:bodyPr>
          <a:lstStyle/>
          <a:p>
            <a:r>
              <a:rPr lang="en-US" dirty="0" smtClean="0"/>
              <a:t>Foundation Concepts</a:t>
            </a:r>
          </a:p>
          <a:p>
            <a:r>
              <a:rPr lang="en-US" dirty="0" smtClean="0"/>
              <a:t>(Vocabulary)</a:t>
            </a:r>
            <a:endParaRPr lang="en-US" dirty="0"/>
          </a:p>
        </p:txBody>
      </p:sp>
    </p:spTree>
    <p:extLst>
      <p:ext uri="{BB962C8B-B14F-4D97-AF65-F5344CB8AC3E}">
        <p14:creationId xmlns:p14="http://schemas.microsoft.com/office/powerpoint/2010/main" val="95933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Foundation Concepts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00530"/>
            <a:ext cx="6513513" cy="473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896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Specific Concepts are Defined In Terms of Foundational Concepts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2262188"/>
            <a:ext cx="8576258" cy="2827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07245" y="5364479"/>
            <a:ext cx="7588487" cy="1200329"/>
          </a:xfrm>
          <a:prstGeom prst="rect">
            <a:avLst/>
          </a:prstGeom>
          <a:noFill/>
        </p:spPr>
        <p:txBody>
          <a:bodyPr wrap="square" rtlCol="0">
            <a:spAutoFit/>
          </a:bodyPr>
          <a:lstStyle/>
          <a:p>
            <a:r>
              <a:rPr lang="en-US" dirty="0" smtClean="0"/>
              <a:t>A threat actor is a role of an actor with malicious intent that is the source of a threat. A threat actor causes an Intentional Threat and may have related threat actors.</a:t>
            </a:r>
          </a:p>
          <a:p>
            <a:r>
              <a:rPr lang="en-US" dirty="0" smtClean="0"/>
              <a:t>Note that completed model will have more properties and associations.</a:t>
            </a:r>
            <a:endParaRPr lang="en-US" dirty="0"/>
          </a:p>
        </p:txBody>
      </p:sp>
    </p:spTree>
    <p:extLst>
      <p:ext uri="{BB962C8B-B14F-4D97-AF65-F5344CB8AC3E}">
        <p14:creationId xmlns:p14="http://schemas.microsoft.com/office/powerpoint/2010/main" val="3688598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503"/>
            <a:ext cx="9467850" cy="1139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492240" y="444137"/>
            <a:ext cx="2517549" cy="369332"/>
          </a:xfrm>
          <a:prstGeom prst="rect">
            <a:avLst/>
          </a:prstGeom>
          <a:noFill/>
        </p:spPr>
        <p:txBody>
          <a:bodyPr wrap="none" rtlCol="0">
            <a:spAutoFit/>
          </a:bodyPr>
          <a:lstStyle/>
          <a:p>
            <a:r>
              <a:rPr lang="en-US" dirty="0" smtClean="0"/>
              <a:t>Validation with instances</a:t>
            </a:r>
            <a:endParaRPr lang="en-US" dirty="0"/>
          </a:p>
        </p:txBody>
      </p:sp>
    </p:spTree>
    <p:extLst>
      <p:ext uri="{BB962C8B-B14F-4D97-AF65-F5344CB8AC3E}">
        <p14:creationId xmlns:p14="http://schemas.microsoft.com/office/powerpoint/2010/main" val="394600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RFP Requirements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7732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1"/>
          </p:nvPr>
        </p:nvSpPr>
        <p:spPr/>
        <p:txBody>
          <a:bodyPr>
            <a:noAutofit/>
          </a:bodyPr>
          <a:lstStyle/>
          <a:p>
            <a:pPr lvl="1"/>
            <a:r>
              <a:rPr lang="en-GB" sz="2400" dirty="0"/>
              <a:t>Submissions shall define modular UML  conceptual models to specify the concepts required to represent information about operational threats and risks.</a:t>
            </a:r>
            <a:endParaRPr lang="en-US" sz="2400" dirty="0"/>
          </a:p>
          <a:p>
            <a:pPr lvl="1"/>
            <a:r>
              <a:rPr lang="en-GB" sz="2400" dirty="0"/>
              <a:t>The conceptual model shall capture the intended meaning of operational threat and  risk related concepts such that it may be used as a reference for the use of those concepts in specific exchanges and data stores. </a:t>
            </a:r>
            <a:endParaRPr lang="en-US" sz="2400" dirty="0"/>
          </a:p>
          <a:p>
            <a:pPr lvl="1"/>
            <a:r>
              <a:rPr lang="en-GB" sz="2400" dirty="0"/>
              <a:t>The conceptual model shall  not assume any particular technology, domain, representation, structure of information or schema. It shall be a model of the concepts representing real-world entities, not of a specific data representation</a:t>
            </a:r>
            <a:r>
              <a:rPr lang="en-GB" sz="2400" dirty="0" smtClean="0"/>
              <a:t>.</a:t>
            </a:r>
            <a:endParaRPr lang="en-US" sz="2400" dirty="0"/>
          </a:p>
        </p:txBody>
      </p:sp>
    </p:spTree>
    <p:extLst>
      <p:ext uri="{BB962C8B-B14F-4D97-AF65-F5344CB8AC3E}">
        <p14:creationId xmlns:p14="http://schemas.microsoft.com/office/powerpoint/2010/main" val="582396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Threat/Risk Concepts To Define</a:t>
            </a:r>
            <a:endParaRPr lang="en-US" dirty="0"/>
          </a:p>
        </p:txBody>
      </p:sp>
      <p:sp>
        <p:nvSpPr>
          <p:cNvPr id="3" name="Content Placeholder 2"/>
          <p:cNvSpPr>
            <a:spLocks noGrp="1"/>
          </p:cNvSpPr>
          <p:nvPr>
            <p:ph idx="1"/>
          </p:nvPr>
        </p:nvSpPr>
        <p:spPr/>
        <p:txBody>
          <a:bodyPr numCol="3">
            <a:normAutofit fontScale="85000" lnSpcReduction="20000"/>
          </a:bodyPr>
          <a:lstStyle/>
          <a:p>
            <a:r>
              <a:rPr lang="en-US" dirty="0" smtClean="0"/>
              <a:t>Operational Threat</a:t>
            </a:r>
          </a:p>
          <a:p>
            <a:r>
              <a:rPr lang="en-US" dirty="0" smtClean="0"/>
              <a:t>Operational Risk</a:t>
            </a:r>
          </a:p>
          <a:p>
            <a:r>
              <a:rPr lang="en-US" dirty="0" smtClean="0"/>
              <a:t>Asset</a:t>
            </a:r>
            <a:endParaRPr lang="en-US" dirty="0"/>
          </a:p>
          <a:p>
            <a:r>
              <a:rPr lang="en-US" dirty="0" smtClean="0"/>
              <a:t>Campaign</a:t>
            </a:r>
            <a:endParaRPr lang="en-US" dirty="0"/>
          </a:p>
          <a:p>
            <a:r>
              <a:rPr lang="en-US" dirty="0" smtClean="0"/>
              <a:t>Cause</a:t>
            </a:r>
            <a:endParaRPr lang="en-US" dirty="0"/>
          </a:p>
          <a:p>
            <a:r>
              <a:rPr lang="en-US" dirty="0" smtClean="0"/>
              <a:t>Effect</a:t>
            </a:r>
            <a:endParaRPr lang="en-US" dirty="0"/>
          </a:p>
          <a:p>
            <a:r>
              <a:rPr lang="en-US" dirty="0" smtClean="0"/>
              <a:t>Exploit </a:t>
            </a:r>
            <a:r>
              <a:rPr lang="en-US" dirty="0"/>
              <a:t>target</a:t>
            </a:r>
          </a:p>
          <a:p>
            <a:r>
              <a:rPr lang="en-US" dirty="0" smtClean="0"/>
              <a:t>Goal</a:t>
            </a:r>
            <a:endParaRPr lang="en-US" dirty="0"/>
          </a:p>
          <a:p>
            <a:r>
              <a:rPr lang="en-US" dirty="0" smtClean="0"/>
              <a:t>Hazard</a:t>
            </a:r>
            <a:endParaRPr lang="en-US" dirty="0"/>
          </a:p>
          <a:p>
            <a:r>
              <a:rPr lang="en-US" dirty="0" smtClean="0"/>
              <a:t>Impact</a:t>
            </a:r>
            <a:endParaRPr lang="en-US" dirty="0"/>
          </a:p>
          <a:p>
            <a:r>
              <a:rPr lang="en-US" dirty="0" smtClean="0"/>
              <a:t>Incident</a:t>
            </a:r>
            <a:endParaRPr lang="en-US" dirty="0"/>
          </a:p>
          <a:p>
            <a:r>
              <a:rPr lang="en-US" dirty="0" smtClean="0"/>
              <a:t>Indicator</a:t>
            </a:r>
            <a:endParaRPr lang="en-US" dirty="0"/>
          </a:p>
          <a:p>
            <a:r>
              <a:rPr lang="en-US" dirty="0" smtClean="0"/>
              <a:t>Likelihood</a:t>
            </a:r>
            <a:endParaRPr lang="en-US" dirty="0"/>
          </a:p>
          <a:p>
            <a:r>
              <a:rPr lang="en-US" dirty="0" smtClean="0"/>
              <a:t>Mitigation</a:t>
            </a:r>
            <a:endParaRPr lang="en-US" dirty="0"/>
          </a:p>
          <a:p>
            <a:r>
              <a:rPr lang="en-US" dirty="0" smtClean="0"/>
              <a:t>Observable</a:t>
            </a:r>
            <a:endParaRPr lang="en-US" dirty="0"/>
          </a:p>
          <a:p>
            <a:r>
              <a:rPr lang="en-US" dirty="0" smtClean="0"/>
              <a:t>Observation</a:t>
            </a:r>
            <a:endParaRPr lang="en-US" dirty="0"/>
          </a:p>
          <a:p>
            <a:r>
              <a:rPr lang="en-US" dirty="0" smtClean="0"/>
              <a:t>Observation Metadata</a:t>
            </a:r>
            <a:endParaRPr lang="en-US" dirty="0"/>
          </a:p>
          <a:p>
            <a:r>
              <a:rPr lang="en-US" dirty="0" smtClean="0"/>
              <a:t>Procedures</a:t>
            </a:r>
            <a:endParaRPr lang="en-US" dirty="0"/>
          </a:p>
          <a:p>
            <a:r>
              <a:rPr lang="en-US" dirty="0" smtClean="0"/>
              <a:t>Risk</a:t>
            </a:r>
            <a:endParaRPr lang="en-US" dirty="0"/>
          </a:p>
          <a:p>
            <a:r>
              <a:rPr lang="en-US" dirty="0" smtClean="0"/>
              <a:t>Safeguard</a:t>
            </a:r>
            <a:endParaRPr lang="en-US" dirty="0"/>
          </a:p>
          <a:p>
            <a:r>
              <a:rPr lang="en-US" dirty="0" smtClean="0"/>
              <a:t>Severity</a:t>
            </a:r>
            <a:endParaRPr lang="en-US" dirty="0"/>
          </a:p>
          <a:p>
            <a:r>
              <a:rPr lang="en-US" dirty="0" smtClean="0"/>
              <a:t>Strategy</a:t>
            </a:r>
            <a:endParaRPr lang="en-US" dirty="0"/>
          </a:p>
          <a:p>
            <a:r>
              <a:rPr lang="en-US" dirty="0" smtClean="0"/>
              <a:t>Tactics</a:t>
            </a:r>
            <a:endParaRPr lang="en-US" dirty="0"/>
          </a:p>
          <a:p>
            <a:r>
              <a:rPr lang="en-US" dirty="0" smtClean="0"/>
              <a:t>Techniques</a:t>
            </a:r>
            <a:endParaRPr lang="en-US" dirty="0"/>
          </a:p>
          <a:p>
            <a:r>
              <a:rPr lang="en-US" dirty="0" smtClean="0"/>
              <a:t>Threat</a:t>
            </a:r>
            <a:endParaRPr lang="en-US" dirty="0"/>
          </a:p>
          <a:p>
            <a:r>
              <a:rPr lang="en-US" dirty="0" smtClean="0"/>
              <a:t>Threat </a:t>
            </a:r>
            <a:r>
              <a:rPr lang="en-US" dirty="0"/>
              <a:t>actor</a:t>
            </a:r>
          </a:p>
          <a:p>
            <a:r>
              <a:rPr lang="en-US" dirty="0" smtClean="0"/>
              <a:t>Threat </a:t>
            </a:r>
            <a:r>
              <a:rPr lang="en-US" dirty="0"/>
              <a:t>source</a:t>
            </a:r>
          </a:p>
          <a:p>
            <a:r>
              <a:rPr lang="en-US" dirty="0" smtClean="0"/>
              <a:t>Undesired </a:t>
            </a:r>
            <a:r>
              <a:rPr lang="en-US" dirty="0"/>
              <a:t>event</a:t>
            </a:r>
          </a:p>
          <a:p>
            <a:endParaRPr lang="en-US" dirty="0"/>
          </a:p>
        </p:txBody>
      </p:sp>
    </p:spTree>
    <p:extLst>
      <p:ext uri="{BB962C8B-B14F-4D97-AF65-F5344CB8AC3E}">
        <p14:creationId xmlns:p14="http://schemas.microsoft.com/office/powerpoint/2010/main" val="143910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Scope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critical need identified is federating multiple aspects of operational threats and risks across domains and organizations. Cyber is a critical component, but doesn’t exist in isolation.</a:t>
            </a:r>
          </a:p>
          <a:p>
            <a:r>
              <a:rPr lang="en-US" dirty="0" smtClean="0"/>
              <a:t>Focus on</a:t>
            </a:r>
          </a:p>
          <a:p>
            <a:pPr lvl="1"/>
            <a:r>
              <a:rPr lang="en-US" dirty="0" smtClean="0"/>
              <a:t>Operational threats and risks as a Conceptual model in UML</a:t>
            </a:r>
          </a:p>
          <a:p>
            <a:pPr lvl="1"/>
            <a:r>
              <a:rPr lang="en-US" dirty="0" smtClean="0"/>
              <a:t>NIEM Mapping</a:t>
            </a:r>
          </a:p>
          <a:p>
            <a:pPr lvl="1"/>
            <a:r>
              <a:rPr lang="en-US" dirty="0" smtClean="0"/>
              <a:t>STIX Mapping</a:t>
            </a:r>
          </a:p>
          <a:p>
            <a:pPr lvl="1"/>
            <a:r>
              <a:rPr lang="en-US" dirty="0" smtClean="0"/>
              <a:t>Others to follow</a:t>
            </a:r>
          </a:p>
          <a:p>
            <a:endParaRPr lang="en-US" dirty="0"/>
          </a:p>
        </p:txBody>
      </p:sp>
    </p:spTree>
    <p:extLst>
      <p:ext uri="{BB962C8B-B14F-4D97-AF65-F5344CB8AC3E}">
        <p14:creationId xmlns:p14="http://schemas.microsoft.com/office/powerpoint/2010/main" val="2656127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Classes of Threat/Risks in scope</a:t>
            </a:r>
            <a:endParaRPr lang="en-US" dirty="0"/>
          </a:p>
        </p:txBody>
      </p:sp>
      <p:sp>
        <p:nvSpPr>
          <p:cNvPr id="3" name="Content Placeholder 2"/>
          <p:cNvSpPr>
            <a:spLocks noGrp="1"/>
          </p:cNvSpPr>
          <p:nvPr>
            <p:ph idx="1"/>
          </p:nvPr>
        </p:nvSpPr>
        <p:spPr>
          <a:xfrm>
            <a:off x="167640" y="975360"/>
            <a:ext cx="8976360" cy="5669280"/>
          </a:xfrm>
        </p:spPr>
        <p:txBody>
          <a:bodyPr>
            <a:normAutofit/>
          </a:bodyPr>
          <a:lstStyle/>
          <a:p>
            <a:pPr lvl="1"/>
            <a:r>
              <a:rPr lang="en-US" dirty="0"/>
              <a:t>Cyber/information and communication systems and assets</a:t>
            </a:r>
            <a:endParaRPr lang="en-US" sz="2400" dirty="0"/>
          </a:p>
          <a:p>
            <a:pPr lvl="1"/>
            <a:r>
              <a:rPr lang="en-US" dirty="0"/>
              <a:t>Physical systems and assets, including embedded and manufacturing</a:t>
            </a:r>
            <a:endParaRPr lang="en-US" sz="2400" dirty="0"/>
          </a:p>
          <a:p>
            <a:pPr lvl="1"/>
            <a:r>
              <a:rPr lang="en-US" dirty="0"/>
              <a:t>Electromagnetic spectrum assets  (E.g. interference with wireless systems or radio)</a:t>
            </a:r>
            <a:endParaRPr lang="en-US" sz="2400" dirty="0"/>
          </a:p>
          <a:p>
            <a:pPr lvl="1"/>
            <a:r>
              <a:rPr lang="en-US" dirty="0"/>
              <a:t>Industrial control systems</a:t>
            </a:r>
            <a:endParaRPr lang="en-US" sz="2400" dirty="0"/>
          </a:p>
          <a:p>
            <a:endParaRPr lang="en-US" dirty="0"/>
          </a:p>
        </p:txBody>
      </p:sp>
    </p:spTree>
    <p:extLst>
      <p:ext uri="{BB962C8B-B14F-4D97-AF65-F5344CB8AC3E}">
        <p14:creationId xmlns:p14="http://schemas.microsoft.com/office/powerpoint/2010/main" val="794141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sz="2900" dirty="0"/>
              <a:t>Defensive, offensive, or other actors may or may not have insight into the plans or strategies of the respective other actors. </a:t>
            </a:r>
            <a:r>
              <a:rPr lang="en-GB" sz="2900" dirty="0"/>
              <a:t> </a:t>
            </a:r>
            <a:r>
              <a:rPr lang="en-US" sz="2900" dirty="0"/>
              <a:t>As such, model implementations will in those cases be incomplete and rely on estimates and assumed parameters. </a:t>
            </a:r>
          </a:p>
          <a:p>
            <a:pPr lvl="0"/>
            <a:r>
              <a:rPr lang="en-US" sz="2900" dirty="0"/>
              <a:t>Models must be able to support non-actor threats (such as natural disasters</a:t>
            </a:r>
            <a:r>
              <a:rPr lang="en-GB" sz="2900" dirty="0"/>
              <a:t> </a:t>
            </a:r>
            <a:r>
              <a:rPr lang="en-US" sz="2900" dirty="0"/>
              <a:t>) that will not be associated with any coherent intentions or plans. </a:t>
            </a:r>
          </a:p>
          <a:p>
            <a:pPr lvl="0"/>
            <a:r>
              <a:rPr lang="en-US" sz="2900" dirty="0"/>
              <a:t>Bystanders and inadvertent actors may perform actions that result in behavior that provides benefits to any other actor (offensive or defensive). Such actions are understood to be non-intentional. </a:t>
            </a:r>
          </a:p>
          <a:p>
            <a:pPr lvl="0"/>
            <a:r>
              <a:rPr lang="en-US" sz="2900" dirty="0"/>
              <a:t>The focus of risks will be those that go beyond the normal course of business and expose the enterprise to increased risk due to threats &amp; vulnerabilities.</a:t>
            </a:r>
          </a:p>
          <a:p>
            <a:r>
              <a:rPr lang="en-GB" sz="2900" dirty="0"/>
              <a:t> Unclear what level of behavioural modeling you have in mind, but in general it could be expected that an offensive actor would have an understanding of the plans of defensive actors [Done-CBC (Also MH)]</a:t>
            </a:r>
            <a:endParaRPr lang="en-US" sz="2900" dirty="0"/>
          </a:p>
          <a:p>
            <a:pPr marL="342900" lvl="3" indent="-342900">
              <a:buFont typeface="Arial"/>
              <a:buChar char="•"/>
            </a:pPr>
            <a:r>
              <a:rPr lang="en-GB" sz="2900" dirty="0"/>
              <a:t> </a:t>
            </a:r>
            <a:r>
              <a:rPr lang="en-US" sz="2900" dirty="0"/>
              <a:t>6.5.2.5	Models for operational threats and risks shall include concepts for expressing probability and/or confidence levels (e.g. for likelihood of occurrence and impact</a:t>
            </a:r>
            <a:r>
              <a:rPr lang="en-US" sz="2900" dirty="0" smtClean="0"/>
              <a:t>)</a:t>
            </a:r>
          </a:p>
          <a:p>
            <a:pPr marL="342900" lvl="3" indent="-342900">
              <a:buFont typeface="Arial"/>
              <a:buChar char="•"/>
            </a:pPr>
            <a:r>
              <a:rPr lang="en-US" sz="2900" dirty="0" smtClean="0"/>
              <a:t>The </a:t>
            </a:r>
            <a:r>
              <a:rPr lang="en-US" sz="2900" dirty="0"/>
              <a:t>conceptual model shall include concepts for understanding, planning for and treating operational risks, threats and their contingencies at the governmental and enterprise level.</a:t>
            </a:r>
          </a:p>
          <a:p>
            <a:endParaRPr lang="en-US" dirty="0"/>
          </a:p>
        </p:txBody>
      </p:sp>
    </p:spTree>
    <p:extLst>
      <p:ext uri="{BB962C8B-B14F-4D97-AF65-F5344CB8AC3E}">
        <p14:creationId xmlns:p14="http://schemas.microsoft.com/office/powerpoint/2010/main" val="3304012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NIEM Representation &amp; Mapping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Submissions </a:t>
            </a:r>
            <a:r>
              <a:rPr lang="en-US" dirty="0"/>
              <a:t>shall define a normative NIEM-UML PIM representation sufficient to capture the concepts as defined in the conceptual models as defined above. </a:t>
            </a:r>
          </a:p>
          <a:p>
            <a:r>
              <a:rPr lang="en-US" dirty="0" smtClean="0"/>
              <a:t>This </a:t>
            </a:r>
            <a:r>
              <a:rPr lang="en-US" dirty="0"/>
              <a:t>NIEM-UML representation shall be mapped to the conceptual models such that the meaning of each threat/risk relevant NIEM element is described in the conceptual model. </a:t>
            </a:r>
          </a:p>
          <a:p>
            <a:r>
              <a:rPr lang="en-US" dirty="0" smtClean="0"/>
              <a:t>The </a:t>
            </a:r>
            <a:r>
              <a:rPr lang="en-US" dirty="0"/>
              <a:t>mapping shall be sufficiently expressive such that any set of instances represented in or logically mapped to the conceptual model shall be able to be represented in NIEM (understanding that choices and rules will have to be made). </a:t>
            </a:r>
          </a:p>
          <a:p>
            <a:r>
              <a:rPr lang="en-US" dirty="0" smtClean="0"/>
              <a:t>Any </a:t>
            </a:r>
            <a:r>
              <a:rPr lang="en-US" dirty="0"/>
              <a:t>instance of the NIEM specification shall be able to be logically mapped to the conceptual model.</a:t>
            </a:r>
          </a:p>
          <a:p>
            <a:endParaRPr lang="en-US" dirty="0"/>
          </a:p>
        </p:txBody>
      </p:sp>
    </p:spTree>
    <p:extLst>
      <p:ext uri="{BB962C8B-B14F-4D97-AF65-F5344CB8AC3E}">
        <p14:creationId xmlns:p14="http://schemas.microsoft.com/office/powerpoint/2010/main" val="552858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STIX Mapping</a:t>
            </a:r>
            <a:endParaRPr lang="en-US" dirty="0"/>
          </a:p>
        </p:txBody>
      </p:sp>
      <p:sp>
        <p:nvSpPr>
          <p:cNvPr id="3" name="Content Placeholder 2"/>
          <p:cNvSpPr>
            <a:spLocks noGrp="1"/>
          </p:cNvSpPr>
          <p:nvPr>
            <p:ph idx="1"/>
          </p:nvPr>
        </p:nvSpPr>
        <p:spPr/>
        <p:txBody>
          <a:bodyPr>
            <a:normAutofit/>
          </a:bodyPr>
          <a:lstStyle/>
          <a:p>
            <a:r>
              <a:rPr lang="en-US" sz="2400" dirty="0" smtClean="0"/>
              <a:t>Submissions </a:t>
            </a:r>
            <a:r>
              <a:rPr lang="en-US" sz="2400" dirty="0"/>
              <a:t>shall define a mapping to the subset of STIX that corresponds with the conceptual model.  This mapping shall demonstrate that the conceptual model is sufficient to represent high-level STIX concepts. </a:t>
            </a:r>
          </a:p>
        </p:txBody>
      </p:sp>
    </p:spTree>
    <p:extLst>
      <p:ext uri="{BB962C8B-B14F-4D97-AF65-F5344CB8AC3E}">
        <p14:creationId xmlns:p14="http://schemas.microsoft.com/office/powerpoint/2010/main" val="1150057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en-US" dirty="0"/>
          </a:p>
        </p:txBody>
      </p:sp>
      <p:sp>
        <p:nvSpPr>
          <p:cNvPr id="3" name="Content Placeholder 2"/>
          <p:cNvSpPr>
            <a:spLocks noGrp="1"/>
          </p:cNvSpPr>
          <p:nvPr>
            <p:ph idx="1"/>
          </p:nvPr>
        </p:nvSpPr>
        <p:spPr/>
        <p:txBody>
          <a:bodyPr>
            <a:normAutofit/>
          </a:bodyPr>
          <a:lstStyle/>
          <a:p>
            <a:r>
              <a:rPr lang="en-US" sz="2400" dirty="0" smtClean="0"/>
              <a:t>All </a:t>
            </a:r>
            <a:r>
              <a:rPr lang="en-US" sz="2400" dirty="0"/>
              <a:t>models shall utilize UML and UML profiles as a foundation.</a:t>
            </a:r>
          </a:p>
          <a:p>
            <a:r>
              <a:rPr lang="en-US" sz="2400" dirty="0" smtClean="0"/>
              <a:t>Concepts </a:t>
            </a:r>
            <a:r>
              <a:rPr lang="en-US" sz="2400" dirty="0"/>
              <a:t>that are required for understanding threats or risks should, as much as possible,  be defined in a modular fashion such that these concepts may be reused for related threat/risk concepts  NIEM and other reference models shall be used as a reference for such cross-domain concepts.</a:t>
            </a:r>
          </a:p>
          <a:p>
            <a:endParaRPr lang="en-US" sz="2400" dirty="0"/>
          </a:p>
        </p:txBody>
      </p:sp>
    </p:spTree>
    <p:extLst>
      <p:ext uri="{BB962C8B-B14F-4D97-AF65-F5344CB8AC3E}">
        <p14:creationId xmlns:p14="http://schemas.microsoft.com/office/powerpoint/2010/main" val="707047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Mappings</a:t>
            </a:r>
            <a:endParaRPr lang="en-US" dirty="0"/>
          </a:p>
        </p:txBody>
      </p:sp>
      <p:sp>
        <p:nvSpPr>
          <p:cNvPr id="3" name="Content Placeholder 2"/>
          <p:cNvSpPr>
            <a:spLocks noGrp="1"/>
          </p:cNvSpPr>
          <p:nvPr>
            <p:ph idx="1"/>
          </p:nvPr>
        </p:nvSpPr>
        <p:spPr/>
        <p:txBody>
          <a:bodyPr>
            <a:normAutofit/>
          </a:bodyPr>
          <a:lstStyle/>
          <a:p>
            <a:r>
              <a:rPr lang="en-GB" sz="2400" dirty="0"/>
              <a:t>Submissions may provide normative or non-normative mappings to support the following Platform Specific Models, or logical models for the following protocols or communities: </a:t>
            </a:r>
            <a:endParaRPr lang="en-US" sz="2400" dirty="0"/>
          </a:p>
          <a:p>
            <a:pPr lvl="1"/>
            <a:r>
              <a:rPr lang="en-US" sz="2400" dirty="0" smtClean="0"/>
              <a:t>OASIS </a:t>
            </a:r>
            <a:r>
              <a:rPr lang="en-US" sz="2400" dirty="0"/>
              <a:t>Common Alerting Program &amp; EDXL </a:t>
            </a:r>
          </a:p>
          <a:p>
            <a:pPr lvl="1"/>
            <a:r>
              <a:rPr lang="en-US" sz="2400" dirty="0"/>
              <a:t>Others as deemed important by submitters</a:t>
            </a:r>
          </a:p>
          <a:p>
            <a:endParaRPr lang="en-US" sz="2400" dirty="0"/>
          </a:p>
        </p:txBody>
      </p:sp>
    </p:spTree>
    <p:extLst>
      <p:ext uri="{BB962C8B-B14F-4D97-AF65-F5344CB8AC3E}">
        <p14:creationId xmlns:p14="http://schemas.microsoft.com/office/powerpoint/2010/main" val="2302733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defTabSz="457200" rtl="0">
              <a:spcBef>
                <a:spcPct val="0"/>
              </a:spcBef>
            </a:pPr>
            <a:r>
              <a:rPr lang="en-GB" b="1" dirty="0"/>
              <a:t>Optional support for conceptual modeling and mapping</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GB" sz="2400" dirty="0"/>
              <a:t>Submissions may reference and/or define non-normative UML profiles and associated QVT (or other ways to express mapping logic) for conceptual modeling  and the mapping. </a:t>
            </a:r>
            <a:endParaRPr lang="en-US" sz="2400" dirty="0"/>
          </a:p>
          <a:p>
            <a:r>
              <a:rPr lang="en-GB" sz="2400" dirty="0"/>
              <a:t>Submitters are encouraged to follow the progress of and use as appropriate SIMF, ODM, MDMI, semantic web and other efforts to help define conceptual models and mappings.</a:t>
            </a:r>
            <a:endParaRPr lang="en-US" sz="2400" dirty="0"/>
          </a:p>
          <a:p>
            <a:endParaRPr lang="en-US" sz="2400" dirty="0"/>
          </a:p>
        </p:txBody>
      </p:sp>
    </p:spTree>
    <p:extLst>
      <p:ext uri="{BB962C8B-B14F-4D97-AF65-F5344CB8AC3E}">
        <p14:creationId xmlns:p14="http://schemas.microsoft.com/office/powerpoint/2010/main" val="270552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MOF Representation</a:t>
            </a:r>
            <a:endParaRPr lang="en-US" dirty="0"/>
          </a:p>
        </p:txBody>
      </p:sp>
      <p:sp>
        <p:nvSpPr>
          <p:cNvPr id="3" name="Content Placeholder 2"/>
          <p:cNvSpPr>
            <a:spLocks noGrp="1"/>
          </p:cNvSpPr>
          <p:nvPr>
            <p:ph idx="1"/>
          </p:nvPr>
        </p:nvSpPr>
        <p:spPr/>
        <p:txBody>
          <a:bodyPr>
            <a:normAutofit/>
          </a:bodyPr>
          <a:lstStyle/>
          <a:p>
            <a:r>
              <a:rPr lang="en-GB" sz="2400" dirty="0"/>
              <a:t>Submissions may define A MOF metamodel  that utilizes the conceptual model and provides an XMI representation of Operational Threats and Risks.</a:t>
            </a:r>
            <a:endParaRPr lang="en-US" sz="2400" dirty="0"/>
          </a:p>
          <a:p>
            <a:endParaRPr lang="en-US" sz="2400" dirty="0"/>
          </a:p>
        </p:txBody>
      </p:sp>
    </p:spTree>
    <p:extLst>
      <p:ext uri="{BB962C8B-B14F-4D97-AF65-F5344CB8AC3E}">
        <p14:creationId xmlns:p14="http://schemas.microsoft.com/office/powerpoint/2010/main" val="866096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defTabSz="457200" rtl="0">
              <a:spcBef>
                <a:spcPct val="0"/>
              </a:spcBef>
            </a:pPr>
            <a:r>
              <a:rPr lang="en-GB" sz="3200" b="1" dirty="0"/>
              <a:t>Optional Integration with UPDM </a:t>
            </a:r>
            <a:r>
              <a:rPr lang="en-US" sz="3200" b="1" dirty="0"/>
              <a:t/>
            </a:r>
            <a:br>
              <a:rPr lang="en-US" sz="3200" b="1" dirty="0"/>
            </a:br>
            <a:endParaRPr lang="en-US" sz="3200" dirty="0"/>
          </a:p>
        </p:txBody>
      </p:sp>
      <p:sp>
        <p:nvSpPr>
          <p:cNvPr id="3" name="Content Placeholder 2"/>
          <p:cNvSpPr>
            <a:spLocks noGrp="1"/>
          </p:cNvSpPr>
          <p:nvPr>
            <p:ph idx="1"/>
          </p:nvPr>
        </p:nvSpPr>
        <p:spPr/>
        <p:txBody>
          <a:bodyPr/>
          <a:lstStyle/>
          <a:p>
            <a:r>
              <a:rPr lang="en-GB" dirty="0"/>
              <a:t>Submissions may define conceptual integration points with UPDM.</a:t>
            </a:r>
            <a:endParaRPr lang="en-US" dirty="0"/>
          </a:p>
          <a:p>
            <a:endParaRPr lang="en-US" dirty="0"/>
          </a:p>
        </p:txBody>
      </p:sp>
    </p:spTree>
    <p:extLst>
      <p:ext uri="{BB962C8B-B14F-4D97-AF65-F5344CB8AC3E}">
        <p14:creationId xmlns:p14="http://schemas.microsoft.com/office/powerpoint/2010/main" val="595849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Discuss</a:t>
            </a:r>
            <a:endParaRPr lang="en-US" dirty="0"/>
          </a:p>
        </p:txBody>
      </p:sp>
      <p:sp>
        <p:nvSpPr>
          <p:cNvPr id="3" name="Content Placeholder 2"/>
          <p:cNvSpPr>
            <a:spLocks noGrp="1"/>
          </p:cNvSpPr>
          <p:nvPr>
            <p:ph idx="1"/>
          </p:nvPr>
        </p:nvSpPr>
        <p:spPr/>
        <p:txBody>
          <a:bodyPr>
            <a:normAutofit/>
          </a:bodyPr>
          <a:lstStyle/>
          <a:p>
            <a:pPr lvl="2"/>
            <a:r>
              <a:rPr lang="en-GB" b="1" dirty="0"/>
              <a:t>Simulation</a:t>
            </a:r>
            <a:endParaRPr lang="en-US" b="1" dirty="0"/>
          </a:p>
          <a:p>
            <a:pPr lvl="2"/>
            <a:r>
              <a:rPr lang="en-GB" b="1" dirty="0" smtClean="0"/>
              <a:t>Applicability</a:t>
            </a:r>
            <a:endParaRPr lang="en-US" b="1" dirty="0"/>
          </a:p>
          <a:p>
            <a:pPr lvl="2"/>
            <a:r>
              <a:rPr lang="en-GB" b="1" dirty="0" smtClean="0"/>
              <a:t>Design </a:t>
            </a:r>
            <a:r>
              <a:rPr lang="en-GB" b="1" dirty="0"/>
              <a:t>choices</a:t>
            </a:r>
            <a:endParaRPr lang="en-US" b="1" dirty="0"/>
          </a:p>
          <a:p>
            <a:endParaRPr lang="en-US" dirty="0"/>
          </a:p>
        </p:txBody>
      </p:sp>
    </p:spTree>
    <p:extLst>
      <p:ext uri="{BB962C8B-B14F-4D97-AF65-F5344CB8AC3E}">
        <p14:creationId xmlns:p14="http://schemas.microsoft.com/office/powerpoint/2010/main" val="370404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85000" lnSpcReduction="20000"/>
          </a:bodyPr>
          <a:lstStyle/>
          <a:p>
            <a:r>
              <a:rPr lang="en-GB" dirty="0"/>
              <a:t>Multiple communities have developed data and exchange schema and interfaces for sharing information about threats, risks and incidents that impact important government, commercial and personal assets and privacy. </a:t>
            </a:r>
            <a:endParaRPr lang="en-GB" dirty="0" smtClean="0"/>
          </a:p>
          <a:p>
            <a:r>
              <a:rPr lang="en-GB" dirty="0" smtClean="0"/>
              <a:t>While </a:t>
            </a:r>
            <a:r>
              <a:rPr lang="en-GB" dirty="0"/>
              <a:t>each of these schema and interfaces provides value for a specific community it is difficult to federate these multiple representations to arrive at broad-based planning, simulation, assessment, situational awareness and forensics, and to then enact the appropriate courses of action. Cyber related attacks have added a new dimension that stresses traditional assessment, monitoring and mitigation strategies.</a:t>
            </a:r>
            <a:endParaRPr lang="en-US" dirty="0"/>
          </a:p>
          <a:p>
            <a:endParaRPr lang="en-US" dirty="0"/>
          </a:p>
        </p:txBody>
      </p:sp>
    </p:spTree>
    <p:extLst>
      <p:ext uri="{BB962C8B-B14F-4D97-AF65-F5344CB8AC3E}">
        <p14:creationId xmlns:p14="http://schemas.microsoft.com/office/powerpoint/2010/main" val="2353653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1"/>
          </p:nvPr>
        </p:nvSpPr>
        <p:spPr>
          <a:xfrm>
            <a:off x="457200" y="1417638"/>
            <a:ext cx="8229600" cy="4525963"/>
          </a:xfrm>
        </p:spPr>
        <p:txBody>
          <a:bodyPr>
            <a:noAutofit/>
          </a:bodyPr>
          <a:lstStyle/>
          <a:p>
            <a:r>
              <a:rPr lang="en-US" sz="1400" b="1" dirty="0"/>
              <a:t>6.8.1	Situational Awareness</a:t>
            </a:r>
          </a:p>
          <a:p>
            <a:r>
              <a:rPr lang="en-US" sz="1400" dirty="0"/>
              <a:t>Submissions shall be evaluated based on their ability to support broad-based situational awareness about operational threats and risks and represent appropriate courses of action.</a:t>
            </a:r>
          </a:p>
          <a:p>
            <a:r>
              <a:rPr lang="en-US" sz="1400" b="1" dirty="0"/>
              <a:t>6.8.2	Enterprise planning, assessment and architecture</a:t>
            </a:r>
          </a:p>
          <a:p>
            <a:r>
              <a:rPr lang="en-US" sz="1400" dirty="0"/>
              <a:t>Submissions shall be evaluated based on their applicability to support the planning and assessment for operational risks, threats and mitigations.</a:t>
            </a:r>
          </a:p>
          <a:p>
            <a:r>
              <a:rPr lang="en-US" sz="1400" b="1" dirty="0"/>
              <a:t>6.8.3	Completeness</a:t>
            </a:r>
          </a:p>
          <a:p>
            <a:r>
              <a:rPr lang="en-US" sz="1400" dirty="0"/>
              <a:t>Submissions shall be evaluated based on the completeness of the representation of operational threat and risk concepts</a:t>
            </a:r>
          </a:p>
          <a:p>
            <a:r>
              <a:rPr lang="en-US" sz="1400" b="1" dirty="0"/>
              <a:t>6.8.4	Fidelity</a:t>
            </a:r>
          </a:p>
          <a:p>
            <a:r>
              <a:rPr lang="en-US" sz="1400" dirty="0"/>
              <a:t>Submissions shall be evaluated based on their proof of fidelity with existing operational threat and risk specifications and best practices.</a:t>
            </a:r>
          </a:p>
          <a:p>
            <a:r>
              <a:rPr lang="en-US" sz="1400" b="1" dirty="0"/>
              <a:t>6.8.5	Extensibility</a:t>
            </a:r>
          </a:p>
          <a:p>
            <a:r>
              <a:rPr lang="en-US" sz="1400" dirty="0"/>
              <a:t>Submissions shall be evaluated based on the ability of their approach to be extended to other domains and more detailed levels of granularity in future efforts.</a:t>
            </a:r>
          </a:p>
          <a:p>
            <a:r>
              <a:rPr lang="en-US" sz="1400" b="1" dirty="0"/>
              <a:t>6.8.6	Fit for purpose as defined by use cases</a:t>
            </a:r>
          </a:p>
          <a:p>
            <a:r>
              <a:rPr lang="en-US" sz="1400" dirty="0"/>
              <a:t>Submissions shall be evaluated based on their ability to support the use cases referenced in section6.1.4.</a:t>
            </a:r>
          </a:p>
          <a:p>
            <a:r>
              <a:rPr lang="en-US" sz="1400" b="1" dirty="0"/>
              <a:t>6.8.7	Understandability</a:t>
            </a:r>
          </a:p>
          <a:p>
            <a:r>
              <a:rPr lang="en-US" sz="1400" dirty="0"/>
              <a:t>Submissions shall be evaluated based on the ability of non-technical stakeholders to understand the conceptual models and for technologists to understand the relationship of those models to their technology frameworks and representations.</a:t>
            </a:r>
          </a:p>
          <a:p>
            <a:endParaRPr lang="en-US" sz="1400" dirty="0"/>
          </a:p>
        </p:txBody>
      </p:sp>
    </p:spTree>
    <p:extLst>
      <p:ext uri="{BB962C8B-B14F-4D97-AF65-F5344CB8AC3E}">
        <p14:creationId xmlns:p14="http://schemas.microsoft.com/office/powerpoint/2010/main" val="260541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fontScale="70000" lnSpcReduction="20000"/>
          </a:bodyPr>
          <a:lstStyle/>
          <a:p>
            <a:r>
              <a:rPr lang="en-GB" dirty="0"/>
              <a:t>This RFP calls for a conceptual model for operational threats and risks that unifies the semantics of and can provide a bridge across multiple threat and risk schema and interfaces. The conceptual model will be informed by high-level concepts as defined by the Cyber domain, existing NIEM domains and other applicable domains, but is not specific to those domains. This will enable combined Cyber, physical, criminal and natural threats and risks to be federated, understood and responded to effectively. </a:t>
            </a:r>
            <a:endParaRPr lang="en-GB" dirty="0" smtClean="0"/>
          </a:p>
          <a:p>
            <a:r>
              <a:rPr lang="en-GB" dirty="0"/>
              <a:t>Out of scope for this RFP is non-operational business relevant risk such as marketplace risk, credit risk, legal risk, project management risk, etc. </a:t>
            </a:r>
            <a:endParaRPr lang="en-US" dirty="0"/>
          </a:p>
          <a:p>
            <a:r>
              <a:rPr lang="en-GB" dirty="0"/>
              <a:t>The conceptual model will have an information exchange format based on NIEM and an explicit mapping to STIX. Other exchange formats, such as CAP may be supported as well.</a:t>
            </a:r>
            <a:endParaRPr lang="en-US" dirty="0"/>
          </a:p>
          <a:p>
            <a:endParaRPr lang="en-US" dirty="0"/>
          </a:p>
        </p:txBody>
      </p:sp>
    </p:spTree>
    <p:extLst>
      <p:ext uri="{BB962C8B-B14F-4D97-AF65-F5344CB8AC3E}">
        <p14:creationId xmlns:p14="http://schemas.microsoft.com/office/powerpoint/2010/main" val="367714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Clarifying “Operational”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Operational Threat</a:t>
            </a:r>
            <a:r>
              <a:rPr lang="en-US" dirty="0"/>
              <a:t>: Operational threats involve specific incidents or groups of incidents that cause unwanted loss or harm  to people or important assets or groups of assets. These incidents may be caused by threat actors, accidents or natural phenomenon. Examples include terrorist attacks , hurricanes or an electrical grid failure. </a:t>
            </a:r>
          </a:p>
          <a:p>
            <a:pPr lvl="0"/>
            <a:r>
              <a:rPr lang="en-US" b="1" dirty="0" smtClean="0"/>
              <a:t>Operational </a:t>
            </a:r>
            <a:r>
              <a:rPr lang="en-US" b="1" dirty="0"/>
              <a:t>Risk</a:t>
            </a:r>
            <a:r>
              <a:rPr lang="en-US" dirty="0"/>
              <a:t>: </a:t>
            </a:r>
            <a:r>
              <a:rPr lang="en-GB" dirty="0"/>
              <a:t>Operational risks are situations having a negative impact on an organization or company due to uncertainties related to possible breakdowns in a system or its environment via supply chain, injury to a person or failure of a process resulting from intentional/malicious as well as unintentional/natural operational threats. One of the main impacts of operational risks is inability to conduct operations as planned. </a:t>
            </a:r>
            <a:endParaRPr lang="en-US" dirty="0"/>
          </a:p>
        </p:txBody>
      </p:sp>
    </p:spTree>
    <p:extLst>
      <p:ext uri="{BB962C8B-B14F-4D97-AF65-F5344CB8AC3E}">
        <p14:creationId xmlns:p14="http://schemas.microsoft.com/office/powerpoint/2010/main" val="121672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1889" y="780822"/>
            <a:ext cx="8594768"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Wide &amp; shallow conceptual model generically covering threats and risks</a:t>
            </a:r>
            <a:endParaRPr lang="en-US" dirty="0"/>
          </a:p>
        </p:txBody>
      </p:sp>
      <p:sp>
        <p:nvSpPr>
          <p:cNvPr id="6" name="Rectangle 5"/>
          <p:cNvSpPr/>
          <p:nvPr/>
        </p:nvSpPr>
        <p:spPr>
          <a:xfrm>
            <a:off x="2922644" y="1604561"/>
            <a:ext cx="2156971" cy="83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High level Cyber-threat/risk concepts</a:t>
            </a:r>
            <a:endParaRPr lang="en-US" dirty="0"/>
          </a:p>
        </p:txBody>
      </p:sp>
      <p:sp>
        <p:nvSpPr>
          <p:cNvPr id="10" name="Rectangle 9"/>
          <p:cNvSpPr/>
          <p:nvPr/>
        </p:nvSpPr>
        <p:spPr>
          <a:xfrm>
            <a:off x="6212951" y="1604562"/>
            <a:ext cx="1291853" cy="13716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Law Enforcement / Emergency Management Concepts</a:t>
            </a:r>
          </a:p>
          <a:p>
            <a:pPr algn="ctr"/>
            <a:endParaRPr lang="en-US" sz="1400" dirty="0">
              <a:solidFill>
                <a:schemeClr val="bg2">
                  <a:lumMod val="25000"/>
                </a:schemeClr>
              </a:solidFill>
            </a:endParaRPr>
          </a:p>
        </p:txBody>
      </p:sp>
      <p:sp>
        <p:nvSpPr>
          <p:cNvPr id="14" name="Rounded Rectangle 13"/>
          <p:cNvSpPr/>
          <p:nvPr/>
        </p:nvSpPr>
        <p:spPr>
          <a:xfrm>
            <a:off x="4507685" y="2974843"/>
            <a:ext cx="1705265" cy="86774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NIEM Threat/Risk Representation</a:t>
            </a:r>
            <a:endParaRPr lang="en-US" dirty="0"/>
          </a:p>
        </p:txBody>
      </p:sp>
      <p:sp>
        <p:nvSpPr>
          <p:cNvPr id="15" name="Left-Right-Up Arrow 14"/>
          <p:cNvSpPr/>
          <p:nvPr/>
        </p:nvSpPr>
        <p:spPr>
          <a:xfrm rot="16200000">
            <a:off x="4801424" y="1881430"/>
            <a:ext cx="1371604" cy="815222"/>
          </a:xfrm>
          <a:prstGeom prst="leftRightUpArrow">
            <a:avLst>
              <a:gd name="adj1" fmla="val 14677"/>
              <a:gd name="adj2" fmla="val 14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6214421" y="4959670"/>
            <a:ext cx="1195171"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NIEM Exchanges</a:t>
            </a:r>
          </a:p>
          <a:p>
            <a:pPr algn="ctr"/>
            <a:r>
              <a:rPr lang="en-US" sz="1400" dirty="0" smtClean="0">
                <a:solidFill>
                  <a:schemeClr val="bg2">
                    <a:lumMod val="25000"/>
                  </a:schemeClr>
                </a:solidFill>
              </a:rPr>
              <a:t>EDXL / CAP</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7" name="Rounded Rectangle 26"/>
          <p:cNvSpPr/>
          <p:nvPr/>
        </p:nvSpPr>
        <p:spPr>
          <a:xfrm>
            <a:off x="2737195" y="3019013"/>
            <a:ext cx="1582563" cy="141043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STIX/TAXII/Cybox</a:t>
            </a:r>
          </a:p>
          <a:p>
            <a:pPr algn="ctr"/>
            <a:r>
              <a:rPr lang="en-US" sz="1400" dirty="0" smtClean="0">
                <a:solidFill>
                  <a:schemeClr val="bg2">
                    <a:lumMod val="25000"/>
                  </a:schemeClr>
                </a:solidFill>
              </a:rPr>
              <a:t>IODEF</a:t>
            </a:r>
          </a:p>
          <a:p>
            <a:pPr algn="ctr"/>
            <a:r>
              <a:rPr lang="en-US" sz="1400" dirty="0" smtClean="0">
                <a:solidFill>
                  <a:schemeClr val="bg2">
                    <a:lumMod val="25000"/>
                  </a:schemeClr>
                </a:solidFill>
              </a:rPr>
              <a:t>SACM</a:t>
            </a:r>
          </a:p>
          <a:p>
            <a:pPr algn="ctr"/>
            <a:r>
              <a:rPr lang="en-US" sz="1400" dirty="0" smtClean="0">
                <a:solidFill>
                  <a:schemeClr val="bg2">
                    <a:lumMod val="25000"/>
                  </a:schemeClr>
                </a:solidFill>
              </a:rPr>
              <a:t>ISO</a:t>
            </a:r>
          </a:p>
          <a:p>
            <a:pPr algn="ctr"/>
            <a:r>
              <a:rPr lang="en-US" sz="1400" dirty="0" smtClean="0">
                <a:solidFill>
                  <a:schemeClr val="bg2">
                    <a:lumMod val="25000"/>
                  </a:schemeClr>
                </a:solidFill>
              </a:rPr>
              <a:t>NIST</a:t>
            </a:r>
          </a:p>
          <a:p>
            <a:pPr algn="ctr"/>
            <a:r>
              <a:rPr lang="en-US" sz="1400" dirty="0" smtClean="0">
                <a:solidFill>
                  <a:schemeClr val="bg2">
                    <a:lumMod val="25000"/>
                  </a:schemeClr>
                </a:solidFill>
              </a:rPr>
              <a:t>Others…</a:t>
            </a:r>
            <a:endParaRPr lang="en-US" sz="1400" dirty="0">
              <a:solidFill>
                <a:schemeClr val="bg2">
                  <a:lumMod val="25000"/>
                </a:schemeClr>
              </a:solidFill>
            </a:endParaRPr>
          </a:p>
        </p:txBody>
      </p:sp>
      <p:sp>
        <p:nvSpPr>
          <p:cNvPr id="29" name="Up Arrow 28"/>
          <p:cNvSpPr/>
          <p:nvPr/>
        </p:nvSpPr>
        <p:spPr>
          <a:xfrm>
            <a:off x="6679046" y="2976161"/>
            <a:ext cx="265922" cy="1983509"/>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922643" y="1192692"/>
            <a:ext cx="5874013" cy="4105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Operational  Threat &amp; Risk Concepts</a:t>
            </a:r>
            <a:endParaRPr lang="en-US" dirty="0"/>
          </a:p>
        </p:txBody>
      </p:sp>
      <p:sp>
        <p:nvSpPr>
          <p:cNvPr id="21" name="Rectangle 20"/>
          <p:cNvSpPr/>
          <p:nvPr/>
        </p:nvSpPr>
        <p:spPr>
          <a:xfrm>
            <a:off x="352230" y="1191684"/>
            <a:ext cx="1283463" cy="831171"/>
          </a:xfrm>
          <a:prstGeom prst="rect">
            <a:avLst/>
          </a:prstGeom>
          <a:gradFill>
            <a:gsLst>
              <a:gs pos="7000">
                <a:schemeClr val="accent1">
                  <a:shade val="51000"/>
                  <a:satMod val="130000"/>
                  <a:alpha val="5000"/>
                </a:schemeClr>
              </a:gs>
              <a:gs pos="100000">
                <a:schemeClr val="accent1">
                  <a:shade val="93000"/>
                  <a:satMod val="130000"/>
                  <a:alpha val="68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Other risks (Out of scope)</a:t>
            </a:r>
            <a:endParaRPr lang="en-US" dirty="0"/>
          </a:p>
        </p:txBody>
      </p:sp>
      <p:sp>
        <p:nvSpPr>
          <p:cNvPr id="22" name="Up Arrow 21"/>
          <p:cNvSpPr/>
          <p:nvPr/>
        </p:nvSpPr>
        <p:spPr>
          <a:xfrm>
            <a:off x="3268225" y="2419666"/>
            <a:ext cx="265922" cy="583163"/>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201889" y="3558002"/>
            <a:ext cx="1695419" cy="2269415"/>
          </a:xfrm>
          <a:prstGeom prst="roundRect">
            <a:avLst/>
          </a:prstGeom>
          <a:solidFill>
            <a:schemeClr val="bg2">
              <a:lumMod val="90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u="sng" dirty="0" smtClean="0">
                <a:solidFill>
                  <a:schemeClr val="bg2">
                    <a:lumMod val="25000"/>
                  </a:schemeClr>
                </a:solidFill>
              </a:rPr>
              <a:t>Other Risks</a:t>
            </a:r>
          </a:p>
          <a:p>
            <a:pPr algn="ctr"/>
            <a:r>
              <a:rPr lang="en-US" sz="1400" dirty="0" smtClean="0">
                <a:solidFill>
                  <a:schemeClr val="bg2">
                    <a:lumMod val="25000"/>
                  </a:schemeClr>
                </a:solidFill>
              </a:rPr>
              <a:t>Systemic Risk</a:t>
            </a:r>
          </a:p>
          <a:p>
            <a:pPr algn="ctr"/>
            <a:r>
              <a:rPr lang="en-US" sz="1400" dirty="0" smtClean="0">
                <a:solidFill>
                  <a:schemeClr val="bg2">
                    <a:lumMod val="25000"/>
                  </a:schemeClr>
                </a:solidFill>
              </a:rPr>
              <a:t>Credit Risk</a:t>
            </a:r>
          </a:p>
          <a:p>
            <a:pPr algn="ctr"/>
            <a:r>
              <a:rPr lang="en-US" sz="1400" dirty="0" smtClean="0">
                <a:solidFill>
                  <a:schemeClr val="bg2">
                    <a:lumMod val="25000"/>
                  </a:schemeClr>
                </a:solidFill>
              </a:rPr>
              <a:t>Market Risk</a:t>
            </a:r>
          </a:p>
          <a:p>
            <a:pPr algn="ctr"/>
            <a:r>
              <a:rPr lang="en-US" sz="1400" dirty="0" smtClean="0">
                <a:solidFill>
                  <a:schemeClr val="bg2">
                    <a:lumMod val="25000"/>
                  </a:schemeClr>
                </a:solidFill>
              </a:rPr>
              <a:t>Pension Risk</a:t>
            </a:r>
          </a:p>
          <a:p>
            <a:pPr algn="ctr"/>
            <a:r>
              <a:rPr lang="en-US" sz="1400" dirty="0" smtClean="0">
                <a:solidFill>
                  <a:schemeClr val="bg2">
                    <a:lumMod val="25000"/>
                  </a:schemeClr>
                </a:solidFill>
              </a:rPr>
              <a:t>Reputation Risk</a:t>
            </a:r>
          </a:p>
          <a:p>
            <a:pPr algn="ctr"/>
            <a:r>
              <a:rPr lang="en-US" sz="1400" dirty="0" smtClean="0">
                <a:solidFill>
                  <a:schemeClr val="bg2">
                    <a:lumMod val="25000"/>
                  </a:schemeClr>
                </a:solidFill>
              </a:rPr>
              <a:t>Liquidity Risk</a:t>
            </a:r>
          </a:p>
          <a:p>
            <a:pPr algn="ctr"/>
            <a:r>
              <a:rPr lang="en-US" sz="1400" dirty="0" smtClean="0">
                <a:solidFill>
                  <a:schemeClr val="bg2">
                    <a:lumMod val="25000"/>
                  </a:schemeClr>
                </a:solidFill>
              </a:rPr>
              <a:t>Legal Risk</a:t>
            </a:r>
          </a:p>
          <a:p>
            <a:pPr algn="ctr"/>
            <a:r>
              <a:rPr lang="en-US" sz="1400" dirty="0" smtClean="0">
                <a:solidFill>
                  <a:schemeClr val="bg2">
                    <a:lumMod val="25000"/>
                  </a:schemeClr>
                </a:solidFill>
              </a:rPr>
              <a:t>Project Management  Risk</a:t>
            </a:r>
          </a:p>
        </p:txBody>
      </p:sp>
      <p:sp>
        <p:nvSpPr>
          <p:cNvPr id="17" name="Up Arrow 16"/>
          <p:cNvSpPr/>
          <p:nvPr/>
        </p:nvSpPr>
        <p:spPr>
          <a:xfrm>
            <a:off x="899510" y="2022855"/>
            <a:ext cx="265922" cy="1520022"/>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504804" y="1608482"/>
            <a:ext cx="1291853" cy="278696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solidFill>
                <a:schemeClr val="bg2">
                  <a:lumMod val="25000"/>
                </a:schemeClr>
              </a:solidFill>
            </a:endParaRPr>
          </a:p>
          <a:p>
            <a:pPr algn="ctr"/>
            <a:r>
              <a:rPr lang="en-US" sz="1400" dirty="0" smtClean="0">
                <a:solidFill>
                  <a:schemeClr val="bg2">
                    <a:lumMod val="25000"/>
                  </a:schemeClr>
                </a:solidFill>
              </a:rPr>
              <a:t>Physical. Spectrum, facilities,</a:t>
            </a:r>
          </a:p>
          <a:p>
            <a:pPr algn="ctr"/>
            <a:r>
              <a:rPr lang="en-US" sz="1400" dirty="0" smtClean="0">
                <a:solidFill>
                  <a:schemeClr val="bg2">
                    <a:lumMod val="25000"/>
                  </a:schemeClr>
                </a:solidFill>
              </a:rPr>
              <a:t>Probabilities, Forensic, Chemical, Biological,  Medical, Nuclear, Military and Intelligence threats concepts</a:t>
            </a:r>
          </a:p>
          <a:p>
            <a:pPr algn="ctr"/>
            <a:endParaRPr lang="en-US" sz="1400" dirty="0">
              <a:solidFill>
                <a:schemeClr val="bg2">
                  <a:lumMod val="25000"/>
                </a:schemeClr>
              </a:solidFill>
            </a:endParaRPr>
          </a:p>
        </p:txBody>
      </p:sp>
      <p:sp>
        <p:nvSpPr>
          <p:cNvPr id="24" name="Rounded Rectangle 23"/>
          <p:cNvSpPr/>
          <p:nvPr/>
        </p:nvSpPr>
        <p:spPr>
          <a:xfrm>
            <a:off x="7504803" y="4969370"/>
            <a:ext cx="1291853" cy="867747"/>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2">
                    <a:lumMod val="25000"/>
                  </a:schemeClr>
                </a:solidFill>
              </a:rPr>
              <a:t>Other Inputs</a:t>
            </a:r>
            <a:endParaRPr lang="en-US" sz="1400" dirty="0">
              <a:solidFill>
                <a:schemeClr val="bg2">
                  <a:lumMod val="25000"/>
                </a:schemeClr>
              </a:solidFill>
            </a:endParaRPr>
          </a:p>
        </p:txBody>
      </p:sp>
      <p:sp>
        <p:nvSpPr>
          <p:cNvPr id="25" name="Up Arrow 24"/>
          <p:cNvSpPr/>
          <p:nvPr/>
        </p:nvSpPr>
        <p:spPr>
          <a:xfrm>
            <a:off x="8017768" y="4395444"/>
            <a:ext cx="265922" cy="573926"/>
          </a:xfrm>
          <a:prstGeom prst="upArrow">
            <a:avLst/>
          </a:prstGeom>
          <a:gradFill>
            <a:gsLst>
              <a:gs pos="0">
                <a:schemeClr val="accent1">
                  <a:tint val="100000"/>
                  <a:shade val="100000"/>
                  <a:satMod val="130000"/>
                  <a:alpha val="27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168830" y="5672420"/>
            <a:ext cx="2318395" cy="5085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bg2">
                    <a:lumMod val="25000"/>
                  </a:schemeClr>
                </a:solidFill>
              </a:rPr>
              <a:t>In Scope with Limited Detail</a:t>
            </a:r>
            <a:endParaRPr lang="en-US" sz="1600" dirty="0">
              <a:solidFill>
                <a:schemeClr val="bg2">
                  <a:lumMod val="25000"/>
                </a:schemeClr>
              </a:solidFill>
            </a:endParaRPr>
          </a:p>
        </p:txBody>
      </p:sp>
      <p:sp>
        <p:nvSpPr>
          <p:cNvPr id="28" name="Rectangle 27"/>
          <p:cNvSpPr/>
          <p:nvPr/>
        </p:nvSpPr>
        <p:spPr>
          <a:xfrm>
            <a:off x="3168831" y="5157682"/>
            <a:ext cx="2318394" cy="5147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Normative</a:t>
            </a:r>
          </a:p>
          <a:p>
            <a:pPr algn="ctr"/>
            <a:r>
              <a:rPr lang="en-US" sz="1600" dirty="0" smtClean="0"/>
              <a:t>(Formal Specification)</a:t>
            </a:r>
            <a:endParaRPr lang="en-US" sz="1600" dirty="0"/>
          </a:p>
        </p:txBody>
      </p:sp>
      <p:sp>
        <p:nvSpPr>
          <p:cNvPr id="30" name="Rounded Rectangle 29"/>
          <p:cNvSpPr/>
          <p:nvPr/>
        </p:nvSpPr>
        <p:spPr>
          <a:xfrm>
            <a:off x="3168831" y="6180939"/>
            <a:ext cx="2318394" cy="532624"/>
          </a:xfrm>
          <a:prstGeom prst="roundRect">
            <a:avLst/>
          </a:prstGeom>
          <a:solidFill>
            <a:schemeClr val="accent4">
              <a:lumMod val="75000"/>
              <a:alpha val="4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lumMod val="25000"/>
                  </a:schemeClr>
                </a:solidFill>
              </a:rPr>
              <a:t>Informative</a:t>
            </a:r>
            <a:endParaRPr lang="en-US" dirty="0">
              <a:solidFill>
                <a:schemeClr val="bg2">
                  <a:lumMod val="25000"/>
                </a:schemeClr>
              </a:solidFill>
            </a:endParaRPr>
          </a:p>
        </p:txBody>
      </p:sp>
      <p:sp>
        <p:nvSpPr>
          <p:cNvPr id="31" name="TextBox 30"/>
          <p:cNvSpPr txBox="1"/>
          <p:nvPr/>
        </p:nvSpPr>
        <p:spPr>
          <a:xfrm>
            <a:off x="4001129" y="4788350"/>
            <a:ext cx="864019" cy="369332"/>
          </a:xfrm>
          <a:prstGeom prst="rect">
            <a:avLst/>
          </a:prstGeom>
          <a:noFill/>
        </p:spPr>
        <p:txBody>
          <a:bodyPr wrap="none" rtlCol="0">
            <a:spAutoFit/>
          </a:bodyPr>
          <a:lstStyle/>
          <a:p>
            <a:r>
              <a:rPr lang="en-US" dirty="0" smtClean="0"/>
              <a:t>Legend</a:t>
            </a:r>
            <a:endParaRPr lang="en-US" dirty="0"/>
          </a:p>
        </p:txBody>
      </p:sp>
      <p:sp>
        <p:nvSpPr>
          <p:cNvPr id="2" name="Title 1"/>
          <p:cNvSpPr>
            <a:spLocks noGrp="1"/>
          </p:cNvSpPr>
          <p:nvPr>
            <p:ph type="title"/>
          </p:nvPr>
        </p:nvSpPr>
        <p:spPr>
          <a:xfrm>
            <a:off x="457200" y="0"/>
            <a:ext cx="8229600" cy="780822"/>
          </a:xfrm>
        </p:spPr>
        <p:txBody>
          <a:bodyPr/>
          <a:lstStyle/>
          <a:p>
            <a:r>
              <a:rPr lang="en-US" dirty="0" smtClean="0"/>
              <a:t>Scope Diagram</a:t>
            </a:r>
            <a:endParaRPr lang="en-US" dirty="0"/>
          </a:p>
        </p:txBody>
      </p:sp>
    </p:spTree>
    <p:extLst>
      <p:ext uri="{BB962C8B-B14F-4D97-AF65-F5344CB8AC3E}">
        <p14:creationId xmlns:p14="http://schemas.microsoft.com/office/powerpoint/2010/main" val="2549193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71948742"/>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Milestone</a:t>
                      </a:r>
                      <a:endParaRPr lang="en-US" dirty="0"/>
                    </a:p>
                  </a:txBody>
                  <a:tcPr/>
                </a:tc>
                <a:tc>
                  <a:txBody>
                    <a:bodyPr/>
                    <a:lstStyle/>
                    <a:p>
                      <a:r>
                        <a:rPr lang="en-US" dirty="0" smtClean="0"/>
                        <a:t>Date</a:t>
                      </a:r>
                      <a:endParaRPr lang="en-US" dirty="0"/>
                    </a:p>
                  </a:txBody>
                  <a:tcPr/>
                </a:tc>
              </a:tr>
              <a:tr h="370840">
                <a:tc>
                  <a:txBody>
                    <a:bodyPr/>
                    <a:lstStyle/>
                    <a:p>
                      <a:r>
                        <a:rPr lang="en-US" dirty="0" smtClean="0"/>
                        <a:t>LOI Date</a:t>
                      </a:r>
                      <a:endParaRPr lang="en-US" dirty="0"/>
                    </a:p>
                  </a:txBody>
                  <a:tcPr/>
                </a:tc>
                <a:tc>
                  <a:txBody>
                    <a:bodyPr/>
                    <a:lstStyle/>
                    <a:p>
                      <a:r>
                        <a:rPr lang="en-GB" sz="1800" kern="1200" dirty="0" smtClean="0">
                          <a:solidFill>
                            <a:schemeClr val="dk1"/>
                          </a:solidFill>
                          <a:effectLst/>
                          <a:latin typeface="+mn-lt"/>
                          <a:ea typeface="+mn-ea"/>
                          <a:cs typeface="+mn-cs"/>
                        </a:rPr>
                        <a:t>January 5</a:t>
                      </a:r>
                      <a:r>
                        <a:rPr lang="en-GB" sz="1800" kern="1200" baseline="30000" dirty="0" smtClean="0">
                          <a:solidFill>
                            <a:schemeClr val="dk1"/>
                          </a:solidFill>
                          <a:effectLst/>
                          <a:latin typeface="+mn-lt"/>
                          <a:ea typeface="+mn-ea"/>
                          <a:cs typeface="+mn-cs"/>
                        </a:rPr>
                        <a:t>th</a:t>
                      </a:r>
                      <a:r>
                        <a:rPr lang="en-GB" sz="1800" kern="1200" dirty="0" smtClean="0">
                          <a:solidFill>
                            <a:schemeClr val="dk1"/>
                          </a:solidFill>
                          <a:effectLst/>
                          <a:latin typeface="+mn-lt"/>
                          <a:ea typeface="+mn-ea"/>
                          <a:cs typeface="+mn-cs"/>
                        </a:rPr>
                        <a:t> 2015</a:t>
                      </a:r>
                      <a:endParaRPr lang="en-US" dirty="0"/>
                    </a:p>
                  </a:txBody>
                  <a:tcPr/>
                </a:tc>
              </a:tr>
              <a:tr h="370840">
                <a:tc>
                  <a:txBody>
                    <a:bodyPr/>
                    <a:lstStyle/>
                    <a:p>
                      <a:r>
                        <a:rPr lang="en-GB" sz="1800" kern="1200" dirty="0" smtClean="0">
                          <a:solidFill>
                            <a:schemeClr val="dk1"/>
                          </a:solidFill>
                          <a:effectLst/>
                          <a:latin typeface="+mn-lt"/>
                          <a:ea typeface="+mn-ea"/>
                          <a:cs typeface="+mn-cs"/>
                        </a:rPr>
                        <a:t>Initial Submissions due  (Feb Meeting)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February 23</a:t>
                      </a:r>
                      <a:r>
                        <a:rPr lang="en-GB" sz="1800" kern="1200" baseline="30000" dirty="0" smtClean="0">
                          <a:solidFill>
                            <a:schemeClr val="dk1"/>
                          </a:solidFill>
                          <a:effectLst/>
                          <a:latin typeface="+mn-lt"/>
                          <a:ea typeface="+mn-ea"/>
                          <a:cs typeface="+mn-cs"/>
                        </a:rPr>
                        <a:t>rd</a:t>
                      </a:r>
                      <a:r>
                        <a:rPr lang="en-GB" sz="1800" kern="1200" dirty="0" smtClean="0">
                          <a:solidFill>
                            <a:schemeClr val="dk1"/>
                          </a:solidFill>
                          <a:effectLst/>
                          <a:latin typeface="+mn-lt"/>
                          <a:ea typeface="+mn-ea"/>
                          <a:cs typeface="+mn-cs"/>
                        </a:rPr>
                        <a:t> , 2015</a:t>
                      </a:r>
                      <a:endParaRPr lang="en-US" dirty="0"/>
                    </a:p>
                  </a:txBody>
                  <a:tcPr/>
                </a:tc>
              </a:tr>
              <a:tr h="370840">
                <a:tc>
                  <a:txBody>
                    <a:bodyPr/>
                    <a:lstStyle/>
                    <a:p>
                      <a:r>
                        <a:rPr lang="en-US" dirty="0" smtClean="0"/>
                        <a:t>Revised Submissions</a:t>
                      </a:r>
                      <a:r>
                        <a:rPr lang="en-US" baseline="0" dirty="0" smtClean="0"/>
                        <a:t> (Sept Meeting)</a:t>
                      </a:r>
                      <a:endParaRPr lang="en-US" dirty="0"/>
                    </a:p>
                  </a:txBody>
                  <a:tcPr/>
                </a:tc>
                <a:tc>
                  <a:txBody>
                    <a:bodyPr/>
                    <a:lstStyle/>
                    <a:p>
                      <a:r>
                        <a:rPr lang="en-GB" sz="1800" kern="1200" dirty="0" smtClean="0">
                          <a:solidFill>
                            <a:schemeClr val="dk1"/>
                          </a:solidFill>
                          <a:effectLst/>
                          <a:latin typeface="+mn-lt"/>
                          <a:ea typeface="+mn-ea"/>
                          <a:cs typeface="+mn-cs"/>
                        </a:rPr>
                        <a:t>August 24th, 2015</a:t>
                      </a:r>
                      <a:endParaRPr lang="en-US" dirty="0"/>
                    </a:p>
                  </a:txBody>
                  <a:tcPr/>
                </a:tc>
              </a:tr>
              <a:tr h="370840">
                <a:tc>
                  <a:txBody>
                    <a:bodyPr/>
                    <a:lstStyle/>
                    <a:p>
                      <a:r>
                        <a:rPr lang="en-US" dirty="0" smtClean="0"/>
                        <a:t>Final Adoption</a:t>
                      </a:r>
                      <a:endParaRPr lang="en-US" dirty="0"/>
                    </a:p>
                  </a:txBody>
                  <a:tcPr/>
                </a:tc>
                <a:tc>
                  <a:txBody>
                    <a:bodyPr/>
                    <a:lstStyle/>
                    <a:p>
                      <a:r>
                        <a:rPr lang="en-US" dirty="0" smtClean="0"/>
                        <a:t>Early 2016</a:t>
                      </a:r>
                      <a:endParaRPr lang="en-US" dirty="0"/>
                    </a:p>
                  </a:txBody>
                  <a:tcPr/>
                </a:tc>
              </a:tr>
            </a:tbl>
          </a:graphicData>
        </a:graphic>
      </p:graphicFrame>
    </p:spTree>
    <p:extLst>
      <p:ext uri="{BB962C8B-B14F-4D97-AF65-F5344CB8AC3E}">
        <p14:creationId xmlns:p14="http://schemas.microsoft.com/office/powerpoint/2010/main" val="60103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Cross-Protocol/Conceptual Model</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Benefits</a:t>
            </a:r>
          </a:p>
          <a:p>
            <a:pPr lvl="1"/>
            <a:r>
              <a:rPr lang="en-US" dirty="0" smtClean="0"/>
              <a:t>Reduce number of point-to-point interoperability connections; reduce interoperability from N</a:t>
            </a:r>
            <a:r>
              <a:rPr lang="en-US" baseline="30000" dirty="0" smtClean="0"/>
              <a:t>2</a:t>
            </a:r>
            <a:r>
              <a:rPr lang="en-US" dirty="0" smtClean="0"/>
              <a:t> to linear problem</a:t>
            </a:r>
          </a:p>
          <a:p>
            <a:pPr lvl="1"/>
            <a:r>
              <a:rPr lang="en-US" dirty="0" smtClean="0"/>
              <a:t>Enable uniform semantic interoperability</a:t>
            </a:r>
          </a:p>
          <a:p>
            <a:pPr lvl="1"/>
            <a:r>
              <a:rPr lang="en-US" dirty="0" smtClean="0"/>
              <a:t>Communities continue driving development of specific threat models</a:t>
            </a:r>
          </a:p>
          <a:p>
            <a:pPr lvl="1"/>
            <a:r>
              <a:rPr lang="en-US" dirty="0" smtClean="0"/>
              <a:t>Can support (map between) multiple exchange formats: NIEM, STIX and others</a:t>
            </a:r>
          </a:p>
          <a:p>
            <a:pPr lvl="1"/>
            <a:r>
              <a:rPr lang="en-US" dirty="0" smtClean="0"/>
              <a:t>The conceptual model does not commit to any one physical format</a:t>
            </a:r>
          </a:p>
          <a:p>
            <a:r>
              <a:rPr lang="en-US" dirty="0" smtClean="0"/>
              <a:t>Disadvantages</a:t>
            </a:r>
          </a:p>
          <a:p>
            <a:pPr lvl="1"/>
            <a:r>
              <a:rPr lang="en-US" dirty="0" smtClean="0"/>
              <a:t>Translations will be </a:t>
            </a:r>
            <a:r>
              <a:rPr lang="en-US" dirty="0" err="1" smtClean="0"/>
              <a:t>lossy</a:t>
            </a:r>
            <a:endParaRPr lang="en-US" dirty="0" smtClean="0"/>
          </a:p>
          <a:p>
            <a:pPr lvl="1"/>
            <a:r>
              <a:rPr lang="en-US" dirty="0" smtClean="0"/>
              <a:t>Communities need focus to define mappings from specific model to meta model</a:t>
            </a:r>
            <a:endParaRPr lang="en-US" dirty="0"/>
          </a:p>
        </p:txBody>
      </p:sp>
    </p:spTree>
    <p:extLst>
      <p:ext uri="{BB962C8B-B14F-4D97-AF65-F5344CB8AC3E}">
        <p14:creationId xmlns:p14="http://schemas.microsoft.com/office/powerpoint/2010/main" val="2352241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3670</TotalTime>
  <Words>1805</Words>
  <Application>Microsoft Office PowerPoint</Application>
  <PresentationFormat>On-screen Show (4:3)</PresentationFormat>
  <Paragraphs>485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 UML Operational Threat &amp; Risk Model Request For Proposal</vt:lpstr>
      <vt:lpstr>Status</vt:lpstr>
      <vt:lpstr>High-Level Scope</vt:lpstr>
      <vt:lpstr>Motivation</vt:lpstr>
      <vt:lpstr>Scope</vt:lpstr>
      <vt:lpstr>Clarifying “Operational”</vt:lpstr>
      <vt:lpstr>Scope Diagram</vt:lpstr>
      <vt:lpstr>Schedule</vt:lpstr>
      <vt:lpstr>Cross-Protocol/Conceptual Model</vt:lpstr>
      <vt:lpstr>Pivoting Through a Conceptual Model</vt:lpstr>
      <vt:lpstr>Cross domain focus</vt:lpstr>
      <vt:lpstr>Use Cases</vt:lpstr>
      <vt:lpstr>Use Case Taxonomy (Government Perspective)</vt:lpstr>
      <vt:lpstr>Use Case Taxonomy</vt:lpstr>
      <vt:lpstr>Example Use Cases</vt:lpstr>
      <vt:lpstr>Use Case: Large Company</vt:lpstr>
      <vt:lpstr>Use Case – Critical Infrastructure</vt:lpstr>
      <vt:lpstr>Overview of Models</vt:lpstr>
      <vt:lpstr>STIX High Level Architecture</vt:lpstr>
      <vt:lpstr>STIX (High Level) in UML</vt:lpstr>
      <vt:lpstr>PowerPoint Presentation</vt:lpstr>
      <vt:lpstr>Mapping Example</vt:lpstr>
      <vt:lpstr>PowerPoint Presentation</vt:lpstr>
      <vt:lpstr>Threat/Risk Foundation Concepts</vt:lpstr>
      <vt:lpstr>Specific Concepts are Defined In Terms of Foundational Concepts</vt:lpstr>
      <vt:lpstr>PowerPoint Presentation</vt:lpstr>
      <vt:lpstr>RFP Requirements</vt:lpstr>
      <vt:lpstr>Conceptual Models</vt:lpstr>
      <vt:lpstr>Threat/Risk Concepts To Define</vt:lpstr>
      <vt:lpstr>Classes of Threat/Risks in scope</vt:lpstr>
      <vt:lpstr>Constraints</vt:lpstr>
      <vt:lpstr>NIEM Representation &amp; Mapping</vt:lpstr>
      <vt:lpstr>STIX Mapping</vt:lpstr>
      <vt:lpstr>Common Requirements</vt:lpstr>
      <vt:lpstr>Optional Mappings</vt:lpstr>
      <vt:lpstr>Optional support for conceptual modeling and mapping </vt:lpstr>
      <vt:lpstr>MOF Representation</vt:lpstr>
      <vt:lpstr>Optional Integration with UPDM  </vt:lpstr>
      <vt:lpstr>Issues To Discuss</vt:lpstr>
      <vt:lpstr>Evaluation Criteria</vt:lpstr>
    </vt:vector>
  </TitlesOfParts>
  <Company>Demandware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OMG Threat Modeling and Sharing</dc:title>
  <dc:creator>Gerald Beuchelt</dc:creator>
  <cp:lastModifiedBy>Cory Casanave [18538]</cp:lastModifiedBy>
  <cp:revision>85</cp:revision>
  <dcterms:created xsi:type="dcterms:W3CDTF">2013-12-02T01:29:01Z</dcterms:created>
  <dcterms:modified xsi:type="dcterms:W3CDTF">2014-06-16T13:31:12Z</dcterms:modified>
</cp:coreProperties>
</file>