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3" r:id="rId5"/>
    <p:sldId id="261" r:id="rId6"/>
    <p:sldId id="262" r:id="rId7"/>
    <p:sldId id="264" r:id="rId8"/>
    <p:sldId id="268" r:id="rId9"/>
    <p:sldId id="272" r:id="rId10"/>
    <p:sldId id="265" r:id="rId11"/>
    <p:sldId id="266" r:id="rId12"/>
    <p:sldId id="273" r:id="rId13"/>
    <p:sldId id="267" r:id="rId14"/>
    <p:sldId id="259" r:id="rId15"/>
    <p:sldId id="260" r:id="rId16"/>
    <p:sldId id="270" r:id="rId17"/>
    <p:sldId id="269" r:id="rId18"/>
    <p:sldId id="274" r:id="rId19"/>
    <p:sldId id="275" r:id="rId20"/>
    <p:sldId id="27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9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kpath.com/" TargetMode="External"/><Relationship Id="rId7" Type="http://schemas.openxmlformats.org/officeDocument/2006/relationships/hyperlink" Target="http://www.sap.com/pc/bp/eam/software/operational-risk-management/index.html" TargetMode="External"/><Relationship Id="rId2" Type="http://schemas.openxmlformats.org/officeDocument/2006/relationships/hyperlink" Target="http://www.metricstream.com/solutions/risk_managemen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03.ibm.com/software/products/en/openpages-operational-risk-management/" TargetMode="External"/><Relationship Id="rId5" Type="http://schemas.openxmlformats.org/officeDocument/2006/relationships/hyperlink" Target="http://accelus.thomsonreuters.com/products/accelus-risk-manager?gclid=CJLb6s2Pp8ACFahj7Aod1Q8AJQ" TargetMode="External"/><Relationship Id="rId4" Type="http://schemas.openxmlformats.org/officeDocument/2006/relationships/hyperlink" Target="http://www.emc.com/security/rsa-archer.htm#!detail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&amp; Risk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as a foundation for the threat &amp; risk conceptual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629025"/>
            <a:ext cx="69913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u="sng" dirty="0" smtClean="0"/>
              <a:t>risky situation </a:t>
            </a:r>
            <a:r>
              <a:rPr lang="en-US" sz="2000" dirty="0" smtClean="0"/>
              <a:t>is a future situation that has consequences that are a detriment to the objectives of some stakeholder</a:t>
            </a:r>
          </a:p>
          <a:p>
            <a:r>
              <a:rPr lang="en-US" sz="2000" dirty="0" smtClean="0"/>
              <a:t>A risky situation (like all situations) have a net desirability for a stakeholder.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Risky situations correspond to the view of risks as situations or events</a:t>
            </a:r>
          </a:p>
          <a:p>
            <a:r>
              <a:rPr lang="en-US" sz="2000" dirty="0" smtClean="0"/>
              <a:t>Net desirability (negative) corresponds </a:t>
            </a:r>
            <a:r>
              <a:rPr lang="en-US" sz="2000" dirty="0"/>
              <a:t>to the view of risk as a </a:t>
            </a:r>
            <a:r>
              <a:rPr lang="en-US" sz="2000" dirty="0" smtClean="0"/>
              <a:t>metric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9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211" y="1295400"/>
            <a:ext cx="4038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threat is an occurrence that leads to a risky situation that is a potential behavior of a threat actor</a:t>
            </a:r>
          </a:p>
          <a:p>
            <a:r>
              <a:rPr lang="en-US" sz="1800" dirty="0" smtClean="0"/>
              <a:t>A threat is not necessarily intentional</a:t>
            </a: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733070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3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opposite of a risky situation, opportunities have positive consequences – benefits.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55" y="2895600"/>
            <a:ext cx="79629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29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threat and risk together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24108" y="5941076"/>
            <a:ext cx="4841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 that a situation may be classified by multiple types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14450"/>
            <a:ext cx="89916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7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90" y="990600"/>
            <a:ext cx="5181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An entity is something you can identify, or name.</a:t>
            </a:r>
          </a:p>
          <a:p>
            <a:r>
              <a:rPr lang="en-US" sz="2000" dirty="0" smtClean="0"/>
              <a:t>A situation is one kind of “Entity”.</a:t>
            </a:r>
          </a:p>
          <a:p>
            <a:r>
              <a:rPr lang="en-US" sz="2000" dirty="0" smtClean="0"/>
              <a:t>Physical things are also entities</a:t>
            </a:r>
          </a:p>
          <a:p>
            <a:r>
              <a:rPr lang="en-US" sz="2000" dirty="0" smtClean="0"/>
              <a:t>As are contracts, agreements and other relationships</a:t>
            </a:r>
          </a:p>
          <a:p>
            <a:r>
              <a:rPr lang="en-US" sz="2000" dirty="0" smtClean="0"/>
              <a:t>Entities may have “parts” or be part of other things</a:t>
            </a:r>
          </a:p>
          <a:p>
            <a:r>
              <a:rPr lang="en-US" sz="2000" dirty="0" smtClean="0"/>
              <a:t>Things that are not entities are values, like numbers.</a:t>
            </a:r>
          </a:p>
        </p:txBody>
      </p:sp>
    </p:spTree>
    <p:extLst>
      <p:ext uri="{BB962C8B-B14F-4D97-AF65-F5344CB8AC3E}">
        <p14:creationId xmlns:p14="http://schemas.microsoft.com/office/powerpoint/2010/main" val="9896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Situations involve other things playing roles</a:t>
            </a:r>
          </a:p>
          <a:p>
            <a:r>
              <a:rPr lang="en-US" sz="2400" dirty="0" smtClean="0"/>
              <a:t>The “involvement” relates a situation, the role played and the entity or value involved </a:t>
            </a:r>
          </a:p>
          <a:p>
            <a:r>
              <a:rPr lang="en-US" sz="2400" dirty="0" smtClean="0"/>
              <a:t>Roles are types (categorizations) of things involved in situations</a:t>
            </a:r>
          </a:p>
          <a:p>
            <a:pPr lvl="1"/>
            <a:r>
              <a:rPr lang="en-US" sz="2000" dirty="0" smtClean="0"/>
              <a:t>E.g. victim, perpetrator, weapon</a:t>
            </a:r>
          </a:p>
          <a:p>
            <a:r>
              <a:rPr lang="en-US" sz="2400" dirty="0" smtClean="0"/>
              <a:t>Sometimes the actual thing playing the role is unknown, so the involved element is optional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4152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7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Entities (including situations) may be actual things or events or patterns of them. </a:t>
            </a:r>
            <a:endParaRPr lang="en-US" sz="1800" dirty="0"/>
          </a:p>
          <a:p>
            <a:r>
              <a:rPr lang="en-US" sz="1800" dirty="0" smtClean="0"/>
              <a:t>An “Actuality” is a real thing or something or a specific happening</a:t>
            </a:r>
          </a:p>
          <a:p>
            <a:r>
              <a:rPr lang="en-US" sz="1800" dirty="0" smtClean="0"/>
              <a:t>A pattern can have a refinement (more specific configuration) that is another pattern or actuality</a:t>
            </a:r>
          </a:p>
          <a:p>
            <a:r>
              <a:rPr lang="en-US" sz="1800" dirty="0" smtClean="0"/>
              <a:t>Everything true of a pattern must be true of its refinements.</a:t>
            </a:r>
          </a:p>
          <a:p>
            <a:pPr lvl="1"/>
            <a:r>
              <a:rPr lang="en-US" sz="1400" dirty="0" smtClean="0"/>
              <a:t>Involved entities</a:t>
            </a:r>
          </a:p>
          <a:p>
            <a:pPr lvl="1"/>
            <a:r>
              <a:rPr lang="en-US" sz="1400" dirty="0" smtClean="0"/>
              <a:t>Parts</a:t>
            </a:r>
          </a:p>
          <a:p>
            <a:pPr lvl="1"/>
            <a:r>
              <a:rPr lang="en-US" sz="1400" dirty="0" smtClean="0"/>
              <a:t>Property Values</a:t>
            </a:r>
          </a:p>
          <a:p>
            <a:pPr lvl="1"/>
            <a:r>
              <a:rPr lang="en-US" sz="1400" dirty="0" smtClean="0"/>
              <a:t>Rules</a:t>
            </a:r>
          </a:p>
          <a:p>
            <a:r>
              <a:rPr lang="en-US" sz="1800" dirty="0" smtClean="0"/>
              <a:t>Situations can be used as patterns or actualities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600200"/>
            <a:ext cx="46101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4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Summarizing Situations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" y="952500"/>
            <a:ext cx="9104313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2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Indicator/Incident Scenario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r>
              <a:rPr lang="en-US" sz="1200" dirty="0" smtClean="0"/>
              <a:t>Context</a:t>
            </a:r>
          </a:p>
          <a:p>
            <a:pPr lvl="1"/>
            <a:r>
              <a:rPr lang="en-US" sz="1100" dirty="0"/>
              <a:t>Power station “VA-1000” </a:t>
            </a:r>
            <a:r>
              <a:rPr lang="en-US" sz="1100" dirty="0" smtClean="0"/>
              <a:t>under motion &amp; video surveillance</a:t>
            </a:r>
          </a:p>
          <a:p>
            <a:pPr lvl="1"/>
            <a:r>
              <a:rPr lang="en-US" sz="1100" dirty="0" smtClean="0"/>
              <a:t>Surveillance station with security guard “Joe”</a:t>
            </a:r>
          </a:p>
          <a:p>
            <a:r>
              <a:rPr lang="en-US" sz="1200" dirty="0" smtClean="0"/>
              <a:t>Sequence</a:t>
            </a:r>
          </a:p>
          <a:p>
            <a:pPr lvl="1"/>
            <a:r>
              <a:rPr lang="en-US" sz="1100" dirty="0" smtClean="0"/>
              <a:t>Event 9001: (Automatic)</a:t>
            </a:r>
          </a:p>
          <a:p>
            <a:pPr lvl="2"/>
            <a:r>
              <a:rPr lang="en-US" sz="900" dirty="0" smtClean="0"/>
              <a:t>Motion alarm “VA-1000-M1” is triggered inside of VA-1000 fence</a:t>
            </a:r>
          </a:p>
          <a:p>
            <a:pPr lvl="2"/>
            <a:r>
              <a:rPr lang="en-US" sz="900" dirty="0" smtClean="0"/>
              <a:t>Location: </a:t>
            </a:r>
            <a:r>
              <a:rPr lang="en-US" sz="900" dirty="0" smtClean="0"/>
              <a:t>VA-1000, North</a:t>
            </a:r>
            <a:endParaRPr lang="en-US" sz="900" dirty="0" smtClean="0"/>
          </a:p>
          <a:p>
            <a:pPr lvl="2"/>
            <a:r>
              <a:rPr lang="en-US" sz="900" dirty="0" smtClean="0"/>
              <a:t>Indicator: motion alarm inside substation</a:t>
            </a:r>
          </a:p>
          <a:p>
            <a:pPr lvl="2"/>
            <a:r>
              <a:rPr lang="en-US" sz="900" dirty="0" smtClean="0"/>
              <a:t>COA: (Automatic) notify security guard</a:t>
            </a:r>
          </a:p>
          <a:p>
            <a:pPr lvl="1"/>
            <a:r>
              <a:rPr lang="en-US" sz="1100" dirty="0" smtClean="0"/>
              <a:t>Joe looks at Video feed and notices:</a:t>
            </a:r>
          </a:p>
          <a:p>
            <a:pPr lvl="2"/>
            <a:r>
              <a:rPr lang="en-US" sz="900" dirty="0" smtClean="0"/>
              <a:t>Man with gun inside VA-1000 fence</a:t>
            </a:r>
          </a:p>
          <a:p>
            <a:pPr lvl="1"/>
            <a:r>
              <a:rPr lang="en-US" sz="1100" dirty="0" smtClean="0"/>
              <a:t>Joe records: </a:t>
            </a:r>
            <a:r>
              <a:rPr lang="en-US" sz="1000" dirty="0" smtClean="0"/>
              <a:t>Incident 9002: </a:t>
            </a:r>
          </a:p>
          <a:p>
            <a:pPr lvl="2"/>
            <a:r>
              <a:rPr lang="en-US" sz="1200" dirty="0" smtClean="0"/>
              <a:t>Attaches  related Event 9001 (Automatic)</a:t>
            </a:r>
          </a:p>
          <a:p>
            <a:pPr lvl="3"/>
            <a:r>
              <a:rPr lang="en-US" sz="800" dirty="0" smtClean="0"/>
              <a:t>Selects location: VA-1000</a:t>
            </a:r>
          </a:p>
          <a:p>
            <a:pPr lvl="2"/>
            <a:r>
              <a:rPr lang="en-US" sz="1200" dirty="0" smtClean="0"/>
              <a:t>Selects indicator: Person with gun inside power station indicator</a:t>
            </a:r>
          </a:p>
          <a:p>
            <a:pPr lvl="2"/>
            <a:r>
              <a:rPr lang="en-US" sz="1200" dirty="0" smtClean="0"/>
              <a:t>Indicates: Armed attack on substation TTP [75% Probability]</a:t>
            </a:r>
          </a:p>
          <a:p>
            <a:pPr lvl="1"/>
            <a:r>
              <a:rPr lang="en-US" sz="1100" dirty="0" smtClean="0"/>
              <a:t>COA: (Automatic) </a:t>
            </a:r>
            <a:r>
              <a:rPr lang="en-US" sz="1000" dirty="0" smtClean="0"/>
              <a:t>Implied by “Person with gun inside power station” indicator</a:t>
            </a:r>
          </a:p>
          <a:p>
            <a:pPr lvl="2"/>
            <a:r>
              <a:rPr lang="en-US" sz="1000" dirty="0" smtClean="0"/>
              <a:t>1: Check for authorized armed activities (automatic)</a:t>
            </a:r>
          </a:p>
          <a:p>
            <a:pPr lvl="3"/>
            <a:r>
              <a:rPr lang="en-US" sz="800" dirty="0" smtClean="0"/>
              <a:t>None found</a:t>
            </a:r>
          </a:p>
          <a:p>
            <a:pPr lvl="2"/>
            <a:r>
              <a:rPr lang="en-US" sz="1000" dirty="0" smtClean="0"/>
              <a:t>2: Elevate Alarm (automatic)</a:t>
            </a:r>
          </a:p>
          <a:p>
            <a:pPr lvl="2"/>
            <a:r>
              <a:rPr lang="en-US" sz="1000" dirty="0" smtClean="0"/>
              <a:t>3: Notify security detail (Manual)</a:t>
            </a:r>
          </a:p>
          <a:p>
            <a:pPr lvl="1"/>
            <a:r>
              <a:rPr lang="en-US" sz="1200" dirty="0" smtClean="0"/>
              <a:t>Joe calls security detail</a:t>
            </a:r>
          </a:p>
          <a:p>
            <a:pPr lvl="2"/>
            <a:r>
              <a:rPr lang="en-US" sz="1000" dirty="0" smtClean="0"/>
              <a:t>Security detail notifies Joe that a training exercise is going on today until 11PM, he should have been told</a:t>
            </a:r>
          </a:p>
          <a:p>
            <a:pPr lvl="1"/>
            <a:r>
              <a:rPr lang="en-US" sz="1200" dirty="0" smtClean="0"/>
              <a:t>Joe enters authorized activity “Training-exercise 804” with start/end date &amp; time at VA-1000</a:t>
            </a:r>
          </a:p>
          <a:p>
            <a:pPr lvl="1"/>
            <a:r>
              <a:rPr lang="en-US" sz="1200" dirty="0" smtClean="0"/>
              <a:t>Joe marks incident 9002 as resolved, </a:t>
            </a:r>
            <a:r>
              <a:rPr lang="en-US" sz="1200" dirty="0"/>
              <a:t>“Training-exercise 804” </a:t>
            </a:r>
            <a:r>
              <a:rPr lang="en-US" sz="1200" dirty="0" smtClean="0"/>
              <a:t>as reason.</a:t>
            </a:r>
          </a:p>
          <a:p>
            <a:pPr lvl="2"/>
            <a:r>
              <a:rPr lang="en-US" sz="800" dirty="0" smtClean="0"/>
              <a:t>Alarm canceled</a:t>
            </a:r>
          </a:p>
          <a:p>
            <a:pPr lvl="1"/>
            <a:r>
              <a:rPr lang="en-US" sz="1200" dirty="0" smtClean="0"/>
              <a:t>Joe takes 10 cleansing breaths and gets some coffee</a:t>
            </a:r>
          </a:p>
        </p:txBody>
      </p:sp>
    </p:spTree>
    <p:extLst>
      <p:ext uri="{BB962C8B-B14F-4D97-AF65-F5344CB8AC3E}">
        <p14:creationId xmlns:p14="http://schemas.microsoft.com/office/powerpoint/2010/main" val="253585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“flow” of “bad stuff”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457200" y="2895600"/>
            <a:ext cx="22860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Threat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476500" y="2895600"/>
            <a:ext cx="20574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305300" y="2895600"/>
            <a:ext cx="21336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Consequence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210300" y="2895600"/>
            <a:ext cx="22098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Impact on Objectives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2000" y="1828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Threat</a:t>
            </a:r>
          </a:p>
          <a:p>
            <a:pPr algn="ctr"/>
            <a:r>
              <a:rPr lang="en-US" sz="1600" dirty="0" smtClean="0"/>
              <a:t>Actor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553200" y="4091849"/>
            <a:ext cx="17145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Stakeholder</a:t>
            </a:r>
            <a:endParaRPr lang="en-US" sz="1600" dirty="0"/>
          </a:p>
        </p:txBody>
      </p:sp>
      <p:sp>
        <p:nvSpPr>
          <p:cNvPr id="11" name="Down Arrow 10"/>
          <p:cNvSpPr/>
          <p:nvPr/>
        </p:nvSpPr>
        <p:spPr>
          <a:xfrm>
            <a:off x="1295400" y="2438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124700" y="3602516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Risk management 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www.metricstream.com/solutions/risk_management.htm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http://www.lockpath.com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http://www.emc.com/security/rsa-archer.htm#!</a:t>
            </a:r>
            <a:r>
              <a:rPr lang="en-US" sz="2400" dirty="0" smtClean="0">
                <a:hlinkClick r:id="rId4"/>
              </a:rPr>
              <a:t>details</a:t>
            </a:r>
            <a:endParaRPr lang="en-US" sz="2400" dirty="0" smtClean="0"/>
          </a:p>
          <a:p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accelus.thomsonreuters.com/products/accelus-risk-manager?gclid=CJLb6s2Pp8ACFahj7Aod1Q8AJQ</a:t>
            </a:r>
            <a:endParaRPr lang="en-US" sz="2400" dirty="0" smtClean="0"/>
          </a:p>
          <a:p>
            <a:r>
              <a:rPr lang="en-US" sz="2400" dirty="0">
                <a:hlinkClick r:id="rId6"/>
              </a:rPr>
              <a:t>http://www-03.ibm.com/software/products/en/openpages-operational-risk-management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r>
              <a:rPr lang="en-US" sz="2400">
                <a:hlinkClick r:id="rId7"/>
              </a:rPr>
              <a:t>http</a:t>
            </a:r>
            <a:r>
              <a:rPr lang="en-US" sz="2400">
                <a:hlinkClick r:id="rId7"/>
              </a:rPr>
              <a:t>://</a:t>
            </a:r>
            <a:r>
              <a:rPr lang="en-US" sz="2400" smtClean="0">
                <a:hlinkClick r:id="rId7"/>
              </a:rPr>
              <a:t>www.sap.com/pc/bp/eam/software/operational-risk-management/index.html</a:t>
            </a:r>
            <a:endParaRPr lang="en-US" sz="240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713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what?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62915"/>
              </p:ext>
            </p:extLst>
          </p:nvPr>
        </p:nvGraphicFramePr>
        <p:xfrm>
          <a:off x="685800" y="1371600"/>
          <a:ext cx="7924800" cy="4866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Power station “VA-1000”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 (Entity), Asset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Event 9001 (motion alarm inside substation)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Occurrence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COA: (Automatic) notify security guard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 of Action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Incident 9002 (Joe sees man with gun)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Incident (Occurrence)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Person with gun inside power station 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Indicator (?)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-has-&gt;COA Elevate alarm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Automatic COA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-has-&gt;COA Check for authorization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Automatic COA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-has-&gt;Conditional COA: Call security detail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Course of Action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Alarm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Occurrence</a:t>
                      </a:r>
                      <a:r>
                        <a:rPr lang="en-US" sz="1600" baseline="0" dirty="0" smtClean="0"/>
                        <a:t> (or some subtype)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Training-exercise 804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Occurrence</a:t>
                      </a:r>
                      <a:r>
                        <a:rPr lang="en-US" sz="1600" baseline="0" dirty="0" smtClean="0"/>
                        <a:t> (or some subtype)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63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and Risks of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threat or risk is with respect to some undesirable situation</a:t>
            </a:r>
          </a:p>
          <a:p>
            <a:r>
              <a:rPr lang="en-US" sz="2000" dirty="0" smtClean="0"/>
              <a:t>What is a situation?</a:t>
            </a:r>
          </a:p>
          <a:p>
            <a:r>
              <a:rPr lang="en-US" sz="2000" dirty="0" smtClean="0"/>
              <a:t>We define a situation as a configuration of things…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People places, things, events, occurrences and the connections between them.</a:t>
            </a:r>
          </a:p>
          <a:p>
            <a:r>
              <a:rPr lang="en-US" sz="2000" dirty="0" smtClean="0"/>
              <a:t>Some situations are consequences of others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05200"/>
            <a:ext cx="53213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166628"/>
            <a:ext cx="747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Situations provide a link between different kinds and phases of threats &amp; risks</a:t>
            </a:r>
          </a:p>
        </p:txBody>
      </p:sp>
    </p:spTree>
    <p:extLst>
      <p:ext uri="{BB962C8B-B14F-4D97-AF65-F5344CB8AC3E}">
        <p14:creationId xmlns:p14="http://schemas.microsoft.com/office/powerpoint/2010/main" val="37149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Situations can be a snapshot in time or an event occurring over time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28800"/>
            <a:ext cx="77454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7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/>
          <a:p>
            <a:r>
              <a:rPr lang="en-US" dirty="0" smtClean="0"/>
              <a:t>Situations can exist in the </a:t>
            </a:r>
          </a:p>
          <a:p>
            <a:pPr lvl="1"/>
            <a:r>
              <a:rPr lang="en-US" dirty="0" smtClean="0"/>
              <a:t>Past (History)</a:t>
            </a:r>
          </a:p>
          <a:p>
            <a:pPr lvl="1"/>
            <a:r>
              <a:rPr lang="en-US" dirty="0" smtClean="0"/>
              <a:t>Present (Current event)</a:t>
            </a:r>
          </a:p>
          <a:p>
            <a:pPr lvl="1"/>
            <a:r>
              <a:rPr lang="en-US" dirty="0" smtClean="0"/>
              <a:t>Future (Expectation)</a:t>
            </a:r>
          </a:p>
          <a:p>
            <a:r>
              <a:rPr lang="en-US" dirty="0" smtClean="0"/>
              <a:t>Situations have a likelihood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86104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67" y="320040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343400"/>
            <a:ext cx="434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8900" y="521609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Noting is for sure – so any situation can have a likelihood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4400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09904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1844055"/>
            <a:ext cx="1305296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same situation or kind of situation may be desired by some and unwanted by others based on the consequences</a:t>
            </a:r>
          </a:p>
          <a:p>
            <a:r>
              <a:rPr lang="en-US" sz="1600" dirty="0" smtClean="0"/>
              <a:t>Consequences are relative to the objectives of one or more stakeholders</a:t>
            </a:r>
          </a:p>
          <a:p>
            <a:r>
              <a:rPr lang="en-US" sz="1600" dirty="0" smtClean="0"/>
              <a:t>The impact of a consequence can be computed from the likelihood, degree of affect and importance</a:t>
            </a:r>
          </a:p>
          <a:p>
            <a:r>
              <a:rPr lang="en-US" sz="1600" dirty="0" smtClean="0"/>
              <a:t>The desirability of any situation is the net of all the potential consequences.</a:t>
            </a:r>
            <a:endParaRPr lang="en-US" sz="16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54" y="1310656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34" y="3416135"/>
            <a:ext cx="1498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57" y="2725468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619504" y="3276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7470" y="2101850"/>
            <a:ext cx="1235034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18808" y="210185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24104" y="2101850"/>
            <a:ext cx="128946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Classifying Situations across time and Consequence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17470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2974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08270" y="3567463"/>
            <a:ext cx="1305296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24" y="309245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27" y="4572000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91200" y="2971799"/>
            <a:ext cx="822366" cy="990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0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Situations have consequences (an effect of the situation)</a:t>
            </a:r>
          </a:p>
          <a:p>
            <a:r>
              <a:rPr lang="en-US" sz="2000" dirty="0" smtClean="0"/>
              <a:t>Consequence can be positive or negative: benefits or detriments, respectively</a:t>
            </a:r>
          </a:p>
          <a:p>
            <a:r>
              <a:rPr lang="en-US" sz="2000" dirty="0" smtClean="0"/>
              <a:t>Consequences affect the objectives of stakeholders</a:t>
            </a:r>
          </a:p>
          <a:p>
            <a:pPr lvl="1"/>
            <a:r>
              <a:rPr lang="en-US" sz="1800" dirty="0" smtClean="0"/>
              <a:t>This leads to the desirability of the consequence (positive or negative)</a:t>
            </a:r>
          </a:p>
          <a:p>
            <a:r>
              <a:rPr lang="en-US" sz="2000" dirty="0" smtClean="0"/>
              <a:t>Desirability * likelihood provide the impact (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risk metric for detriments)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581400"/>
            <a:ext cx="74104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6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desirability of any situation </a:t>
            </a:r>
            <a:r>
              <a:rPr lang="en-US" sz="2400" i="1" dirty="0" smtClean="0"/>
              <a:t>for any stakeholder </a:t>
            </a:r>
            <a:r>
              <a:rPr lang="en-US" sz="2400" dirty="0" smtClean="0"/>
              <a:t>can then be computed based on the desirability of all consequences</a:t>
            </a:r>
          </a:p>
          <a:p>
            <a:r>
              <a:rPr lang="en-US" sz="2400" dirty="0" smtClean="0"/>
              <a:t>“Risk” as a metric is a negative net desirability of a future situation 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7914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3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</TotalTime>
  <Words>981</Words>
  <Application>Microsoft Office PowerPoint</Application>
  <PresentationFormat>On-screen Show (4:3)</PresentationFormat>
  <Paragraphs>148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Threat &amp; Risk Concepts</vt:lpstr>
      <vt:lpstr>High-level “flow” of “bad stuff”</vt:lpstr>
      <vt:lpstr>Threats and Risks of What?</vt:lpstr>
      <vt:lpstr>Situations can be a snapshot in time or an event occurring over time</vt:lpstr>
      <vt:lpstr>Situations Over Time</vt:lpstr>
      <vt:lpstr>Consequences</vt:lpstr>
      <vt:lpstr>Classifying Situations across time and Consequence</vt:lpstr>
      <vt:lpstr>Consequence Model</vt:lpstr>
      <vt:lpstr>Desirability</vt:lpstr>
      <vt:lpstr>Risk</vt:lpstr>
      <vt:lpstr>Threat</vt:lpstr>
      <vt:lpstr>Opportunities</vt:lpstr>
      <vt:lpstr>Putting threat and risk together</vt:lpstr>
      <vt:lpstr>Entities</vt:lpstr>
      <vt:lpstr>Involvement</vt:lpstr>
      <vt:lpstr>Patterns</vt:lpstr>
      <vt:lpstr>Summarizing Situations</vt:lpstr>
      <vt:lpstr>Indicators</vt:lpstr>
      <vt:lpstr>Indicator/Incident Scenario</vt:lpstr>
      <vt:lpstr>Enterprise Risk management vendors</vt:lpstr>
      <vt:lpstr>What is what?</vt:lpstr>
    </vt:vector>
  </TitlesOfParts>
  <Company>Model Driven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</dc:creator>
  <cp:lastModifiedBy>Cory Casanave</cp:lastModifiedBy>
  <cp:revision>92</cp:revision>
  <dcterms:created xsi:type="dcterms:W3CDTF">2014-07-18T13:17:48Z</dcterms:created>
  <dcterms:modified xsi:type="dcterms:W3CDTF">2014-08-22T15:10:59Z</dcterms:modified>
</cp:coreProperties>
</file>