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8" r:id="rId2"/>
    <p:sldId id="267" r:id="rId3"/>
    <p:sldId id="269" r:id="rId4"/>
    <p:sldId id="270" r:id="rId5"/>
    <p:sldId id="271" r:id="rId6"/>
    <p:sldId id="289" r:id="rId7"/>
    <p:sldId id="290" r:id="rId8"/>
    <p:sldId id="291" r:id="rId9"/>
    <p:sldId id="293" r:id="rId10"/>
    <p:sldId id="292" r:id="rId11"/>
    <p:sldId id="294" r:id="rId12"/>
    <p:sldId id="296" r:id="rId13"/>
    <p:sldId id="297" r:id="rId14"/>
    <p:sldId id="295" r:id="rId15"/>
    <p:sldId id="272" r:id="rId16"/>
    <p:sldId id="278" r:id="rId17"/>
    <p:sldId id="266" r:id="rId18"/>
    <p:sldId id="268" r:id="rId19"/>
    <p:sldId id="288" r:id="rId20"/>
    <p:sldId id="281" r:id="rId21"/>
    <p:sldId id="282" r:id="rId22"/>
    <p:sldId id="283" r:id="rId23"/>
    <p:sldId id="284" r:id="rId24"/>
    <p:sldId id="285" r:id="rId25"/>
    <p:sldId id="286" r:id="rId26"/>
    <p:sldId id="28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048" autoAdjust="0"/>
  </p:normalViewPr>
  <p:slideViewPr>
    <p:cSldViewPr snapToGrid="0" snapToObjects="1">
      <p:cViewPr varScale="1">
        <p:scale>
          <a:sx n="73" d="100"/>
          <a:sy n="73" d="100"/>
        </p:scale>
        <p:origin x="-96" y="-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D57AB-A217-BA4E-940B-9038E8E64492}" type="datetimeFigureOut">
              <a:rPr lang="en-US" smtClean="0"/>
              <a:t>3/27/14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A985B-05A6-2640-88EC-2951DAD6B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6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6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6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4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7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0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3/27/14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7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3/27/14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9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3/27/14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4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3/27/14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5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3/27/14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3/27/14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3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BF0F1-0BC3-6D4E-A19C-D840C0BB7B87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request@omg.org" TargetMode="External"/><Relationship Id="rId4" Type="http://schemas.openxmlformats.org/officeDocument/2006/relationships/hyperlink" Target="https://github.com/omg-threat-modeling/phase1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hreat-modeling@omg.or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OMG Threat Modeling and Sharing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24875" y="3886200"/>
            <a:ext cx="7528620" cy="1752600"/>
          </a:xfrm>
        </p:spPr>
        <p:txBody>
          <a:bodyPr/>
          <a:lstStyle/>
          <a:p>
            <a:r>
              <a:rPr lang="en-US" dirty="0" smtClean="0"/>
              <a:t>Gerald Beuchelt, Demandware, Inc.</a:t>
            </a:r>
          </a:p>
          <a:p>
            <a:r>
              <a:rPr lang="en-US" dirty="0" smtClean="0"/>
              <a:t>Cory </a:t>
            </a:r>
            <a:r>
              <a:rPr lang="en-US" dirty="0" err="1" smtClean="0"/>
              <a:t>Casanave</a:t>
            </a:r>
            <a:r>
              <a:rPr lang="en-US" dirty="0" smtClean="0"/>
              <a:t>, Model-Driven Solutions</a:t>
            </a:r>
          </a:p>
          <a:p>
            <a:r>
              <a:rPr lang="en-US" dirty="0" smtClean="0"/>
              <a:t>Justin </a:t>
            </a:r>
            <a:r>
              <a:rPr lang="en-US" dirty="0" err="1" smtClean="0"/>
              <a:t>Stekervetz</a:t>
            </a:r>
            <a:r>
              <a:rPr lang="en-US" dirty="0" smtClean="0"/>
              <a:t>, DHS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83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Mapping to STIX and NIEM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24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IX-Conceptual Mapping-2014032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" t="7540" r="8441" b="1617"/>
          <a:stretch/>
        </p:blipFill>
        <p:spPr>
          <a:xfrm>
            <a:off x="0" y="962526"/>
            <a:ext cx="9151531" cy="484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62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IEM Mapping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" t="6319" r="18334" b="757"/>
          <a:stretch/>
        </p:blipFill>
        <p:spPr>
          <a:xfrm>
            <a:off x="0" y="711156"/>
            <a:ext cx="9144000" cy="589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01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78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eneric Threat Modeling-201403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05" y="0"/>
            <a:ext cx="8706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4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Company with multiple datacenters, office facilities, international business activity</a:t>
            </a:r>
          </a:p>
          <a:p>
            <a:r>
              <a:rPr lang="en-US" dirty="0" smtClean="0"/>
              <a:t>Large number of deployed security systems, sensors</a:t>
            </a:r>
          </a:p>
          <a:p>
            <a:pPr lvl="1"/>
            <a:r>
              <a:rPr lang="en-US" dirty="0" smtClean="0"/>
              <a:t>Firewalls, IDS/IPS, SIEM, monitoring systems, notification/alerting, etc. </a:t>
            </a:r>
          </a:p>
          <a:p>
            <a:pPr lvl="1"/>
            <a:r>
              <a:rPr lang="en-US" dirty="0" smtClean="0"/>
              <a:t>Uses FW/Snort rules, STIX/TAXII, </a:t>
            </a:r>
            <a:r>
              <a:rPr lang="en-US" dirty="0" err="1" smtClean="0"/>
              <a:t>IODef</a:t>
            </a:r>
            <a:r>
              <a:rPr lang="en-US" dirty="0" smtClean="0"/>
              <a:t>, alarms for fire and intrusions, etc. </a:t>
            </a:r>
          </a:p>
          <a:p>
            <a:pPr lvl="1"/>
            <a:r>
              <a:rPr lang="en-US" dirty="0" smtClean="0"/>
              <a:t>Physical and information security staff, some 24/7</a:t>
            </a:r>
          </a:p>
          <a:p>
            <a:r>
              <a:rPr lang="en-US" dirty="0" smtClean="0"/>
              <a:t>Interoperable (but not uniform) threat monitoring and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7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– Critical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Target: A group of organizations that collaboratively manage critical infrastructure and utilize Industrial Control Systems.</a:t>
            </a:r>
          </a:p>
          <a:p>
            <a:r>
              <a:rPr lang="en-US" dirty="0" smtClean="0"/>
              <a:t>Power, water and other critical infrastructure are threatened by cyber and physical terrorism. </a:t>
            </a:r>
          </a:p>
          <a:p>
            <a:r>
              <a:rPr lang="en-US" dirty="0" smtClean="0"/>
              <a:t>Industrial Control Systems are increasingly computer controlled and connected (directly or indirectly) to the internet and may embed compromised control hardware/software from questionable 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94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7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Notional Timeline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26" y="950062"/>
            <a:ext cx="7984143" cy="562853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510870" y="1328531"/>
            <a:ext cx="52938" cy="54017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811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to 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list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threat-modeling@omg.org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(Subscription via </a:t>
            </a:r>
            <a:r>
              <a:rPr lang="en-US" dirty="0" smtClean="0">
                <a:hlinkClick r:id="rId3"/>
              </a:rPr>
              <a:t>request@omg.org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Pages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https://github.com</a:t>
            </a:r>
            <a:r>
              <a:rPr lang="en-US" dirty="0">
                <a:hlinkClick r:id="rId4"/>
              </a:rPr>
              <a:t>/omg-threat-modeling/</a:t>
            </a:r>
            <a:r>
              <a:rPr lang="en-US" dirty="0" smtClean="0">
                <a:hlinkClick r:id="rId4"/>
              </a:rPr>
              <a:t>phase1/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Weekly </a:t>
            </a:r>
            <a:r>
              <a:rPr lang="en-US" dirty="0"/>
              <a:t>calls: Mondays, </a:t>
            </a:r>
            <a:r>
              <a:rPr lang="en-US" dirty="0" smtClean="0"/>
              <a:t>2 pm ET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57200" y="5678163"/>
            <a:ext cx="8229600" cy="7471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/>
              <a:t>Join us!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3526919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11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Threat Modeling project kicked off in Dec 2013</a:t>
            </a:r>
          </a:p>
          <a:p>
            <a:pPr lvl="1"/>
            <a:r>
              <a:rPr lang="en-US" dirty="0" smtClean="0"/>
              <a:t>Multi-phase approach</a:t>
            </a:r>
          </a:p>
          <a:p>
            <a:pPr lvl="1"/>
            <a:r>
              <a:rPr lang="en-US" dirty="0" smtClean="0"/>
              <a:t>Initially: create Cyber Domain PIM and STIX PSM with UML Profile for NIEM</a:t>
            </a:r>
          </a:p>
          <a:p>
            <a:pPr lvl="1"/>
            <a:r>
              <a:rPr lang="en-US" dirty="0" smtClean="0"/>
              <a:t>Expand to non-cyber domains</a:t>
            </a:r>
          </a:p>
          <a:p>
            <a:r>
              <a:rPr lang="en-US" dirty="0" smtClean="0"/>
              <a:t>Progress so far</a:t>
            </a:r>
          </a:p>
          <a:p>
            <a:pPr lvl="1"/>
            <a:r>
              <a:rPr lang="en-US" dirty="0" smtClean="0"/>
              <a:t>Provided preliminary UML version of STIX </a:t>
            </a:r>
          </a:p>
          <a:p>
            <a:pPr lvl="1"/>
            <a:r>
              <a:rPr lang="en-US" dirty="0" smtClean="0"/>
              <a:t>Developed initial conceptual </a:t>
            </a:r>
            <a:r>
              <a:rPr lang="en-US" dirty="0" smtClean="0"/>
              <a:t>threat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Some basic mappings from NIEM to STIX by ‘pivoting’ through conceptual model</a:t>
            </a:r>
          </a:p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Expand conceptual model and solidify NIEM and STIX mappings</a:t>
            </a:r>
          </a:p>
          <a:p>
            <a:pPr lvl="1"/>
            <a:r>
              <a:rPr lang="en-US" dirty="0" smtClean="0"/>
              <a:t>Identify additional information domains/sharing stacks for mapping</a:t>
            </a:r>
          </a:p>
          <a:p>
            <a:pPr lvl="1"/>
            <a:r>
              <a:rPr lang="en-US" dirty="0" smtClean="0"/>
              <a:t>Explore additional use cases (including modeling and predictive analysis)</a:t>
            </a:r>
          </a:p>
          <a:p>
            <a:pPr lvl="1"/>
            <a:r>
              <a:rPr lang="en-US" dirty="0" smtClean="0"/>
              <a:t>Explore integration with Risk Meta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41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Scenario 1a: External attack</a:t>
            </a:r>
          </a:p>
          <a:p>
            <a:pPr lvl="1"/>
            <a:r>
              <a:rPr lang="en-US" dirty="0" smtClean="0"/>
              <a:t>TTPs: </a:t>
            </a:r>
            <a:r>
              <a:rPr lang="en-US" dirty="0" err="1" smtClean="0"/>
              <a:t>Spearphishing</a:t>
            </a:r>
            <a:r>
              <a:rPr lang="en-US" dirty="0" smtClean="0"/>
              <a:t>, stolen mobile devices, stolen hard tokens/credentials, office break-in, APT deployment, </a:t>
            </a:r>
            <a:r>
              <a:rPr lang="en-US" dirty="0" err="1" smtClean="0"/>
              <a:t>DDoS</a:t>
            </a:r>
            <a:r>
              <a:rPr lang="en-US" dirty="0" smtClean="0"/>
              <a:t> attacks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Financial gain: identity theft, credit card fraud, stock market manipulation, extortion</a:t>
            </a:r>
          </a:p>
          <a:p>
            <a:pPr lvl="1"/>
            <a:r>
              <a:rPr lang="en-US" dirty="0" smtClean="0"/>
              <a:t>Main target/concerns: systems</a:t>
            </a:r>
          </a:p>
          <a:p>
            <a:pPr lvl="1"/>
            <a:r>
              <a:rPr lang="en-US" dirty="0" smtClean="0"/>
              <a:t>Systems involved: email/communications, end-user devices, physical locations, various security systems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1302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1b: External attack</a:t>
            </a:r>
          </a:p>
          <a:p>
            <a:pPr lvl="1"/>
            <a:r>
              <a:rPr lang="en-US" dirty="0" smtClean="0"/>
              <a:t>TTPs: </a:t>
            </a:r>
            <a:r>
              <a:rPr lang="en-US" dirty="0" err="1" smtClean="0"/>
              <a:t>Spearphishing</a:t>
            </a:r>
            <a:r>
              <a:rPr lang="en-US" dirty="0" smtClean="0"/>
              <a:t>, stolen mobile devices, stolen hard tokens/credentials, office break-in, APT deployment, </a:t>
            </a:r>
            <a:r>
              <a:rPr lang="en-US" dirty="0" err="1" smtClean="0"/>
              <a:t>DDoS</a:t>
            </a:r>
            <a:r>
              <a:rPr lang="en-US" dirty="0" smtClean="0"/>
              <a:t> attacks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Competitive advantage: stock market manipulation, reputation loss, poach on employee talent base, industrial espionage/intellectual property theft</a:t>
            </a:r>
          </a:p>
          <a:p>
            <a:pPr lvl="1"/>
            <a:r>
              <a:rPr lang="en-US" dirty="0" smtClean="0"/>
              <a:t>Main target/concern: humans</a:t>
            </a:r>
          </a:p>
          <a:p>
            <a:pPr lvl="1"/>
            <a:r>
              <a:rPr lang="en-US" dirty="0" smtClean="0"/>
              <a:t>Systems involved: email/communications, end-user devices, physical locations, various security systems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8072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2a: Insider threat</a:t>
            </a:r>
          </a:p>
          <a:p>
            <a:pPr lvl="1"/>
            <a:r>
              <a:rPr lang="en-US" dirty="0" smtClean="0"/>
              <a:t>TTPs: Malicious activity (including disabling security systems, data exfiltration, data manipulation, backdoors/forged credentials, etc.), APT deployment, physical attack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Financial gain: credit card fraud, identity theft, intellectual property theft, asset theft, industrial espionage, extortion</a:t>
            </a:r>
          </a:p>
          <a:p>
            <a:pPr lvl="1"/>
            <a:r>
              <a:rPr lang="en-US" dirty="0" smtClean="0"/>
              <a:t>Main target/concerns: humans</a:t>
            </a:r>
          </a:p>
          <a:p>
            <a:pPr lvl="1"/>
            <a:r>
              <a:rPr lang="en-US" dirty="0" smtClean="0"/>
              <a:t>Systems involved: servers and end-user devices, various security systems, physical security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20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2b: Insider threat</a:t>
            </a:r>
          </a:p>
          <a:p>
            <a:pPr lvl="1"/>
            <a:r>
              <a:rPr lang="en-US" dirty="0" smtClean="0"/>
              <a:t>TTPs: Malicious activity (including disabling security systems, data exfiltration, data manipulation, backdoors/forged credentials, etc.), APT deployment, physical attack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Retaliation: attack on service availability, identity theft, reputation loss, physical damage and personal harm</a:t>
            </a:r>
          </a:p>
          <a:p>
            <a:pPr lvl="1"/>
            <a:r>
              <a:rPr lang="en-US" dirty="0" smtClean="0"/>
              <a:t>Main target/concerns: humans and organizations</a:t>
            </a:r>
          </a:p>
          <a:p>
            <a:pPr lvl="1"/>
            <a:r>
              <a:rPr lang="en-US" dirty="0" smtClean="0"/>
              <a:t>Systems involved: servers and end-user devices, various security systems, physical security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2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2c: Insider threat</a:t>
            </a:r>
          </a:p>
          <a:p>
            <a:pPr lvl="1"/>
            <a:r>
              <a:rPr lang="en-US" dirty="0" smtClean="0"/>
              <a:t>TTPs: Malicious activity (including disabling security systems, data exfiltration, data manipulation, backdoors/forged credentials, etc.), APT deployment, physical attack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Espionage: intellectual property theft, industrial espionage</a:t>
            </a:r>
          </a:p>
          <a:p>
            <a:pPr lvl="1"/>
            <a:r>
              <a:rPr lang="en-US" dirty="0" smtClean="0"/>
              <a:t>Main target/concern: humans and organizations</a:t>
            </a:r>
          </a:p>
          <a:p>
            <a:pPr lvl="1"/>
            <a:r>
              <a:rPr lang="en-US" dirty="0" smtClean="0"/>
              <a:t>Systems involved: servers and end-user devices, paper files, various security systems, physical security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20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 Critical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1 – North-East U.S. Power Grid attack by terrorists</a:t>
            </a:r>
          </a:p>
          <a:p>
            <a:pPr lvl="1"/>
            <a:r>
              <a:rPr lang="en-US" dirty="0" smtClean="0"/>
              <a:t>An undetected and formerly unknown virus is planted in control systems emergency response software.</a:t>
            </a:r>
          </a:p>
          <a:p>
            <a:pPr lvl="1"/>
            <a:r>
              <a:rPr lang="en-US" dirty="0" smtClean="0"/>
              <a:t>A physical attack on a substation initiates a cascading failure</a:t>
            </a:r>
          </a:p>
          <a:p>
            <a:pPr lvl="1"/>
            <a:r>
              <a:rPr lang="en-US" dirty="0" smtClean="0"/>
              <a:t>Compromised control systems do not take substations and generating capacity off-line and introduce failure protocols, causing substantial failure of the physical infrastructure</a:t>
            </a:r>
          </a:p>
          <a:p>
            <a:pPr lvl="1"/>
            <a:r>
              <a:rPr lang="en-US" dirty="0" smtClean="0"/>
              <a:t>Much of the power grid off-line for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88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 Critical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Scenario 1 – </a:t>
            </a:r>
            <a:r>
              <a:rPr lang="en-US" dirty="0" smtClean="0"/>
              <a:t>Mitigations</a:t>
            </a:r>
            <a:endParaRPr lang="en-US" dirty="0"/>
          </a:p>
          <a:p>
            <a:pPr lvl="1"/>
            <a:r>
              <a:rPr lang="en-US" dirty="0" smtClean="0"/>
              <a:t>Information from Control Systems, Field Monitors, Physical Security and User reports  are integrated via a threat management console</a:t>
            </a:r>
          </a:p>
          <a:p>
            <a:pPr lvl="1"/>
            <a:r>
              <a:rPr lang="en-US" dirty="0" smtClean="0"/>
              <a:t>Initial attack is recognized</a:t>
            </a:r>
          </a:p>
          <a:p>
            <a:pPr lvl="1"/>
            <a:r>
              <a:rPr lang="en-US" dirty="0" smtClean="0"/>
              <a:t>Initial Cascade is recognized</a:t>
            </a:r>
          </a:p>
          <a:p>
            <a:pPr lvl="1"/>
            <a:r>
              <a:rPr lang="en-US" dirty="0" smtClean="0"/>
              <a:t>Failure of control software generates incorrect action, which is recognized as an </a:t>
            </a:r>
            <a:r>
              <a:rPr lang="en-US" smtClean="0"/>
              <a:t>additional threat</a:t>
            </a:r>
            <a:endParaRPr lang="en-US" dirty="0" smtClean="0"/>
          </a:p>
          <a:p>
            <a:pPr lvl="1"/>
            <a:r>
              <a:rPr lang="en-US" dirty="0" smtClean="0"/>
              <a:t>Integrated threat management creates alert, manual control over infrastructure prevents widespread failure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Cross-Protocol/Conceptual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Reduce number of point-to-point interoperability connections; reduce interoperability from N</a:t>
            </a:r>
            <a:r>
              <a:rPr lang="en-US" baseline="30000" dirty="0" smtClean="0"/>
              <a:t>2</a:t>
            </a:r>
            <a:r>
              <a:rPr lang="en-US" dirty="0" smtClean="0"/>
              <a:t> to linear problem</a:t>
            </a:r>
          </a:p>
          <a:p>
            <a:pPr lvl="1"/>
            <a:r>
              <a:rPr lang="en-US" dirty="0" smtClean="0"/>
              <a:t>Enable uniform semantic interoperability</a:t>
            </a:r>
          </a:p>
          <a:p>
            <a:pPr lvl="1"/>
            <a:r>
              <a:rPr lang="en-US" dirty="0" smtClean="0"/>
              <a:t>Communities continue driving development of specific threat models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Translations will be </a:t>
            </a:r>
            <a:r>
              <a:rPr lang="en-US" dirty="0" err="1" smtClean="0"/>
              <a:t>lossy</a:t>
            </a:r>
            <a:endParaRPr lang="en-US" dirty="0" smtClean="0"/>
          </a:p>
          <a:p>
            <a:pPr lvl="1"/>
            <a:r>
              <a:rPr lang="en-US" dirty="0" smtClean="0"/>
              <a:t>Communities need focus to define mappings from specific model to meta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4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10813" y="4315290"/>
            <a:ext cx="1248295" cy="624147"/>
            <a:chOff x="2158" y="1276780"/>
            <a:chExt cx="1248295" cy="624147"/>
          </a:xfrm>
        </p:grpSpPr>
        <p:sp>
          <p:nvSpPr>
            <p:cNvPr id="27" name="Rectangle 26"/>
            <p:cNvSpPr/>
            <p:nvPr/>
          </p:nvSpPr>
          <p:spPr>
            <a:xfrm>
              <a:off x="2158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2158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PIM</a:t>
              </a:r>
              <a:endParaRPr lang="en-US" sz="1700" kern="12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59108" y="5121000"/>
            <a:ext cx="1248295" cy="624147"/>
            <a:chOff x="314231" y="2163071"/>
            <a:chExt cx="1248295" cy="624147"/>
          </a:xfrm>
        </p:grpSpPr>
        <p:sp>
          <p:nvSpPr>
            <p:cNvPr id="25" name="Rectangle 24"/>
            <p:cNvSpPr/>
            <p:nvPr/>
          </p:nvSpPr>
          <p:spPr>
            <a:xfrm>
              <a:off x="314231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314231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XML</a:t>
              </a:r>
              <a:endParaRPr lang="en-US" sz="1700" kern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59108" y="5947764"/>
            <a:ext cx="1248295" cy="624147"/>
            <a:chOff x="314231" y="3049361"/>
            <a:chExt cx="1248295" cy="624147"/>
          </a:xfrm>
        </p:grpSpPr>
        <p:sp>
          <p:nvSpPr>
            <p:cNvPr id="23" name="Rectangle 22"/>
            <p:cNvSpPr/>
            <p:nvPr/>
          </p:nvSpPr>
          <p:spPr>
            <a:xfrm>
              <a:off x="314231" y="304936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314231" y="304936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JSON</a:t>
              </a:r>
              <a:endParaRPr lang="en-US" sz="17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76227" y="3524491"/>
            <a:ext cx="1248295" cy="624147"/>
            <a:chOff x="1512596" y="1276780"/>
            <a:chExt cx="1248295" cy="624147"/>
          </a:xfrm>
        </p:grpSpPr>
        <p:sp>
          <p:nvSpPr>
            <p:cNvPr id="21" name="Rectangle 20"/>
            <p:cNvSpPr/>
            <p:nvPr/>
          </p:nvSpPr>
          <p:spPr>
            <a:xfrm>
              <a:off x="1512596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1512596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err="1" smtClean="0"/>
                <a:t>IODef</a:t>
              </a:r>
              <a:r>
                <a:rPr lang="en-US" sz="1700" kern="1200" dirty="0" smtClean="0"/>
                <a:t> (model)</a:t>
              </a:r>
              <a:endParaRPr lang="en-US" sz="17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0075" y="4410781"/>
            <a:ext cx="1248295" cy="625831"/>
            <a:chOff x="576375" y="2787218"/>
            <a:chExt cx="1248295" cy="625831"/>
          </a:xfrm>
        </p:grpSpPr>
        <p:sp>
          <p:nvSpPr>
            <p:cNvPr id="19" name="Rectangle 18"/>
            <p:cNvSpPr/>
            <p:nvPr/>
          </p:nvSpPr>
          <p:spPr>
            <a:xfrm>
              <a:off x="576375" y="2787218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76375" y="2788902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err="1" smtClean="0"/>
                <a:t>IODef</a:t>
              </a:r>
              <a:r>
                <a:rPr lang="en-US" sz="1700" kern="1200" dirty="0" smtClean="0"/>
                <a:t> (protocol)</a:t>
              </a:r>
              <a:endParaRPr lang="en-US" sz="17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61612" y="2210609"/>
            <a:ext cx="1248295" cy="624147"/>
            <a:chOff x="3023034" y="1276780"/>
            <a:chExt cx="1248295" cy="624147"/>
          </a:xfrm>
        </p:grpSpPr>
        <p:sp>
          <p:nvSpPr>
            <p:cNvPr id="17" name="Rectangle 16"/>
            <p:cNvSpPr/>
            <p:nvPr/>
          </p:nvSpPr>
          <p:spPr>
            <a:xfrm>
              <a:off x="3023034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3023034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CAP (Model)</a:t>
              </a:r>
              <a:endParaRPr lang="en-US" sz="17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29650" y="1664151"/>
            <a:ext cx="1248295" cy="624147"/>
            <a:chOff x="3335108" y="2163071"/>
            <a:chExt cx="1248295" cy="624147"/>
          </a:xfrm>
        </p:grpSpPr>
        <p:sp>
          <p:nvSpPr>
            <p:cNvPr id="15" name="Rectangle 14"/>
            <p:cNvSpPr/>
            <p:nvPr/>
          </p:nvSpPr>
          <p:spPr>
            <a:xfrm>
              <a:off x="3335108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3335108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Cap XML</a:t>
              </a:r>
              <a:endParaRPr lang="en-US" sz="17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50312" y="3469984"/>
            <a:ext cx="1248295" cy="624147"/>
            <a:chOff x="4533472" y="1276780"/>
            <a:chExt cx="1248295" cy="624147"/>
          </a:xfrm>
        </p:grpSpPr>
        <p:sp>
          <p:nvSpPr>
            <p:cNvPr id="13" name="Rectangle 12"/>
            <p:cNvSpPr/>
            <p:nvPr/>
          </p:nvSpPr>
          <p:spPr>
            <a:xfrm>
              <a:off x="4533472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4533472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Snort (model)</a:t>
              </a:r>
              <a:endParaRPr lang="en-US" sz="17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38505" y="4357958"/>
            <a:ext cx="1248295" cy="624147"/>
            <a:chOff x="4845546" y="2163071"/>
            <a:chExt cx="1248295" cy="624147"/>
          </a:xfrm>
        </p:grpSpPr>
        <p:sp>
          <p:nvSpPr>
            <p:cNvPr id="11" name="Rectangle 10"/>
            <p:cNvSpPr/>
            <p:nvPr/>
          </p:nvSpPr>
          <p:spPr>
            <a:xfrm>
              <a:off x="4845546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4845546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Snort rules</a:t>
              </a:r>
              <a:endParaRPr lang="en-US" sz="1700" kern="1200" dirty="0"/>
            </a:p>
          </p:txBody>
        </p:sp>
      </p:grpSp>
      <p:cxnSp>
        <p:nvCxnSpPr>
          <p:cNvPr id="32" name="Straight Arrow Connector 31"/>
          <p:cNvCxnSpPr>
            <a:stCxn id="17" idx="2"/>
            <a:endCxn id="21" idx="3"/>
          </p:cNvCxnSpPr>
          <p:nvPr/>
        </p:nvCxnSpPr>
        <p:spPr>
          <a:xfrm flipH="1">
            <a:off x="2724522" y="2834756"/>
            <a:ext cx="2561238" cy="10018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4" name="Straight Arrow Connector 33"/>
          <p:cNvCxnSpPr>
            <a:stCxn id="17" idx="2"/>
            <a:endCxn id="14" idx="1"/>
          </p:cNvCxnSpPr>
          <p:nvPr/>
        </p:nvCxnSpPr>
        <p:spPr>
          <a:xfrm>
            <a:off x="5285760" y="2834756"/>
            <a:ext cx="264552" cy="9473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6" name="Straight Arrow Connector 35"/>
          <p:cNvCxnSpPr>
            <a:stCxn id="21" idx="3"/>
            <a:endCxn id="27" idx="0"/>
          </p:cNvCxnSpPr>
          <p:nvPr/>
        </p:nvCxnSpPr>
        <p:spPr>
          <a:xfrm>
            <a:off x="2724522" y="3836565"/>
            <a:ext cx="1510439" cy="4787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9" name="Straight Arrow Connector 38"/>
          <p:cNvCxnSpPr>
            <a:stCxn id="13" idx="1"/>
            <a:endCxn id="27" idx="0"/>
          </p:cNvCxnSpPr>
          <p:nvPr/>
        </p:nvCxnSpPr>
        <p:spPr>
          <a:xfrm flipH="1">
            <a:off x="4234961" y="3782058"/>
            <a:ext cx="1315351" cy="533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>
            <a:stCxn id="17" idx="2"/>
            <a:endCxn id="27" idx="0"/>
          </p:cNvCxnSpPr>
          <p:nvPr/>
        </p:nvCxnSpPr>
        <p:spPr>
          <a:xfrm flipH="1">
            <a:off x="4234961" y="2834756"/>
            <a:ext cx="1050799" cy="14805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21" idx="3"/>
            <a:endCxn id="13" idx="1"/>
          </p:cNvCxnSpPr>
          <p:nvPr/>
        </p:nvCxnSpPr>
        <p:spPr>
          <a:xfrm flipV="1">
            <a:off x="2724522" y="3782058"/>
            <a:ext cx="2825790" cy="54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7" name="Elbow Connector 46"/>
          <p:cNvCxnSpPr>
            <a:stCxn id="21" idx="1"/>
            <a:endCxn id="19" idx="0"/>
          </p:cNvCxnSpPr>
          <p:nvPr/>
        </p:nvCxnSpPr>
        <p:spPr>
          <a:xfrm rot="10800000" flipV="1">
            <a:off x="1114223" y="3836565"/>
            <a:ext cx="362004" cy="574216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9" name="Elbow Connector 48"/>
          <p:cNvCxnSpPr>
            <a:stCxn id="17" idx="3"/>
            <a:endCxn id="15" idx="2"/>
          </p:cNvCxnSpPr>
          <p:nvPr/>
        </p:nvCxnSpPr>
        <p:spPr>
          <a:xfrm flipV="1">
            <a:off x="5909907" y="2288298"/>
            <a:ext cx="1743891" cy="234385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1" name="Elbow Connector 50"/>
          <p:cNvCxnSpPr>
            <a:stCxn id="14" idx="3"/>
            <a:endCxn id="11" idx="0"/>
          </p:cNvCxnSpPr>
          <p:nvPr/>
        </p:nvCxnSpPr>
        <p:spPr>
          <a:xfrm>
            <a:off x="6798607" y="3782058"/>
            <a:ext cx="1264046" cy="575900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4" name="Straight Connector 53"/>
          <p:cNvCxnSpPr>
            <a:stCxn id="27" idx="2"/>
            <a:endCxn id="25" idx="1"/>
          </p:cNvCxnSpPr>
          <p:nvPr/>
        </p:nvCxnSpPr>
        <p:spPr>
          <a:xfrm>
            <a:off x="4234961" y="4939437"/>
            <a:ext cx="624147" cy="493637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6" name="Elbow Connector 55"/>
          <p:cNvCxnSpPr>
            <a:stCxn id="27" idx="2"/>
            <a:endCxn id="24" idx="1"/>
          </p:cNvCxnSpPr>
          <p:nvPr/>
        </p:nvCxnSpPr>
        <p:spPr>
          <a:xfrm rot="16200000" flipH="1">
            <a:off x="3886834" y="5287563"/>
            <a:ext cx="1320401" cy="624147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grpSp>
        <p:nvGrpSpPr>
          <p:cNvPr id="64" name="Group 63"/>
          <p:cNvGrpSpPr/>
          <p:nvPr/>
        </p:nvGrpSpPr>
        <p:grpSpPr>
          <a:xfrm>
            <a:off x="2506216" y="2125935"/>
            <a:ext cx="1000869" cy="500434"/>
            <a:chOff x="4844560" y="1426474"/>
            <a:chExt cx="1000869" cy="500434"/>
          </a:xfrm>
        </p:grpSpPr>
        <p:sp>
          <p:nvSpPr>
            <p:cNvPr id="68" name="Rectangle 67"/>
            <p:cNvSpPr/>
            <p:nvPr/>
          </p:nvSpPr>
          <p:spPr>
            <a:xfrm>
              <a:off x="4844560" y="1426474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69" name="Rectangle 68"/>
            <p:cNvSpPr/>
            <p:nvPr/>
          </p:nvSpPr>
          <p:spPr>
            <a:xfrm>
              <a:off x="4844560" y="1426474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Physical Threat Model</a:t>
              </a:r>
              <a:endParaRPr lang="en-US" sz="1400" kern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59782" y="1475792"/>
            <a:ext cx="1000869" cy="500434"/>
            <a:chOff x="5094777" y="2137091"/>
            <a:chExt cx="1000869" cy="500434"/>
          </a:xfrm>
        </p:grpSpPr>
        <p:sp>
          <p:nvSpPr>
            <p:cNvPr id="66" name="Rectangle 65"/>
            <p:cNvSpPr/>
            <p:nvPr/>
          </p:nvSpPr>
          <p:spPr>
            <a:xfrm>
              <a:off x="5094777" y="2137091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67" name="Rectangle 66"/>
            <p:cNvSpPr/>
            <p:nvPr/>
          </p:nvSpPr>
          <p:spPr>
            <a:xfrm>
              <a:off x="5094777" y="2137091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PT XML (notional)</a:t>
              </a:r>
              <a:endParaRPr lang="en-US" sz="1400" kern="1200" dirty="0"/>
            </a:p>
          </p:txBody>
        </p:sp>
      </p:grpSp>
      <p:cxnSp>
        <p:nvCxnSpPr>
          <p:cNvPr id="71" name="Elbow Connector 70"/>
          <p:cNvCxnSpPr>
            <a:stCxn id="66" idx="2"/>
            <a:endCxn id="69" idx="1"/>
          </p:cNvCxnSpPr>
          <p:nvPr/>
        </p:nvCxnSpPr>
        <p:spPr>
          <a:xfrm rot="16200000" flipH="1">
            <a:off x="1633253" y="1503189"/>
            <a:ext cx="399926" cy="1345999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4" name="Straight Arrow Connector 73"/>
          <p:cNvCxnSpPr>
            <a:stCxn id="18" idx="2"/>
            <a:endCxn id="68" idx="2"/>
          </p:cNvCxnSpPr>
          <p:nvPr/>
        </p:nvCxnSpPr>
        <p:spPr>
          <a:xfrm flipH="1" flipV="1">
            <a:off x="3006651" y="2626369"/>
            <a:ext cx="2279109" cy="2083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6" name="Straight Arrow Connector 75"/>
          <p:cNvCxnSpPr>
            <a:stCxn id="68" idx="2"/>
            <a:endCxn id="21" idx="3"/>
          </p:cNvCxnSpPr>
          <p:nvPr/>
        </p:nvCxnSpPr>
        <p:spPr>
          <a:xfrm flipH="1">
            <a:off x="2724522" y="2626369"/>
            <a:ext cx="282129" cy="12101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8" name="Straight Arrow Connector 77"/>
          <p:cNvCxnSpPr>
            <a:stCxn id="69" idx="2"/>
            <a:endCxn id="27" idx="0"/>
          </p:cNvCxnSpPr>
          <p:nvPr/>
        </p:nvCxnSpPr>
        <p:spPr>
          <a:xfrm>
            <a:off x="3006651" y="2626369"/>
            <a:ext cx="1228310" cy="16889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80" name="Straight Arrow Connector 79"/>
          <p:cNvCxnSpPr>
            <a:stCxn id="69" idx="2"/>
            <a:endCxn id="13" idx="1"/>
          </p:cNvCxnSpPr>
          <p:nvPr/>
        </p:nvCxnSpPr>
        <p:spPr>
          <a:xfrm>
            <a:off x="3006651" y="2626369"/>
            <a:ext cx="2543661" cy="11556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for Semantic Interoperability</a:t>
            </a:r>
            <a:br>
              <a:rPr lang="en-US" dirty="0" smtClean="0"/>
            </a:br>
            <a:r>
              <a:rPr lang="en-US" dirty="0" smtClean="0"/>
              <a:t>No Common Meta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5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10813" y="4315290"/>
            <a:ext cx="1248295" cy="624147"/>
            <a:chOff x="2158" y="1276780"/>
            <a:chExt cx="1248295" cy="624147"/>
          </a:xfrm>
        </p:grpSpPr>
        <p:sp>
          <p:nvSpPr>
            <p:cNvPr id="27" name="Rectangle 26"/>
            <p:cNvSpPr/>
            <p:nvPr/>
          </p:nvSpPr>
          <p:spPr>
            <a:xfrm>
              <a:off x="2158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2158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PIM</a:t>
              </a:r>
              <a:endParaRPr lang="en-US" sz="1700" kern="12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59108" y="5121000"/>
            <a:ext cx="1248295" cy="624147"/>
            <a:chOff x="314231" y="2163071"/>
            <a:chExt cx="1248295" cy="624147"/>
          </a:xfrm>
        </p:grpSpPr>
        <p:sp>
          <p:nvSpPr>
            <p:cNvPr id="25" name="Rectangle 24"/>
            <p:cNvSpPr/>
            <p:nvPr/>
          </p:nvSpPr>
          <p:spPr>
            <a:xfrm>
              <a:off x="314231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314231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XML</a:t>
              </a:r>
              <a:endParaRPr lang="en-US" sz="1700" kern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59108" y="5947764"/>
            <a:ext cx="1248295" cy="624147"/>
            <a:chOff x="314231" y="3049361"/>
            <a:chExt cx="1248295" cy="624147"/>
          </a:xfrm>
        </p:grpSpPr>
        <p:sp>
          <p:nvSpPr>
            <p:cNvPr id="23" name="Rectangle 22"/>
            <p:cNvSpPr/>
            <p:nvPr/>
          </p:nvSpPr>
          <p:spPr>
            <a:xfrm>
              <a:off x="314231" y="304936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314231" y="304936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JSON</a:t>
              </a:r>
              <a:endParaRPr lang="en-US" sz="17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76227" y="3524491"/>
            <a:ext cx="1248295" cy="624147"/>
            <a:chOff x="1512596" y="1276780"/>
            <a:chExt cx="1248295" cy="624147"/>
          </a:xfrm>
        </p:grpSpPr>
        <p:sp>
          <p:nvSpPr>
            <p:cNvPr id="21" name="Rectangle 20"/>
            <p:cNvSpPr/>
            <p:nvPr/>
          </p:nvSpPr>
          <p:spPr>
            <a:xfrm>
              <a:off x="1512596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1512596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err="1" smtClean="0"/>
                <a:t>IODef</a:t>
              </a:r>
              <a:r>
                <a:rPr lang="en-US" sz="1700" kern="1200" dirty="0" smtClean="0"/>
                <a:t> (model)</a:t>
              </a:r>
              <a:endParaRPr lang="en-US" sz="17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0075" y="4410781"/>
            <a:ext cx="1248295" cy="625831"/>
            <a:chOff x="576375" y="2787218"/>
            <a:chExt cx="1248295" cy="625831"/>
          </a:xfrm>
        </p:grpSpPr>
        <p:sp>
          <p:nvSpPr>
            <p:cNvPr id="19" name="Rectangle 18"/>
            <p:cNvSpPr/>
            <p:nvPr/>
          </p:nvSpPr>
          <p:spPr>
            <a:xfrm>
              <a:off x="576375" y="2787218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76375" y="2788902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err="1" smtClean="0"/>
                <a:t>IODef</a:t>
              </a:r>
              <a:r>
                <a:rPr lang="en-US" sz="1700" kern="1200" dirty="0" smtClean="0"/>
                <a:t> (protocol)</a:t>
              </a:r>
              <a:endParaRPr lang="en-US" sz="17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61612" y="2210609"/>
            <a:ext cx="1248295" cy="624147"/>
            <a:chOff x="3023034" y="1276780"/>
            <a:chExt cx="1248295" cy="624147"/>
          </a:xfrm>
        </p:grpSpPr>
        <p:sp>
          <p:nvSpPr>
            <p:cNvPr id="17" name="Rectangle 16"/>
            <p:cNvSpPr/>
            <p:nvPr/>
          </p:nvSpPr>
          <p:spPr>
            <a:xfrm>
              <a:off x="3023034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3023034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CAP (Model)</a:t>
              </a:r>
              <a:endParaRPr lang="en-US" sz="17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29650" y="1664151"/>
            <a:ext cx="1248295" cy="624147"/>
            <a:chOff x="3335108" y="2163071"/>
            <a:chExt cx="1248295" cy="624147"/>
          </a:xfrm>
        </p:grpSpPr>
        <p:sp>
          <p:nvSpPr>
            <p:cNvPr id="15" name="Rectangle 14"/>
            <p:cNvSpPr/>
            <p:nvPr/>
          </p:nvSpPr>
          <p:spPr>
            <a:xfrm>
              <a:off x="3335108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3335108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Cap XML</a:t>
              </a:r>
              <a:endParaRPr lang="en-US" sz="17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50312" y="3469984"/>
            <a:ext cx="1248295" cy="624147"/>
            <a:chOff x="4533472" y="1276780"/>
            <a:chExt cx="1248295" cy="624147"/>
          </a:xfrm>
        </p:grpSpPr>
        <p:sp>
          <p:nvSpPr>
            <p:cNvPr id="13" name="Rectangle 12"/>
            <p:cNvSpPr/>
            <p:nvPr/>
          </p:nvSpPr>
          <p:spPr>
            <a:xfrm>
              <a:off x="4533472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4533472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Snort (model)</a:t>
              </a:r>
              <a:endParaRPr lang="en-US" sz="17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38505" y="4357958"/>
            <a:ext cx="1248295" cy="624147"/>
            <a:chOff x="4845546" y="2163071"/>
            <a:chExt cx="1248295" cy="624147"/>
          </a:xfrm>
        </p:grpSpPr>
        <p:sp>
          <p:nvSpPr>
            <p:cNvPr id="11" name="Rectangle 10"/>
            <p:cNvSpPr/>
            <p:nvPr/>
          </p:nvSpPr>
          <p:spPr>
            <a:xfrm>
              <a:off x="4845546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4845546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Snort rules</a:t>
              </a:r>
              <a:endParaRPr lang="en-US" sz="1700" kern="1200" dirty="0"/>
            </a:p>
          </p:txBody>
        </p:sp>
      </p:grpSp>
      <p:cxnSp>
        <p:nvCxnSpPr>
          <p:cNvPr id="34" name="Straight Arrow Connector 33"/>
          <p:cNvCxnSpPr>
            <a:stCxn id="17" idx="2"/>
          </p:cNvCxnSpPr>
          <p:nvPr/>
        </p:nvCxnSpPr>
        <p:spPr>
          <a:xfrm flipH="1">
            <a:off x="3809772" y="2834756"/>
            <a:ext cx="1475988" cy="471096"/>
          </a:xfrm>
          <a:prstGeom prst="straightConnector1">
            <a:avLst/>
          </a:prstGeom>
          <a:ln w="635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6" name="Straight Arrow Connector 35"/>
          <p:cNvCxnSpPr>
            <a:endCxn id="27" idx="0"/>
          </p:cNvCxnSpPr>
          <p:nvPr/>
        </p:nvCxnSpPr>
        <p:spPr>
          <a:xfrm>
            <a:off x="3809772" y="3305852"/>
            <a:ext cx="425189" cy="1009438"/>
          </a:xfrm>
          <a:prstGeom prst="straightConnector1">
            <a:avLst/>
          </a:prstGeom>
          <a:ln w="635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9" name="Straight Arrow Connector 38"/>
          <p:cNvCxnSpPr>
            <a:stCxn id="13" idx="1"/>
          </p:cNvCxnSpPr>
          <p:nvPr/>
        </p:nvCxnSpPr>
        <p:spPr>
          <a:xfrm flipH="1" flipV="1">
            <a:off x="3809772" y="3305852"/>
            <a:ext cx="1740540" cy="476206"/>
          </a:xfrm>
          <a:prstGeom prst="straightConnector1">
            <a:avLst/>
          </a:prstGeom>
          <a:ln w="635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7" name="Elbow Connector 46"/>
          <p:cNvCxnSpPr>
            <a:stCxn id="21" idx="1"/>
            <a:endCxn id="19" idx="0"/>
          </p:cNvCxnSpPr>
          <p:nvPr/>
        </p:nvCxnSpPr>
        <p:spPr>
          <a:xfrm rot="10800000" flipV="1">
            <a:off x="1114223" y="3836565"/>
            <a:ext cx="362004" cy="574216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9" name="Elbow Connector 48"/>
          <p:cNvCxnSpPr>
            <a:stCxn id="17" idx="3"/>
            <a:endCxn id="15" idx="2"/>
          </p:cNvCxnSpPr>
          <p:nvPr/>
        </p:nvCxnSpPr>
        <p:spPr>
          <a:xfrm flipV="1">
            <a:off x="5909907" y="2288298"/>
            <a:ext cx="1743891" cy="234385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1" name="Elbow Connector 50"/>
          <p:cNvCxnSpPr>
            <a:stCxn id="14" idx="3"/>
            <a:endCxn id="11" idx="0"/>
          </p:cNvCxnSpPr>
          <p:nvPr/>
        </p:nvCxnSpPr>
        <p:spPr>
          <a:xfrm>
            <a:off x="6798607" y="3782058"/>
            <a:ext cx="1264046" cy="575900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4" name="Straight Connector 53"/>
          <p:cNvCxnSpPr>
            <a:stCxn id="27" idx="2"/>
            <a:endCxn id="25" idx="1"/>
          </p:cNvCxnSpPr>
          <p:nvPr/>
        </p:nvCxnSpPr>
        <p:spPr>
          <a:xfrm>
            <a:off x="4234961" y="4939437"/>
            <a:ext cx="624147" cy="493637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6" name="Elbow Connector 55"/>
          <p:cNvCxnSpPr>
            <a:stCxn id="27" idx="2"/>
            <a:endCxn id="24" idx="1"/>
          </p:cNvCxnSpPr>
          <p:nvPr/>
        </p:nvCxnSpPr>
        <p:spPr>
          <a:xfrm rot="16200000" flipH="1">
            <a:off x="3886834" y="5287563"/>
            <a:ext cx="1320401" cy="624147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grpSp>
        <p:nvGrpSpPr>
          <p:cNvPr id="64" name="Group 63"/>
          <p:cNvGrpSpPr/>
          <p:nvPr/>
        </p:nvGrpSpPr>
        <p:grpSpPr>
          <a:xfrm>
            <a:off x="2506216" y="2125935"/>
            <a:ext cx="1000869" cy="500434"/>
            <a:chOff x="4844560" y="1426474"/>
            <a:chExt cx="1000869" cy="500434"/>
          </a:xfrm>
        </p:grpSpPr>
        <p:sp>
          <p:nvSpPr>
            <p:cNvPr id="68" name="Rectangle 67"/>
            <p:cNvSpPr/>
            <p:nvPr/>
          </p:nvSpPr>
          <p:spPr>
            <a:xfrm>
              <a:off x="4844560" y="1426474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69" name="Rectangle 68"/>
            <p:cNvSpPr/>
            <p:nvPr/>
          </p:nvSpPr>
          <p:spPr>
            <a:xfrm>
              <a:off x="4844560" y="1426474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Physical Threat Model</a:t>
              </a:r>
              <a:endParaRPr lang="en-US" sz="1400" kern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59782" y="1475792"/>
            <a:ext cx="1000869" cy="500434"/>
            <a:chOff x="5094777" y="2137091"/>
            <a:chExt cx="1000869" cy="500434"/>
          </a:xfrm>
        </p:grpSpPr>
        <p:sp>
          <p:nvSpPr>
            <p:cNvPr id="66" name="Rectangle 65"/>
            <p:cNvSpPr/>
            <p:nvPr/>
          </p:nvSpPr>
          <p:spPr>
            <a:xfrm>
              <a:off x="5094777" y="2137091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67" name="Rectangle 66"/>
            <p:cNvSpPr/>
            <p:nvPr/>
          </p:nvSpPr>
          <p:spPr>
            <a:xfrm>
              <a:off x="5094777" y="2137091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PT XML (notional)</a:t>
              </a:r>
              <a:endParaRPr lang="en-US" sz="1400" kern="1200" dirty="0"/>
            </a:p>
          </p:txBody>
        </p:sp>
      </p:grpSp>
      <p:cxnSp>
        <p:nvCxnSpPr>
          <p:cNvPr id="71" name="Elbow Connector 70"/>
          <p:cNvCxnSpPr>
            <a:stCxn id="66" idx="2"/>
            <a:endCxn id="69" idx="1"/>
          </p:cNvCxnSpPr>
          <p:nvPr/>
        </p:nvCxnSpPr>
        <p:spPr>
          <a:xfrm rot="16200000" flipH="1">
            <a:off x="1633253" y="1503189"/>
            <a:ext cx="399926" cy="1345999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4" name="Straight Arrow Connector 73"/>
          <p:cNvCxnSpPr>
            <a:endCxn id="68" idx="2"/>
          </p:cNvCxnSpPr>
          <p:nvPr/>
        </p:nvCxnSpPr>
        <p:spPr>
          <a:xfrm flipH="1" flipV="1">
            <a:off x="3006651" y="2626369"/>
            <a:ext cx="803121" cy="679483"/>
          </a:xfrm>
          <a:prstGeom prst="straightConnector1">
            <a:avLst/>
          </a:prstGeom>
          <a:ln w="635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6" name="Straight Arrow Connector 75"/>
          <p:cNvCxnSpPr>
            <a:endCxn id="21" idx="3"/>
          </p:cNvCxnSpPr>
          <p:nvPr/>
        </p:nvCxnSpPr>
        <p:spPr>
          <a:xfrm flipH="1">
            <a:off x="2724522" y="3305852"/>
            <a:ext cx="1085250" cy="530713"/>
          </a:xfrm>
          <a:prstGeom prst="straightConnector1">
            <a:avLst/>
          </a:prstGeom>
          <a:ln w="635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for Semantic Interoperability</a:t>
            </a:r>
            <a:br>
              <a:rPr lang="en-US" dirty="0" smtClean="0"/>
            </a:br>
            <a:r>
              <a:rPr lang="en-US" dirty="0" smtClean="0"/>
              <a:t>Conceptual Domain Model</a:t>
            </a:r>
            <a:endParaRPr lang="en-US" dirty="0"/>
          </a:p>
        </p:txBody>
      </p:sp>
      <p:sp>
        <p:nvSpPr>
          <p:cNvPr id="46" name="Oval Callout 45"/>
          <p:cNvSpPr/>
          <p:nvPr/>
        </p:nvSpPr>
        <p:spPr>
          <a:xfrm>
            <a:off x="659782" y="5459058"/>
            <a:ext cx="2569412" cy="1112853"/>
          </a:xfrm>
          <a:prstGeom prst="wedgeEllipseCallout">
            <a:avLst>
              <a:gd name="adj1" fmla="val 73845"/>
              <a:gd name="adj2" fmla="val -23728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‘Semantic Glue’</a:t>
            </a:r>
          </a:p>
          <a:p>
            <a:pPr algn="ctr"/>
            <a:r>
              <a:rPr lang="en-US" dirty="0" smtClean="0"/>
              <a:t>(i.e. Conceptual Threat Model)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25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352426" y="1463040"/>
            <a:ext cx="3886200" cy="470916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Data representations (Schema &amp; Instances)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Model data for a purpose using a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“Instances” are data structures (e.g. SQL tables or XML documents) – “facts” about the things in the world from some perspective</a:t>
            </a:r>
          </a:p>
          <a:p>
            <a:r>
              <a:rPr lang="en-US" dirty="0"/>
              <a:t>C</a:t>
            </a:r>
            <a:r>
              <a:rPr lang="en-US" dirty="0" smtClean="0"/>
              <a:t>onceptual Domain Models (CDM)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conception of the world by a group of stakeholders – less purpose specific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“Instances” are things in the world – so can’t be in models</a:t>
            </a:r>
          </a:p>
          <a:p>
            <a:r>
              <a:rPr lang="en-US" dirty="0" smtClean="0"/>
              <a:t>Using abstraction, we can have multiple </a:t>
            </a:r>
            <a:r>
              <a:rPr lang="en-US" dirty="0" smtClean="0">
                <a:solidFill>
                  <a:srgbClr val="FF0000"/>
                </a:solidFill>
              </a:rPr>
              <a:t>representations</a:t>
            </a:r>
            <a:r>
              <a:rPr lang="en-US" dirty="0" smtClean="0"/>
              <a:t> of facts about the world in different data structures and technologies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Rules</a:t>
            </a:r>
            <a:r>
              <a:rPr lang="en-US" dirty="0" smtClean="0"/>
              <a:t> define how domain concepts can be represented in a particular form – rules can be simple and generic or heavyweight and specific, depending on the representation.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Pivoting with a Semantic Hook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3/2014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/>
          <a:lstStyle/>
          <a:p>
            <a:fld id="{987D7693-E132-40A2-A808-4CF056E677D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Copyright (c) 2012-2014 Data Access Technologies, Inc. as Model Driven Solutions</a:t>
            </a:r>
            <a:endParaRPr lang="en-US" dirty="0"/>
          </a:p>
        </p:txBody>
      </p:sp>
      <p:sp>
        <p:nvSpPr>
          <p:cNvPr id="9" name="U-Turn Arrow 8"/>
          <p:cNvSpPr/>
          <p:nvPr/>
        </p:nvSpPr>
        <p:spPr>
          <a:xfrm flipV="1">
            <a:off x="5031988" y="2133600"/>
            <a:ext cx="3505200" cy="3124200"/>
          </a:xfrm>
          <a:prstGeom prst="utur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lowchart: Document 9"/>
          <p:cNvSpPr/>
          <p:nvPr/>
        </p:nvSpPr>
        <p:spPr>
          <a:xfrm>
            <a:off x="4536688" y="1295400"/>
            <a:ext cx="1752600" cy="1066800"/>
          </a:xfrm>
          <a:prstGeom prst="flowChartDocument">
            <a:avLst/>
          </a:prstGeom>
          <a:solidFill>
            <a:schemeClr val="accent2">
              <a:lumMod val="40000"/>
              <a:lumOff val="60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“Source”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Representation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4691876" y="4456771"/>
            <a:ext cx="3845312" cy="1524000"/>
          </a:xfrm>
          <a:prstGeom prst="flowChartAlternateProcess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Conceptual Domain Models</a:t>
            </a:r>
          </a:p>
          <a:p>
            <a:pPr algn="ctr"/>
            <a:r>
              <a:rPr lang="en-US" dirty="0" smtClean="0"/>
              <a:t>(Models of the world)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4498588" y="3237571"/>
            <a:ext cx="1828800" cy="609600"/>
          </a:xfrm>
          <a:prstGeom prst="rightArrow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Represent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16200000">
            <a:off x="7070338" y="3409021"/>
            <a:ext cx="1371600" cy="723900"/>
          </a:xfrm>
          <a:prstGeom prst="rightArrow">
            <a:avLst/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15" name="Flowchart: Document 14"/>
          <p:cNvSpPr/>
          <p:nvPr/>
        </p:nvSpPr>
        <p:spPr>
          <a:xfrm>
            <a:off x="6830122" y="1981200"/>
            <a:ext cx="1752600" cy="1066800"/>
          </a:xfrm>
          <a:prstGeom prst="flowChartDocument">
            <a:avLst/>
          </a:prstGeom>
          <a:solidFill>
            <a:schemeClr val="accent2">
              <a:lumMod val="40000"/>
              <a:lumOff val="60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“Target”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Representation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846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8" name="Group 2067"/>
          <p:cNvGrpSpPr/>
          <p:nvPr/>
        </p:nvGrpSpPr>
        <p:grpSpPr>
          <a:xfrm>
            <a:off x="2476500" y="4324713"/>
            <a:ext cx="6579219" cy="2319505"/>
            <a:chOff x="2476500" y="4324713"/>
            <a:chExt cx="6579219" cy="2319505"/>
          </a:xfrm>
        </p:grpSpPr>
        <p:sp>
          <p:nvSpPr>
            <p:cNvPr id="12" name="TextBox 11"/>
            <p:cNvSpPr txBox="1"/>
            <p:nvPr/>
          </p:nvSpPr>
          <p:spPr>
            <a:xfrm>
              <a:off x="5689819" y="4324713"/>
              <a:ext cx="3365900" cy="830997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&lt;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PersonType</a:t>
              </a:r>
              <a:r>
                <a:rPr lang="en-US" sz="1200" dirty="0" smtClean="0">
                  <a:solidFill>
                    <a:schemeClr val="bg1"/>
                  </a:solidFill>
                </a:rPr>
                <a:t>&gt;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	</a:t>
              </a:r>
              <a:r>
                <a:rPr lang="en-US" sz="1200" dirty="0" smtClean="0">
                  <a:solidFill>
                    <a:schemeClr val="bg1"/>
                  </a:solidFill>
                </a:rPr>
                <a:t>&lt;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NameText</a:t>
              </a:r>
              <a:r>
                <a:rPr lang="en-US" sz="1200" dirty="0" smtClean="0">
                  <a:solidFill>
                    <a:schemeClr val="bg1"/>
                  </a:solidFill>
                </a:rPr>
                <a:t>&gt;Cory B. Casanave&lt;/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NameText</a:t>
              </a:r>
              <a:r>
                <a:rPr lang="en-US" sz="1200" dirty="0" smtClean="0">
                  <a:solidFill>
                    <a:schemeClr val="bg1"/>
                  </a:solidFill>
                </a:rPr>
                <a:t>&gt;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	</a:t>
              </a:r>
              <a:r>
                <a:rPr lang="en-US" sz="1200" dirty="0" smtClean="0">
                  <a:solidFill>
                    <a:schemeClr val="bg1"/>
                  </a:solidFill>
                </a:rPr>
                <a:t>&lt;Weight-LBS&gt;234&lt;/Weight-LBS&gt;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&lt;/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PersonType</a:t>
              </a:r>
              <a:r>
                <a:rPr lang="en-US" sz="1200" dirty="0" smtClean="0">
                  <a:solidFill>
                    <a:schemeClr val="bg1"/>
                  </a:solidFill>
                </a:rPr>
                <a:t>&gt;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691" y="5468983"/>
              <a:ext cx="2181225" cy="962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500" y="5628218"/>
              <a:ext cx="2476500" cy="101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6284018" y="6431008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Excel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324230" y="658082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UML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466810" y="510953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XML</a:t>
            </a:r>
            <a:endParaRPr lang="en-US" sz="1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352426" y="1463040"/>
            <a:ext cx="3533774" cy="4165178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There is an actual “Person”, Cory Casanave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There is a concept of this person shared in this room, right now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Here is one representation of him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“Person” is a shared concept, independent of data structures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There may also be shared agreement that Cory is a person and some other “facts”</a:t>
            </a:r>
          </a:p>
          <a:p>
            <a:pPr marL="457200" lvl="1" indent="-285750"/>
            <a:r>
              <a:rPr lang="en-US" dirty="0" smtClean="0"/>
              <a:t>“Cory Casanave” is a name for this person</a:t>
            </a:r>
          </a:p>
          <a:p>
            <a:pPr marL="457200" lvl="1" indent="-285750"/>
            <a:r>
              <a:rPr lang="en-US" dirty="0" smtClean="0"/>
              <a:t>He weighs 240 LBS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There are multiple data representations about Cory Casanave which may or may not agree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Those representations can be grounded in concepts (semantics), assisting federation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“Pivoting” through a conceptual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960" y="1709389"/>
            <a:ext cx="1392324" cy="190846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429000" y="2309307"/>
            <a:ext cx="3886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Callout 9"/>
          <p:cNvSpPr/>
          <p:nvPr/>
        </p:nvSpPr>
        <p:spPr>
          <a:xfrm>
            <a:off x="4665558" y="1253840"/>
            <a:ext cx="1828800" cy="990600"/>
          </a:xfrm>
          <a:prstGeom prst="cloudCallout">
            <a:avLst>
              <a:gd name="adj1" fmla="val -83690"/>
              <a:gd name="adj2" fmla="val 16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Concept of</a:t>
            </a:r>
          </a:p>
          <a:p>
            <a:pPr algn="ctr"/>
            <a:r>
              <a:rPr lang="en-US" sz="1400" dirty="0" smtClean="0"/>
              <a:t>“Cory Casanave”</a:t>
            </a:r>
            <a:endParaRPr lang="en-US" sz="1400" dirty="0"/>
          </a:p>
        </p:txBody>
      </p:sp>
      <p:sp>
        <p:nvSpPr>
          <p:cNvPr id="11" name="Cloud Callout 10"/>
          <p:cNvSpPr/>
          <p:nvPr/>
        </p:nvSpPr>
        <p:spPr>
          <a:xfrm>
            <a:off x="4800600" y="2703370"/>
            <a:ext cx="1828800" cy="990600"/>
          </a:xfrm>
          <a:prstGeom prst="cloudCallout">
            <a:avLst>
              <a:gd name="adj1" fmla="val -138087"/>
              <a:gd name="adj2" fmla="val -24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Concept of a</a:t>
            </a:r>
          </a:p>
          <a:p>
            <a:pPr algn="ctr"/>
            <a:r>
              <a:rPr lang="en-US" sz="1400" dirty="0" smtClean="0"/>
              <a:t>“Person”</a:t>
            </a:r>
            <a:endParaRPr lang="en-US" sz="1400" dirty="0"/>
          </a:p>
        </p:txBody>
      </p:sp>
      <p:grpSp>
        <p:nvGrpSpPr>
          <p:cNvPr id="2067" name="Group 2066"/>
          <p:cNvGrpSpPr/>
          <p:nvPr/>
        </p:nvGrpSpPr>
        <p:grpSpPr>
          <a:xfrm>
            <a:off x="3886200" y="1310478"/>
            <a:ext cx="3772716" cy="5214363"/>
            <a:chOff x="3886200" y="1310478"/>
            <a:chExt cx="3772716" cy="5214363"/>
          </a:xfrm>
        </p:grpSpPr>
        <p:cxnSp>
          <p:nvCxnSpPr>
            <p:cNvPr id="14" name="Straight Arrow Connector 13"/>
            <p:cNvCxnSpPr>
              <a:endCxn id="11" idx="1"/>
            </p:cNvCxnSpPr>
            <p:nvPr/>
          </p:nvCxnSpPr>
          <p:spPr>
            <a:xfrm flipH="1" flipV="1">
              <a:off x="5715000" y="3692915"/>
              <a:ext cx="457200" cy="726686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6172200" y="2136466"/>
              <a:ext cx="609600" cy="2359334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5509181" y="3617849"/>
              <a:ext cx="399703" cy="2173351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6545580" y="1811225"/>
              <a:ext cx="769620" cy="433215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3886200" y="2136466"/>
              <a:ext cx="914400" cy="371899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4576353" y="3600042"/>
              <a:ext cx="814253" cy="2264123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2060" idx="3"/>
              <a:endCxn id="10" idx="3"/>
            </p:cNvCxnSpPr>
            <p:nvPr/>
          </p:nvCxnSpPr>
          <p:spPr>
            <a:xfrm flipH="1" flipV="1">
              <a:off x="5579958" y="1310478"/>
              <a:ext cx="2078958" cy="5029697"/>
            </a:xfrm>
            <a:prstGeom prst="curvedConnector4">
              <a:avLst>
                <a:gd name="adj1" fmla="val -64614"/>
                <a:gd name="adj2" fmla="val 105671"/>
              </a:avLst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0" name="TextBox 2059"/>
            <p:cNvSpPr txBox="1"/>
            <p:nvPr/>
          </p:nvSpPr>
          <p:spPr>
            <a:xfrm>
              <a:off x="7413336" y="6155509"/>
              <a:ext cx="245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</a:t>
              </a:r>
              <a:endParaRPr lang="en-US" dirty="0"/>
            </a:p>
          </p:txBody>
        </p:sp>
      </p:grpSp>
      <p:sp>
        <p:nvSpPr>
          <p:cNvPr id="4" name="Right Arrow 3"/>
          <p:cNvSpPr/>
          <p:nvPr/>
        </p:nvSpPr>
        <p:spPr>
          <a:xfrm>
            <a:off x="12032" y="5867733"/>
            <a:ext cx="1905000" cy="57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Representations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4294967295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3/2014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4294967295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Copyright (c) 2012-2014 Data Access Technologies, Inc. as Model Driven Solutions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/>
          <a:lstStyle/>
          <a:p>
            <a:fld id="{987D7693-E132-40A2-A808-4CF056E677D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51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Conceptual 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88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verview-2014032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" t="7827" r="2635" b="1672"/>
          <a:stretch/>
        </p:blipFill>
        <p:spPr>
          <a:xfrm>
            <a:off x="41127" y="1"/>
            <a:ext cx="9071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73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3172</TotalTime>
  <Words>1303</Words>
  <Application>Microsoft Macintosh PowerPoint</Application>
  <PresentationFormat>On-screen Show (4:3)</PresentationFormat>
  <Paragraphs>169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OMG Threat Modeling and Sharing</vt:lpstr>
      <vt:lpstr>Summary</vt:lpstr>
      <vt:lpstr>Cross-Protocol/Conceptual Model</vt:lpstr>
      <vt:lpstr>Model for Semantic Interoperability No Common Meta Model</vt:lpstr>
      <vt:lpstr>Model for Semantic Interoperability Conceptual Domain Model</vt:lpstr>
      <vt:lpstr>Pivoting with a Semantic Hook </vt:lpstr>
      <vt:lpstr>Example of “Pivoting” through a conceptual model</vt:lpstr>
      <vt:lpstr>Overview Conceptual Model</vt:lpstr>
      <vt:lpstr>PowerPoint Presentation</vt:lpstr>
      <vt:lpstr>Overview Mapping to STIX and NIEM</vt:lpstr>
      <vt:lpstr>PowerPoint Presentation</vt:lpstr>
      <vt:lpstr>PowerPoint Presentation</vt:lpstr>
      <vt:lpstr>Use Case Work</vt:lpstr>
      <vt:lpstr>PowerPoint Presentation</vt:lpstr>
      <vt:lpstr>Use Case: Large Company</vt:lpstr>
      <vt:lpstr>Use Case – Critical Infrastructure</vt:lpstr>
      <vt:lpstr>Notional Timeline</vt:lpstr>
      <vt:lpstr>Call to Action</vt:lpstr>
      <vt:lpstr>Backup</vt:lpstr>
      <vt:lpstr>Use Case: Large Company</vt:lpstr>
      <vt:lpstr>Use Case: Large Company</vt:lpstr>
      <vt:lpstr>Use Case: Large Company</vt:lpstr>
      <vt:lpstr>Use Case: Large Company</vt:lpstr>
      <vt:lpstr>Use Case: Large Company</vt:lpstr>
      <vt:lpstr>Use Case – Critical Infrastructure</vt:lpstr>
      <vt:lpstr>Use Case – Critical Infrastructure</vt:lpstr>
    </vt:vector>
  </TitlesOfParts>
  <Company>Demandware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OMG Threat Modeling and Sharing</dc:title>
  <dc:creator>Gerald Beuchelt</dc:creator>
  <cp:lastModifiedBy>Gerald Beuchelt</cp:lastModifiedBy>
  <cp:revision>43</cp:revision>
  <dcterms:created xsi:type="dcterms:W3CDTF">2013-12-02T01:29:01Z</dcterms:created>
  <dcterms:modified xsi:type="dcterms:W3CDTF">2014-03-28T00:49:40Z</dcterms:modified>
</cp:coreProperties>
</file>