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1"/>
  </p:sldMasterIdLst>
  <p:notesMasterIdLst>
    <p:notesMasterId r:id="rId29"/>
  </p:notesMasterIdLst>
  <p:sldIdLst>
    <p:sldId id="258" r:id="rId2"/>
    <p:sldId id="322" r:id="rId3"/>
    <p:sldId id="338" r:id="rId4"/>
    <p:sldId id="267" r:id="rId5"/>
    <p:sldId id="320" r:id="rId6"/>
    <p:sldId id="321" r:id="rId7"/>
    <p:sldId id="336" r:id="rId8"/>
    <p:sldId id="337" r:id="rId9"/>
    <p:sldId id="313" r:id="rId10"/>
    <p:sldId id="335" r:id="rId11"/>
    <p:sldId id="302" r:id="rId12"/>
    <p:sldId id="311" r:id="rId13"/>
    <p:sldId id="269" r:id="rId14"/>
    <p:sldId id="304" r:id="rId15"/>
    <p:sldId id="289" r:id="rId16"/>
    <p:sldId id="291" r:id="rId17"/>
    <p:sldId id="307" r:id="rId18"/>
    <p:sldId id="308" r:id="rId19"/>
    <p:sldId id="325" r:id="rId20"/>
    <p:sldId id="326" r:id="rId21"/>
    <p:sldId id="333" r:id="rId22"/>
    <p:sldId id="330" r:id="rId23"/>
    <p:sldId id="332" r:id="rId24"/>
    <p:sldId id="328" r:id="rId25"/>
    <p:sldId id="329" r:id="rId26"/>
    <p:sldId id="334" r:id="rId27"/>
    <p:sldId id="327"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048" autoAdjust="0"/>
  </p:normalViewPr>
  <p:slideViewPr>
    <p:cSldViewPr snapToGrid="0" snapToObjects="1">
      <p:cViewPr varScale="1">
        <p:scale>
          <a:sx n="101" d="100"/>
          <a:sy n="101" d="100"/>
        </p:scale>
        <p:origin x="-552"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741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81C273-1EF1-0D43-8C7B-E4E51B1DD902}" type="doc">
      <dgm:prSet loTypeId="urn:microsoft.com/office/officeart/2005/8/layout/orgChart1" loCatId="" qsTypeId="urn:microsoft.com/office/officeart/2005/8/quickstyle/simple4" qsCatId="simple" csTypeId="urn:microsoft.com/office/officeart/2005/8/colors/accent1_2" csCatId="accent1" phldr="1"/>
      <dgm:spPr/>
      <dgm:t>
        <a:bodyPr/>
        <a:lstStyle/>
        <a:p>
          <a:endParaRPr lang="en-US"/>
        </a:p>
      </dgm:t>
    </dgm:pt>
    <dgm:pt modelId="{24FC4B7B-0304-B442-8D70-451D2E1B8E73}">
      <dgm:prSet phldrT="[Text]">
        <dgm:style>
          <a:lnRef idx="1">
            <a:schemeClr val="accent1"/>
          </a:lnRef>
          <a:fillRef idx="3">
            <a:schemeClr val="accent1"/>
          </a:fillRef>
          <a:effectRef idx="2">
            <a:schemeClr val="accent1"/>
          </a:effectRef>
          <a:fontRef idx="minor">
            <a:schemeClr val="lt1"/>
          </a:fontRef>
        </dgm:style>
      </dgm:prSet>
      <dgm:spPr/>
      <dgm:t>
        <a:bodyPr/>
        <a:lstStyle/>
        <a:p>
          <a:r>
            <a:rPr lang="en-US" dirty="0" smtClean="0"/>
            <a:t>Meta Model/Ontology</a:t>
          </a:r>
          <a:endParaRPr lang="en-US" dirty="0"/>
        </a:p>
      </dgm:t>
    </dgm:pt>
    <dgm:pt modelId="{36D87A19-0213-B84A-B024-CD04CB532DDC}" type="parTrans" cxnId="{C2EA3A2F-6DE7-EC4A-B06E-C89C6C62AC56}">
      <dgm:prSet/>
      <dgm:spPr/>
      <dgm:t>
        <a:bodyPr/>
        <a:lstStyle/>
        <a:p>
          <a:endParaRPr lang="en-US"/>
        </a:p>
      </dgm:t>
    </dgm:pt>
    <dgm:pt modelId="{60812A6C-64C5-854D-B608-C6506F297E1C}" type="sibTrans" cxnId="{C2EA3A2F-6DE7-EC4A-B06E-C89C6C62AC56}">
      <dgm:prSet/>
      <dgm:spPr/>
      <dgm:t>
        <a:bodyPr/>
        <a:lstStyle/>
        <a:p>
          <a:endParaRPr lang="en-US"/>
        </a:p>
      </dgm:t>
    </dgm:pt>
    <dgm:pt modelId="{8BCD8603-B6B5-A247-A01F-7FA97AF262D7}">
      <dgm:prSet phldrT="[Text]">
        <dgm:style>
          <a:lnRef idx="1">
            <a:schemeClr val="accent2"/>
          </a:lnRef>
          <a:fillRef idx="3">
            <a:schemeClr val="accent2"/>
          </a:fillRef>
          <a:effectRef idx="2">
            <a:schemeClr val="accent2"/>
          </a:effectRef>
          <a:fontRef idx="minor">
            <a:schemeClr val="lt1"/>
          </a:fontRef>
        </dgm:style>
      </dgm:prSet>
      <dgm:spPr/>
      <dgm:t>
        <a:bodyPr/>
        <a:lstStyle/>
        <a:p>
          <a:r>
            <a:rPr lang="en-US" dirty="0" smtClean="0"/>
            <a:t>STIX RIM</a:t>
          </a:r>
          <a:endParaRPr lang="en-US" dirty="0"/>
        </a:p>
      </dgm:t>
    </dgm:pt>
    <dgm:pt modelId="{42A887FA-7195-6943-A867-9FC674470843}" type="parTrans" cxnId="{26DD6863-35D1-DC4E-A48E-B13828617B44}">
      <dgm:prSet>
        <dgm:style>
          <a:lnRef idx="3">
            <a:schemeClr val="accent6"/>
          </a:lnRef>
          <a:fillRef idx="0">
            <a:schemeClr val="accent6"/>
          </a:fillRef>
          <a:effectRef idx="2">
            <a:schemeClr val="accent6"/>
          </a:effectRef>
          <a:fontRef idx="minor">
            <a:schemeClr val="tx1"/>
          </a:fontRef>
        </dgm:style>
      </dgm:prSet>
      <dgm:spPr/>
      <dgm:t>
        <a:bodyPr/>
        <a:lstStyle/>
        <a:p>
          <a:endParaRPr lang="en-US"/>
        </a:p>
      </dgm:t>
    </dgm:pt>
    <dgm:pt modelId="{D183B4D4-9282-564A-A05F-6672E4B63679}" type="sibTrans" cxnId="{26DD6863-35D1-DC4E-A48E-B13828617B44}">
      <dgm:prSet/>
      <dgm:spPr/>
      <dgm:t>
        <a:bodyPr/>
        <a:lstStyle/>
        <a:p>
          <a:endParaRPr lang="en-US"/>
        </a:p>
      </dgm:t>
    </dgm:pt>
    <dgm:pt modelId="{605B3D90-CD4C-FE46-A788-086A46EEE1EF}">
      <dgm:prSet phldrT="[Text]">
        <dgm:style>
          <a:lnRef idx="1">
            <a:schemeClr val="accent2"/>
          </a:lnRef>
          <a:fillRef idx="3">
            <a:schemeClr val="accent2"/>
          </a:fillRef>
          <a:effectRef idx="2">
            <a:schemeClr val="accent2"/>
          </a:effectRef>
          <a:fontRef idx="minor">
            <a:schemeClr val="lt1"/>
          </a:fontRef>
        </dgm:style>
      </dgm:prSet>
      <dgm:spPr/>
      <dgm:t>
        <a:bodyPr/>
        <a:lstStyle/>
        <a:p>
          <a:r>
            <a:rPr lang="en-US" dirty="0" err="1" smtClean="0"/>
            <a:t>IODef</a:t>
          </a:r>
          <a:r>
            <a:rPr lang="en-US" dirty="0" smtClean="0"/>
            <a:t> (model, implicit)</a:t>
          </a:r>
          <a:endParaRPr lang="en-US" dirty="0"/>
        </a:p>
      </dgm:t>
    </dgm:pt>
    <dgm:pt modelId="{DCBC67D8-FA1C-514C-AC55-5490675193BC}" type="parTrans" cxnId="{59AA1461-C489-B448-A956-7244D1C8E592}">
      <dgm:prSet>
        <dgm:style>
          <a:lnRef idx="3">
            <a:schemeClr val="accent6"/>
          </a:lnRef>
          <a:fillRef idx="0">
            <a:schemeClr val="accent6"/>
          </a:fillRef>
          <a:effectRef idx="2">
            <a:schemeClr val="accent6"/>
          </a:effectRef>
          <a:fontRef idx="minor">
            <a:schemeClr val="tx1"/>
          </a:fontRef>
        </dgm:style>
      </dgm:prSet>
      <dgm:spPr/>
      <dgm:t>
        <a:bodyPr/>
        <a:lstStyle/>
        <a:p>
          <a:endParaRPr lang="en-US"/>
        </a:p>
      </dgm:t>
    </dgm:pt>
    <dgm:pt modelId="{2B571011-E176-174F-B687-29A2FDA7132B}" type="sibTrans" cxnId="{59AA1461-C489-B448-A956-7244D1C8E592}">
      <dgm:prSet/>
      <dgm:spPr/>
      <dgm:t>
        <a:bodyPr/>
        <a:lstStyle/>
        <a:p>
          <a:endParaRPr lang="en-US"/>
        </a:p>
      </dgm:t>
    </dgm:pt>
    <dgm:pt modelId="{1767A8FE-7DA6-7E4C-887E-346CB8179756}">
      <dgm:prSet phldrT="[Text]">
        <dgm:style>
          <a:lnRef idx="1">
            <a:schemeClr val="accent2"/>
          </a:lnRef>
          <a:fillRef idx="3">
            <a:schemeClr val="accent2"/>
          </a:fillRef>
          <a:effectRef idx="2">
            <a:schemeClr val="accent2"/>
          </a:effectRef>
          <a:fontRef idx="minor">
            <a:schemeClr val="lt1"/>
          </a:fontRef>
        </dgm:style>
      </dgm:prSet>
      <dgm:spPr/>
      <dgm:t>
        <a:bodyPr/>
        <a:lstStyle/>
        <a:p>
          <a:r>
            <a:rPr lang="en-US" dirty="0" smtClean="0"/>
            <a:t>CAP (Model, implicit)</a:t>
          </a:r>
          <a:endParaRPr lang="en-US" dirty="0"/>
        </a:p>
      </dgm:t>
    </dgm:pt>
    <dgm:pt modelId="{2DDC1B06-FAEB-6A43-992D-DAD87D34308F}" type="parTrans" cxnId="{4B4AAD8F-E5A0-DA48-B301-472AEBDBC7FB}">
      <dgm:prSet>
        <dgm:style>
          <a:lnRef idx="3">
            <a:schemeClr val="accent6"/>
          </a:lnRef>
          <a:fillRef idx="0">
            <a:schemeClr val="accent6"/>
          </a:fillRef>
          <a:effectRef idx="2">
            <a:schemeClr val="accent6"/>
          </a:effectRef>
          <a:fontRef idx="minor">
            <a:schemeClr val="tx1"/>
          </a:fontRef>
        </dgm:style>
      </dgm:prSet>
      <dgm:spPr/>
      <dgm:t>
        <a:bodyPr/>
        <a:lstStyle/>
        <a:p>
          <a:endParaRPr lang="en-US"/>
        </a:p>
      </dgm:t>
    </dgm:pt>
    <dgm:pt modelId="{DFB1E95F-91DF-774E-9B05-080225A4EB9C}" type="sibTrans" cxnId="{4B4AAD8F-E5A0-DA48-B301-472AEBDBC7FB}">
      <dgm:prSet/>
      <dgm:spPr/>
      <dgm:t>
        <a:bodyPr/>
        <a:lstStyle/>
        <a:p>
          <a:endParaRPr lang="en-US"/>
        </a:p>
      </dgm:t>
    </dgm:pt>
    <dgm:pt modelId="{F3CC7960-1B33-8A42-856B-8E6105617BC9}">
      <dgm:prSet phldrT="[Text]">
        <dgm:style>
          <a:lnRef idx="1">
            <a:schemeClr val="accent2"/>
          </a:lnRef>
          <a:fillRef idx="3">
            <a:schemeClr val="accent2"/>
          </a:fillRef>
          <a:effectRef idx="2">
            <a:schemeClr val="accent2"/>
          </a:effectRef>
          <a:fontRef idx="minor">
            <a:schemeClr val="lt1"/>
          </a:fontRef>
        </dgm:style>
      </dgm:prSet>
      <dgm:spPr/>
      <dgm:t>
        <a:bodyPr/>
        <a:lstStyle/>
        <a:p>
          <a:r>
            <a:rPr lang="en-US" dirty="0" smtClean="0"/>
            <a:t>STIX XML</a:t>
          </a:r>
          <a:endParaRPr lang="en-US" dirty="0"/>
        </a:p>
      </dgm:t>
    </dgm:pt>
    <dgm:pt modelId="{37ADC307-162F-764A-B8AA-A2016AEC33E3}" type="parTrans" cxnId="{E9D0ACCA-D973-994E-87C3-93CDCFC42C9E}">
      <dgm:prSet>
        <dgm:style>
          <a:lnRef idx="3">
            <a:schemeClr val="accent6"/>
          </a:lnRef>
          <a:fillRef idx="0">
            <a:schemeClr val="accent6"/>
          </a:fillRef>
          <a:effectRef idx="2">
            <a:schemeClr val="accent6"/>
          </a:effectRef>
          <a:fontRef idx="minor">
            <a:schemeClr val="tx1"/>
          </a:fontRef>
        </dgm:style>
      </dgm:prSet>
      <dgm:spPr/>
      <dgm:t>
        <a:bodyPr/>
        <a:lstStyle/>
        <a:p>
          <a:endParaRPr lang="en-US"/>
        </a:p>
      </dgm:t>
    </dgm:pt>
    <dgm:pt modelId="{16586342-8DEE-5A4F-8B38-5DC8217DC429}" type="sibTrans" cxnId="{E9D0ACCA-D973-994E-87C3-93CDCFC42C9E}">
      <dgm:prSet/>
      <dgm:spPr/>
      <dgm:t>
        <a:bodyPr/>
        <a:lstStyle/>
        <a:p>
          <a:endParaRPr lang="en-US"/>
        </a:p>
      </dgm:t>
    </dgm:pt>
    <dgm:pt modelId="{BA912062-20F7-704B-ACFE-C7F4611D2B80}">
      <dgm:prSet phldrT="[Text]">
        <dgm:style>
          <a:lnRef idx="1">
            <a:schemeClr val="accent2"/>
          </a:lnRef>
          <a:fillRef idx="3">
            <a:schemeClr val="accent2"/>
          </a:fillRef>
          <a:effectRef idx="2">
            <a:schemeClr val="accent2"/>
          </a:effectRef>
          <a:fontRef idx="minor">
            <a:schemeClr val="lt1"/>
          </a:fontRef>
        </dgm:style>
      </dgm:prSet>
      <dgm:spPr/>
      <dgm:t>
        <a:bodyPr/>
        <a:lstStyle/>
        <a:p>
          <a:r>
            <a:rPr lang="en-US" dirty="0" smtClean="0"/>
            <a:t>STIX JSON</a:t>
          </a:r>
          <a:endParaRPr lang="en-US" dirty="0"/>
        </a:p>
      </dgm:t>
    </dgm:pt>
    <dgm:pt modelId="{CB9B9F47-FA5C-864A-A1CF-8B0C649B2339}" type="parTrans" cxnId="{C8AEEC13-B3E4-6B45-B80E-D53F8C44FD10}">
      <dgm:prSet>
        <dgm:style>
          <a:lnRef idx="3">
            <a:schemeClr val="accent6"/>
          </a:lnRef>
          <a:fillRef idx="0">
            <a:schemeClr val="accent6"/>
          </a:fillRef>
          <a:effectRef idx="2">
            <a:schemeClr val="accent6"/>
          </a:effectRef>
          <a:fontRef idx="minor">
            <a:schemeClr val="tx1"/>
          </a:fontRef>
        </dgm:style>
      </dgm:prSet>
      <dgm:spPr/>
      <dgm:t>
        <a:bodyPr/>
        <a:lstStyle/>
        <a:p>
          <a:endParaRPr lang="en-US"/>
        </a:p>
      </dgm:t>
    </dgm:pt>
    <dgm:pt modelId="{0BF99377-AFE4-7046-8A44-E28521C1FBED}" type="sibTrans" cxnId="{C8AEEC13-B3E4-6B45-B80E-D53F8C44FD10}">
      <dgm:prSet/>
      <dgm:spPr/>
      <dgm:t>
        <a:bodyPr/>
        <a:lstStyle/>
        <a:p>
          <a:endParaRPr lang="en-US"/>
        </a:p>
      </dgm:t>
    </dgm:pt>
    <dgm:pt modelId="{BFDBBE1B-6667-4F48-9D61-32D4398669D2}">
      <dgm:prSet phldrT="[Text]">
        <dgm:style>
          <a:lnRef idx="1">
            <a:schemeClr val="accent2"/>
          </a:lnRef>
          <a:fillRef idx="3">
            <a:schemeClr val="accent2"/>
          </a:fillRef>
          <a:effectRef idx="2">
            <a:schemeClr val="accent2"/>
          </a:effectRef>
          <a:fontRef idx="minor">
            <a:schemeClr val="lt1"/>
          </a:fontRef>
        </dgm:style>
      </dgm:prSet>
      <dgm:spPr/>
      <dgm:t>
        <a:bodyPr/>
        <a:lstStyle/>
        <a:p>
          <a:r>
            <a:rPr lang="en-US" dirty="0" err="1" smtClean="0"/>
            <a:t>IODef</a:t>
          </a:r>
          <a:r>
            <a:rPr lang="en-US" dirty="0" smtClean="0"/>
            <a:t> (protocol)</a:t>
          </a:r>
          <a:endParaRPr lang="en-US" dirty="0"/>
        </a:p>
      </dgm:t>
    </dgm:pt>
    <dgm:pt modelId="{8F036DD7-DFCB-3749-8E5A-7BA46F00C9A9}" type="parTrans" cxnId="{18A8A8CE-E933-F04A-AB6B-1F88456BFF66}">
      <dgm:prSet>
        <dgm:style>
          <a:lnRef idx="3">
            <a:schemeClr val="accent6"/>
          </a:lnRef>
          <a:fillRef idx="0">
            <a:schemeClr val="accent6"/>
          </a:fillRef>
          <a:effectRef idx="2">
            <a:schemeClr val="accent6"/>
          </a:effectRef>
          <a:fontRef idx="minor">
            <a:schemeClr val="tx1"/>
          </a:fontRef>
        </dgm:style>
      </dgm:prSet>
      <dgm:spPr/>
      <dgm:t>
        <a:bodyPr/>
        <a:lstStyle/>
        <a:p>
          <a:endParaRPr lang="en-US"/>
        </a:p>
      </dgm:t>
    </dgm:pt>
    <dgm:pt modelId="{A39B834D-301B-D941-89B1-D0551DE493AA}" type="sibTrans" cxnId="{18A8A8CE-E933-F04A-AB6B-1F88456BFF66}">
      <dgm:prSet/>
      <dgm:spPr/>
      <dgm:t>
        <a:bodyPr/>
        <a:lstStyle/>
        <a:p>
          <a:endParaRPr lang="en-US"/>
        </a:p>
      </dgm:t>
    </dgm:pt>
    <dgm:pt modelId="{2EE9FA59-1494-BA43-AF80-705EA5EFAB8A}">
      <dgm:prSet phldrT="[Text]">
        <dgm:style>
          <a:lnRef idx="1">
            <a:schemeClr val="accent2"/>
          </a:lnRef>
          <a:fillRef idx="3">
            <a:schemeClr val="accent2"/>
          </a:fillRef>
          <a:effectRef idx="2">
            <a:schemeClr val="accent2"/>
          </a:effectRef>
          <a:fontRef idx="minor">
            <a:schemeClr val="lt1"/>
          </a:fontRef>
        </dgm:style>
      </dgm:prSet>
      <dgm:spPr/>
      <dgm:t>
        <a:bodyPr/>
        <a:lstStyle/>
        <a:p>
          <a:r>
            <a:rPr lang="en-US" dirty="0" smtClean="0"/>
            <a:t>Cap XML</a:t>
          </a:r>
          <a:endParaRPr lang="en-US" dirty="0"/>
        </a:p>
      </dgm:t>
    </dgm:pt>
    <dgm:pt modelId="{A9A11C6A-3CB2-B746-987C-714C47A8C4E1}" type="parTrans" cxnId="{4E612BE7-73FD-764E-9A96-E1DCA5E3C2A2}">
      <dgm:prSet>
        <dgm:style>
          <a:lnRef idx="3">
            <a:schemeClr val="accent6"/>
          </a:lnRef>
          <a:fillRef idx="0">
            <a:schemeClr val="accent6"/>
          </a:fillRef>
          <a:effectRef idx="2">
            <a:schemeClr val="accent6"/>
          </a:effectRef>
          <a:fontRef idx="minor">
            <a:schemeClr val="tx1"/>
          </a:fontRef>
        </dgm:style>
      </dgm:prSet>
      <dgm:spPr/>
      <dgm:t>
        <a:bodyPr/>
        <a:lstStyle/>
        <a:p>
          <a:endParaRPr lang="en-US"/>
        </a:p>
      </dgm:t>
    </dgm:pt>
    <dgm:pt modelId="{F6454B45-8447-7D47-A32B-92306A5ACE4C}" type="sibTrans" cxnId="{4E612BE7-73FD-764E-9A96-E1DCA5E3C2A2}">
      <dgm:prSet/>
      <dgm:spPr/>
      <dgm:t>
        <a:bodyPr/>
        <a:lstStyle/>
        <a:p>
          <a:endParaRPr lang="en-US"/>
        </a:p>
      </dgm:t>
    </dgm:pt>
    <dgm:pt modelId="{FD54C9EA-011A-534D-AE4D-31375457A9F1}">
      <dgm:prSet phldrT="[Text]">
        <dgm:style>
          <a:lnRef idx="1">
            <a:schemeClr val="accent2"/>
          </a:lnRef>
          <a:fillRef idx="3">
            <a:schemeClr val="accent2"/>
          </a:fillRef>
          <a:effectRef idx="2">
            <a:schemeClr val="accent2"/>
          </a:effectRef>
          <a:fontRef idx="minor">
            <a:schemeClr val="lt1"/>
          </a:fontRef>
        </dgm:style>
      </dgm:prSet>
      <dgm:spPr/>
      <dgm:t>
        <a:bodyPr/>
        <a:lstStyle/>
        <a:p>
          <a:r>
            <a:rPr lang="en-US" dirty="0" smtClean="0"/>
            <a:t>Snort (model, implicit)</a:t>
          </a:r>
          <a:endParaRPr lang="en-US" dirty="0"/>
        </a:p>
      </dgm:t>
    </dgm:pt>
    <dgm:pt modelId="{D8D5134D-F215-2C45-9BF5-44F6774A8889}" type="parTrans" cxnId="{E7284897-FC49-AD4E-815A-0B7E2C22690F}">
      <dgm:prSet>
        <dgm:style>
          <a:lnRef idx="3">
            <a:schemeClr val="accent6"/>
          </a:lnRef>
          <a:fillRef idx="0">
            <a:schemeClr val="accent6"/>
          </a:fillRef>
          <a:effectRef idx="2">
            <a:schemeClr val="accent6"/>
          </a:effectRef>
          <a:fontRef idx="minor">
            <a:schemeClr val="tx1"/>
          </a:fontRef>
        </dgm:style>
      </dgm:prSet>
      <dgm:spPr/>
      <dgm:t>
        <a:bodyPr/>
        <a:lstStyle/>
        <a:p>
          <a:endParaRPr lang="en-US"/>
        </a:p>
      </dgm:t>
    </dgm:pt>
    <dgm:pt modelId="{EE18BE6E-7A82-E748-8160-F68D70A55AAB}" type="sibTrans" cxnId="{E7284897-FC49-AD4E-815A-0B7E2C22690F}">
      <dgm:prSet/>
      <dgm:spPr/>
      <dgm:t>
        <a:bodyPr/>
        <a:lstStyle/>
        <a:p>
          <a:endParaRPr lang="en-US"/>
        </a:p>
      </dgm:t>
    </dgm:pt>
    <dgm:pt modelId="{CB49E2A9-8328-1A43-94E9-DC1CD1DFEFAC}">
      <dgm:prSet phldrT="[Text]">
        <dgm:style>
          <a:lnRef idx="1">
            <a:schemeClr val="accent2"/>
          </a:lnRef>
          <a:fillRef idx="3">
            <a:schemeClr val="accent2"/>
          </a:fillRef>
          <a:effectRef idx="2">
            <a:schemeClr val="accent2"/>
          </a:effectRef>
          <a:fontRef idx="minor">
            <a:schemeClr val="lt1"/>
          </a:fontRef>
        </dgm:style>
      </dgm:prSet>
      <dgm:spPr/>
      <dgm:t>
        <a:bodyPr/>
        <a:lstStyle/>
        <a:p>
          <a:r>
            <a:rPr lang="en-US" dirty="0" smtClean="0"/>
            <a:t>Snort rules</a:t>
          </a:r>
          <a:endParaRPr lang="en-US" dirty="0"/>
        </a:p>
      </dgm:t>
    </dgm:pt>
    <dgm:pt modelId="{7637A26C-AD3D-9D45-9081-4C2F551F306B}" type="parTrans" cxnId="{0C805E6B-4678-2848-9452-6C5580320F6C}">
      <dgm:prSet>
        <dgm:style>
          <a:lnRef idx="3">
            <a:schemeClr val="accent6"/>
          </a:lnRef>
          <a:fillRef idx="0">
            <a:schemeClr val="accent6"/>
          </a:fillRef>
          <a:effectRef idx="2">
            <a:schemeClr val="accent6"/>
          </a:effectRef>
          <a:fontRef idx="minor">
            <a:schemeClr val="tx1"/>
          </a:fontRef>
        </dgm:style>
      </dgm:prSet>
      <dgm:spPr/>
      <dgm:t>
        <a:bodyPr/>
        <a:lstStyle/>
        <a:p>
          <a:endParaRPr lang="en-US"/>
        </a:p>
      </dgm:t>
    </dgm:pt>
    <dgm:pt modelId="{1C990685-9C26-1142-9AC9-85E68A93D715}" type="sibTrans" cxnId="{0C805E6B-4678-2848-9452-6C5580320F6C}">
      <dgm:prSet/>
      <dgm:spPr/>
      <dgm:t>
        <a:bodyPr/>
        <a:lstStyle/>
        <a:p>
          <a:endParaRPr lang="en-US"/>
        </a:p>
      </dgm:t>
    </dgm:pt>
    <dgm:pt modelId="{0DE64586-681C-D445-B932-2B051D6DB8CE}">
      <dgm:prSet phldrT="[Text]">
        <dgm:style>
          <a:lnRef idx="1">
            <a:schemeClr val="accent2"/>
          </a:lnRef>
          <a:fillRef idx="3">
            <a:schemeClr val="accent2"/>
          </a:fillRef>
          <a:effectRef idx="2">
            <a:schemeClr val="accent2"/>
          </a:effectRef>
          <a:fontRef idx="minor">
            <a:schemeClr val="lt1"/>
          </a:fontRef>
        </dgm:style>
      </dgm:prSet>
      <dgm:spPr/>
      <dgm:t>
        <a:bodyPr/>
        <a:lstStyle/>
        <a:p>
          <a:r>
            <a:rPr lang="en-US" dirty="0" smtClean="0"/>
            <a:t>Physical Threat Model</a:t>
          </a:r>
          <a:endParaRPr lang="en-US" dirty="0"/>
        </a:p>
      </dgm:t>
    </dgm:pt>
    <dgm:pt modelId="{E1F9CB79-250C-3D49-BA33-3896053D7BCA}" type="parTrans" cxnId="{E9EA50AE-A6B7-604D-BFFA-CB2FA371B4A9}">
      <dgm:prSet>
        <dgm:style>
          <a:lnRef idx="3">
            <a:schemeClr val="accent6"/>
          </a:lnRef>
          <a:fillRef idx="0">
            <a:schemeClr val="accent6"/>
          </a:fillRef>
          <a:effectRef idx="2">
            <a:schemeClr val="accent6"/>
          </a:effectRef>
          <a:fontRef idx="minor">
            <a:schemeClr val="tx1"/>
          </a:fontRef>
        </dgm:style>
      </dgm:prSet>
      <dgm:spPr/>
      <dgm:t>
        <a:bodyPr/>
        <a:lstStyle/>
        <a:p>
          <a:endParaRPr lang="en-US"/>
        </a:p>
      </dgm:t>
    </dgm:pt>
    <dgm:pt modelId="{98FF4FF8-CEB8-F147-BDA1-A732020E65BF}" type="sibTrans" cxnId="{E9EA50AE-A6B7-604D-BFFA-CB2FA371B4A9}">
      <dgm:prSet/>
      <dgm:spPr/>
      <dgm:t>
        <a:bodyPr/>
        <a:lstStyle/>
        <a:p>
          <a:endParaRPr lang="en-US"/>
        </a:p>
      </dgm:t>
    </dgm:pt>
    <dgm:pt modelId="{E86B5BDD-6540-834C-BAAD-37B0F3BDCD0F}">
      <dgm:prSet phldrT="[Text]">
        <dgm:style>
          <a:lnRef idx="1">
            <a:schemeClr val="accent2"/>
          </a:lnRef>
          <a:fillRef idx="3">
            <a:schemeClr val="accent2"/>
          </a:fillRef>
          <a:effectRef idx="2">
            <a:schemeClr val="accent2"/>
          </a:effectRef>
          <a:fontRef idx="minor">
            <a:schemeClr val="lt1"/>
          </a:fontRef>
        </dgm:style>
      </dgm:prSet>
      <dgm:spPr/>
      <dgm:t>
        <a:bodyPr/>
        <a:lstStyle/>
        <a:p>
          <a:r>
            <a:rPr lang="en-US" dirty="0" smtClean="0"/>
            <a:t>PT XML </a:t>
          </a:r>
          <a:r>
            <a:rPr lang="en-US" smtClean="0"/>
            <a:t>(notional)</a:t>
          </a:r>
          <a:endParaRPr lang="en-US" dirty="0"/>
        </a:p>
      </dgm:t>
    </dgm:pt>
    <dgm:pt modelId="{6D4129E8-158C-864A-9D5F-18713517342C}" type="parTrans" cxnId="{59F69D93-0DD5-E24E-B9EC-3DEC67E53BDF}">
      <dgm:prSet>
        <dgm:style>
          <a:lnRef idx="3">
            <a:schemeClr val="accent6"/>
          </a:lnRef>
          <a:fillRef idx="0">
            <a:schemeClr val="accent6"/>
          </a:fillRef>
          <a:effectRef idx="2">
            <a:schemeClr val="accent6"/>
          </a:effectRef>
          <a:fontRef idx="minor">
            <a:schemeClr val="tx1"/>
          </a:fontRef>
        </dgm:style>
      </dgm:prSet>
      <dgm:spPr/>
      <dgm:t>
        <a:bodyPr/>
        <a:lstStyle/>
        <a:p>
          <a:endParaRPr lang="en-US"/>
        </a:p>
      </dgm:t>
    </dgm:pt>
    <dgm:pt modelId="{3ABADBE4-5B12-7843-950A-DBB23D832903}" type="sibTrans" cxnId="{59F69D93-0DD5-E24E-B9EC-3DEC67E53BDF}">
      <dgm:prSet/>
      <dgm:spPr/>
      <dgm:t>
        <a:bodyPr/>
        <a:lstStyle/>
        <a:p>
          <a:endParaRPr lang="en-US"/>
        </a:p>
      </dgm:t>
    </dgm:pt>
    <dgm:pt modelId="{C8EEE93A-6EFD-C14D-9188-0D2E82613DEB}" type="pres">
      <dgm:prSet presAssocID="{4381C273-1EF1-0D43-8C7B-E4E51B1DD902}" presName="hierChild1" presStyleCnt="0">
        <dgm:presLayoutVars>
          <dgm:orgChart val="1"/>
          <dgm:chPref val="1"/>
          <dgm:dir/>
          <dgm:animOne val="branch"/>
          <dgm:animLvl val="lvl"/>
          <dgm:resizeHandles/>
        </dgm:presLayoutVars>
      </dgm:prSet>
      <dgm:spPr/>
      <dgm:t>
        <a:bodyPr/>
        <a:lstStyle/>
        <a:p>
          <a:endParaRPr lang="en-US"/>
        </a:p>
      </dgm:t>
    </dgm:pt>
    <dgm:pt modelId="{5FC30987-B60B-7644-A79F-5E84F050918F}" type="pres">
      <dgm:prSet presAssocID="{24FC4B7B-0304-B442-8D70-451D2E1B8E73}" presName="hierRoot1" presStyleCnt="0">
        <dgm:presLayoutVars>
          <dgm:hierBranch val="init"/>
        </dgm:presLayoutVars>
      </dgm:prSet>
      <dgm:spPr/>
    </dgm:pt>
    <dgm:pt modelId="{040A6CE4-967E-F544-A604-408C7957679D}" type="pres">
      <dgm:prSet presAssocID="{24FC4B7B-0304-B442-8D70-451D2E1B8E73}" presName="rootComposite1" presStyleCnt="0"/>
      <dgm:spPr/>
    </dgm:pt>
    <dgm:pt modelId="{9A12DE5A-70C1-804B-9A4B-22524871D7B4}" type="pres">
      <dgm:prSet presAssocID="{24FC4B7B-0304-B442-8D70-451D2E1B8E73}" presName="rootText1" presStyleLbl="node0" presStyleIdx="0" presStyleCnt="1">
        <dgm:presLayoutVars>
          <dgm:chPref val="3"/>
        </dgm:presLayoutVars>
      </dgm:prSet>
      <dgm:spPr/>
      <dgm:t>
        <a:bodyPr/>
        <a:lstStyle/>
        <a:p>
          <a:endParaRPr lang="en-US"/>
        </a:p>
      </dgm:t>
    </dgm:pt>
    <dgm:pt modelId="{87B6E815-DF3A-B945-8518-1F7A40A33D5D}" type="pres">
      <dgm:prSet presAssocID="{24FC4B7B-0304-B442-8D70-451D2E1B8E73}" presName="rootConnector1" presStyleLbl="node1" presStyleIdx="0" presStyleCnt="0"/>
      <dgm:spPr/>
      <dgm:t>
        <a:bodyPr/>
        <a:lstStyle/>
        <a:p>
          <a:endParaRPr lang="en-US"/>
        </a:p>
      </dgm:t>
    </dgm:pt>
    <dgm:pt modelId="{7CDEB0F5-E76C-7D45-AFE0-03EF9880E23B}" type="pres">
      <dgm:prSet presAssocID="{24FC4B7B-0304-B442-8D70-451D2E1B8E73}" presName="hierChild2" presStyleCnt="0"/>
      <dgm:spPr/>
    </dgm:pt>
    <dgm:pt modelId="{44C1D0F1-3B88-DC4E-97C1-00B658DC6FE1}" type="pres">
      <dgm:prSet presAssocID="{42A887FA-7195-6943-A867-9FC674470843}" presName="Name37" presStyleLbl="parChTrans1D2" presStyleIdx="0" presStyleCnt="5"/>
      <dgm:spPr/>
      <dgm:t>
        <a:bodyPr/>
        <a:lstStyle/>
        <a:p>
          <a:endParaRPr lang="en-US"/>
        </a:p>
      </dgm:t>
    </dgm:pt>
    <dgm:pt modelId="{FB1D52A0-00EC-B848-A10C-90B9A252B745}" type="pres">
      <dgm:prSet presAssocID="{8BCD8603-B6B5-A247-A01F-7FA97AF262D7}" presName="hierRoot2" presStyleCnt="0">
        <dgm:presLayoutVars>
          <dgm:hierBranch val="init"/>
        </dgm:presLayoutVars>
      </dgm:prSet>
      <dgm:spPr/>
    </dgm:pt>
    <dgm:pt modelId="{C30DFB72-8A61-7F40-BEA1-8C957DCF255E}" type="pres">
      <dgm:prSet presAssocID="{8BCD8603-B6B5-A247-A01F-7FA97AF262D7}" presName="rootComposite" presStyleCnt="0"/>
      <dgm:spPr/>
    </dgm:pt>
    <dgm:pt modelId="{BF32D8EB-9D41-6C42-A5DA-166765D5458D}" type="pres">
      <dgm:prSet presAssocID="{8BCD8603-B6B5-A247-A01F-7FA97AF262D7}" presName="rootText" presStyleLbl="node2" presStyleIdx="0" presStyleCnt="5">
        <dgm:presLayoutVars>
          <dgm:chPref val="3"/>
        </dgm:presLayoutVars>
      </dgm:prSet>
      <dgm:spPr/>
      <dgm:t>
        <a:bodyPr/>
        <a:lstStyle/>
        <a:p>
          <a:endParaRPr lang="en-US"/>
        </a:p>
      </dgm:t>
    </dgm:pt>
    <dgm:pt modelId="{314E274F-E38A-3541-9F26-CD95B045C4D8}" type="pres">
      <dgm:prSet presAssocID="{8BCD8603-B6B5-A247-A01F-7FA97AF262D7}" presName="rootConnector" presStyleLbl="node2" presStyleIdx="0" presStyleCnt="5"/>
      <dgm:spPr/>
      <dgm:t>
        <a:bodyPr/>
        <a:lstStyle/>
        <a:p>
          <a:endParaRPr lang="en-US"/>
        </a:p>
      </dgm:t>
    </dgm:pt>
    <dgm:pt modelId="{9EC72F74-0FF6-DB4E-98D4-2B67940B2A20}" type="pres">
      <dgm:prSet presAssocID="{8BCD8603-B6B5-A247-A01F-7FA97AF262D7}" presName="hierChild4" presStyleCnt="0"/>
      <dgm:spPr/>
    </dgm:pt>
    <dgm:pt modelId="{302EFB1A-FCDE-1849-8D22-6BFC10F1C7F1}" type="pres">
      <dgm:prSet presAssocID="{37ADC307-162F-764A-B8AA-A2016AEC33E3}" presName="Name37" presStyleLbl="parChTrans1D3" presStyleIdx="0" presStyleCnt="6"/>
      <dgm:spPr/>
      <dgm:t>
        <a:bodyPr/>
        <a:lstStyle/>
        <a:p>
          <a:endParaRPr lang="en-US"/>
        </a:p>
      </dgm:t>
    </dgm:pt>
    <dgm:pt modelId="{1F17F5BD-D269-7845-94C6-2AD72D06B772}" type="pres">
      <dgm:prSet presAssocID="{F3CC7960-1B33-8A42-856B-8E6105617BC9}" presName="hierRoot2" presStyleCnt="0">
        <dgm:presLayoutVars>
          <dgm:hierBranch val="init"/>
        </dgm:presLayoutVars>
      </dgm:prSet>
      <dgm:spPr/>
    </dgm:pt>
    <dgm:pt modelId="{3940FA06-CBEB-9542-9C9D-CDBD6EC81BE3}" type="pres">
      <dgm:prSet presAssocID="{F3CC7960-1B33-8A42-856B-8E6105617BC9}" presName="rootComposite" presStyleCnt="0"/>
      <dgm:spPr/>
    </dgm:pt>
    <dgm:pt modelId="{CD9E414E-FA12-3B4E-A293-4BB4EF210DF3}" type="pres">
      <dgm:prSet presAssocID="{F3CC7960-1B33-8A42-856B-8E6105617BC9}" presName="rootText" presStyleLbl="node3" presStyleIdx="0" presStyleCnt="6">
        <dgm:presLayoutVars>
          <dgm:chPref val="3"/>
        </dgm:presLayoutVars>
      </dgm:prSet>
      <dgm:spPr/>
      <dgm:t>
        <a:bodyPr/>
        <a:lstStyle/>
        <a:p>
          <a:endParaRPr lang="en-US"/>
        </a:p>
      </dgm:t>
    </dgm:pt>
    <dgm:pt modelId="{4A1D3649-314F-E145-A178-C679B577D9A2}" type="pres">
      <dgm:prSet presAssocID="{F3CC7960-1B33-8A42-856B-8E6105617BC9}" presName="rootConnector" presStyleLbl="node3" presStyleIdx="0" presStyleCnt="6"/>
      <dgm:spPr/>
      <dgm:t>
        <a:bodyPr/>
        <a:lstStyle/>
        <a:p>
          <a:endParaRPr lang="en-US"/>
        </a:p>
      </dgm:t>
    </dgm:pt>
    <dgm:pt modelId="{34C56222-085F-304C-8733-E9E5FD3F9F75}" type="pres">
      <dgm:prSet presAssocID="{F3CC7960-1B33-8A42-856B-8E6105617BC9}" presName="hierChild4" presStyleCnt="0"/>
      <dgm:spPr/>
    </dgm:pt>
    <dgm:pt modelId="{17A29E81-F51C-EF41-ABE8-6210C6EE44DF}" type="pres">
      <dgm:prSet presAssocID="{F3CC7960-1B33-8A42-856B-8E6105617BC9}" presName="hierChild5" presStyleCnt="0"/>
      <dgm:spPr/>
    </dgm:pt>
    <dgm:pt modelId="{65463B22-A900-174D-82E7-A80575B7ED99}" type="pres">
      <dgm:prSet presAssocID="{CB9B9F47-FA5C-864A-A1CF-8B0C649B2339}" presName="Name37" presStyleLbl="parChTrans1D3" presStyleIdx="1" presStyleCnt="6"/>
      <dgm:spPr/>
      <dgm:t>
        <a:bodyPr/>
        <a:lstStyle/>
        <a:p>
          <a:endParaRPr lang="en-US"/>
        </a:p>
      </dgm:t>
    </dgm:pt>
    <dgm:pt modelId="{B7A507A9-9743-1E42-B351-1734246BD3B5}" type="pres">
      <dgm:prSet presAssocID="{BA912062-20F7-704B-ACFE-C7F4611D2B80}" presName="hierRoot2" presStyleCnt="0">
        <dgm:presLayoutVars>
          <dgm:hierBranch val="init"/>
        </dgm:presLayoutVars>
      </dgm:prSet>
      <dgm:spPr/>
    </dgm:pt>
    <dgm:pt modelId="{9AAA5350-62A2-2841-8C00-6ECD0A0649FD}" type="pres">
      <dgm:prSet presAssocID="{BA912062-20F7-704B-ACFE-C7F4611D2B80}" presName="rootComposite" presStyleCnt="0"/>
      <dgm:spPr/>
    </dgm:pt>
    <dgm:pt modelId="{E7BC0599-A551-9145-BAAF-3D63AC07E5B0}" type="pres">
      <dgm:prSet presAssocID="{BA912062-20F7-704B-ACFE-C7F4611D2B80}" presName="rootText" presStyleLbl="node3" presStyleIdx="1" presStyleCnt="6">
        <dgm:presLayoutVars>
          <dgm:chPref val="3"/>
        </dgm:presLayoutVars>
      </dgm:prSet>
      <dgm:spPr/>
      <dgm:t>
        <a:bodyPr/>
        <a:lstStyle/>
        <a:p>
          <a:endParaRPr lang="en-US"/>
        </a:p>
      </dgm:t>
    </dgm:pt>
    <dgm:pt modelId="{CF29B20B-B0EE-B04A-B295-D4D8CD5D0B9A}" type="pres">
      <dgm:prSet presAssocID="{BA912062-20F7-704B-ACFE-C7F4611D2B80}" presName="rootConnector" presStyleLbl="node3" presStyleIdx="1" presStyleCnt="6"/>
      <dgm:spPr/>
      <dgm:t>
        <a:bodyPr/>
        <a:lstStyle/>
        <a:p>
          <a:endParaRPr lang="en-US"/>
        </a:p>
      </dgm:t>
    </dgm:pt>
    <dgm:pt modelId="{D095CB5C-B4D4-DA47-942B-0304FB046675}" type="pres">
      <dgm:prSet presAssocID="{BA912062-20F7-704B-ACFE-C7F4611D2B80}" presName="hierChild4" presStyleCnt="0"/>
      <dgm:spPr/>
    </dgm:pt>
    <dgm:pt modelId="{92F94358-887F-AC42-B7F7-40F9EA8BA076}" type="pres">
      <dgm:prSet presAssocID="{BA912062-20F7-704B-ACFE-C7F4611D2B80}" presName="hierChild5" presStyleCnt="0"/>
      <dgm:spPr/>
    </dgm:pt>
    <dgm:pt modelId="{D006036E-16F5-094E-9D0A-0168605DE0A1}" type="pres">
      <dgm:prSet presAssocID="{8BCD8603-B6B5-A247-A01F-7FA97AF262D7}" presName="hierChild5" presStyleCnt="0"/>
      <dgm:spPr/>
    </dgm:pt>
    <dgm:pt modelId="{E18ACB8B-FAA4-354F-B518-FD6F3D0C0B5D}" type="pres">
      <dgm:prSet presAssocID="{DCBC67D8-FA1C-514C-AC55-5490675193BC}" presName="Name37" presStyleLbl="parChTrans1D2" presStyleIdx="1" presStyleCnt="5"/>
      <dgm:spPr/>
      <dgm:t>
        <a:bodyPr/>
        <a:lstStyle/>
        <a:p>
          <a:endParaRPr lang="en-US"/>
        </a:p>
      </dgm:t>
    </dgm:pt>
    <dgm:pt modelId="{D0FCFA56-AA9E-D448-BDDB-6B4FF3EB3809}" type="pres">
      <dgm:prSet presAssocID="{605B3D90-CD4C-FE46-A788-086A46EEE1EF}" presName="hierRoot2" presStyleCnt="0">
        <dgm:presLayoutVars>
          <dgm:hierBranch val="init"/>
        </dgm:presLayoutVars>
      </dgm:prSet>
      <dgm:spPr/>
    </dgm:pt>
    <dgm:pt modelId="{67323278-755A-4143-AA6B-E7CA1AD88F4B}" type="pres">
      <dgm:prSet presAssocID="{605B3D90-CD4C-FE46-A788-086A46EEE1EF}" presName="rootComposite" presStyleCnt="0"/>
      <dgm:spPr/>
    </dgm:pt>
    <dgm:pt modelId="{DDAE6EA9-32C1-4A49-8282-526E58DB176B}" type="pres">
      <dgm:prSet presAssocID="{605B3D90-CD4C-FE46-A788-086A46EEE1EF}" presName="rootText" presStyleLbl="node2" presStyleIdx="1" presStyleCnt="5">
        <dgm:presLayoutVars>
          <dgm:chPref val="3"/>
        </dgm:presLayoutVars>
      </dgm:prSet>
      <dgm:spPr/>
      <dgm:t>
        <a:bodyPr/>
        <a:lstStyle/>
        <a:p>
          <a:endParaRPr lang="en-US"/>
        </a:p>
      </dgm:t>
    </dgm:pt>
    <dgm:pt modelId="{42FF1899-8708-BA44-9E74-2CEFAC954577}" type="pres">
      <dgm:prSet presAssocID="{605B3D90-CD4C-FE46-A788-086A46EEE1EF}" presName="rootConnector" presStyleLbl="node2" presStyleIdx="1" presStyleCnt="5"/>
      <dgm:spPr/>
      <dgm:t>
        <a:bodyPr/>
        <a:lstStyle/>
        <a:p>
          <a:endParaRPr lang="en-US"/>
        </a:p>
      </dgm:t>
    </dgm:pt>
    <dgm:pt modelId="{ABA93092-D986-6349-950E-D0ADEDAC0EDE}" type="pres">
      <dgm:prSet presAssocID="{605B3D90-CD4C-FE46-A788-086A46EEE1EF}" presName="hierChild4" presStyleCnt="0"/>
      <dgm:spPr/>
    </dgm:pt>
    <dgm:pt modelId="{53EA0784-B3E2-4D42-90F5-D44F5C3657F3}" type="pres">
      <dgm:prSet presAssocID="{8F036DD7-DFCB-3749-8E5A-7BA46F00C9A9}" presName="Name37" presStyleLbl="parChTrans1D3" presStyleIdx="2" presStyleCnt="6"/>
      <dgm:spPr/>
      <dgm:t>
        <a:bodyPr/>
        <a:lstStyle/>
        <a:p>
          <a:endParaRPr lang="en-US"/>
        </a:p>
      </dgm:t>
    </dgm:pt>
    <dgm:pt modelId="{3F9DE737-36A9-654E-8C95-A2784F778D93}" type="pres">
      <dgm:prSet presAssocID="{BFDBBE1B-6667-4F48-9D61-32D4398669D2}" presName="hierRoot2" presStyleCnt="0">
        <dgm:presLayoutVars>
          <dgm:hierBranch val="init"/>
        </dgm:presLayoutVars>
      </dgm:prSet>
      <dgm:spPr/>
    </dgm:pt>
    <dgm:pt modelId="{78443BDF-A1C3-1C4D-A5A4-1C6103F5CEF5}" type="pres">
      <dgm:prSet presAssocID="{BFDBBE1B-6667-4F48-9D61-32D4398669D2}" presName="rootComposite" presStyleCnt="0"/>
      <dgm:spPr/>
    </dgm:pt>
    <dgm:pt modelId="{D88FD843-58C0-DF40-84F2-9507C6DAC07A}" type="pres">
      <dgm:prSet presAssocID="{BFDBBE1B-6667-4F48-9D61-32D4398669D2}" presName="rootText" presStyleLbl="node3" presStyleIdx="2" presStyleCnt="6">
        <dgm:presLayoutVars>
          <dgm:chPref val="3"/>
        </dgm:presLayoutVars>
      </dgm:prSet>
      <dgm:spPr/>
      <dgm:t>
        <a:bodyPr/>
        <a:lstStyle/>
        <a:p>
          <a:endParaRPr lang="en-US"/>
        </a:p>
      </dgm:t>
    </dgm:pt>
    <dgm:pt modelId="{38E6712A-E3D0-A544-B83A-311A227ECA72}" type="pres">
      <dgm:prSet presAssocID="{BFDBBE1B-6667-4F48-9D61-32D4398669D2}" presName="rootConnector" presStyleLbl="node3" presStyleIdx="2" presStyleCnt="6"/>
      <dgm:spPr/>
      <dgm:t>
        <a:bodyPr/>
        <a:lstStyle/>
        <a:p>
          <a:endParaRPr lang="en-US"/>
        </a:p>
      </dgm:t>
    </dgm:pt>
    <dgm:pt modelId="{66E99E86-E942-5F41-A9BA-7604B0F9EFDA}" type="pres">
      <dgm:prSet presAssocID="{BFDBBE1B-6667-4F48-9D61-32D4398669D2}" presName="hierChild4" presStyleCnt="0"/>
      <dgm:spPr/>
    </dgm:pt>
    <dgm:pt modelId="{EBDFF0D6-DA8C-054E-89A3-B999DEA9201C}" type="pres">
      <dgm:prSet presAssocID="{BFDBBE1B-6667-4F48-9D61-32D4398669D2}" presName="hierChild5" presStyleCnt="0"/>
      <dgm:spPr/>
    </dgm:pt>
    <dgm:pt modelId="{1B78FBED-ED1D-C440-B5AC-5DB17C6304E9}" type="pres">
      <dgm:prSet presAssocID="{605B3D90-CD4C-FE46-A788-086A46EEE1EF}" presName="hierChild5" presStyleCnt="0"/>
      <dgm:spPr/>
    </dgm:pt>
    <dgm:pt modelId="{BA88FDD8-154F-074F-8264-E4BB7179B08F}" type="pres">
      <dgm:prSet presAssocID="{2DDC1B06-FAEB-6A43-992D-DAD87D34308F}" presName="Name37" presStyleLbl="parChTrans1D2" presStyleIdx="2" presStyleCnt="5"/>
      <dgm:spPr/>
      <dgm:t>
        <a:bodyPr/>
        <a:lstStyle/>
        <a:p>
          <a:endParaRPr lang="en-US"/>
        </a:p>
      </dgm:t>
    </dgm:pt>
    <dgm:pt modelId="{06FD9D08-51AB-EF43-9A49-ACA2F59EF188}" type="pres">
      <dgm:prSet presAssocID="{1767A8FE-7DA6-7E4C-887E-346CB8179756}" presName="hierRoot2" presStyleCnt="0">
        <dgm:presLayoutVars>
          <dgm:hierBranch val="init"/>
        </dgm:presLayoutVars>
      </dgm:prSet>
      <dgm:spPr/>
    </dgm:pt>
    <dgm:pt modelId="{981ABBF7-632D-3146-AFF2-ECE512D65BC7}" type="pres">
      <dgm:prSet presAssocID="{1767A8FE-7DA6-7E4C-887E-346CB8179756}" presName="rootComposite" presStyleCnt="0"/>
      <dgm:spPr/>
    </dgm:pt>
    <dgm:pt modelId="{516267D5-8BC8-6B43-941A-85AC1C9C19A6}" type="pres">
      <dgm:prSet presAssocID="{1767A8FE-7DA6-7E4C-887E-346CB8179756}" presName="rootText" presStyleLbl="node2" presStyleIdx="2" presStyleCnt="5">
        <dgm:presLayoutVars>
          <dgm:chPref val="3"/>
        </dgm:presLayoutVars>
      </dgm:prSet>
      <dgm:spPr/>
      <dgm:t>
        <a:bodyPr/>
        <a:lstStyle/>
        <a:p>
          <a:endParaRPr lang="en-US"/>
        </a:p>
      </dgm:t>
    </dgm:pt>
    <dgm:pt modelId="{4AA15F4B-8DC5-CC44-8FB8-A0FA95AA20B0}" type="pres">
      <dgm:prSet presAssocID="{1767A8FE-7DA6-7E4C-887E-346CB8179756}" presName="rootConnector" presStyleLbl="node2" presStyleIdx="2" presStyleCnt="5"/>
      <dgm:spPr/>
      <dgm:t>
        <a:bodyPr/>
        <a:lstStyle/>
        <a:p>
          <a:endParaRPr lang="en-US"/>
        </a:p>
      </dgm:t>
    </dgm:pt>
    <dgm:pt modelId="{383E514E-E584-BB4F-A7FD-5B8F55135579}" type="pres">
      <dgm:prSet presAssocID="{1767A8FE-7DA6-7E4C-887E-346CB8179756}" presName="hierChild4" presStyleCnt="0"/>
      <dgm:spPr/>
    </dgm:pt>
    <dgm:pt modelId="{9B355131-116F-0447-A834-D86B05A650FB}" type="pres">
      <dgm:prSet presAssocID="{A9A11C6A-3CB2-B746-987C-714C47A8C4E1}" presName="Name37" presStyleLbl="parChTrans1D3" presStyleIdx="3" presStyleCnt="6"/>
      <dgm:spPr/>
      <dgm:t>
        <a:bodyPr/>
        <a:lstStyle/>
        <a:p>
          <a:endParaRPr lang="en-US"/>
        </a:p>
      </dgm:t>
    </dgm:pt>
    <dgm:pt modelId="{BFD4ED10-99A6-A045-8715-5E0D96B1AD6F}" type="pres">
      <dgm:prSet presAssocID="{2EE9FA59-1494-BA43-AF80-705EA5EFAB8A}" presName="hierRoot2" presStyleCnt="0">
        <dgm:presLayoutVars>
          <dgm:hierBranch val="init"/>
        </dgm:presLayoutVars>
      </dgm:prSet>
      <dgm:spPr/>
    </dgm:pt>
    <dgm:pt modelId="{6753E3D3-6FB7-1A46-8CAB-7CF132EE95EB}" type="pres">
      <dgm:prSet presAssocID="{2EE9FA59-1494-BA43-AF80-705EA5EFAB8A}" presName="rootComposite" presStyleCnt="0"/>
      <dgm:spPr/>
    </dgm:pt>
    <dgm:pt modelId="{82336156-4F11-C24F-AF24-E64E6B66EC9A}" type="pres">
      <dgm:prSet presAssocID="{2EE9FA59-1494-BA43-AF80-705EA5EFAB8A}" presName="rootText" presStyleLbl="node3" presStyleIdx="3" presStyleCnt="6">
        <dgm:presLayoutVars>
          <dgm:chPref val="3"/>
        </dgm:presLayoutVars>
      </dgm:prSet>
      <dgm:spPr/>
      <dgm:t>
        <a:bodyPr/>
        <a:lstStyle/>
        <a:p>
          <a:endParaRPr lang="en-US"/>
        </a:p>
      </dgm:t>
    </dgm:pt>
    <dgm:pt modelId="{BA486349-E536-5540-AB6E-2424986D4063}" type="pres">
      <dgm:prSet presAssocID="{2EE9FA59-1494-BA43-AF80-705EA5EFAB8A}" presName="rootConnector" presStyleLbl="node3" presStyleIdx="3" presStyleCnt="6"/>
      <dgm:spPr/>
      <dgm:t>
        <a:bodyPr/>
        <a:lstStyle/>
        <a:p>
          <a:endParaRPr lang="en-US"/>
        </a:p>
      </dgm:t>
    </dgm:pt>
    <dgm:pt modelId="{955E1884-CE3C-FA45-9B2D-D537725C377D}" type="pres">
      <dgm:prSet presAssocID="{2EE9FA59-1494-BA43-AF80-705EA5EFAB8A}" presName="hierChild4" presStyleCnt="0"/>
      <dgm:spPr/>
    </dgm:pt>
    <dgm:pt modelId="{98721950-5421-124A-893D-4960F8724AEE}" type="pres">
      <dgm:prSet presAssocID="{2EE9FA59-1494-BA43-AF80-705EA5EFAB8A}" presName="hierChild5" presStyleCnt="0"/>
      <dgm:spPr/>
    </dgm:pt>
    <dgm:pt modelId="{28450785-0930-6C49-8F5F-5DFE10D32CE8}" type="pres">
      <dgm:prSet presAssocID="{1767A8FE-7DA6-7E4C-887E-346CB8179756}" presName="hierChild5" presStyleCnt="0"/>
      <dgm:spPr/>
    </dgm:pt>
    <dgm:pt modelId="{43613241-23BD-C843-9C48-A6B6A18AC693}" type="pres">
      <dgm:prSet presAssocID="{D8D5134D-F215-2C45-9BF5-44F6774A8889}" presName="Name37" presStyleLbl="parChTrans1D2" presStyleIdx="3" presStyleCnt="5"/>
      <dgm:spPr/>
      <dgm:t>
        <a:bodyPr/>
        <a:lstStyle/>
        <a:p>
          <a:endParaRPr lang="en-US"/>
        </a:p>
      </dgm:t>
    </dgm:pt>
    <dgm:pt modelId="{35FB8D20-2BE8-EC40-B2B9-1BA447E88E26}" type="pres">
      <dgm:prSet presAssocID="{FD54C9EA-011A-534D-AE4D-31375457A9F1}" presName="hierRoot2" presStyleCnt="0">
        <dgm:presLayoutVars>
          <dgm:hierBranch val="init"/>
        </dgm:presLayoutVars>
      </dgm:prSet>
      <dgm:spPr/>
    </dgm:pt>
    <dgm:pt modelId="{6DBBC3A5-D9C3-CA41-9C64-A957707AD86D}" type="pres">
      <dgm:prSet presAssocID="{FD54C9EA-011A-534D-AE4D-31375457A9F1}" presName="rootComposite" presStyleCnt="0"/>
      <dgm:spPr/>
    </dgm:pt>
    <dgm:pt modelId="{D97149CB-9BBA-BE41-8E74-F1C2F88D859C}" type="pres">
      <dgm:prSet presAssocID="{FD54C9EA-011A-534D-AE4D-31375457A9F1}" presName="rootText" presStyleLbl="node2" presStyleIdx="3" presStyleCnt="5">
        <dgm:presLayoutVars>
          <dgm:chPref val="3"/>
        </dgm:presLayoutVars>
      </dgm:prSet>
      <dgm:spPr/>
      <dgm:t>
        <a:bodyPr/>
        <a:lstStyle/>
        <a:p>
          <a:endParaRPr lang="en-US"/>
        </a:p>
      </dgm:t>
    </dgm:pt>
    <dgm:pt modelId="{ECCBBBF4-F9C9-BE47-ABAF-C182918AA8F9}" type="pres">
      <dgm:prSet presAssocID="{FD54C9EA-011A-534D-AE4D-31375457A9F1}" presName="rootConnector" presStyleLbl="node2" presStyleIdx="3" presStyleCnt="5"/>
      <dgm:spPr/>
      <dgm:t>
        <a:bodyPr/>
        <a:lstStyle/>
        <a:p>
          <a:endParaRPr lang="en-US"/>
        </a:p>
      </dgm:t>
    </dgm:pt>
    <dgm:pt modelId="{9D1D3032-B32B-F244-978E-16330EFF09F3}" type="pres">
      <dgm:prSet presAssocID="{FD54C9EA-011A-534D-AE4D-31375457A9F1}" presName="hierChild4" presStyleCnt="0"/>
      <dgm:spPr/>
    </dgm:pt>
    <dgm:pt modelId="{7DD26E81-1196-1145-B8C9-A25DFDAFF039}" type="pres">
      <dgm:prSet presAssocID="{7637A26C-AD3D-9D45-9081-4C2F551F306B}" presName="Name37" presStyleLbl="parChTrans1D3" presStyleIdx="4" presStyleCnt="6"/>
      <dgm:spPr/>
      <dgm:t>
        <a:bodyPr/>
        <a:lstStyle/>
        <a:p>
          <a:endParaRPr lang="en-US"/>
        </a:p>
      </dgm:t>
    </dgm:pt>
    <dgm:pt modelId="{9C7D95E9-E275-A34C-BED4-4423E2299CCE}" type="pres">
      <dgm:prSet presAssocID="{CB49E2A9-8328-1A43-94E9-DC1CD1DFEFAC}" presName="hierRoot2" presStyleCnt="0">
        <dgm:presLayoutVars>
          <dgm:hierBranch val="init"/>
        </dgm:presLayoutVars>
      </dgm:prSet>
      <dgm:spPr/>
    </dgm:pt>
    <dgm:pt modelId="{7A7EFB22-D1F3-7E4A-8FF3-056AFF4A54F9}" type="pres">
      <dgm:prSet presAssocID="{CB49E2A9-8328-1A43-94E9-DC1CD1DFEFAC}" presName="rootComposite" presStyleCnt="0"/>
      <dgm:spPr/>
    </dgm:pt>
    <dgm:pt modelId="{DD7EBEE8-6900-FC49-B5A4-B89746C84069}" type="pres">
      <dgm:prSet presAssocID="{CB49E2A9-8328-1A43-94E9-DC1CD1DFEFAC}" presName="rootText" presStyleLbl="node3" presStyleIdx="4" presStyleCnt="6">
        <dgm:presLayoutVars>
          <dgm:chPref val="3"/>
        </dgm:presLayoutVars>
      </dgm:prSet>
      <dgm:spPr/>
      <dgm:t>
        <a:bodyPr/>
        <a:lstStyle/>
        <a:p>
          <a:endParaRPr lang="en-US"/>
        </a:p>
      </dgm:t>
    </dgm:pt>
    <dgm:pt modelId="{BCBC61BF-CA7D-6C4F-90C5-360BA6FFDBEB}" type="pres">
      <dgm:prSet presAssocID="{CB49E2A9-8328-1A43-94E9-DC1CD1DFEFAC}" presName="rootConnector" presStyleLbl="node3" presStyleIdx="4" presStyleCnt="6"/>
      <dgm:spPr/>
      <dgm:t>
        <a:bodyPr/>
        <a:lstStyle/>
        <a:p>
          <a:endParaRPr lang="en-US"/>
        </a:p>
      </dgm:t>
    </dgm:pt>
    <dgm:pt modelId="{0E314E16-0669-D244-BA22-AABF0DF1583C}" type="pres">
      <dgm:prSet presAssocID="{CB49E2A9-8328-1A43-94E9-DC1CD1DFEFAC}" presName="hierChild4" presStyleCnt="0"/>
      <dgm:spPr/>
    </dgm:pt>
    <dgm:pt modelId="{D9B82317-AE20-1945-830A-AAA8A8DB1C18}" type="pres">
      <dgm:prSet presAssocID="{CB49E2A9-8328-1A43-94E9-DC1CD1DFEFAC}" presName="hierChild5" presStyleCnt="0"/>
      <dgm:spPr/>
    </dgm:pt>
    <dgm:pt modelId="{02FA7BCA-AA04-0E48-A6B0-E651755840C2}" type="pres">
      <dgm:prSet presAssocID="{FD54C9EA-011A-534D-AE4D-31375457A9F1}" presName="hierChild5" presStyleCnt="0"/>
      <dgm:spPr/>
    </dgm:pt>
    <dgm:pt modelId="{C900DA6C-DF7E-D74B-B469-BE27E9142B5A}" type="pres">
      <dgm:prSet presAssocID="{E1F9CB79-250C-3D49-BA33-3896053D7BCA}" presName="Name37" presStyleLbl="parChTrans1D2" presStyleIdx="4" presStyleCnt="5"/>
      <dgm:spPr/>
      <dgm:t>
        <a:bodyPr/>
        <a:lstStyle/>
        <a:p>
          <a:endParaRPr lang="en-US"/>
        </a:p>
      </dgm:t>
    </dgm:pt>
    <dgm:pt modelId="{5FDAF8A1-9592-3949-88B3-DC68ACC4E2BF}" type="pres">
      <dgm:prSet presAssocID="{0DE64586-681C-D445-B932-2B051D6DB8CE}" presName="hierRoot2" presStyleCnt="0">
        <dgm:presLayoutVars>
          <dgm:hierBranch val="init"/>
        </dgm:presLayoutVars>
      </dgm:prSet>
      <dgm:spPr/>
    </dgm:pt>
    <dgm:pt modelId="{43A64A74-1EFF-6441-AF03-5965F13E81A5}" type="pres">
      <dgm:prSet presAssocID="{0DE64586-681C-D445-B932-2B051D6DB8CE}" presName="rootComposite" presStyleCnt="0"/>
      <dgm:spPr/>
    </dgm:pt>
    <dgm:pt modelId="{05D87038-C661-0D4A-B04F-9EE6A0A8FD86}" type="pres">
      <dgm:prSet presAssocID="{0DE64586-681C-D445-B932-2B051D6DB8CE}" presName="rootText" presStyleLbl="node2" presStyleIdx="4" presStyleCnt="5">
        <dgm:presLayoutVars>
          <dgm:chPref val="3"/>
        </dgm:presLayoutVars>
      </dgm:prSet>
      <dgm:spPr/>
      <dgm:t>
        <a:bodyPr/>
        <a:lstStyle/>
        <a:p>
          <a:endParaRPr lang="en-US"/>
        </a:p>
      </dgm:t>
    </dgm:pt>
    <dgm:pt modelId="{AD45F30E-9BF2-3448-BA0A-2C35EE6C5BCB}" type="pres">
      <dgm:prSet presAssocID="{0DE64586-681C-D445-B932-2B051D6DB8CE}" presName="rootConnector" presStyleLbl="node2" presStyleIdx="4" presStyleCnt="5"/>
      <dgm:spPr/>
      <dgm:t>
        <a:bodyPr/>
        <a:lstStyle/>
        <a:p>
          <a:endParaRPr lang="en-US"/>
        </a:p>
      </dgm:t>
    </dgm:pt>
    <dgm:pt modelId="{9EA00D72-62FC-E64E-BED1-11C672F336E6}" type="pres">
      <dgm:prSet presAssocID="{0DE64586-681C-D445-B932-2B051D6DB8CE}" presName="hierChild4" presStyleCnt="0"/>
      <dgm:spPr/>
    </dgm:pt>
    <dgm:pt modelId="{CA6EC814-6AA0-EC44-93A9-FB9AB2556A53}" type="pres">
      <dgm:prSet presAssocID="{6D4129E8-158C-864A-9D5F-18713517342C}" presName="Name37" presStyleLbl="parChTrans1D3" presStyleIdx="5" presStyleCnt="6"/>
      <dgm:spPr/>
      <dgm:t>
        <a:bodyPr/>
        <a:lstStyle/>
        <a:p>
          <a:endParaRPr lang="en-US"/>
        </a:p>
      </dgm:t>
    </dgm:pt>
    <dgm:pt modelId="{209C0DFE-FDA3-DC42-8BBD-D1F54D304D69}" type="pres">
      <dgm:prSet presAssocID="{E86B5BDD-6540-834C-BAAD-37B0F3BDCD0F}" presName="hierRoot2" presStyleCnt="0">
        <dgm:presLayoutVars>
          <dgm:hierBranch val="init"/>
        </dgm:presLayoutVars>
      </dgm:prSet>
      <dgm:spPr/>
    </dgm:pt>
    <dgm:pt modelId="{C57AE920-645F-B540-8EFB-C4D7E1987330}" type="pres">
      <dgm:prSet presAssocID="{E86B5BDD-6540-834C-BAAD-37B0F3BDCD0F}" presName="rootComposite" presStyleCnt="0"/>
      <dgm:spPr/>
    </dgm:pt>
    <dgm:pt modelId="{8ED3A631-A845-3A4E-8A2D-ED0098E5CE49}" type="pres">
      <dgm:prSet presAssocID="{E86B5BDD-6540-834C-BAAD-37B0F3BDCD0F}" presName="rootText" presStyleLbl="node3" presStyleIdx="5" presStyleCnt="6">
        <dgm:presLayoutVars>
          <dgm:chPref val="3"/>
        </dgm:presLayoutVars>
      </dgm:prSet>
      <dgm:spPr/>
      <dgm:t>
        <a:bodyPr/>
        <a:lstStyle/>
        <a:p>
          <a:endParaRPr lang="en-US"/>
        </a:p>
      </dgm:t>
    </dgm:pt>
    <dgm:pt modelId="{E8E90852-2BB9-C040-A342-F9FA3AA2C233}" type="pres">
      <dgm:prSet presAssocID="{E86B5BDD-6540-834C-BAAD-37B0F3BDCD0F}" presName="rootConnector" presStyleLbl="node3" presStyleIdx="5" presStyleCnt="6"/>
      <dgm:spPr/>
      <dgm:t>
        <a:bodyPr/>
        <a:lstStyle/>
        <a:p>
          <a:endParaRPr lang="en-US"/>
        </a:p>
      </dgm:t>
    </dgm:pt>
    <dgm:pt modelId="{197623EE-EB76-264F-B8BC-AD89AEAEA137}" type="pres">
      <dgm:prSet presAssocID="{E86B5BDD-6540-834C-BAAD-37B0F3BDCD0F}" presName="hierChild4" presStyleCnt="0"/>
      <dgm:spPr/>
    </dgm:pt>
    <dgm:pt modelId="{AE37186F-ECBB-E940-9570-BBE90C944F8D}" type="pres">
      <dgm:prSet presAssocID="{E86B5BDD-6540-834C-BAAD-37B0F3BDCD0F}" presName="hierChild5" presStyleCnt="0"/>
      <dgm:spPr/>
    </dgm:pt>
    <dgm:pt modelId="{FAD7A820-BDF9-AE45-BB8E-CD3CBBE4E2D7}" type="pres">
      <dgm:prSet presAssocID="{0DE64586-681C-D445-B932-2B051D6DB8CE}" presName="hierChild5" presStyleCnt="0"/>
      <dgm:spPr/>
    </dgm:pt>
    <dgm:pt modelId="{DC7A0A48-A588-8440-BDAE-3B55D6539033}" type="pres">
      <dgm:prSet presAssocID="{24FC4B7B-0304-B442-8D70-451D2E1B8E73}" presName="hierChild3" presStyleCnt="0"/>
      <dgm:spPr/>
    </dgm:pt>
  </dgm:ptLst>
  <dgm:cxnLst>
    <dgm:cxn modelId="{F9FC7F0F-C89C-4FF8-B023-E18B429ACA2C}" type="presOf" srcId="{BFDBBE1B-6667-4F48-9D61-32D4398669D2}" destId="{D88FD843-58C0-DF40-84F2-9507C6DAC07A}" srcOrd="0" destOrd="0" presId="urn:microsoft.com/office/officeart/2005/8/layout/orgChart1"/>
    <dgm:cxn modelId="{52283A18-AEE0-4974-B7B3-1B28E9498D92}" type="presOf" srcId="{605B3D90-CD4C-FE46-A788-086A46EEE1EF}" destId="{42FF1899-8708-BA44-9E74-2CEFAC954577}" srcOrd="1" destOrd="0" presId="urn:microsoft.com/office/officeart/2005/8/layout/orgChart1"/>
    <dgm:cxn modelId="{DC3D56E1-45BF-4F7E-AC51-67117CFF1E3A}" type="presOf" srcId="{8BCD8603-B6B5-A247-A01F-7FA97AF262D7}" destId="{314E274F-E38A-3541-9F26-CD95B045C4D8}" srcOrd="1" destOrd="0" presId="urn:microsoft.com/office/officeart/2005/8/layout/orgChart1"/>
    <dgm:cxn modelId="{244AB224-443D-4727-84DA-2DA5C318013F}" type="presOf" srcId="{BA912062-20F7-704B-ACFE-C7F4611D2B80}" destId="{CF29B20B-B0EE-B04A-B295-D4D8CD5D0B9A}" srcOrd="1" destOrd="0" presId="urn:microsoft.com/office/officeart/2005/8/layout/orgChart1"/>
    <dgm:cxn modelId="{B56014B2-12C7-4D5C-AE8C-F150DD6601D6}" type="presOf" srcId="{24FC4B7B-0304-B442-8D70-451D2E1B8E73}" destId="{87B6E815-DF3A-B945-8518-1F7A40A33D5D}" srcOrd="1" destOrd="0" presId="urn:microsoft.com/office/officeart/2005/8/layout/orgChart1"/>
    <dgm:cxn modelId="{494F9D34-4DD5-4F2E-86D5-9FE11945AB9B}" type="presOf" srcId="{0DE64586-681C-D445-B932-2B051D6DB8CE}" destId="{05D87038-C661-0D4A-B04F-9EE6A0A8FD86}" srcOrd="0" destOrd="0" presId="urn:microsoft.com/office/officeart/2005/8/layout/orgChart1"/>
    <dgm:cxn modelId="{7D7CAC01-BEE9-4301-9489-0C9AB638F5F3}" type="presOf" srcId="{24FC4B7B-0304-B442-8D70-451D2E1B8E73}" destId="{9A12DE5A-70C1-804B-9A4B-22524871D7B4}" srcOrd="0" destOrd="0" presId="urn:microsoft.com/office/officeart/2005/8/layout/orgChart1"/>
    <dgm:cxn modelId="{271BDE14-4ECC-4555-B38E-6418439B6C45}" type="presOf" srcId="{D8D5134D-F215-2C45-9BF5-44F6774A8889}" destId="{43613241-23BD-C843-9C48-A6B6A18AC693}" srcOrd="0" destOrd="0" presId="urn:microsoft.com/office/officeart/2005/8/layout/orgChart1"/>
    <dgm:cxn modelId="{ED1DCA6C-F0DA-41B6-BDEB-A19493555F4C}" type="presOf" srcId="{7637A26C-AD3D-9D45-9081-4C2F551F306B}" destId="{7DD26E81-1196-1145-B8C9-A25DFDAFF039}" srcOrd="0" destOrd="0" presId="urn:microsoft.com/office/officeart/2005/8/layout/orgChart1"/>
    <dgm:cxn modelId="{77C0F7D0-AFE8-47E1-A4A6-FED9C95B5BC3}" type="presOf" srcId="{6D4129E8-158C-864A-9D5F-18713517342C}" destId="{CA6EC814-6AA0-EC44-93A9-FB9AB2556A53}" srcOrd="0" destOrd="0" presId="urn:microsoft.com/office/officeart/2005/8/layout/orgChart1"/>
    <dgm:cxn modelId="{59F69D93-0DD5-E24E-B9EC-3DEC67E53BDF}" srcId="{0DE64586-681C-D445-B932-2B051D6DB8CE}" destId="{E86B5BDD-6540-834C-BAAD-37B0F3BDCD0F}" srcOrd="0" destOrd="0" parTransId="{6D4129E8-158C-864A-9D5F-18713517342C}" sibTransId="{3ABADBE4-5B12-7843-950A-DBB23D832903}"/>
    <dgm:cxn modelId="{ED7CCDD3-BB10-4242-81A0-1BF33709DE9D}" type="presOf" srcId="{DCBC67D8-FA1C-514C-AC55-5490675193BC}" destId="{E18ACB8B-FAA4-354F-B518-FD6F3D0C0B5D}" srcOrd="0" destOrd="0" presId="urn:microsoft.com/office/officeart/2005/8/layout/orgChart1"/>
    <dgm:cxn modelId="{4E612BE7-73FD-764E-9A96-E1DCA5E3C2A2}" srcId="{1767A8FE-7DA6-7E4C-887E-346CB8179756}" destId="{2EE9FA59-1494-BA43-AF80-705EA5EFAB8A}" srcOrd="0" destOrd="0" parTransId="{A9A11C6A-3CB2-B746-987C-714C47A8C4E1}" sibTransId="{F6454B45-8447-7D47-A32B-92306A5ACE4C}"/>
    <dgm:cxn modelId="{1CCE7E8C-A5EA-4635-90F6-842CF5DB43B3}" type="presOf" srcId="{1767A8FE-7DA6-7E4C-887E-346CB8179756}" destId="{4AA15F4B-8DC5-CC44-8FB8-A0FA95AA20B0}" srcOrd="1" destOrd="0" presId="urn:microsoft.com/office/officeart/2005/8/layout/orgChart1"/>
    <dgm:cxn modelId="{65264BA7-8674-4BA2-9C3B-A78750D078E0}" type="presOf" srcId="{F3CC7960-1B33-8A42-856B-8E6105617BC9}" destId="{CD9E414E-FA12-3B4E-A293-4BB4EF210DF3}" srcOrd="0" destOrd="0" presId="urn:microsoft.com/office/officeart/2005/8/layout/orgChart1"/>
    <dgm:cxn modelId="{B5C9FD8B-7A66-4503-ACBD-67A9B2AF551C}" type="presOf" srcId="{CB49E2A9-8328-1A43-94E9-DC1CD1DFEFAC}" destId="{BCBC61BF-CA7D-6C4F-90C5-360BA6FFDBEB}" srcOrd="1" destOrd="0" presId="urn:microsoft.com/office/officeart/2005/8/layout/orgChart1"/>
    <dgm:cxn modelId="{8052138F-12B6-4E7A-837D-BC19BBDA0D1A}" type="presOf" srcId="{4381C273-1EF1-0D43-8C7B-E4E51B1DD902}" destId="{C8EEE93A-6EFD-C14D-9188-0D2E82613DEB}" srcOrd="0" destOrd="0" presId="urn:microsoft.com/office/officeart/2005/8/layout/orgChart1"/>
    <dgm:cxn modelId="{46B142FE-EB96-4AA8-9FF9-723285E4F845}" type="presOf" srcId="{2DDC1B06-FAEB-6A43-992D-DAD87D34308F}" destId="{BA88FDD8-154F-074F-8264-E4BB7179B08F}" srcOrd="0" destOrd="0" presId="urn:microsoft.com/office/officeart/2005/8/layout/orgChart1"/>
    <dgm:cxn modelId="{82DEB01B-0EFB-4577-8D6C-AECBD7068D30}" type="presOf" srcId="{FD54C9EA-011A-534D-AE4D-31375457A9F1}" destId="{ECCBBBF4-F9C9-BE47-ABAF-C182918AA8F9}" srcOrd="1" destOrd="0" presId="urn:microsoft.com/office/officeart/2005/8/layout/orgChart1"/>
    <dgm:cxn modelId="{815B4F82-3BEE-48F4-B246-6D29016EEB63}" type="presOf" srcId="{F3CC7960-1B33-8A42-856B-8E6105617BC9}" destId="{4A1D3649-314F-E145-A178-C679B577D9A2}" srcOrd="1" destOrd="0" presId="urn:microsoft.com/office/officeart/2005/8/layout/orgChart1"/>
    <dgm:cxn modelId="{2B6D1428-9108-46A0-AC86-82CD87AE9789}" type="presOf" srcId="{CB49E2A9-8328-1A43-94E9-DC1CD1DFEFAC}" destId="{DD7EBEE8-6900-FC49-B5A4-B89746C84069}" srcOrd="0" destOrd="0" presId="urn:microsoft.com/office/officeart/2005/8/layout/orgChart1"/>
    <dgm:cxn modelId="{0C805E6B-4678-2848-9452-6C5580320F6C}" srcId="{FD54C9EA-011A-534D-AE4D-31375457A9F1}" destId="{CB49E2A9-8328-1A43-94E9-DC1CD1DFEFAC}" srcOrd="0" destOrd="0" parTransId="{7637A26C-AD3D-9D45-9081-4C2F551F306B}" sibTransId="{1C990685-9C26-1142-9AC9-85E68A93D715}"/>
    <dgm:cxn modelId="{8ACDDE4F-0085-44C0-B26B-F2927D151AD9}" type="presOf" srcId="{CB9B9F47-FA5C-864A-A1CF-8B0C649B2339}" destId="{65463B22-A900-174D-82E7-A80575B7ED99}" srcOrd="0" destOrd="0" presId="urn:microsoft.com/office/officeart/2005/8/layout/orgChart1"/>
    <dgm:cxn modelId="{4B4AAD8F-E5A0-DA48-B301-472AEBDBC7FB}" srcId="{24FC4B7B-0304-B442-8D70-451D2E1B8E73}" destId="{1767A8FE-7DA6-7E4C-887E-346CB8179756}" srcOrd="2" destOrd="0" parTransId="{2DDC1B06-FAEB-6A43-992D-DAD87D34308F}" sibTransId="{DFB1E95F-91DF-774E-9B05-080225A4EB9C}"/>
    <dgm:cxn modelId="{C2EA3A2F-6DE7-EC4A-B06E-C89C6C62AC56}" srcId="{4381C273-1EF1-0D43-8C7B-E4E51B1DD902}" destId="{24FC4B7B-0304-B442-8D70-451D2E1B8E73}" srcOrd="0" destOrd="0" parTransId="{36D87A19-0213-B84A-B024-CD04CB532DDC}" sibTransId="{60812A6C-64C5-854D-B608-C6506F297E1C}"/>
    <dgm:cxn modelId="{8C53E8DB-B874-47A2-BA8B-79D562125CF9}" type="presOf" srcId="{1767A8FE-7DA6-7E4C-887E-346CB8179756}" destId="{516267D5-8BC8-6B43-941A-85AC1C9C19A6}" srcOrd="0" destOrd="0" presId="urn:microsoft.com/office/officeart/2005/8/layout/orgChart1"/>
    <dgm:cxn modelId="{59AA1461-C489-B448-A956-7244D1C8E592}" srcId="{24FC4B7B-0304-B442-8D70-451D2E1B8E73}" destId="{605B3D90-CD4C-FE46-A788-086A46EEE1EF}" srcOrd="1" destOrd="0" parTransId="{DCBC67D8-FA1C-514C-AC55-5490675193BC}" sibTransId="{2B571011-E176-174F-B687-29A2FDA7132B}"/>
    <dgm:cxn modelId="{00C530F7-D982-48FA-BAF6-7D95832F5B9C}" type="presOf" srcId="{BFDBBE1B-6667-4F48-9D61-32D4398669D2}" destId="{38E6712A-E3D0-A544-B83A-311A227ECA72}" srcOrd="1" destOrd="0" presId="urn:microsoft.com/office/officeart/2005/8/layout/orgChart1"/>
    <dgm:cxn modelId="{49590EB4-0CB7-4407-B9B5-069DE1B57805}" type="presOf" srcId="{E1F9CB79-250C-3D49-BA33-3896053D7BCA}" destId="{C900DA6C-DF7E-D74B-B469-BE27E9142B5A}" srcOrd="0" destOrd="0" presId="urn:microsoft.com/office/officeart/2005/8/layout/orgChart1"/>
    <dgm:cxn modelId="{2C393BFE-12A4-4A22-AF55-F4F1B11CB26A}" type="presOf" srcId="{37ADC307-162F-764A-B8AA-A2016AEC33E3}" destId="{302EFB1A-FCDE-1849-8D22-6BFC10F1C7F1}" srcOrd="0" destOrd="0" presId="urn:microsoft.com/office/officeart/2005/8/layout/orgChart1"/>
    <dgm:cxn modelId="{C8AEEC13-B3E4-6B45-B80E-D53F8C44FD10}" srcId="{8BCD8603-B6B5-A247-A01F-7FA97AF262D7}" destId="{BA912062-20F7-704B-ACFE-C7F4611D2B80}" srcOrd="1" destOrd="0" parTransId="{CB9B9F47-FA5C-864A-A1CF-8B0C649B2339}" sibTransId="{0BF99377-AFE4-7046-8A44-E28521C1FBED}"/>
    <dgm:cxn modelId="{123515CE-CA09-4399-A3A7-74DB953B07E5}" type="presOf" srcId="{E86B5BDD-6540-834C-BAAD-37B0F3BDCD0F}" destId="{E8E90852-2BB9-C040-A342-F9FA3AA2C233}" srcOrd="1" destOrd="0" presId="urn:microsoft.com/office/officeart/2005/8/layout/orgChart1"/>
    <dgm:cxn modelId="{86CC7E06-048C-4212-B298-97C186B84B8F}" type="presOf" srcId="{BA912062-20F7-704B-ACFE-C7F4611D2B80}" destId="{E7BC0599-A551-9145-BAAF-3D63AC07E5B0}" srcOrd="0" destOrd="0" presId="urn:microsoft.com/office/officeart/2005/8/layout/orgChart1"/>
    <dgm:cxn modelId="{E9D0ACCA-D973-994E-87C3-93CDCFC42C9E}" srcId="{8BCD8603-B6B5-A247-A01F-7FA97AF262D7}" destId="{F3CC7960-1B33-8A42-856B-8E6105617BC9}" srcOrd="0" destOrd="0" parTransId="{37ADC307-162F-764A-B8AA-A2016AEC33E3}" sibTransId="{16586342-8DEE-5A4F-8B38-5DC8217DC429}"/>
    <dgm:cxn modelId="{95EFFB7D-3CC1-47D9-8242-B1C23B1E1098}" type="presOf" srcId="{2EE9FA59-1494-BA43-AF80-705EA5EFAB8A}" destId="{BA486349-E536-5540-AB6E-2424986D4063}" srcOrd="1" destOrd="0" presId="urn:microsoft.com/office/officeart/2005/8/layout/orgChart1"/>
    <dgm:cxn modelId="{26DD6863-35D1-DC4E-A48E-B13828617B44}" srcId="{24FC4B7B-0304-B442-8D70-451D2E1B8E73}" destId="{8BCD8603-B6B5-A247-A01F-7FA97AF262D7}" srcOrd="0" destOrd="0" parTransId="{42A887FA-7195-6943-A867-9FC674470843}" sibTransId="{D183B4D4-9282-564A-A05F-6672E4B63679}"/>
    <dgm:cxn modelId="{88D47546-2BE5-425D-B173-B1C1DE826280}" type="presOf" srcId="{8BCD8603-B6B5-A247-A01F-7FA97AF262D7}" destId="{BF32D8EB-9D41-6C42-A5DA-166765D5458D}" srcOrd="0" destOrd="0" presId="urn:microsoft.com/office/officeart/2005/8/layout/orgChart1"/>
    <dgm:cxn modelId="{18A8A8CE-E933-F04A-AB6B-1F88456BFF66}" srcId="{605B3D90-CD4C-FE46-A788-086A46EEE1EF}" destId="{BFDBBE1B-6667-4F48-9D61-32D4398669D2}" srcOrd="0" destOrd="0" parTransId="{8F036DD7-DFCB-3749-8E5A-7BA46F00C9A9}" sibTransId="{A39B834D-301B-D941-89B1-D0551DE493AA}"/>
    <dgm:cxn modelId="{E7284897-FC49-AD4E-815A-0B7E2C22690F}" srcId="{24FC4B7B-0304-B442-8D70-451D2E1B8E73}" destId="{FD54C9EA-011A-534D-AE4D-31375457A9F1}" srcOrd="3" destOrd="0" parTransId="{D8D5134D-F215-2C45-9BF5-44F6774A8889}" sibTransId="{EE18BE6E-7A82-E748-8160-F68D70A55AAB}"/>
    <dgm:cxn modelId="{0B93DBC8-EFBB-4AA5-B4F2-2604032F065D}" type="presOf" srcId="{2EE9FA59-1494-BA43-AF80-705EA5EFAB8A}" destId="{82336156-4F11-C24F-AF24-E64E6B66EC9A}" srcOrd="0" destOrd="0" presId="urn:microsoft.com/office/officeart/2005/8/layout/orgChart1"/>
    <dgm:cxn modelId="{6EDBE4D8-56BB-40A8-8DFF-423F918156E9}" type="presOf" srcId="{0DE64586-681C-D445-B932-2B051D6DB8CE}" destId="{AD45F30E-9BF2-3448-BA0A-2C35EE6C5BCB}" srcOrd="1" destOrd="0" presId="urn:microsoft.com/office/officeart/2005/8/layout/orgChart1"/>
    <dgm:cxn modelId="{0EF29E31-C812-409F-97C4-B2A99BAB1BD4}" type="presOf" srcId="{FD54C9EA-011A-534D-AE4D-31375457A9F1}" destId="{D97149CB-9BBA-BE41-8E74-F1C2F88D859C}" srcOrd="0" destOrd="0" presId="urn:microsoft.com/office/officeart/2005/8/layout/orgChart1"/>
    <dgm:cxn modelId="{B2552EBB-777D-4670-91AB-C500921EA057}" type="presOf" srcId="{605B3D90-CD4C-FE46-A788-086A46EEE1EF}" destId="{DDAE6EA9-32C1-4A49-8282-526E58DB176B}" srcOrd="0" destOrd="0" presId="urn:microsoft.com/office/officeart/2005/8/layout/orgChart1"/>
    <dgm:cxn modelId="{DEE22671-6B5A-44E8-A608-810238835800}" type="presOf" srcId="{8F036DD7-DFCB-3749-8E5A-7BA46F00C9A9}" destId="{53EA0784-B3E2-4D42-90F5-D44F5C3657F3}" srcOrd="0" destOrd="0" presId="urn:microsoft.com/office/officeart/2005/8/layout/orgChart1"/>
    <dgm:cxn modelId="{FBDE6E3D-CE7B-4BD5-B5A5-1A26C02DB04A}" type="presOf" srcId="{42A887FA-7195-6943-A867-9FC674470843}" destId="{44C1D0F1-3B88-DC4E-97C1-00B658DC6FE1}" srcOrd="0" destOrd="0" presId="urn:microsoft.com/office/officeart/2005/8/layout/orgChart1"/>
    <dgm:cxn modelId="{D0B0FC0D-09B7-486C-BC6E-D0D089CCCF84}" type="presOf" srcId="{E86B5BDD-6540-834C-BAAD-37B0F3BDCD0F}" destId="{8ED3A631-A845-3A4E-8A2D-ED0098E5CE49}" srcOrd="0" destOrd="0" presId="urn:microsoft.com/office/officeart/2005/8/layout/orgChart1"/>
    <dgm:cxn modelId="{E9EA50AE-A6B7-604D-BFFA-CB2FA371B4A9}" srcId="{24FC4B7B-0304-B442-8D70-451D2E1B8E73}" destId="{0DE64586-681C-D445-B932-2B051D6DB8CE}" srcOrd="4" destOrd="0" parTransId="{E1F9CB79-250C-3D49-BA33-3896053D7BCA}" sibTransId="{98FF4FF8-CEB8-F147-BDA1-A732020E65BF}"/>
    <dgm:cxn modelId="{A7BB3663-730C-4CA6-84FB-5570DECB34DC}" type="presOf" srcId="{A9A11C6A-3CB2-B746-987C-714C47A8C4E1}" destId="{9B355131-116F-0447-A834-D86B05A650FB}" srcOrd="0" destOrd="0" presId="urn:microsoft.com/office/officeart/2005/8/layout/orgChart1"/>
    <dgm:cxn modelId="{D2DAB5EA-4889-4C1D-888D-9DF806FA2587}" type="presParOf" srcId="{C8EEE93A-6EFD-C14D-9188-0D2E82613DEB}" destId="{5FC30987-B60B-7644-A79F-5E84F050918F}" srcOrd="0" destOrd="0" presId="urn:microsoft.com/office/officeart/2005/8/layout/orgChart1"/>
    <dgm:cxn modelId="{E567B490-A022-4BE3-89D2-3952C5E43D86}" type="presParOf" srcId="{5FC30987-B60B-7644-A79F-5E84F050918F}" destId="{040A6CE4-967E-F544-A604-408C7957679D}" srcOrd="0" destOrd="0" presId="urn:microsoft.com/office/officeart/2005/8/layout/orgChart1"/>
    <dgm:cxn modelId="{EE1F8509-1DA2-45ED-BEA1-4711CED79EC8}" type="presParOf" srcId="{040A6CE4-967E-F544-A604-408C7957679D}" destId="{9A12DE5A-70C1-804B-9A4B-22524871D7B4}" srcOrd="0" destOrd="0" presId="urn:microsoft.com/office/officeart/2005/8/layout/orgChart1"/>
    <dgm:cxn modelId="{9D51D54C-2608-4876-9ED2-CC424A3ED2DA}" type="presParOf" srcId="{040A6CE4-967E-F544-A604-408C7957679D}" destId="{87B6E815-DF3A-B945-8518-1F7A40A33D5D}" srcOrd="1" destOrd="0" presId="urn:microsoft.com/office/officeart/2005/8/layout/orgChart1"/>
    <dgm:cxn modelId="{24CF8DA1-0A90-4EC4-A4AA-5C922170160C}" type="presParOf" srcId="{5FC30987-B60B-7644-A79F-5E84F050918F}" destId="{7CDEB0F5-E76C-7D45-AFE0-03EF9880E23B}" srcOrd="1" destOrd="0" presId="urn:microsoft.com/office/officeart/2005/8/layout/orgChart1"/>
    <dgm:cxn modelId="{F20CE3EA-C5E6-4CAB-A447-51C186CAE3AF}" type="presParOf" srcId="{7CDEB0F5-E76C-7D45-AFE0-03EF9880E23B}" destId="{44C1D0F1-3B88-DC4E-97C1-00B658DC6FE1}" srcOrd="0" destOrd="0" presId="urn:microsoft.com/office/officeart/2005/8/layout/orgChart1"/>
    <dgm:cxn modelId="{07AD9087-2E73-4E85-A2AB-FAC7DABB9DD2}" type="presParOf" srcId="{7CDEB0F5-E76C-7D45-AFE0-03EF9880E23B}" destId="{FB1D52A0-00EC-B848-A10C-90B9A252B745}" srcOrd="1" destOrd="0" presId="urn:microsoft.com/office/officeart/2005/8/layout/orgChart1"/>
    <dgm:cxn modelId="{71417540-B69E-474D-A67E-8D8CF0F9E478}" type="presParOf" srcId="{FB1D52A0-00EC-B848-A10C-90B9A252B745}" destId="{C30DFB72-8A61-7F40-BEA1-8C957DCF255E}" srcOrd="0" destOrd="0" presId="urn:microsoft.com/office/officeart/2005/8/layout/orgChart1"/>
    <dgm:cxn modelId="{BA8216B2-E93D-42D2-8D4E-23259D16B68C}" type="presParOf" srcId="{C30DFB72-8A61-7F40-BEA1-8C957DCF255E}" destId="{BF32D8EB-9D41-6C42-A5DA-166765D5458D}" srcOrd="0" destOrd="0" presId="urn:microsoft.com/office/officeart/2005/8/layout/orgChart1"/>
    <dgm:cxn modelId="{B8886C41-6C66-41BB-AB95-EFE033996FAB}" type="presParOf" srcId="{C30DFB72-8A61-7F40-BEA1-8C957DCF255E}" destId="{314E274F-E38A-3541-9F26-CD95B045C4D8}" srcOrd="1" destOrd="0" presId="urn:microsoft.com/office/officeart/2005/8/layout/orgChart1"/>
    <dgm:cxn modelId="{16F8B769-B217-4CB8-8D3B-0C431DC3166B}" type="presParOf" srcId="{FB1D52A0-00EC-B848-A10C-90B9A252B745}" destId="{9EC72F74-0FF6-DB4E-98D4-2B67940B2A20}" srcOrd="1" destOrd="0" presId="urn:microsoft.com/office/officeart/2005/8/layout/orgChart1"/>
    <dgm:cxn modelId="{D3AB39C8-C89F-4718-BFDA-ACF4659C549A}" type="presParOf" srcId="{9EC72F74-0FF6-DB4E-98D4-2B67940B2A20}" destId="{302EFB1A-FCDE-1849-8D22-6BFC10F1C7F1}" srcOrd="0" destOrd="0" presId="urn:microsoft.com/office/officeart/2005/8/layout/orgChart1"/>
    <dgm:cxn modelId="{18E803B6-0402-450A-B6FA-198FC3078D22}" type="presParOf" srcId="{9EC72F74-0FF6-DB4E-98D4-2B67940B2A20}" destId="{1F17F5BD-D269-7845-94C6-2AD72D06B772}" srcOrd="1" destOrd="0" presId="urn:microsoft.com/office/officeart/2005/8/layout/orgChart1"/>
    <dgm:cxn modelId="{7434C82C-FD1C-4A5B-A82B-17E9BEE4EF9A}" type="presParOf" srcId="{1F17F5BD-D269-7845-94C6-2AD72D06B772}" destId="{3940FA06-CBEB-9542-9C9D-CDBD6EC81BE3}" srcOrd="0" destOrd="0" presId="urn:microsoft.com/office/officeart/2005/8/layout/orgChart1"/>
    <dgm:cxn modelId="{A15B66ED-70EA-4C9D-9C75-87FECE741447}" type="presParOf" srcId="{3940FA06-CBEB-9542-9C9D-CDBD6EC81BE3}" destId="{CD9E414E-FA12-3B4E-A293-4BB4EF210DF3}" srcOrd="0" destOrd="0" presId="urn:microsoft.com/office/officeart/2005/8/layout/orgChart1"/>
    <dgm:cxn modelId="{182E4CB2-1B0D-4EF1-BCE0-02BCC78D8EC6}" type="presParOf" srcId="{3940FA06-CBEB-9542-9C9D-CDBD6EC81BE3}" destId="{4A1D3649-314F-E145-A178-C679B577D9A2}" srcOrd="1" destOrd="0" presId="urn:microsoft.com/office/officeart/2005/8/layout/orgChart1"/>
    <dgm:cxn modelId="{BE1199BD-65BB-4E58-BF89-7BCBA2338C38}" type="presParOf" srcId="{1F17F5BD-D269-7845-94C6-2AD72D06B772}" destId="{34C56222-085F-304C-8733-E9E5FD3F9F75}" srcOrd="1" destOrd="0" presId="urn:microsoft.com/office/officeart/2005/8/layout/orgChart1"/>
    <dgm:cxn modelId="{C8339BA8-8BF3-4F99-8378-C4D17311C487}" type="presParOf" srcId="{1F17F5BD-D269-7845-94C6-2AD72D06B772}" destId="{17A29E81-F51C-EF41-ABE8-6210C6EE44DF}" srcOrd="2" destOrd="0" presId="urn:microsoft.com/office/officeart/2005/8/layout/orgChart1"/>
    <dgm:cxn modelId="{542BF258-841C-427E-8EA8-BBAFB9CDBBCC}" type="presParOf" srcId="{9EC72F74-0FF6-DB4E-98D4-2B67940B2A20}" destId="{65463B22-A900-174D-82E7-A80575B7ED99}" srcOrd="2" destOrd="0" presId="urn:microsoft.com/office/officeart/2005/8/layout/orgChart1"/>
    <dgm:cxn modelId="{35F84B6C-7600-495C-80DA-371F3617A538}" type="presParOf" srcId="{9EC72F74-0FF6-DB4E-98D4-2B67940B2A20}" destId="{B7A507A9-9743-1E42-B351-1734246BD3B5}" srcOrd="3" destOrd="0" presId="urn:microsoft.com/office/officeart/2005/8/layout/orgChart1"/>
    <dgm:cxn modelId="{1B7687CB-163E-4BC5-AD8E-5C05A0366A73}" type="presParOf" srcId="{B7A507A9-9743-1E42-B351-1734246BD3B5}" destId="{9AAA5350-62A2-2841-8C00-6ECD0A0649FD}" srcOrd="0" destOrd="0" presId="urn:microsoft.com/office/officeart/2005/8/layout/orgChart1"/>
    <dgm:cxn modelId="{27C34881-5E0F-4309-8FCD-85AE2365D8D5}" type="presParOf" srcId="{9AAA5350-62A2-2841-8C00-6ECD0A0649FD}" destId="{E7BC0599-A551-9145-BAAF-3D63AC07E5B0}" srcOrd="0" destOrd="0" presId="urn:microsoft.com/office/officeart/2005/8/layout/orgChart1"/>
    <dgm:cxn modelId="{D71BBF35-8A43-4493-B580-CAF58AF825FE}" type="presParOf" srcId="{9AAA5350-62A2-2841-8C00-6ECD0A0649FD}" destId="{CF29B20B-B0EE-B04A-B295-D4D8CD5D0B9A}" srcOrd="1" destOrd="0" presId="urn:microsoft.com/office/officeart/2005/8/layout/orgChart1"/>
    <dgm:cxn modelId="{B68F17EC-BCAC-4CAC-9DFC-1682C5EEED4A}" type="presParOf" srcId="{B7A507A9-9743-1E42-B351-1734246BD3B5}" destId="{D095CB5C-B4D4-DA47-942B-0304FB046675}" srcOrd="1" destOrd="0" presId="urn:microsoft.com/office/officeart/2005/8/layout/orgChart1"/>
    <dgm:cxn modelId="{9D585FFB-CFFF-4CF0-93FB-2786B149E3C4}" type="presParOf" srcId="{B7A507A9-9743-1E42-B351-1734246BD3B5}" destId="{92F94358-887F-AC42-B7F7-40F9EA8BA076}" srcOrd="2" destOrd="0" presId="urn:microsoft.com/office/officeart/2005/8/layout/orgChart1"/>
    <dgm:cxn modelId="{6500C0F6-50B3-4005-AE7E-E82539975FB4}" type="presParOf" srcId="{FB1D52A0-00EC-B848-A10C-90B9A252B745}" destId="{D006036E-16F5-094E-9D0A-0168605DE0A1}" srcOrd="2" destOrd="0" presId="urn:microsoft.com/office/officeart/2005/8/layout/orgChart1"/>
    <dgm:cxn modelId="{176EFAAC-4CE2-4E13-8523-09911A5AE633}" type="presParOf" srcId="{7CDEB0F5-E76C-7D45-AFE0-03EF9880E23B}" destId="{E18ACB8B-FAA4-354F-B518-FD6F3D0C0B5D}" srcOrd="2" destOrd="0" presId="urn:microsoft.com/office/officeart/2005/8/layout/orgChart1"/>
    <dgm:cxn modelId="{6EA5A057-D4CC-41FF-95C0-15E801A1E221}" type="presParOf" srcId="{7CDEB0F5-E76C-7D45-AFE0-03EF9880E23B}" destId="{D0FCFA56-AA9E-D448-BDDB-6B4FF3EB3809}" srcOrd="3" destOrd="0" presId="urn:microsoft.com/office/officeart/2005/8/layout/orgChart1"/>
    <dgm:cxn modelId="{ACFFC832-1BD1-481D-8E32-73EC00A83A61}" type="presParOf" srcId="{D0FCFA56-AA9E-D448-BDDB-6B4FF3EB3809}" destId="{67323278-755A-4143-AA6B-E7CA1AD88F4B}" srcOrd="0" destOrd="0" presId="urn:microsoft.com/office/officeart/2005/8/layout/orgChart1"/>
    <dgm:cxn modelId="{F226937F-DB3D-4DD9-BF43-149114EDC9F2}" type="presParOf" srcId="{67323278-755A-4143-AA6B-E7CA1AD88F4B}" destId="{DDAE6EA9-32C1-4A49-8282-526E58DB176B}" srcOrd="0" destOrd="0" presId="urn:microsoft.com/office/officeart/2005/8/layout/orgChart1"/>
    <dgm:cxn modelId="{E402A2E7-A4E0-42A8-B71A-2D216607336D}" type="presParOf" srcId="{67323278-755A-4143-AA6B-E7CA1AD88F4B}" destId="{42FF1899-8708-BA44-9E74-2CEFAC954577}" srcOrd="1" destOrd="0" presId="urn:microsoft.com/office/officeart/2005/8/layout/orgChart1"/>
    <dgm:cxn modelId="{DDDC71C1-E485-45DE-9609-49B73903315C}" type="presParOf" srcId="{D0FCFA56-AA9E-D448-BDDB-6B4FF3EB3809}" destId="{ABA93092-D986-6349-950E-D0ADEDAC0EDE}" srcOrd="1" destOrd="0" presId="urn:microsoft.com/office/officeart/2005/8/layout/orgChart1"/>
    <dgm:cxn modelId="{D525C998-793D-4C8D-8730-F982048FD9EE}" type="presParOf" srcId="{ABA93092-D986-6349-950E-D0ADEDAC0EDE}" destId="{53EA0784-B3E2-4D42-90F5-D44F5C3657F3}" srcOrd="0" destOrd="0" presId="urn:microsoft.com/office/officeart/2005/8/layout/orgChart1"/>
    <dgm:cxn modelId="{CD7DE607-FA0E-4510-9B49-AC55ED393C86}" type="presParOf" srcId="{ABA93092-D986-6349-950E-D0ADEDAC0EDE}" destId="{3F9DE737-36A9-654E-8C95-A2784F778D93}" srcOrd="1" destOrd="0" presId="urn:microsoft.com/office/officeart/2005/8/layout/orgChart1"/>
    <dgm:cxn modelId="{F3F630FF-DBEB-4886-B4D8-FE059B8FB0D1}" type="presParOf" srcId="{3F9DE737-36A9-654E-8C95-A2784F778D93}" destId="{78443BDF-A1C3-1C4D-A5A4-1C6103F5CEF5}" srcOrd="0" destOrd="0" presId="urn:microsoft.com/office/officeart/2005/8/layout/orgChart1"/>
    <dgm:cxn modelId="{02D54ED1-89A7-45C1-838C-6271E24AB3EE}" type="presParOf" srcId="{78443BDF-A1C3-1C4D-A5A4-1C6103F5CEF5}" destId="{D88FD843-58C0-DF40-84F2-9507C6DAC07A}" srcOrd="0" destOrd="0" presId="urn:microsoft.com/office/officeart/2005/8/layout/orgChart1"/>
    <dgm:cxn modelId="{17C61B77-9426-4F00-B964-C8FD3900C142}" type="presParOf" srcId="{78443BDF-A1C3-1C4D-A5A4-1C6103F5CEF5}" destId="{38E6712A-E3D0-A544-B83A-311A227ECA72}" srcOrd="1" destOrd="0" presId="urn:microsoft.com/office/officeart/2005/8/layout/orgChart1"/>
    <dgm:cxn modelId="{A1DF6FC5-6A73-451C-ABB8-64E5F6E08DF9}" type="presParOf" srcId="{3F9DE737-36A9-654E-8C95-A2784F778D93}" destId="{66E99E86-E942-5F41-A9BA-7604B0F9EFDA}" srcOrd="1" destOrd="0" presId="urn:microsoft.com/office/officeart/2005/8/layout/orgChart1"/>
    <dgm:cxn modelId="{6CAB636A-920D-4515-A3FF-ED95A488A67F}" type="presParOf" srcId="{3F9DE737-36A9-654E-8C95-A2784F778D93}" destId="{EBDFF0D6-DA8C-054E-89A3-B999DEA9201C}" srcOrd="2" destOrd="0" presId="urn:microsoft.com/office/officeart/2005/8/layout/orgChart1"/>
    <dgm:cxn modelId="{712A3274-4C11-4F06-A234-E31C9FBAFBE0}" type="presParOf" srcId="{D0FCFA56-AA9E-D448-BDDB-6B4FF3EB3809}" destId="{1B78FBED-ED1D-C440-B5AC-5DB17C6304E9}" srcOrd="2" destOrd="0" presId="urn:microsoft.com/office/officeart/2005/8/layout/orgChart1"/>
    <dgm:cxn modelId="{222AA0CD-5A71-427D-B3E5-486E22A04D26}" type="presParOf" srcId="{7CDEB0F5-E76C-7D45-AFE0-03EF9880E23B}" destId="{BA88FDD8-154F-074F-8264-E4BB7179B08F}" srcOrd="4" destOrd="0" presId="urn:microsoft.com/office/officeart/2005/8/layout/orgChart1"/>
    <dgm:cxn modelId="{A6780BC0-3A9F-4037-931F-5C3A78061966}" type="presParOf" srcId="{7CDEB0F5-E76C-7D45-AFE0-03EF9880E23B}" destId="{06FD9D08-51AB-EF43-9A49-ACA2F59EF188}" srcOrd="5" destOrd="0" presId="urn:microsoft.com/office/officeart/2005/8/layout/orgChart1"/>
    <dgm:cxn modelId="{0E93626C-B2C5-4F72-B275-B57EA4C714D9}" type="presParOf" srcId="{06FD9D08-51AB-EF43-9A49-ACA2F59EF188}" destId="{981ABBF7-632D-3146-AFF2-ECE512D65BC7}" srcOrd="0" destOrd="0" presId="urn:microsoft.com/office/officeart/2005/8/layout/orgChart1"/>
    <dgm:cxn modelId="{EF788DC2-9D75-484F-8FB5-3E8F94B5B8EA}" type="presParOf" srcId="{981ABBF7-632D-3146-AFF2-ECE512D65BC7}" destId="{516267D5-8BC8-6B43-941A-85AC1C9C19A6}" srcOrd="0" destOrd="0" presId="urn:microsoft.com/office/officeart/2005/8/layout/orgChart1"/>
    <dgm:cxn modelId="{6DD039B0-8465-48F7-980A-6A4E239D983B}" type="presParOf" srcId="{981ABBF7-632D-3146-AFF2-ECE512D65BC7}" destId="{4AA15F4B-8DC5-CC44-8FB8-A0FA95AA20B0}" srcOrd="1" destOrd="0" presId="urn:microsoft.com/office/officeart/2005/8/layout/orgChart1"/>
    <dgm:cxn modelId="{AA62A452-6C25-4EDE-B416-89F63B799D40}" type="presParOf" srcId="{06FD9D08-51AB-EF43-9A49-ACA2F59EF188}" destId="{383E514E-E584-BB4F-A7FD-5B8F55135579}" srcOrd="1" destOrd="0" presId="urn:microsoft.com/office/officeart/2005/8/layout/orgChart1"/>
    <dgm:cxn modelId="{292ACC24-40C1-41D3-AADB-BBBC6E6881FB}" type="presParOf" srcId="{383E514E-E584-BB4F-A7FD-5B8F55135579}" destId="{9B355131-116F-0447-A834-D86B05A650FB}" srcOrd="0" destOrd="0" presId="urn:microsoft.com/office/officeart/2005/8/layout/orgChart1"/>
    <dgm:cxn modelId="{9C275655-652F-41A4-A8F2-B5F1591C8C77}" type="presParOf" srcId="{383E514E-E584-BB4F-A7FD-5B8F55135579}" destId="{BFD4ED10-99A6-A045-8715-5E0D96B1AD6F}" srcOrd="1" destOrd="0" presId="urn:microsoft.com/office/officeart/2005/8/layout/orgChart1"/>
    <dgm:cxn modelId="{9BBA432E-5D71-4E96-B858-A61C112E3B0E}" type="presParOf" srcId="{BFD4ED10-99A6-A045-8715-5E0D96B1AD6F}" destId="{6753E3D3-6FB7-1A46-8CAB-7CF132EE95EB}" srcOrd="0" destOrd="0" presId="urn:microsoft.com/office/officeart/2005/8/layout/orgChart1"/>
    <dgm:cxn modelId="{FDA64B03-351F-41FF-8BE9-C639E0A488FF}" type="presParOf" srcId="{6753E3D3-6FB7-1A46-8CAB-7CF132EE95EB}" destId="{82336156-4F11-C24F-AF24-E64E6B66EC9A}" srcOrd="0" destOrd="0" presId="urn:microsoft.com/office/officeart/2005/8/layout/orgChart1"/>
    <dgm:cxn modelId="{2E808CBF-3BA7-4525-9E67-879C25B3247F}" type="presParOf" srcId="{6753E3D3-6FB7-1A46-8CAB-7CF132EE95EB}" destId="{BA486349-E536-5540-AB6E-2424986D4063}" srcOrd="1" destOrd="0" presId="urn:microsoft.com/office/officeart/2005/8/layout/orgChart1"/>
    <dgm:cxn modelId="{03147870-A6A9-4AC0-8B99-03D0A9F52604}" type="presParOf" srcId="{BFD4ED10-99A6-A045-8715-5E0D96B1AD6F}" destId="{955E1884-CE3C-FA45-9B2D-D537725C377D}" srcOrd="1" destOrd="0" presId="urn:microsoft.com/office/officeart/2005/8/layout/orgChart1"/>
    <dgm:cxn modelId="{B22037A7-F23B-495D-94FE-BD27679B90C1}" type="presParOf" srcId="{BFD4ED10-99A6-A045-8715-5E0D96B1AD6F}" destId="{98721950-5421-124A-893D-4960F8724AEE}" srcOrd="2" destOrd="0" presId="urn:microsoft.com/office/officeart/2005/8/layout/orgChart1"/>
    <dgm:cxn modelId="{BBAA6182-803B-4F46-B6B1-21FEC3388424}" type="presParOf" srcId="{06FD9D08-51AB-EF43-9A49-ACA2F59EF188}" destId="{28450785-0930-6C49-8F5F-5DFE10D32CE8}" srcOrd="2" destOrd="0" presId="urn:microsoft.com/office/officeart/2005/8/layout/orgChart1"/>
    <dgm:cxn modelId="{A75901C2-1BBA-467F-8481-902D2774014A}" type="presParOf" srcId="{7CDEB0F5-E76C-7D45-AFE0-03EF9880E23B}" destId="{43613241-23BD-C843-9C48-A6B6A18AC693}" srcOrd="6" destOrd="0" presId="urn:microsoft.com/office/officeart/2005/8/layout/orgChart1"/>
    <dgm:cxn modelId="{54421B38-F570-4A73-8D61-EB282BA80CD4}" type="presParOf" srcId="{7CDEB0F5-E76C-7D45-AFE0-03EF9880E23B}" destId="{35FB8D20-2BE8-EC40-B2B9-1BA447E88E26}" srcOrd="7" destOrd="0" presId="urn:microsoft.com/office/officeart/2005/8/layout/orgChart1"/>
    <dgm:cxn modelId="{28B0887D-458A-49E9-B83A-FBC1700B4C37}" type="presParOf" srcId="{35FB8D20-2BE8-EC40-B2B9-1BA447E88E26}" destId="{6DBBC3A5-D9C3-CA41-9C64-A957707AD86D}" srcOrd="0" destOrd="0" presId="urn:microsoft.com/office/officeart/2005/8/layout/orgChart1"/>
    <dgm:cxn modelId="{F7F79AFC-05F3-402A-B7C8-391906096A8F}" type="presParOf" srcId="{6DBBC3A5-D9C3-CA41-9C64-A957707AD86D}" destId="{D97149CB-9BBA-BE41-8E74-F1C2F88D859C}" srcOrd="0" destOrd="0" presId="urn:microsoft.com/office/officeart/2005/8/layout/orgChart1"/>
    <dgm:cxn modelId="{75856A5D-A9A7-431E-AF20-0D647EDB0226}" type="presParOf" srcId="{6DBBC3A5-D9C3-CA41-9C64-A957707AD86D}" destId="{ECCBBBF4-F9C9-BE47-ABAF-C182918AA8F9}" srcOrd="1" destOrd="0" presId="urn:microsoft.com/office/officeart/2005/8/layout/orgChart1"/>
    <dgm:cxn modelId="{49E1107E-481E-4B1E-BE77-BFB8DE863F57}" type="presParOf" srcId="{35FB8D20-2BE8-EC40-B2B9-1BA447E88E26}" destId="{9D1D3032-B32B-F244-978E-16330EFF09F3}" srcOrd="1" destOrd="0" presId="urn:microsoft.com/office/officeart/2005/8/layout/orgChart1"/>
    <dgm:cxn modelId="{50A019D0-9251-4E68-8603-AE228513FF90}" type="presParOf" srcId="{9D1D3032-B32B-F244-978E-16330EFF09F3}" destId="{7DD26E81-1196-1145-B8C9-A25DFDAFF039}" srcOrd="0" destOrd="0" presId="urn:microsoft.com/office/officeart/2005/8/layout/orgChart1"/>
    <dgm:cxn modelId="{B8A49C91-F855-4027-93AE-5DFC44C83CA0}" type="presParOf" srcId="{9D1D3032-B32B-F244-978E-16330EFF09F3}" destId="{9C7D95E9-E275-A34C-BED4-4423E2299CCE}" srcOrd="1" destOrd="0" presId="urn:microsoft.com/office/officeart/2005/8/layout/orgChart1"/>
    <dgm:cxn modelId="{C7351694-D2F2-4560-A77F-F8F991ACC50C}" type="presParOf" srcId="{9C7D95E9-E275-A34C-BED4-4423E2299CCE}" destId="{7A7EFB22-D1F3-7E4A-8FF3-056AFF4A54F9}" srcOrd="0" destOrd="0" presId="urn:microsoft.com/office/officeart/2005/8/layout/orgChart1"/>
    <dgm:cxn modelId="{23841447-CC17-440F-835A-7444618BA639}" type="presParOf" srcId="{7A7EFB22-D1F3-7E4A-8FF3-056AFF4A54F9}" destId="{DD7EBEE8-6900-FC49-B5A4-B89746C84069}" srcOrd="0" destOrd="0" presId="urn:microsoft.com/office/officeart/2005/8/layout/orgChart1"/>
    <dgm:cxn modelId="{6111A07D-C791-4365-B72E-0489C95851DD}" type="presParOf" srcId="{7A7EFB22-D1F3-7E4A-8FF3-056AFF4A54F9}" destId="{BCBC61BF-CA7D-6C4F-90C5-360BA6FFDBEB}" srcOrd="1" destOrd="0" presId="urn:microsoft.com/office/officeart/2005/8/layout/orgChart1"/>
    <dgm:cxn modelId="{9C3A2248-AB43-4616-B8C4-C5B8F62F3920}" type="presParOf" srcId="{9C7D95E9-E275-A34C-BED4-4423E2299CCE}" destId="{0E314E16-0669-D244-BA22-AABF0DF1583C}" srcOrd="1" destOrd="0" presId="urn:microsoft.com/office/officeart/2005/8/layout/orgChart1"/>
    <dgm:cxn modelId="{78BD9ADE-5BFC-4F34-9593-A9ED443C66C4}" type="presParOf" srcId="{9C7D95E9-E275-A34C-BED4-4423E2299CCE}" destId="{D9B82317-AE20-1945-830A-AAA8A8DB1C18}" srcOrd="2" destOrd="0" presId="urn:microsoft.com/office/officeart/2005/8/layout/orgChart1"/>
    <dgm:cxn modelId="{1D4981AA-4403-4BB7-ADBB-2D6CF1CE4816}" type="presParOf" srcId="{35FB8D20-2BE8-EC40-B2B9-1BA447E88E26}" destId="{02FA7BCA-AA04-0E48-A6B0-E651755840C2}" srcOrd="2" destOrd="0" presId="urn:microsoft.com/office/officeart/2005/8/layout/orgChart1"/>
    <dgm:cxn modelId="{3DB11DD6-44F1-4177-AD17-2886A4A1076B}" type="presParOf" srcId="{7CDEB0F5-E76C-7D45-AFE0-03EF9880E23B}" destId="{C900DA6C-DF7E-D74B-B469-BE27E9142B5A}" srcOrd="8" destOrd="0" presId="urn:microsoft.com/office/officeart/2005/8/layout/orgChart1"/>
    <dgm:cxn modelId="{3ECD2198-441F-4342-9487-441AD4278E84}" type="presParOf" srcId="{7CDEB0F5-E76C-7D45-AFE0-03EF9880E23B}" destId="{5FDAF8A1-9592-3949-88B3-DC68ACC4E2BF}" srcOrd="9" destOrd="0" presId="urn:microsoft.com/office/officeart/2005/8/layout/orgChart1"/>
    <dgm:cxn modelId="{47A6A5C0-A4E2-40CD-99ED-F971D1AD3356}" type="presParOf" srcId="{5FDAF8A1-9592-3949-88B3-DC68ACC4E2BF}" destId="{43A64A74-1EFF-6441-AF03-5965F13E81A5}" srcOrd="0" destOrd="0" presId="urn:microsoft.com/office/officeart/2005/8/layout/orgChart1"/>
    <dgm:cxn modelId="{735D7DBD-6F39-43AF-A97F-E57D59964F58}" type="presParOf" srcId="{43A64A74-1EFF-6441-AF03-5965F13E81A5}" destId="{05D87038-C661-0D4A-B04F-9EE6A0A8FD86}" srcOrd="0" destOrd="0" presId="urn:microsoft.com/office/officeart/2005/8/layout/orgChart1"/>
    <dgm:cxn modelId="{25CC4069-5656-440E-8FDF-FB1E43D9453C}" type="presParOf" srcId="{43A64A74-1EFF-6441-AF03-5965F13E81A5}" destId="{AD45F30E-9BF2-3448-BA0A-2C35EE6C5BCB}" srcOrd="1" destOrd="0" presId="urn:microsoft.com/office/officeart/2005/8/layout/orgChart1"/>
    <dgm:cxn modelId="{63AB0737-F25A-4AB9-B443-F0B6A30B5B63}" type="presParOf" srcId="{5FDAF8A1-9592-3949-88B3-DC68ACC4E2BF}" destId="{9EA00D72-62FC-E64E-BED1-11C672F336E6}" srcOrd="1" destOrd="0" presId="urn:microsoft.com/office/officeart/2005/8/layout/orgChart1"/>
    <dgm:cxn modelId="{28C8B89F-A731-4CC7-84FD-3DE2DDA74136}" type="presParOf" srcId="{9EA00D72-62FC-E64E-BED1-11C672F336E6}" destId="{CA6EC814-6AA0-EC44-93A9-FB9AB2556A53}" srcOrd="0" destOrd="0" presId="urn:microsoft.com/office/officeart/2005/8/layout/orgChart1"/>
    <dgm:cxn modelId="{8084EA80-491E-41F2-B177-04EEDEAE3D21}" type="presParOf" srcId="{9EA00D72-62FC-E64E-BED1-11C672F336E6}" destId="{209C0DFE-FDA3-DC42-8BBD-D1F54D304D69}" srcOrd="1" destOrd="0" presId="urn:microsoft.com/office/officeart/2005/8/layout/orgChart1"/>
    <dgm:cxn modelId="{7D22A509-389B-4BB3-B1BC-D75C559E4739}" type="presParOf" srcId="{209C0DFE-FDA3-DC42-8BBD-D1F54D304D69}" destId="{C57AE920-645F-B540-8EFB-C4D7E1987330}" srcOrd="0" destOrd="0" presId="urn:microsoft.com/office/officeart/2005/8/layout/orgChart1"/>
    <dgm:cxn modelId="{783FDB80-802A-45D1-B70A-0BE9981BCBC8}" type="presParOf" srcId="{C57AE920-645F-B540-8EFB-C4D7E1987330}" destId="{8ED3A631-A845-3A4E-8A2D-ED0098E5CE49}" srcOrd="0" destOrd="0" presId="urn:microsoft.com/office/officeart/2005/8/layout/orgChart1"/>
    <dgm:cxn modelId="{FC6571B4-B535-4183-A591-E5DEEDDD7A6D}" type="presParOf" srcId="{C57AE920-645F-B540-8EFB-C4D7E1987330}" destId="{E8E90852-2BB9-C040-A342-F9FA3AA2C233}" srcOrd="1" destOrd="0" presId="urn:microsoft.com/office/officeart/2005/8/layout/orgChart1"/>
    <dgm:cxn modelId="{362F05A4-038D-43F2-9CC3-515091FF72DF}" type="presParOf" srcId="{209C0DFE-FDA3-DC42-8BBD-D1F54D304D69}" destId="{197623EE-EB76-264F-B8BC-AD89AEAEA137}" srcOrd="1" destOrd="0" presId="urn:microsoft.com/office/officeart/2005/8/layout/orgChart1"/>
    <dgm:cxn modelId="{365C2CFF-FCFE-4C24-8783-BF8872AA4CCF}" type="presParOf" srcId="{209C0DFE-FDA3-DC42-8BBD-D1F54D304D69}" destId="{AE37186F-ECBB-E940-9570-BBE90C944F8D}" srcOrd="2" destOrd="0" presId="urn:microsoft.com/office/officeart/2005/8/layout/orgChart1"/>
    <dgm:cxn modelId="{EEF476CA-0818-4E89-8E0A-0187BEDBB1EE}" type="presParOf" srcId="{5FDAF8A1-9592-3949-88B3-DC68ACC4E2BF}" destId="{FAD7A820-BDF9-AE45-BB8E-CD3CBBE4E2D7}" srcOrd="2" destOrd="0" presId="urn:microsoft.com/office/officeart/2005/8/layout/orgChart1"/>
    <dgm:cxn modelId="{7273C63B-6E9B-4A26-9324-F94F80CA40CC}" type="presParOf" srcId="{5FC30987-B60B-7644-A79F-5E84F050918F}" destId="{DC7A0A48-A588-8440-BDAE-3B55D6539033}"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6EC814-6AA0-EC44-93A9-FB9AB2556A53}">
      <dsp:nvSpPr>
        <dsp:cNvPr id="0" name=""/>
        <dsp:cNvSpPr/>
      </dsp:nvSpPr>
      <dsp:spPr>
        <a:xfrm>
          <a:off x="6753122" y="2343568"/>
          <a:ext cx="205039" cy="628788"/>
        </a:xfrm>
        <a:custGeom>
          <a:avLst/>
          <a:gdLst/>
          <a:ahLst/>
          <a:cxnLst/>
          <a:rect l="0" t="0" r="0" b="0"/>
          <a:pathLst>
            <a:path>
              <a:moveTo>
                <a:pt x="0" y="0"/>
              </a:moveTo>
              <a:lnTo>
                <a:pt x="0" y="628788"/>
              </a:lnTo>
              <a:lnTo>
                <a:pt x="205039" y="628788"/>
              </a:lnTo>
            </a:path>
          </a:pathLst>
        </a:custGeom>
        <a:noFill/>
        <a:ln w="44450" cap="flat" cmpd="sng" algn="ctr">
          <a:solidFill>
            <a:schemeClr val="accent6"/>
          </a:solidFill>
          <a:prstDash val="solid"/>
        </a:ln>
        <a:effectLst>
          <a:outerShdw blurRad="38100" dist="25400" dir="2700000" algn="br" rotWithShape="0">
            <a:srgbClr val="000000">
              <a:alpha val="60000"/>
            </a:srgbClr>
          </a:outerShdw>
        </a:effectLst>
      </dsp:spPr>
      <dsp:style>
        <a:lnRef idx="3">
          <a:schemeClr val="accent6"/>
        </a:lnRef>
        <a:fillRef idx="0">
          <a:schemeClr val="accent6"/>
        </a:fillRef>
        <a:effectRef idx="2">
          <a:schemeClr val="accent6"/>
        </a:effectRef>
        <a:fontRef idx="minor">
          <a:schemeClr val="tx1"/>
        </a:fontRef>
      </dsp:style>
    </dsp:sp>
    <dsp:sp modelId="{C900DA6C-DF7E-D74B-B469-BE27E9142B5A}">
      <dsp:nvSpPr>
        <dsp:cNvPr id="0" name=""/>
        <dsp:cNvSpPr/>
      </dsp:nvSpPr>
      <dsp:spPr>
        <a:xfrm>
          <a:off x="3991921" y="1373047"/>
          <a:ext cx="3307973" cy="287055"/>
        </a:xfrm>
        <a:custGeom>
          <a:avLst/>
          <a:gdLst/>
          <a:ahLst/>
          <a:cxnLst/>
          <a:rect l="0" t="0" r="0" b="0"/>
          <a:pathLst>
            <a:path>
              <a:moveTo>
                <a:pt x="0" y="0"/>
              </a:moveTo>
              <a:lnTo>
                <a:pt x="0" y="143527"/>
              </a:lnTo>
              <a:lnTo>
                <a:pt x="3307973" y="143527"/>
              </a:lnTo>
              <a:lnTo>
                <a:pt x="3307973" y="287055"/>
              </a:lnTo>
            </a:path>
          </a:pathLst>
        </a:custGeom>
        <a:noFill/>
        <a:ln w="44450" cap="flat" cmpd="sng" algn="ctr">
          <a:solidFill>
            <a:schemeClr val="accent6"/>
          </a:solidFill>
          <a:prstDash val="solid"/>
        </a:ln>
        <a:effectLst>
          <a:outerShdw blurRad="38100" dist="25400" dir="2700000" algn="br" rotWithShape="0">
            <a:srgbClr val="000000">
              <a:alpha val="60000"/>
            </a:srgbClr>
          </a:outerShdw>
        </a:effectLst>
      </dsp:spPr>
      <dsp:style>
        <a:lnRef idx="3">
          <a:schemeClr val="accent6"/>
        </a:lnRef>
        <a:fillRef idx="0">
          <a:schemeClr val="accent6"/>
        </a:fillRef>
        <a:effectRef idx="2">
          <a:schemeClr val="accent6"/>
        </a:effectRef>
        <a:fontRef idx="minor">
          <a:schemeClr val="tx1"/>
        </a:fontRef>
      </dsp:style>
    </dsp:sp>
    <dsp:sp modelId="{7DD26E81-1196-1145-B8C9-A25DFDAFF039}">
      <dsp:nvSpPr>
        <dsp:cNvPr id="0" name=""/>
        <dsp:cNvSpPr/>
      </dsp:nvSpPr>
      <dsp:spPr>
        <a:xfrm>
          <a:off x="5099135" y="2343568"/>
          <a:ext cx="205039" cy="628788"/>
        </a:xfrm>
        <a:custGeom>
          <a:avLst/>
          <a:gdLst/>
          <a:ahLst/>
          <a:cxnLst/>
          <a:rect l="0" t="0" r="0" b="0"/>
          <a:pathLst>
            <a:path>
              <a:moveTo>
                <a:pt x="0" y="0"/>
              </a:moveTo>
              <a:lnTo>
                <a:pt x="0" y="628788"/>
              </a:lnTo>
              <a:lnTo>
                <a:pt x="205039" y="628788"/>
              </a:lnTo>
            </a:path>
          </a:pathLst>
        </a:custGeom>
        <a:noFill/>
        <a:ln w="44450" cap="flat" cmpd="sng" algn="ctr">
          <a:solidFill>
            <a:schemeClr val="accent6"/>
          </a:solidFill>
          <a:prstDash val="solid"/>
        </a:ln>
        <a:effectLst>
          <a:outerShdw blurRad="38100" dist="25400" dir="2700000" algn="br" rotWithShape="0">
            <a:srgbClr val="000000">
              <a:alpha val="60000"/>
            </a:srgbClr>
          </a:outerShdw>
        </a:effectLst>
      </dsp:spPr>
      <dsp:style>
        <a:lnRef idx="3">
          <a:schemeClr val="accent6"/>
        </a:lnRef>
        <a:fillRef idx="0">
          <a:schemeClr val="accent6"/>
        </a:fillRef>
        <a:effectRef idx="2">
          <a:schemeClr val="accent6"/>
        </a:effectRef>
        <a:fontRef idx="minor">
          <a:schemeClr val="tx1"/>
        </a:fontRef>
      </dsp:style>
    </dsp:sp>
    <dsp:sp modelId="{43613241-23BD-C843-9C48-A6B6A18AC693}">
      <dsp:nvSpPr>
        <dsp:cNvPr id="0" name=""/>
        <dsp:cNvSpPr/>
      </dsp:nvSpPr>
      <dsp:spPr>
        <a:xfrm>
          <a:off x="3991921" y="1373047"/>
          <a:ext cx="1653986" cy="287055"/>
        </a:xfrm>
        <a:custGeom>
          <a:avLst/>
          <a:gdLst/>
          <a:ahLst/>
          <a:cxnLst/>
          <a:rect l="0" t="0" r="0" b="0"/>
          <a:pathLst>
            <a:path>
              <a:moveTo>
                <a:pt x="0" y="0"/>
              </a:moveTo>
              <a:lnTo>
                <a:pt x="0" y="143527"/>
              </a:lnTo>
              <a:lnTo>
                <a:pt x="1653986" y="143527"/>
              </a:lnTo>
              <a:lnTo>
                <a:pt x="1653986" y="287055"/>
              </a:lnTo>
            </a:path>
          </a:pathLst>
        </a:custGeom>
        <a:noFill/>
        <a:ln w="44450" cap="flat" cmpd="sng" algn="ctr">
          <a:solidFill>
            <a:schemeClr val="accent6"/>
          </a:solidFill>
          <a:prstDash val="solid"/>
        </a:ln>
        <a:effectLst>
          <a:outerShdw blurRad="38100" dist="25400" dir="2700000" algn="br" rotWithShape="0">
            <a:srgbClr val="000000">
              <a:alpha val="60000"/>
            </a:srgbClr>
          </a:outerShdw>
        </a:effectLst>
      </dsp:spPr>
      <dsp:style>
        <a:lnRef idx="3">
          <a:schemeClr val="accent6"/>
        </a:lnRef>
        <a:fillRef idx="0">
          <a:schemeClr val="accent6"/>
        </a:fillRef>
        <a:effectRef idx="2">
          <a:schemeClr val="accent6"/>
        </a:effectRef>
        <a:fontRef idx="minor">
          <a:schemeClr val="tx1"/>
        </a:fontRef>
      </dsp:style>
    </dsp:sp>
    <dsp:sp modelId="{9B355131-116F-0447-A834-D86B05A650FB}">
      <dsp:nvSpPr>
        <dsp:cNvPr id="0" name=""/>
        <dsp:cNvSpPr/>
      </dsp:nvSpPr>
      <dsp:spPr>
        <a:xfrm>
          <a:off x="3445149" y="2343568"/>
          <a:ext cx="205039" cy="628788"/>
        </a:xfrm>
        <a:custGeom>
          <a:avLst/>
          <a:gdLst/>
          <a:ahLst/>
          <a:cxnLst/>
          <a:rect l="0" t="0" r="0" b="0"/>
          <a:pathLst>
            <a:path>
              <a:moveTo>
                <a:pt x="0" y="0"/>
              </a:moveTo>
              <a:lnTo>
                <a:pt x="0" y="628788"/>
              </a:lnTo>
              <a:lnTo>
                <a:pt x="205039" y="628788"/>
              </a:lnTo>
            </a:path>
          </a:pathLst>
        </a:custGeom>
        <a:noFill/>
        <a:ln w="44450" cap="flat" cmpd="sng" algn="ctr">
          <a:solidFill>
            <a:schemeClr val="accent6"/>
          </a:solidFill>
          <a:prstDash val="solid"/>
        </a:ln>
        <a:effectLst>
          <a:outerShdw blurRad="38100" dist="25400" dir="2700000" algn="br" rotWithShape="0">
            <a:srgbClr val="000000">
              <a:alpha val="60000"/>
            </a:srgbClr>
          </a:outerShdw>
        </a:effectLst>
      </dsp:spPr>
      <dsp:style>
        <a:lnRef idx="3">
          <a:schemeClr val="accent6"/>
        </a:lnRef>
        <a:fillRef idx="0">
          <a:schemeClr val="accent6"/>
        </a:fillRef>
        <a:effectRef idx="2">
          <a:schemeClr val="accent6"/>
        </a:effectRef>
        <a:fontRef idx="minor">
          <a:schemeClr val="tx1"/>
        </a:fontRef>
      </dsp:style>
    </dsp:sp>
    <dsp:sp modelId="{BA88FDD8-154F-074F-8264-E4BB7179B08F}">
      <dsp:nvSpPr>
        <dsp:cNvPr id="0" name=""/>
        <dsp:cNvSpPr/>
      </dsp:nvSpPr>
      <dsp:spPr>
        <a:xfrm>
          <a:off x="3946201" y="1373047"/>
          <a:ext cx="91440" cy="287055"/>
        </a:xfrm>
        <a:custGeom>
          <a:avLst/>
          <a:gdLst/>
          <a:ahLst/>
          <a:cxnLst/>
          <a:rect l="0" t="0" r="0" b="0"/>
          <a:pathLst>
            <a:path>
              <a:moveTo>
                <a:pt x="45720" y="0"/>
              </a:moveTo>
              <a:lnTo>
                <a:pt x="45720" y="287055"/>
              </a:lnTo>
            </a:path>
          </a:pathLst>
        </a:custGeom>
        <a:noFill/>
        <a:ln w="44450" cap="flat" cmpd="sng" algn="ctr">
          <a:solidFill>
            <a:schemeClr val="accent6"/>
          </a:solidFill>
          <a:prstDash val="solid"/>
        </a:ln>
        <a:effectLst>
          <a:outerShdw blurRad="38100" dist="25400" dir="2700000" algn="br" rotWithShape="0">
            <a:srgbClr val="000000">
              <a:alpha val="60000"/>
            </a:srgbClr>
          </a:outerShdw>
        </a:effectLst>
      </dsp:spPr>
      <dsp:style>
        <a:lnRef idx="3">
          <a:schemeClr val="accent6"/>
        </a:lnRef>
        <a:fillRef idx="0">
          <a:schemeClr val="accent6"/>
        </a:fillRef>
        <a:effectRef idx="2">
          <a:schemeClr val="accent6"/>
        </a:effectRef>
        <a:fontRef idx="minor">
          <a:schemeClr val="tx1"/>
        </a:fontRef>
      </dsp:style>
    </dsp:sp>
    <dsp:sp modelId="{53EA0784-B3E2-4D42-90F5-D44F5C3657F3}">
      <dsp:nvSpPr>
        <dsp:cNvPr id="0" name=""/>
        <dsp:cNvSpPr/>
      </dsp:nvSpPr>
      <dsp:spPr>
        <a:xfrm>
          <a:off x="1791162" y="2343568"/>
          <a:ext cx="205039" cy="628788"/>
        </a:xfrm>
        <a:custGeom>
          <a:avLst/>
          <a:gdLst/>
          <a:ahLst/>
          <a:cxnLst/>
          <a:rect l="0" t="0" r="0" b="0"/>
          <a:pathLst>
            <a:path>
              <a:moveTo>
                <a:pt x="0" y="0"/>
              </a:moveTo>
              <a:lnTo>
                <a:pt x="0" y="628788"/>
              </a:lnTo>
              <a:lnTo>
                <a:pt x="205039" y="628788"/>
              </a:lnTo>
            </a:path>
          </a:pathLst>
        </a:custGeom>
        <a:noFill/>
        <a:ln w="44450" cap="flat" cmpd="sng" algn="ctr">
          <a:solidFill>
            <a:schemeClr val="accent6"/>
          </a:solidFill>
          <a:prstDash val="solid"/>
        </a:ln>
        <a:effectLst>
          <a:outerShdw blurRad="38100" dist="25400" dir="2700000" algn="br" rotWithShape="0">
            <a:srgbClr val="000000">
              <a:alpha val="60000"/>
            </a:srgbClr>
          </a:outerShdw>
        </a:effectLst>
      </dsp:spPr>
      <dsp:style>
        <a:lnRef idx="3">
          <a:schemeClr val="accent6"/>
        </a:lnRef>
        <a:fillRef idx="0">
          <a:schemeClr val="accent6"/>
        </a:fillRef>
        <a:effectRef idx="2">
          <a:schemeClr val="accent6"/>
        </a:effectRef>
        <a:fontRef idx="minor">
          <a:schemeClr val="tx1"/>
        </a:fontRef>
      </dsp:style>
    </dsp:sp>
    <dsp:sp modelId="{E18ACB8B-FAA4-354F-B518-FD6F3D0C0B5D}">
      <dsp:nvSpPr>
        <dsp:cNvPr id="0" name=""/>
        <dsp:cNvSpPr/>
      </dsp:nvSpPr>
      <dsp:spPr>
        <a:xfrm>
          <a:off x="2337934" y="1373047"/>
          <a:ext cx="1653986" cy="287055"/>
        </a:xfrm>
        <a:custGeom>
          <a:avLst/>
          <a:gdLst/>
          <a:ahLst/>
          <a:cxnLst/>
          <a:rect l="0" t="0" r="0" b="0"/>
          <a:pathLst>
            <a:path>
              <a:moveTo>
                <a:pt x="1653986" y="0"/>
              </a:moveTo>
              <a:lnTo>
                <a:pt x="1653986" y="143527"/>
              </a:lnTo>
              <a:lnTo>
                <a:pt x="0" y="143527"/>
              </a:lnTo>
              <a:lnTo>
                <a:pt x="0" y="287055"/>
              </a:lnTo>
            </a:path>
          </a:pathLst>
        </a:custGeom>
        <a:noFill/>
        <a:ln w="44450" cap="flat" cmpd="sng" algn="ctr">
          <a:solidFill>
            <a:schemeClr val="accent6"/>
          </a:solidFill>
          <a:prstDash val="solid"/>
        </a:ln>
        <a:effectLst>
          <a:outerShdw blurRad="38100" dist="25400" dir="2700000" algn="br" rotWithShape="0">
            <a:srgbClr val="000000">
              <a:alpha val="60000"/>
            </a:srgbClr>
          </a:outerShdw>
        </a:effectLst>
      </dsp:spPr>
      <dsp:style>
        <a:lnRef idx="3">
          <a:schemeClr val="accent6"/>
        </a:lnRef>
        <a:fillRef idx="0">
          <a:schemeClr val="accent6"/>
        </a:fillRef>
        <a:effectRef idx="2">
          <a:schemeClr val="accent6"/>
        </a:effectRef>
        <a:fontRef idx="minor">
          <a:schemeClr val="tx1"/>
        </a:fontRef>
      </dsp:style>
    </dsp:sp>
    <dsp:sp modelId="{65463B22-A900-174D-82E7-A80575B7ED99}">
      <dsp:nvSpPr>
        <dsp:cNvPr id="0" name=""/>
        <dsp:cNvSpPr/>
      </dsp:nvSpPr>
      <dsp:spPr>
        <a:xfrm>
          <a:off x="137175" y="2343568"/>
          <a:ext cx="205039" cy="1599309"/>
        </a:xfrm>
        <a:custGeom>
          <a:avLst/>
          <a:gdLst/>
          <a:ahLst/>
          <a:cxnLst/>
          <a:rect l="0" t="0" r="0" b="0"/>
          <a:pathLst>
            <a:path>
              <a:moveTo>
                <a:pt x="0" y="0"/>
              </a:moveTo>
              <a:lnTo>
                <a:pt x="0" y="1599309"/>
              </a:lnTo>
              <a:lnTo>
                <a:pt x="205039" y="1599309"/>
              </a:lnTo>
            </a:path>
          </a:pathLst>
        </a:custGeom>
        <a:noFill/>
        <a:ln w="44450" cap="flat" cmpd="sng" algn="ctr">
          <a:solidFill>
            <a:schemeClr val="accent6"/>
          </a:solidFill>
          <a:prstDash val="solid"/>
        </a:ln>
        <a:effectLst>
          <a:outerShdw blurRad="38100" dist="25400" dir="2700000" algn="br" rotWithShape="0">
            <a:srgbClr val="000000">
              <a:alpha val="60000"/>
            </a:srgbClr>
          </a:outerShdw>
        </a:effectLst>
      </dsp:spPr>
      <dsp:style>
        <a:lnRef idx="3">
          <a:schemeClr val="accent6"/>
        </a:lnRef>
        <a:fillRef idx="0">
          <a:schemeClr val="accent6"/>
        </a:fillRef>
        <a:effectRef idx="2">
          <a:schemeClr val="accent6"/>
        </a:effectRef>
        <a:fontRef idx="minor">
          <a:schemeClr val="tx1"/>
        </a:fontRef>
      </dsp:style>
    </dsp:sp>
    <dsp:sp modelId="{302EFB1A-FCDE-1849-8D22-6BFC10F1C7F1}">
      <dsp:nvSpPr>
        <dsp:cNvPr id="0" name=""/>
        <dsp:cNvSpPr/>
      </dsp:nvSpPr>
      <dsp:spPr>
        <a:xfrm>
          <a:off x="137175" y="2343568"/>
          <a:ext cx="205039" cy="628788"/>
        </a:xfrm>
        <a:custGeom>
          <a:avLst/>
          <a:gdLst/>
          <a:ahLst/>
          <a:cxnLst/>
          <a:rect l="0" t="0" r="0" b="0"/>
          <a:pathLst>
            <a:path>
              <a:moveTo>
                <a:pt x="0" y="0"/>
              </a:moveTo>
              <a:lnTo>
                <a:pt x="0" y="628788"/>
              </a:lnTo>
              <a:lnTo>
                <a:pt x="205039" y="628788"/>
              </a:lnTo>
            </a:path>
          </a:pathLst>
        </a:custGeom>
        <a:noFill/>
        <a:ln w="44450" cap="flat" cmpd="sng" algn="ctr">
          <a:solidFill>
            <a:schemeClr val="accent6"/>
          </a:solidFill>
          <a:prstDash val="solid"/>
        </a:ln>
        <a:effectLst>
          <a:outerShdw blurRad="38100" dist="25400" dir="2700000" algn="br" rotWithShape="0">
            <a:srgbClr val="000000">
              <a:alpha val="60000"/>
            </a:srgbClr>
          </a:outerShdw>
        </a:effectLst>
      </dsp:spPr>
      <dsp:style>
        <a:lnRef idx="3">
          <a:schemeClr val="accent6"/>
        </a:lnRef>
        <a:fillRef idx="0">
          <a:schemeClr val="accent6"/>
        </a:fillRef>
        <a:effectRef idx="2">
          <a:schemeClr val="accent6"/>
        </a:effectRef>
        <a:fontRef idx="minor">
          <a:schemeClr val="tx1"/>
        </a:fontRef>
      </dsp:style>
    </dsp:sp>
    <dsp:sp modelId="{44C1D0F1-3B88-DC4E-97C1-00B658DC6FE1}">
      <dsp:nvSpPr>
        <dsp:cNvPr id="0" name=""/>
        <dsp:cNvSpPr/>
      </dsp:nvSpPr>
      <dsp:spPr>
        <a:xfrm>
          <a:off x="683948" y="1373047"/>
          <a:ext cx="3307973" cy="287055"/>
        </a:xfrm>
        <a:custGeom>
          <a:avLst/>
          <a:gdLst/>
          <a:ahLst/>
          <a:cxnLst/>
          <a:rect l="0" t="0" r="0" b="0"/>
          <a:pathLst>
            <a:path>
              <a:moveTo>
                <a:pt x="3307973" y="0"/>
              </a:moveTo>
              <a:lnTo>
                <a:pt x="3307973" y="143527"/>
              </a:lnTo>
              <a:lnTo>
                <a:pt x="0" y="143527"/>
              </a:lnTo>
              <a:lnTo>
                <a:pt x="0" y="287055"/>
              </a:lnTo>
            </a:path>
          </a:pathLst>
        </a:custGeom>
        <a:noFill/>
        <a:ln w="44450" cap="flat" cmpd="sng" algn="ctr">
          <a:solidFill>
            <a:schemeClr val="accent6"/>
          </a:solidFill>
          <a:prstDash val="solid"/>
        </a:ln>
        <a:effectLst>
          <a:outerShdw blurRad="38100" dist="25400" dir="2700000" algn="br" rotWithShape="0">
            <a:srgbClr val="000000">
              <a:alpha val="60000"/>
            </a:srgbClr>
          </a:outerShdw>
        </a:effectLst>
      </dsp:spPr>
      <dsp:style>
        <a:lnRef idx="3">
          <a:schemeClr val="accent6"/>
        </a:lnRef>
        <a:fillRef idx="0">
          <a:schemeClr val="accent6"/>
        </a:fillRef>
        <a:effectRef idx="2">
          <a:schemeClr val="accent6"/>
        </a:effectRef>
        <a:fontRef idx="minor">
          <a:schemeClr val="tx1"/>
        </a:fontRef>
      </dsp:style>
    </dsp:sp>
    <dsp:sp modelId="{9A12DE5A-70C1-804B-9A4B-22524871D7B4}">
      <dsp:nvSpPr>
        <dsp:cNvPr id="0" name=""/>
        <dsp:cNvSpPr/>
      </dsp:nvSpPr>
      <dsp:spPr>
        <a:xfrm>
          <a:off x="3308456" y="689581"/>
          <a:ext cx="1366931" cy="683465"/>
        </a:xfrm>
        <a:prstGeom prst="rect">
          <a:avLst/>
        </a:prstGeom>
        <a:gradFill rotWithShape="1">
          <a:gsLst>
            <a:gs pos="0">
              <a:schemeClr val="accent1">
                <a:shade val="70000"/>
                <a:satMod val="150000"/>
              </a:schemeClr>
            </a:gs>
            <a:gs pos="34000">
              <a:schemeClr val="accent1">
                <a:shade val="70000"/>
                <a:satMod val="140000"/>
              </a:schemeClr>
            </a:gs>
            <a:gs pos="70000">
              <a:schemeClr val="accent1">
                <a:tint val="100000"/>
                <a:shade val="90000"/>
                <a:satMod val="140000"/>
              </a:schemeClr>
            </a:gs>
            <a:gs pos="100000">
              <a:schemeClr val="accent1">
                <a:tint val="100000"/>
                <a:shade val="100000"/>
                <a:satMod val="100000"/>
              </a:schemeClr>
            </a:gs>
          </a:gsLst>
          <a:path path="circle">
            <a:fillToRect l="100000" t="100000" r="100000" b="100000"/>
          </a:path>
        </a:gradFill>
        <a:ln w="9525" cap="flat" cmpd="sng" algn="ctr">
          <a:solidFill>
            <a:schemeClr val="accent1"/>
          </a:solidFill>
          <a:prstDash val="solid"/>
        </a:ln>
        <a:effectLst>
          <a:outerShdw blurRad="38100" dist="25400" dir="2700000" algn="br" rotWithShape="0">
            <a:srgbClr val="000000">
              <a:alpha val="60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Meta Model/Ontology</a:t>
          </a:r>
          <a:endParaRPr lang="en-US" sz="1500" kern="1200" dirty="0"/>
        </a:p>
      </dsp:txBody>
      <dsp:txXfrm>
        <a:off x="3308456" y="689581"/>
        <a:ext cx="1366931" cy="683465"/>
      </dsp:txXfrm>
    </dsp:sp>
    <dsp:sp modelId="{BF32D8EB-9D41-6C42-A5DA-166765D5458D}">
      <dsp:nvSpPr>
        <dsp:cNvPr id="0" name=""/>
        <dsp:cNvSpPr/>
      </dsp:nvSpPr>
      <dsp:spPr>
        <a:xfrm>
          <a:off x="482" y="1660102"/>
          <a:ext cx="1366931" cy="683465"/>
        </a:xfrm>
        <a:prstGeom prst="rect">
          <a:avLst/>
        </a:prstGeom>
        <a:gradFill rotWithShape="1">
          <a:gsLst>
            <a:gs pos="0">
              <a:schemeClr val="accent2">
                <a:shade val="70000"/>
                <a:satMod val="150000"/>
              </a:schemeClr>
            </a:gs>
            <a:gs pos="34000">
              <a:schemeClr val="accent2">
                <a:shade val="70000"/>
                <a:satMod val="140000"/>
              </a:schemeClr>
            </a:gs>
            <a:gs pos="70000">
              <a:schemeClr val="accent2">
                <a:tint val="100000"/>
                <a:shade val="90000"/>
                <a:satMod val="140000"/>
              </a:schemeClr>
            </a:gs>
            <a:gs pos="100000">
              <a:schemeClr val="accent2">
                <a:tint val="100000"/>
                <a:shade val="100000"/>
                <a:satMod val="100000"/>
              </a:schemeClr>
            </a:gs>
          </a:gsLst>
          <a:path path="circle">
            <a:fillToRect l="100000" t="100000" r="100000" b="100000"/>
          </a:path>
        </a:gradFill>
        <a:ln w="9525" cap="flat" cmpd="sng" algn="ctr">
          <a:solidFill>
            <a:schemeClr val="accent2"/>
          </a:solidFill>
          <a:prstDash val="solid"/>
        </a:ln>
        <a:effectLst>
          <a:outerShdw blurRad="38100" dist="25400" dir="2700000" algn="br" rotWithShape="0">
            <a:srgbClr val="000000">
              <a:alpha val="60000"/>
            </a:srgbClr>
          </a:outerShdw>
        </a:effectLst>
      </dsp:spPr>
      <dsp:style>
        <a:lnRef idx="1">
          <a:schemeClr val="accent2"/>
        </a:lnRef>
        <a:fillRef idx="3">
          <a:schemeClr val="accent2"/>
        </a:fillRef>
        <a:effectRef idx="2">
          <a:schemeClr val="accent2"/>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STIX RIM</a:t>
          </a:r>
          <a:endParaRPr lang="en-US" sz="1500" kern="1200" dirty="0"/>
        </a:p>
      </dsp:txBody>
      <dsp:txXfrm>
        <a:off x="482" y="1660102"/>
        <a:ext cx="1366931" cy="683465"/>
      </dsp:txXfrm>
    </dsp:sp>
    <dsp:sp modelId="{CD9E414E-FA12-3B4E-A293-4BB4EF210DF3}">
      <dsp:nvSpPr>
        <dsp:cNvPr id="0" name=""/>
        <dsp:cNvSpPr/>
      </dsp:nvSpPr>
      <dsp:spPr>
        <a:xfrm>
          <a:off x="342215" y="2630623"/>
          <a:ext cx="1366931" cy="683465"/>
        </a:xfrm>
        <a:prstGeom prst="rect">
          <a:avLst/>
        </a:prstGeom>
        <a:gradFill rotWithShape="1">
          <a:gsLst>
            <a:gs pos="0">
              <a:schemeClr val="accent2">
                <a:shade val="70000"/>
                <a:satMod val="150000"/>
              </a:schemeClr>
            </a:gs>
            <a:gs pos="34000">
              <a:schemeClr val="accent2">
                <a:shade val="70000"/>
                <a:satMod val="140000"/>
              </a:schemeClr>
            </a:gs>
            <a:gs pos="70000">
              <a:schemeClr val="accent2">
                <a:tint val="100000"/>
                <a:shade val="90000"/>
                <a:satMod val="140000"/>
              </a:schemeClr>
            </a:gs>
            <a:gs pos="100000">
              <a:schemeClr val="accent2">
                <a:tint val="100000"/>
                <a:shade val="100000"/>
                <a:satMod val="100000"/>
              </a:schemeClr>
            </a:gs>
          </a:gsLst>
          <a:path path="circle">
            <a:fillToRect l="100000" t="100000" r="100000" b="100000"/>
          </a:path>
        </a:gradFill>
        <a:ln w="9525" cap="flat" cmpd="sng" algn="ctr">
          <a:solidFill>
            <a:schemeClr val="accent2"/>
          </a:solidFill>
          <a:prstDash val="solid"/>
        </a:ln>
        <a:effectLst>
          <a:outerShdw blurRad="38100" dist="25400" dir="2700000" algn="br" rotWithShape="0">
            <a:srgbClr val="000000">
              <a:alpha val="60000"/>
            </a:srgbClr>
          </a:outerShdw>
        </a:effectLst>
      </dsp:spPr>
      <dsp:style>
        <a:lnRef idx="1">
          <a:schemeClr val="accent2"/>
        </a:lnRef>
        <a:fillRef idx="3">
          <a:schemeClr val="accent2"/>
        </a:fillRef>
        <a:effectRef idx="2">
          <a:schemeClr val="accent2"/>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STIX XML</a:t>
          </a:r>
          <a:endParaRPr lang="en-US" sz="1500" kern="1200" dirty="0"/>
        </a:p>
      </dsp:txBody>
      <dsp:txXfrm>
        <a:off x="342215" y="2630623"/>
        <a:ext cx="1366931" cy="683465"/>
      </dsp:txXfrm>
    </dsp:sp>
    <dsp:sp modelId="{E7BC0599-A551-9145-BAAF-3D63AC07E5B0}">
      <dsp:nvSpPr>
        <dsp:cNvPr id="0" name=""/>
        <dsp:cNvSpPr/>
      </dsp:nvSpPr>
      <dsp:spPr>
        <a:xfrm>
          <a:off x="342215" y="3601144"/>
          <a:ext cx="1366931" cy="683465"/>
        </a:xfrm>
        <a:prstGeom prst="rect">
          <a:avLst/>
        </a:prstGeom>
        <a:gradFill rotWithShape="1">
          <a:gsLst>
            <a:gs pos="0">
              <a:schemeClr val="accent2">
                <a:shade val="70000"/>
                <a:satMod val="150000"/>
              </a:schemeClr>
            </a:gs>
            <a:gs pos="34000">
              <a:schemeClr val="accent2">
                <a:shade val="70000"/>
                <a:satMod val="140000"/>
              </a:schemeClr>
            </a:gs>
            <a:gs pos="70000">
              <a:schemeClr val="accent2">
                <a:tint val="100000"/>
                <a:shade val="90000"/>
                <a:satMod val="140000"/>
              </a:schemeClr>
            </a:gs>
            <a:gs pos="100000">
              <a:schemeClr val="accent2">
                <a:tint val="100000"/>
                <a:shade val="100000"/>
                <a:satMod val="100000"/>
              </a:schemeClr>
            </a:gs>
          </a:gsLst>
          <a:path path="circle">
            <a:fillToRect l="100000" t="100000" r="100000" b="100000"/>
          </a:path>
        </a:gradFill>
        <a:ln w="9525" cap="flat" cmpd="sng" algn="ctr">
          <a:solidFill>
            <a:schemeClr val="accent2"/>
          </a:solidFill>
          <a:prstDash val="solid"/>
        </a:ln>
        <a:effectLst>
          <a:outerShdw blurRad="38100" dist="25400" dir="2700000" algn="br" rotWithShape="0">
            <a:srgbClr val="000000">
              <a:alpha val="60000"/>
            </a:srgbClr>
          </a:outerShdw>
        </a:effectLst>
      </dsp:spPr>
      <dsp:style>
        <a:lnRef idx="1">
          <a:schemeClr val="accent2"/>
        </a:lnRef>
        <a:fillRef idx="3">
          <a:schemeClr val="accent2"/>
        </a:fillRef>
        <a:effectRef idx="2">
          <a:schemeClr val="accent2"/>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STIX JSON</a:t>
          </a:r>
          <a:endParaRPr lang="en-US" sz="1500" kern="1200" dirty="0"/>
        </a:p>
      </dsp:txBody>
      <dsp:txXfrm>
        <a:off x="342215" y="3601144"/>
        <a:ext cx="1366931" cy="683465"/>
      </dsp:txXfrm>
    </dsp:sp>
    <dsp:sp modelId="{DDAE6EA9-32C1-4A49-8282-526E58DB176B}">
      <dsp:nvSpPr>
        <dsp:cNvPr id="0" name=""/>
        <dsp:cNvSpPr/>
      </dsp:nvSpPr>
      <dsp:spPr>
        <a:xfrm>
          <a:off x="1654469" y="1660102"/>
          <a:ext cx="1366931" cy="683465"/>
        </a:xfrm>
        <a:prstGeom prst="rect">
          <a:avLst/>
        </a:prstGeom>
        <a:gradFill rotWithShape="1">
          <a:gsLst>
            <a:gs pos="0">
              <a:schemeClr val="accent2">
                <a:shade val="70000"/>
                <a:satMod val="150000"/>
              </a:schemeClr>
            </a:gs>
            <a:gs pos="34000">
              <a:schemeClr val="accent2">
                <a:shade val="70000"/>
                <a:satMod val="140000"/>
              </a:schemeClr>
            </a:gs>
            <a:gs pos="70000">
              <a:schemeClr val="accent2">
                <a:tint val="100000"/>
                <a:shade val="90000"/>
                <a:satMod val="140000"/>
              </a:schemeClr>
            </a:gs>
            <a:gs pos="100000">
              <a:schemeClr val="accent2">
                <a:tint val="100000"/>
                <a:shade val="100000"/>
                <a:satMod val="100000"/>
              </a:schemeClr>
            </a:gs>
          </a:gsLst>
          <a:path path="circle">
            <a:fillToRect l="100000" t="100000" r="100000" b="100000"/>
          </a:path>
        </a:gradFill>
        <a:ln w="9525" cap="flat" cmpd="sng" algn="ctr">
          <a:solidFill>
            <a:schemeClr val="accent2"/>
          </a:solidFill>
          <a:prstDash val="solid"/>
        </a:ln>
        <a:effectLst>
          <a:outerShdw blurRad="38100" dist="25400" dir="2700000" algn="br" rotWithShape="0">
            <a:srgbClr val="000000">
              <a:alpha val="60000"/>
            </a:srgbClr>
          </a:outerShdw>
        </a:effectLst>
      </dsp:spPr>
      <dsp:style>
        <a:lnRef idx="1">
          <a:schemeClr val="accent2"/>
        </a:lnRef>
        <a:fillRef idx="3">
          <a:schemeClr val="accent2"/>
        </a:fillRef>
        <a:effectRef idx="2">
          <a:schemeClr val="accent2"/>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err="1" smtClean="0"/>
            <a:t>IODef</a:t>
          </a:r>
          <a:r>
            <a:rPr lang="en-US" sz="1500" kern="1200" dirty="0" smtClean="0"/>
            <a:t> (model, implicit)</a:t>
          </a:r>
          <a:endParaRPr lang="en-US" sz="1500" kern="1200" dirty="0"/>
        </a:p>
      </dsp:txBody>
      <dsp:txXfrm>
        <a:off x="1654469" y="1660102"/>
        <a:ext cx="1366931" cy="683465"/>
      </dsp:txXfrm>
    </dsp:sp>
    <dsp:sp modelId="{D88FD843-58C0-DF40-84F2-9507C6DAC07A}">
      <dsp:nvSpPr>
        <dsp:cNvPr id="0" name=""/>
        <dsp:cNvSpPr/>
      </dsp:nvSpPr>
      <dsp:spPr>
        <a:xfrm>
          <a:off x="1996202" y="2630623"/>
          <a:ext cx="1366931" cy="683465"/>
        </a:xfrm>
        <a:prstGeom prst="rect">
          <a:avLst/>
        </a:prstGeom>
        <a:gradFill rotWithShape="1">
          <a:gsLst>
            <a:gs pos="0">
              <a:schemeClr val="accent2">
                <a:shade val="70000"/>
                <a:satMod val="150000"/>
              </a:schemeClr>
            </a:gs>
            <a:gs pos="34000">
              <a:schemeClr val="accent2">
                <a:shade val="70000"/>
                <a:satMod val="140000"/>
              </a:schemeClr>
            </a:gs>
            <a:gs pos="70000">
              <a:schemeClr val="accent2">
                <a:tint val="100000"/>
                <a:shade val="90000"/>
                <a:satMod val="140000"/>
              </a:schemeClr>
            </a:gs>
            <a:gs pos="100000">
              <a:schemeClr val="accent2">
                <a:tint val="100000"/>
                <a:shade val="100000"/>
                <a:satMod val="100000"/>
              </a:schemeClr>
            </a:gs>
          </a:gsLst>
          <a:path path="circle">
            <a:fillToRect l="100000" t="100000" r="100000" b="100000"/>
          </a:path>
        </a:gradFill>
        <a:ln w="9525" cap="flat" cmpd="sng" algn="ctr">
          <a:solidFill>
            <a:schemeClr val="accent2"/>
          </a:solidFill>
          <a:prstDash val="solid"/>
        </a:ln>
        <a:effectLst>
          <a:outerShdw blurRad="38100" dist="25400" dir="2700000" algn="br" rotWithShape="0">
            <a:srgbClr val="000000">
              <a:alpha val="60000"/>
            </a:srgbClr>
          </a:outerShdw>
        </a:effectLst>
      </dsp:spPr>
      <dsp:style>
        <a:lnRef idx="1">
          <a:schemeClr val="accent2"/>
        </a:lnRef>
        <a:fillRef idx="3">
          <a:schemeClr val="accent2"/>
        </a:fillRef>
        <a:effectRef idx="2">
          <a:schemeClr val="accent2"/>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err="1" smtClean="0"/>
            <a:t>IODef</a:t>
          </a:r>
          <a:r>
            <a:rPr lang="en-US" sz="1500" kern="1200" dirty="0" smtClean="0"/>
            <a:t> (protocol)</a:t>
          </a:r>
          <a:endParaRPr lang="en-US" sz="1500" kern="1200" dirty="0"/>
        </a:p>
      </dsp:txBody>
      <dsp:txXfrm>
        <a:off x="1996202" y="2630623"/>
        <a:ext cx="1366931" cy="683465"/>
      </dsp:txXfrm>
    </dsp:sp>
    <dsp:sp modelId="{516267D5-8BC8-6B43-941A-85AC1C9C19A6}">
      <dsp:nvSpPr>
        <dsp:cNvPr id="0" name=""/>
        <dsp:cNvSpPr/>
      </dsp:nvSpPr>
      <dsp:spPr>
        <a:xfrm>
          <a:off x="3308456" y="1660102"/>
          <a:ext cx="1366931" cy="683465"/>
        </a:xfrm>
        <a:prstGeom prst="rect">
          <a:avLst/>
        </a:prstGeom>
        <a:gradFill rotWithShape="1">
          <a:gsLst>
            <a:gs pos="0">
              <a:schemeClr val="accent2">
                <a:shade val="70000"/>
                <a:satMod val="150000"/>
              </a:schemeClr>
            </a:gs>
            <a:gs pos="34000">
              <a:schemeClr val="accent2">
                <a:shade val="70000"/>
                <a:satMod val="140000"/>
              </a:schemeClr>
            </a:gs>
            <a:gs pos="70000">
              <a:schemeClr val="accent2">
                <a:tint val="100000"/>
                <a:shade val="90000"/>
                <a:satMod val="140000"/>
              </a:schemeClr>
            </a:gs>
            <a:gs pos="100000">
              <a:schemeClr val="accent2">
                <a:tint val="100000"/>
                <a:shade val="100000"/>
                <a:satMod val="100000"/>
              </a:schemeClr>
            </a:gs>
          </a:gsLst>
          <a:path path="circle">
            <a:fillToRect l="100000" t="100000" r="100000" b="100000"/>
          </a:path>
        </a:gradFill>
        <a:ln w="9525" cap="flat" cmpd="sng" algn="ctr">
          <a:solidFill>
            <a:schemeClr val="accent2"/>
          </a:solidFill>
          <a:prstDash val="solid"/>
        </a:ln>
        <a:effectLst>
          <a:outerShdw blurRad="38100" dist="25400" dir="2700000" algn="br" rotWithShape="0">
            <a:srgbClr val="000000">
              <a:alpha val="60000"/>
            </a:srgbClr>
          </a:outerShdw>
        </a:effectLst>
      </dsp:spPr>
      <dsp:style>
        <a:lnRef idx="1">
          <a:schemeClr val="accent2"/>
        </a:lnRef>
        <a:fillRef idx="3">
          <a:schemeClr val="accent2"/>
        </a:fillRef>
        <a:effectRef idx="2">
          <a:schemeClr val="accent2"/>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CAP (Model, implicit)</a:t>
          </a:r>
          <a:endParaRPr lang="en-US" sz="1500" kern="1200" dirty="0"/>
        </a:p>
      </dsp:txBody>
      <dsp:txXfrm>
        <a:off x="3308456" y="1660102"/>
        <a:ext cx="1366931" cy="683465"/>
      </dsp:txXfrm>
    </dsp:sp>
    <dsp:sp modelId="{82336156-4F11-C24F-AF24-E64E6B66EC9A}">
      <dsp:nvSpPr>
        <dsp:cNvPr id="0" name=""/>
        <dsp:cNvSpPr/>
      </dsp:nvSpPr>
      <dsp:spPr>
        <a:xfrm>
          <a:off x="3650188" y="2630623"/>
          <a:ext cx="1366931" cy="683465"/>
        </a:xfrm>
        <a:prstGeom prst="rect">
          <a:avLst/>
        </a:prstGeom>
        <a:gradFill rotWithShape="1">
          <a:gsLst>
            <a:gs pos="0">
              <a:schemeClr val="accent2">
                <a:shade val="70000"/>
                <a:satMod val="150000"/>
              </a:schemeClr>
            </a:gs>
            <a:gs pos="34000">
              <a:schemeClr val="accent2">
                <a:shade val="70000"/>
                <a:satMod val="140000"/>
              </a:schemeClr>
            </a:gs>
            <a:gs pos="70000">
              <a:schemeClr val="accent2">
                <a:tint val="100000"/>
                <a:shade val="90000"/>
                <a:satMod val="140000"/>
              </a:schemeClr>
            </a:gs>
            <a:gs pos="100000">
              <a:schemeClr val="accent2">
                <a:tint val="100000"/>
                <a:shade val="100000"/>
                <a:satMod val="100000"/>
              </a:schemeClr>
            </a:gs>
          </a:gsLst>
          <a:path path="circle">
            <a:fillToRect l="100000" t="100000" r="100000" b="100000"/>
          </a:path>
        </a:gradFill>
        <a:ln w="9525" cap="flat" cmpd="sng" algn="ctr">
          <a:solidFill>
            <a:schemeClr val="accent2"/>
          </a:solidFill>
          <a:prstDash val="solid"/>
        </a:ln>
        <a:effectLst>
          <a:outerShdw blurRad="38100" dist="25400" dir="2700000" algn="br" rotWithShape="0">
            <a:srgbClr val="000000">
              <a:alpha val="60000"/>
            </a:srgbClr>
          </a:outerShdw>
        </a:effectLst>
      </dsp:spPr>
      <dsp:style>
        <a:lnRef idx="1">
          <a:schemeClr val="accent2"/>
        </a:lnRef>
        <a:fillRef idx="3">
          <a:schemeClr val="accent2"/>
        </a:fillRef>
        <a:effectRef idx="2">
          <a:schemeClr val="accent2"/>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Cap XML</a:t>
          </a:r>
          <a:endParaRPr lang="en-US" sz="1500" kern="1200" dirty="0"/>
        </a:p>
      </dsp:txBody>
      <dsp:txXfrm>
        <a:off x="3650188" y="2630623"/>
        <a:ext cx="1366931" cy="683465"/>
      </dsp:txXfrm>
    </dsp:sp>
    <dsp:sp modelId="{D97149CB-9BBA-BE41-8E74-F1C2F88D859C}">
      <dsp:nvSpPr>
        <dsp:cNvPr id="0" name=""/>
        <dsp:cNvSpPr/>
      </dsp:nvSpPr>
      <dsp:spPr>
        <a:xfrm>
          <a:off x="4962442" y="1660102"/>
          <a:ext cx="1366931" cy="683465"/>
        </a:xfrm>
        <a:prstGeom prst="rect">
          <a:avLst/>
        </a:prstGeom>
        <a:gradFill rotWithShape="1">
          <a:gsLst>
            <a:gs pos="0">
              <a:schemeClr val="accent2">
                <a:shade val="70000"/>
                <a:satMod val="150000"/>
              </a:schemeClr>
            </a:gs>
            <a:gs pos="34000">
              <a:schemeClr val="accent2">
                <a:shade val="70000"/>
                <a:satMod val="140000"/>
              </a:schemeClr>
            </a:gs>
            <a:gs pos="70000">
              <a:schemeClr val="accent2">
                <a:tint val="100000"/>
                <a:shade val="90000"/>
                <a:satMod val="140000"/>
              </a:schemeClr>
            </a:gs>
            <a:gs pos="100000">
              <a:schemeClr val="accent2">
                <a:tint val="100000"/>
                <a:shade val="100000"/>
                <a:satMod val="100000"/>
              </a:schemeClr>
            </a:gs>
          </a:gsLst>
          <a:path path="circle">
            <a:fillToRect l="100000" t="100000" r="100000" b="100000"/>
          </a:path>
        </a:gradFill>
        <a:ln w="9525" cap="flat" cmpd="sng" algn="ctr">
          <a:solidFill>
            <a:schemeClr val="accent2"/>
          </a:solidFill>
          <a:prstDash val="solid"/>
        </a:ln>
        <a:effectLst>
          <a:outerShdw blurRad="38100" dist="25400" dir="2700000" algn="br" rotWithShape="0">
            <a:srgbClr val="000000">
              <a:alpha val="60000"/>
            </a:srgbClr>
          </a:outerShdw>
        </a:effectLst>
      </dsp:spPr>
      <dsp:style>
        <a:lnRef idx="1">
          <a:schemeClr val="accent2"/>
        </a:lnRef>
        <a:fillRef idx="3">
          <a:schemeClr val="accent2"/>
        </a:fillRef>
        <a:effectRef idx="2">
          <a:schemeClr val="accent2"/>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Snort (model, implicit)</a:t>
          </a:r>
          <a:endParaRPr lang="en-US" sz="1500" kern="1200" dirty="0"/>
        </a:p>
      </dsp:txBody>
      <dsp:txXfrm>
        <a:off x="4962442" y="1660102"/>
        <a:ext cx="1366931" cy="683465"/>
      </dsp:txXfrm>
    </dsp:sp>
    <dsp:sp modelId="{DD7EBEE8-6900-FC49-B5A4-B89746C84069}">
      <dsp:nvSpPr>
        <dsp:cNvPr id="0" name=""/>
        <dsp:cNvSpPr/>
      </dsp:nvSpPr>
      <dsp:spPr>
        <a:xfrm>
          <a:off x="5304175" y="2630623"/>
          <a:ext cx="1366931" cy="683465"/>
        </a:xfrm>
        <a:prstGeom prst="rect">
          <a:avLst/>
        </a:prstGeom>
        <a:gradFill rotWithShape="1">
          <a:gsLst>
            <a:gs pos="0">
              <a:schemeClr val="accent2">
                <a:shade val="70000"/>
                <a:satMod val="150000"/>
              </a:schemeClr>
            </a:gs>
            <a:gs pos="34000">
              <a:schemeClr val="accent2">
                <a:shade val="70000"/>
                <a:satMod val="140000"/>
              </a:schemeClr>
            </a:gs>
            <a:gs pos="70000">
              <a:schemeClr val="accent2">
                <a:tint val="100000"/>
                <a:shade val="90000"/>
                <a:satMod val="140000"/>
              </a:schemeClr>
            </a:gs>
            <a:gs pos="100000">
              <a:schemeClr val="accent2">
                <a:tint val="100000"/>
                <a:shade val="100000"/>
                <a:satMod val="100000"/>
              </a:schemeClr>
            </a:gs>
          </a:gsLst>
          <a:path path="circle">
            <a:fillToRect l="100000" t="100000" r="100000" b="100000"/>
          </a:path>
        </a:gradFill>
        <a:ln w="9525" cap="flat" cmpd="sng" algn="ctr">
          <a:solidFill>
            <a:schemeClr val="accent2"/>
          </a:solidFill>
          <a:prstDash val="solid"/>
        </a:ln>
        <a:effectLst>
          <a:outerShdw blurRad="38100" dist="25400" dir="2700000" algn="br" rotWithShape="0">
            <a:srgbClr val="000000">
              <a:alpha val="60000"/>
            </a:srgbClr>
          </a:outerShdw>
        </a:effectLst>
      </dsp:spPr>
      <dsp:style>
        <a:lnRef idx="1">
          <a:schemeClr val="accent2"/>
        </a:lnRef>
        <a:fillRef idx="3">
          <a:schemeClr val="accent2"/>
        </a:fillRef>
        <a:effectRef idx="2">
          <a:schemeClr val="accent2"/>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Snort rules</a:t>
          </a:r>
          <a:endParaRPr lang="en-US" sz="1500" kern="1200" dirty="0"/>
        </a:p>
      </dsp:txBody>
      <dsp:txXfrm>
        <a:off x="5304175" y="2630623"/>
        <a:ext cx="1366931" cy="683465"/>
      </dsp:txXfrm>
    </dsp:sp>
    <dsp:sp modelId="{05D87038-C661-0D4A-B04F-9EE6A0A8FD86}">
      <dsp:nvSpPr>
        <dsp:cNvPr id="0" name=""/>
        <dsp:cNvSpPr/>
      </dsp:nvSpPr>
      <dsp:spPr>
        <a:xfrm>
          <a:off x="6616429" y="1660102"/>
          <a:ext cx="1366931" cy="683465"/>
        </a:xfrm>
        <a:prstGeom prst="rect">
          <a:avLst/>
        </a:prstGeom>
        <a:gradFill rotWithShape="1">
          <a:gsLst>
            <a:gs pos="0">
              <a:schemeClr val="accent2">
                <a:shade val="70000"/>
                <a:satMod val="150000"/>
              </a:schemeClr>
            </a:gs>
            <a:gs pos="34000">
              <a:schemeClr val="accent2">
                <a:shade val="70000"/>
                <a:satMod val="140000"/>
              </a:schemeClr>
            </a:gs>
            <a:gs pos="70000">
              <a:schemeClr val="accent2">
                <a:tint val="100000"/>
                <a:shade val="90000"/>
                <a:satMod val="140000"/>
              </a:schemeClr>
            </a:gs>
            <a:gs pos="100000">
              <a:schemeClr val="accent2">
                <a:tint val="100000"/>
                <a:shade val="100000"/>
                <a:satMod val="100000"/>
              </a:schemeClr>
            </a:gs>
          </a:gsLst>
          <a:path path="circle">
            <a:fillToRect l="100000" t="100000" r="100000" b="100000"/>
          </a:path>
        </a:gradFill>
        <a:ln w="9525" cap="flat" cmpd="sng" algn="ctr">
          <a:solidFill>
            <a:schemeClr val="accent2"/>
          </a:solidFill>
          <a:prstDash val="solid"/>
        </a:ln>
        <a:effectLst>
          <a:outerShdw blurRad="38100" dist="25400" dir="2700000" algn="br" rotWithShape="0">
            <a:srgbClr val="000000">
              <a:alpha val="60000"/>
            </a:srgbClr>
          </a:outerShdw>
        </a:effectLst>
      </dsp:spPr>
      <dsp:style>
        <a:lnRef idx="1">
          <a:schemeClr val="accent2"/>
        </a:lnRef>
        <a:fillRef idx="3">
          <a:schemeClr val="accent2"/>
        </a:fillRef>
        <a:effectRef idx="2">
          <a:schemeClr val="accent2"/>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Physical Threat Model</a:t>
          </a:r>
          <a:endParaRPr lang="en-US" sz="1500" kern="1200" dirty="0"/>
        </a:p>
      </dsp:txBody>
      <dsp:txXfrm>
        <a:off x="6616429" y="1660102"/>
        <a:ext cx="1366931" cy="683465"/>
      </dsp:txXfrm>
    </dsp:sp>
    <dsp:sp modelId="{8ED3A631-A845-3A4E-8A2D-ED0098E5CE49}">
      <dsp:nvSpPr>
        <dsp:cNvPr id="0" name=""/>
        <dsp:cNvSpPr/>
      </dsp:nvSpPr>
      <dsp:spPr>
        <a:xfrm>
          <a:off x="6958162" y="2630623"/>
          <a:ext cx="1366931" cy="683465"/>
        </a:xfrm>
        <a:prstGeom prst="rect">
          <a:avLst/>
        </a:prstGeom>
        <a:gradFill rotWithShape="1">
          <a:gsLst>
            <a:gs pos="0">
              <a:schemeClr val="accent2">
                <a:shade val="70000"/>
                <a:satMod val="150000"/>
              </a:schemeClr>
            </a:gs>
            <a:gs pos="34000">
              <a:schemeClr val="accent2">
                <a:shade val="70000"/>
                <a:satMod val="140000"/>
              </a:schemeClr>
            </a:gs>
            <a:gs pos="70000">
              <a:schemeClr val="accent2">
                <a:tint val="100000"/>
                <a:shade val="90000"/>
                <a:satMod val="140000"/>
              </a:schemeClr>
            </a:gs>
            <a:gs pos="100000">
              <a:schemeClr val="accent2">
                <a:tint val="100000"/>
                <a:shade val="100000"/>
                <a:satMod val="100000"/>
              </a:schemeClr>
            </a:gs>
          </a:gsLst>
          <a:path path="circle">
            <a:fillToRect l="100000" t="100000" r="100000" b="100000"/>
          </a:path>
        </a:gradFill>
        <a:ln w="9525" cap="flat" cmpd="sng" algn="ctr">
          <a:solidFill>
            <a:schemeClr val="accent2"/>
          </a:solidFill>
          <a:prstDash val="solid"/>
        </a:ln>
        <a:effectLst>
          <a:outerShdw blurRad="38100" dist="25400" dir="2700000" algn="br" rotWithShape="0">
            <a:srgbClr val="000000">
              <a:alpha val="60000"/>
            </a:srgbClr>
          </a:outerShdw>
        </a:effectLst>
      </dsp:spPr>
      <dsp:style>
        <a:lnRef idx="1">
          <a:schemeClr val="accent2"/>
        </a:lnRef>
        <a:fillRef idx="3">
          <a:schemeClr val="accent2"/>
        </a:fillRef>
        <a:effectRef idx="2">
          <a:schemeClr val="accent2"/>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PT XML </a:t>
          </a:r>
          <a:r>
            <a:rPr lang="en-US" sz="1500" kern="1200" smtClean="0"/>
            <a:t>(notional)</a:t>
          </a:r>
          <a:endParaRPr lang="en-US" sz="1500" kern="1200" dirty="0"/>
        </a:p>
      </dsp:txBody>
      <dsp:txXfrm>
        <a:off x="6958162" y="2630623"/>
        <a:ext cx="1366931" cy="683465"/>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D9D57AB-A217-BA4E-940B-9038E8E64492}" type="datetimeFigureOut">
              <a:rPr lang="en-US" smtClean="0"/>
              <a:t>5/13/2014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1A985B-05A6-2640-88EC-2951DAD6B4F7}" type="slidenum">
              <a:rPr lang="en-US" smtClean="0"/>
              <a:t>‹#›</a:t>
            </a:fld>
            <a:endParaRPr lang="en-US"/>
          </a:p>
        </p:txBody>
      </p:sp>
    </p:spTree>
    <p:extLst>
      <p:ext uri="{BB962C8B-B14F-4D97-AF65-F5344CB8AC3E}">
        <p14:creationId xmlns:p14="http://schemas.microsoft.com/office/powerpoint/2010/main" val="60446080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824391DA-6F4E-4546-BCFE-2ECE40479174}" type="slidenum">
              <a:rPr lang="en-US" smtClean="0"/>
              <a:pPr>
                <a:defRPr/>
              </a:pPr>
              <a:t>7</a:t>
            </a:fld>
            <a:endParaRPr lang="en-US" dirty="0"/>
          </a:p>
        </p:txBody>
      </p:sp>
    </p:spTree>
    <p:extLst>
      <p:ext uri="{BB962C8B-B14F-4D97-AF65-F5344CB8AC3E}">
        <p14:creationId xmlns:p14="http://schemas.microsoft.com/office/powerpoint/2010/main" val="19390720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63BF0F1-0BC3-6D4E-A19C-D840C0BB7B87}" type="datetimeFigureOut">
              <a:rPr lang="en-US" smtClean="0"/>
              <a:t>5/13/2014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1E8BC6-BA6A-5E44-8D94-ED51752F2B79}"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3BF0F1-0BC3-6D4E-A19C-D840C0BB7B87}" type="datetimeFigureOut">
              <a:rPr lang="en-US" smtClean="0"/>
              <a:t>5/13/2014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1E8BC6-BA6A-5E44-8D94-ED51752F2B7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63BF0F1-0BC3-6D4E-A19C-D840C0BB7B87}" type="datetimeFigureOut">
              <a:rPr lang="en-US" smtClean="0"/>
              <a:t>5/13/2014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1E8BC6-BA6A-5E44-8D94-ED51752F2B79}"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pic>
        <p:nvPicPr>
          <p:cNvPr id="3" name="Picture 5" descr="ESSA Logo.png"/>
          <p:cNvPicPr>
            <a:picLocks noChangeAspect="1"/>
          </p:cNvPicPr>
          <p:nvPr userDrawn="1"/>
        </p:nvPicPr>
        <p:blipFill>
          <a:blip r:embed="rId2" cstate="print"/>
          <a:srcRect r="66850" b="34871"/>
          <a:stretch>
            <a:fillRect/>
          </a:stretch>
        </p:blipFill>
        <p:spPr bwMode="auto">
          <a:xfrm>
            <a:off x="152400" y="223838"/>
            <a:ext cx="533400" cy="533400"/>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a:p>
        </p:txBody>
      </p:sp>
      <p:sp>
        <p:nvSpPr>
          <p:cNvPr id="4" name="Date Placeholder 2"/>
          <p:cNvSpPr>
            <a:spLocks noGrp="1"/>
          </p:cNvSpPr>
          <p:nvPr>
            <p:ph type="dt" sz="half" idx="10"/>
          </p:nvPr>
        </p:nvSpPr>
        <p:spPr/>
        <p:txBody>
          <a:bodyPr/>
          <a:lstStyle>
            <a:lvl1pPr>
              <a:defRPr/>
            </a:lvl1pPr>
          </a:lstStyle>
          <a:p>
            <a:pPr>
              <a:defRPr/>
            </a:pPr>
            <a:fld id="{64E08DFF-49B8-4890-B117-033379A94CCC}" type="datetime1">
              <a:rPr lang="en-US" smtClean="0"/>
              <a:pPr>
                <a:defRPr/>
              </a:pPr>
              <a:t>5/13/2014</a:t>
            </a:fld>
            <a:endParaRPr lang="en-US" dirty="0"/>
          </a:p>
        </p:txBody>
      </p:sp>
      <p:sp>
        <p:nvSpPr>
          <p:cNvPr id="5" name="Footer Placeholder 3"/>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smtClean="0"/>
              <a:t>Unclassified//FOUO</a:t>
            </a:r>
            <a:endParaRPr lang="en-US" dirty="0"/>
          </a:p>
        </p:txBody>
      </p:sp>
      <p:sp>
        <p:nvSpPr>
          <p:cNvPr id="6" name="Slide Number Placeholder 4"/>
          <p:cNvSpPr>
            <a:spLocks noGrp="1"/>
          </p:cNvSpPr>
          <p:nvPr>
            <p:ph type="sldNum" sz="quarter" idx="12"/>
          </p:nvPr>
        </p:nvSpPr>
        <p:spPr/>
        <p:txBody>
          <a:bodyPr/>
          <a:lstStyle>
            <a:lvl1pPr>
              <a:defRPr/>
            </a:lvl1pPr>
          </a:lstStyle>
          <a:p>
            <a:pPr>
              <a:defRPr/>
            </a:pPr>
            <a:fld id="{9310EBDB-2295-412D-8B0A-CE9A6B80F333}" type="slidenum">
              <a:rPr lang="en-US"/>
              <a:pPr>
                <a:defRPr/>
              </a:pPr>
              <a:t>‹#›</a:t>
            </a:fld>
            <a:endParaRPr lang="en-US" dirty="0"/>
          </a:p>
        </p:txBody>
      </p:sp>
    </p:spTree>
    <p:extLst>
      <p:ext uri="{BB962C8B-B14F-4D97-AF65-F5344CB8AC3E}">
        <p14:creationId xmlns:p14="http://schemas.microsoft.com/office/powerpoint/2010/main" val="3179307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3BF0F1-0BC3-6D4E-A19C-D840C0BB7B87}" type="datetimeFigureOut">
              <a:rPr lang="en-US" smtClean="0"/>
              <a:t>5/13/2014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1E8BC6-BA6A-5E44-8D94-ED51752F2B7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63BF0F1-0BC3-6D4E-A19C-D840C0BB7B87}" type="datetimeFigureOut">
              <a:rPr lang="en-US" smtClean="0"/>
              <a:t>5/13/2014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1E8BC6-BA6A-5E44-8D94-ED51752F2B79}"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63BF0F1-0BC3-6D4E-A19C-D840C0BB7B87}" type="datetimeFigureOut">
              <a:rPr lang="en-US" smtClean="0"/>
              <a:t>5/13/2014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1E8BC6-BA6A-5E44-8D94-ED51752F2B7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63BF0F1-0BC3-6D4E-A19C-D840C0BB7B87}" type="datetimeFigureOut">
              <a:rPr lang="en-US" smtClean="0"/>
              <a:t>5/13/2014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1E8BC6-BA6A-5E44-8D94-ED51752F2B79}"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63BF0F1-0BC3-6D4E-A19C-D840C0BB7B87}" type="datetimeFigureOut">
              <a:rPr lang="en-US" smtClean="0"/>
              <a:t>5/13/2014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1E8BC6-BA6A-5E44-8D94-ED51752F2B7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3BF0F1-0BC3-6D4E-A19C-D840C0BB7B87}" type="datetimeFigureOut">
              <a:rPr lang="en-US" smtClean="0"/>
              <a:t>5/13/2014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1E8BC6-BA6A-5E44-8D94-ED51752F2B7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3BF0F1-0BC3-6D4E-A19C-D840C0BB7B87}" type="datetimeFigureOut">
              <a:rPr lang="en-US" smtClean="0"/>
              <a:t>5/13/2014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1E8BC6-BA6A-5E44-8D94-ED51752F2B79}"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3BF0F1-0BC3-6D4E-A19C-D840C0BB7B87}" type="datetimeFigureOut">
              <a:rPr lang="en-US" smtClean="0"/>
              <a:t>5/13/2014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1E8BC6-BA6A-5E44-8D94-ED51752F2B7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063BF0F1-0BC3-6D4E-A19C-D840C0BB7B87}" type="datetimeFigureOut">
              <a:rPr lang="en-US" smtClean="0"/>
              <a:t>5/13/2014</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F21E8BC6-BA6A-5E44-8D94-ED51752F2B7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Threat/Risk Modeling and Sharing</a:t>
            </a:r>
            <a:endParaRPr lang="en-US" dirty="0"/>
          </a:p>
        </p:txBody>
      </p:sp>
      <p:sp>
        <p:nvSpPr>
          <p:cNvPr id="5" name="Subtitle 4"/>
          <p:cNvSpPr>
            <a:spLocks noGrp="1"/>
          </p:cNvSpPr>
          <p:nvPr>
            <p:ph type="subTitle" idx="1"/>
          </p:nvPr>
        </p:nvSpPr>
        <p:spPr>
          <a:xfrm>
            <a:off x="824875" y="3886200"/>
            <a:ext cx="7528620" cy="1752600"/>
          </a:xfrm>
        </p:spPr>
        <p:txBody>
          <a:bodyPr/>
          <a:lstStyle/>
          <a:p>
            <a:r>
              <a:rPr lang="en-US" dirty="0" smtClean="0"/>
              <a:t>Overview</a:t>
            </a:r>
          </a:p>
          <a:p>
            <a:r>
              <a:rPr lang="en-US" dirty="0" smtClean="0"/>
              <a:t>May 2014</a:t>
            </a:r>
            <a:endParaRPr lang="en-US" dirty="0"/>
          </a:p>
        </p:txBody>
      </p:sp>
    </p:spTree>
    <p:extLst>
      <p:ext uri="{BB962C8B-B14F-4D97-AF65-F5344CB8AC3E}">
        <p14:creationId xmlns:p14="http://schemas.microsoft.com/office/powerpoint/2010/main" val="27384834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429922017"/>
              </p:ext>
            </p:extLst>
          </p:nvPr>
        </p:nvGraphicFramePr>
        <p:xfrm>
          <a:off x="361224" y="1734128"/>
          <a:ext cx="8325576" cy="49741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p:cNvSpPr>
            <a:spLocks noGrp="1"/>
          </p:cNvSpPr>
          <p:nvPr>
            <p:ph type="title"/>
          </p:nvPr>
        </p:nvSpPr>
        <p:spPr/>
        <p:txBody>
          <a:bodyPr>
            <a:normAutofit fontScale="90000"/>
          </a:bodyPr>
          <a:lstStyle/>
          <a:p>
            <a:r>
              <a:rPr lang="en-US" dirty="0"/>
              <a:t>Model for Semantic Interoperability</a:t>
            </a:r>
            <a:br>
              <a:rPr lang="en-US" dirty="0"/>
            </a:br>
            <a:r>
              <a:rPr lang="en-US" dirty="0" smtClean="0"/>
              <a:t>Common </a:t>
            </a:r>
            <a:r>
              <a:rPr lang="en-US" dirty="0"/>
              <a:t>Meta </a:t>
            </a:r>
            <a:r>
              <a:rPr lang="en-US" dirty="0" smtClean="0"/>
              <a:t>Model (Model 1)</a:t>
            </a:r>
            <a:endParaRPr lang="en-US" dirty="0"/>
          </a:p>
        </p:txBody>
      </p:sp>
      <p:sp>
        <p:nvSpPr>
          <p:cNvPr id="3" name="TextBox 2"/>
          <p:cNvSpPr txBox="1"/>
          <p:nvPr/>
        </p:nvSpPr>
        <p:spPr>
          <a:xfrm>
            <a:off x="4055655" y="5529436"/>
            <a:ext cx="2646878" cy="369332"/>
          </a:xfrm>
          <a:prstGeom prst="rect">
            <a:avLst/>
          </a:prstGeom>
          <a:noFill/>
        </p:spPr>
        <p:txBody>
          <a:bodyPr wrap="none" rtlCol="0">
            <a:spAutoFit/>
          </a:bodyPr>
          <a:lstStyle/>
          <a:p>
            <a:r>
              <a:rPr lang="en-US" dirty="0" smtClean="0"/>
              <a:t>Managed by Communities</a:t>
            </a:r>
            <a:endParaRPr lang="en-US" dirty="0"/>
          </a:p>
        </p:txBody>
      </p:sp>
      <p:sp>
        <p:nvSpPr>
          <p:cNvPr id="5" name="TextBox 4"/>
          <p:cNvSpPr txBox="1"/>
          <p:nvPr/>
        </p:nvSpPr>
        <p:spPr>
          <a:xfrm>
            <a:off x="5393885" y="2307620"/>
            <a:ext cx="1895170" cy="369332"/>
          </a:xfrm>
          <a:prstGeom prst="rect">
            <a:avLst/>
          </a:prstGeom>
          <a:noFill/>
        </p:spPr>
        <p:txBody>
          <a:bodyPr wrap="none" rtlCol="0">
            <a:spAutoFit/>
          </a:bodyPr>
          <a:lstStyle/>
          <a:p>
            <a:r>
              <a:rPr lang="en-US" dirty="0" smtClean="0"/>
              <a:t>Managed by OMG</a:t>
            </a:r>
            <a:endParaRPr lang="en-US" dirty="0"/>
          </a:p>
        </p:txBody>
      </p:sp>
    </p:spTree>
    <p:extLst>
      <p:ext uri="{BB962C8B-B14F-4D97-AF65-F5344CB8AC3E}">
        <p14:creationId xmlns:p14="http://schemas.microsoft.com/office/powerpoint/2010/main" val="498710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Refining the Scope</a:t>
            </a:r>
            <a:endParaRPr lang="en-US" dirty="0"/>
          </a:p>
        </p:txBody>
      </p:sp>
      <p:sp>
        <p:nvSpPr>
          <p:cNvPr id="3" name="Content Placeholder 2"/>
          <p:cNvSpPr>
            <a:spLocks noGrp="1"/>
          </p:cNvSpPr>
          <p:nvPr>
            <p:ph idx="1"/>
          </p:nvPr>
        </p:nvSpPr>
        <p:spPr>
          <a:xfrm>
            <a:off x="457200" y="1600200"/>
            <a:ext cx="7525140" cy="4525963"/>
          </a:xfrm>
        </p:spPr>
        <p:txBody>
          <a:bodyPr/>
          <a:lstStyle/>
          <a:p>
            <a:r>
              <a:rPr lang="en-US" dirty="0" smtClean="0"/>
              <a:t>At one end of the spectrum:</a:t>
            </a:r>
          </a:p>
          <a:p>
            <a:pPr lvl="1"/>
            <a:r>
              <a:rPr lang="en-US" dirty="0"/>
              <a:t>Cyber specific</a:t>
            </a:r>
          </a:p>
          <a:p>
            <a:pPr lvl="1"/>
            <a:r>
              <a:rPr lang="en-US" dirty="0" smtClean="0"/>
              <a:t>STIX/</a:t>
            </a:r>
            <a:r>
              <a:rPr lang="en-US" dirty="0" err="1" smtClean="0"/>
              <a:t>Cybox</a:t>
            </a:r>
            <a:r>
              <a:rPr lang="en-US" dirty="0" smtClean="0"/>
              <a:t>, Full detail </a:t>
            </a:r>
          </a:p>
          <a:p>
            <a:r>
              <a:rPr lang="en-US" dirty="0" smtClean="0"/>
              <a:t>At the other end:</a:t>
            </a:r>
          </a:p>
          <a:p>
            <a:pPr lvl="1"/>
            <a:r>
              <a:rPr lang="en-US" dirty="0" smtClean="0"/>
              <a:t>Situational awareness for operational threats and risks in general, across domains</a:t>
            </a:r>
          </a:p>
          <a:p>
            <a:pPr lvl="1"/>
            <a:r>
              <a:rPr lang="en-US" dirty="0" smtClean="0"/>
              <a:t>Input summary information from cyber, law enforcement, natural disasters, etc.</a:t>
            </a:r>
          </a:p>
          <a:p>
            <a:pPr lvl="1"/>
            <a:endParaRPr lang="en-US" dirty="0"/>
          </a:p>
        </p:txBody>
      </p:sp>
      <p:sp>
        <p:nvSpPr>
          <p:cNvPr id="5" name="Right Arrow 4"/>
          <p:cNvSpPr/>
          <p:nvPr/>
        </p:nvSpPr>
        <p:spPr>
          <a:xfrm rot="5400000">
            <a:off x="6832649" y="3198378"/>
            <a:ext cx="3083154" cy="78377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Team’s trend</a:t>
            </a:r>
            <a:endParaRPr lang="en-US" dirty="0"/>
          </a:p>
        </p:txBody>
      </p:sp>
    </p:spTree>
    <p:extLst>
      <p:ext uri="{BB962C8B-B14F-4D97-AF65-F5344CB8AC3E}">
        <p14:creationId xmlns:p14="http://schemas.microsoft.com/office/powerpoint/2010/main" val="35174679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Cross-domain operational threats and risks</a:t>
            </a:r>
            <a:endParaRPr lang="en-US" sz="3600" dirty="0"/>
          </a:p>
        </p:txBody>
      </p:sp>
      <p:sp>
        <p:nvSpPr>
          <p:cNvPr id="4" name="Oval 3"/>
          <p:cNvSpPr/>
          <p:nvPr/>
        </p:nvSpPr>
        <p:spPr>
          <a:xfrm>
            <a:off x="6809015" y="4325381"/>
            <a:ext cx="2015412" cy="702906"/>
          </a:xfrm>
          <a:prstGeom prst="ellipse">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CYBOX</a:t>
            </a:r>
            <a:endParaRPr lang="en-US" sz="1600" dirty="0"/>
          </a:p>
        </p:txBody>
      </p:sp>
      <p:sp>
        <p:nvSpPr>
          <p:cNvPr id="5" name="Oval 4"/>
          <p:cNvSpPr/>
          <p:nvPr/>
        </p:nvSpPr>
        <p:spPr>
          <a:xfrm>
            <a:off x="6534186" y="3317671"/>
            <a:ext cx="2427443" cy="1227285"/>
          </a:xfrm>
          <a:prstGeom prst="ellipse">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STIX/TAXII</a:t>
            </a:r>
            <a:endParaRPr lang="en-US" sz="1600" dirty="0"/>
          </a:p>
        </p:txBody>
      </p:sp>
      <p:sp>
        <p:nvSpPr>
          <p:cNvPr id="6" name="Trapezoid 5"/>
          <p:cNvSpPr/>
          <p:nvPr/>
        </p:nvSpPr>
        <p:spPr>
          <a:xfrm>
            <a:off x="362412" y="2733866"/>
            <a:ext cx="1474236" cy="1548882"/>
          </a:xfrm>
          <a:prstGeom prst="trapezoi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NIEM</a:t>
            </a:r>
          </a:p>
          <a:p>
            <a:pPr algn="ctr"/>
            <a:r>
              <a:rPr lang="en-US" sz="1600" dirty="0" smtClean="0"/>
              <a:t>Threat/Risk</a:t>
            </a:r>
          </a:p>
          <a:p>
            <a:pPr algn="ctr"/>
            <a:r>
              <a:rPr lang="en-US" sz="1600" dirty="0" smtClean="0"/>
              <a:t>Model</a:t>
            </a:r>
            <a:endParaRPr lang="en-US" sz="1600" dirty="0"/>
          </a:p>
        </p:txBody>
      </p:sp>
      <p:sp>
        <p:nvSpPr>
          <p:cNvPr id="7" name="Left-Right Arrow 6"/>
          <p:cNvSpPr/>
          <p:nvPr/>
        </p:nvSpPr>
        <p:spPr>
          <a:xfrm rot="18866192">
            <a:off x="1198493" y="2448279"/>
            <a:ext cx="2788421" cy="573526"/>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Map (Complete)</a:t>
            </a:r>
            <a:endParaRPr lang="en-US" sz="1400" dirty="0"/>
          </a:p>
        </p:txBody>
      </p:sp>
      <p:sp>
        <p:nvSpPr>
          <p:cNvPr id="9" name="Rectangle 8"/>
          <p:cNvSpPr/>
          <p:nvPr/>
        </p:nvSpPr>
        <p:spPr>
          <a:xfrm>
            <a:off x="679652" y="1333498"/>
            <a:ext cx="7699238" cy="41054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Conceptual model covering threats &amp; risks in general – Situational Awareness</a:t>
            </a:r>
            <a:endParaRPr lang="en-US" sz="1600" dirty="0"/>
          </a:p>
        </p:txBody>
      </p:sp>
      <p:sp>
        <p:nvSpPr>
          <p:cNvPr id="10" name="Left-Right Arrow 9"/>
          <p:cNvSpPr/>
          <p:nvPr/>
        </p:nvSpPr>
        <p:spPr>
          <a:xfrm rot="3080399">
            <a:off x="4646425" y="2448280"/>
            <a:ext cx="2788421" cy="573526"/>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Map (Summary Concepts)</a:t>
            </a:r>
            <a:endParaRPr lang="en-US" sz="1400" dirty="0"/>
          </a:p>
        </p:txBody>
      </p:sp>
      <p:sp>
        <p:nvSpPr>
          <p:cNvPr id="11" name="Left-Right Arrow 10"/>
          <p:cNvSpPr/>
          <p:nvPr/>
        </p:nvSpPr>
        <p:spPr>
          <a:xfrm rot="17202904">
            <a:off x="2177483" y="2822327"/>
            <a:ext cx="2788421" cy="573526"/>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Map ( Summary Concepts)</a:t>
            </a:r>
            <a:endParaRPr lang="en-US" sz="1400" dirty="0"/>
          </a:p>
        </p:txBody>
      </p:sp>
      <p:sp>
        <p:nvSpPr>
          <p:cNvPr id="12" name="Flowchart: Process 11"/>
          <p:cNvSpPr/>
          <p:nvPr/>
        </p:nvSpPr>
        <p:spPr>
          <a:xfrm>
            <a:off x="4051389" y="4282749"/>
            <a:ext cx="1595535" cy="798131"/>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Other Cyber Related</a:t>
            </a:r>
          </a:p>
          <a:p>
            <a:pPr algn="ctr"/>
            <a:r>
              <a:rPr lang="en-US" sz="1600" dirty="0" smtClean="0"/>
              <a:t>…</a:t>
            </a:r>
            <a:endParaRPr lang="en-US" sz="1600" dirty="0"/>
          </a:p>
        </p:txBody>
      </p:sp>
      <p:sp>
        <p:nvSpPr>
          <p:cNvPr id="13" name="Flowchart: Process 12"/>
          <p:cNvSpPr/>
          <p:nvPr/>
        </p:nvSpPr>
        <p:spPr>
          <a:xfrm>
            <a:off x="4390052" y="4763651"/>
            <a:ext cx="1595535" cy="798131"/>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Physical Related</a:t>
            </a:r>
          </a:p>
          <a:p>
            <a:pPr algn="ctr"/>
            <a:r>
              <a:rPr lang="en-US" sz="1600" dirty="0" smtClean="0"/>
              <a:t>…</a:t>
            </a:r>
            <a:endParaRPr lang="en-US" sz="1600" dirty="0"/>
          </a:p>
        </p:txBody>
      </p:sp>
      <p:sp>
        <p:nvSpPr>
          <p:cNvPr id="14" name="Flowchart: Process 13"/>
          <p:cNvSpPr/>
          <p:nvPr/>
        </p:nvSpPr>
        <p:spPr>
          <a:xfrm>
            <a:off x="4905139" y="5231861"/>
            <a:ext cx="1595535" cy="798131"/>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Criminal</a:t>
            </a:r>
          </a:p>
          <a:p>
            <a:pPr algn="ctr"/>
            <a:r>
              <a:rPr lang="en-US" sz="1600" dirty="0" smtClean="0"/>
              <a:t>Related</a:t>
            </a:r>
          </a:p>
          <a:p>
            <a:pPr algn="ctr"/>
            <a:r>
              <a:rPr lang="en-US" sz="1600" dirty="0" smtClean="0"/>
              <a:t>…</a:t>
            </a:r>
            <a:endParaRPr lang="en-US" sz="1600" dirty="0"/>
          </a:p>
        </p:txBody>
      </p:sp>
      <p:sp>
        <p:nvSpPr>
          <p:cNvPr id="15" name="Flowchart: Process 14"/>
          <p:cNvSpPr/>
          <p:nvPr/>
        </p:nvSpPr>
        <p:spPr>
          <a:xfrm>
            <a:off x="5450981" y="5602669"/>
            <a:ext cx="1595535" cy="798131"/>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Natural</a:t>
            </a:r>
          </a:p>
          <a:p>
            <a:pPr algn="ctr"/>
            <a:r>
              <a:rPr lang="en-US" sz="1600" dirty="0" smtClean="0"/>
              <a:t>Related</a:t>
            </a:r>
          </a:p>
          <a:p>
            <a:pPr algn="ctr"/>
            <a:r>
              <a:rPr lang="en-US" sz="1600" dirty="0" smtClean="0"/>
              <a:t>…</a:t>
            </a:r>
            <a:endParaRPr lang="en-US" sz="1600" dirty="0"/>
          </a:p>
        </p:txBody>
      </p:sp>
      <p:sp>
        <p:nvSpPr>
          <p:cNvPr id="3" name="Cloud Callout 2"/>
          <p:cNvSpPr/>
          <p:nvPr/>
        </p:nvSpPr>
        <p:spPr>
          <a:xfrm>
            <a:off x="6997959" y="1968759"/>
            <a:ext cx="1963670" cy="1118240"/>
          </a:xfrm>
          <a:prstGeom prst="cloudCallout">
            <a:avLst>
              <a:gd name="adj1" fmla="val -101262"/>
              <a:gd name="adj2" fmla="val -79248"/>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2">
                    <a:lumMod val="60000"/>
                    <a:lumOff val="40000"/>
                  </a:schemeClr>
                </a:solidFill>
              </a:rPr>
              <a:t>Wide and shallow conceptual model</a:t>
            </a:r>
            <a:endParaRPr lang="en-US" sz="1200" dirty="0">
              <a:solidFill>
                <a:schemeClr val="tx2">
                  <a:lumMod val="60000"/>
                  <a:lumOff val="40000"/>
                </a:schemeClr>
              </a:solidFill>
            </a:endParaRPr>
          </a:p>
        </p:txBody>
      </p:sp>
      <p:sp>
        <p:nvSpPr>
          <p:cNvPr id="16" name="Flowchart: Process 15"/>
          <p:cNvSpPr/>
          <p:nvPr/>
        </p:nvSpPr>
        <p:spPr>
          <a:xfrm>
            <a:off x="1976158" y="4502180"/>
            <a:ext cx="1595535" cy="928697"/>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EDXL</a:t>
            </a:r>
          </a:p>
          <a:p>
            <a:pPr algn="ctr"/>
            <a:r>
              <a:rPr lang="en-US" sz="1600" dirty="0" smtClean="0"/>
              <a:t>CAP</a:t>
            </a:r>
            <a:endParaRPr lang="en-US" sz="1600" dirty="0"/>
          </a:p>
        </p:txBody>
      </p:sp>
      <p:sp>
        <p:nvSpPr>
          <p:cNvPr id="17" name="Left-Right Arrow 16"/>
          <p:cNvSpPr/>
          <p:nvPr/>
        </p:nvSpPr>
        <p:spPr>
          <a:xfrm rot="15511163">
            <a:off x="3621305" y="2714876"/>
            <a:ext cx="2614216" cy="573526"/>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Map (Replicate Concepts)</a:t>
            </a:r>
            <a:endParaRPr lang="en-US" sz="1400" dirty="0"/>
          </a:p>
        </p:txBody>
      </p:sp>
      <p:sp>
        <p:nvSpPr>
          <p:cNvPr id="18" name="Flowchart: Process 17"/>
          <p:cNvSpPr/>
          <p:nvPr/>
        </p:nvSpPr>
        <p:spPr>
          <a:xfrm>
            <a:off x="5736418" y="5958191"/>
            <a:ext cx="1595535" cy="798131"/>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Spectrum</a:t>
            </a:r>
          </a:p>
          <a:p>
            <a:pPr algn="ctr"/>
            <a:r>
              <a:rPr lang="en-US" sz="1600" dirty="0" smtClean="0"/>
              <a:t>Related</a:t>
            </a:r>
          </a:p>
          <a:p>
            <a:pPr algn="ctr"/>
            <a:r>
              <a:rPr lang="en-US" sz="1600" dirty="0" smtClean="0"/>
              <a:t>…</a:t>
            </a:r>
            <a:endParaRPr lang="en-US" sz="1600" dirty="0"/>
          </a:p>
        </p:txBody>
      </p:sp>
    </p:spTree>
    <p:extLst>
      <p:ext uri="{BB962C8B-B14F-4D97-AF65-F5344CB8AC3E}">
        <p14:creationId xmlns:p14="http://schemas.microsoft.com/office/powerpoint/2010/main" val="3794324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Cross-Protocol/Conceptual Model</a:t>
            </a:r>
            <a:endParaRPr lang="en-US" dirty="0"/>
          </a:p>
        </p:txBody>
      </p:sp>
      <p:sp>
        <p:nvSpPr>
          <p:cNvPr id="4" name="Content Placeholder 3"/>
          <p:cNvSpPr>
            <a:spLocks noGrp="1"/>
          </p:cNvSpPr>
          <p:nvPr>
            <p:ph idx="1"/>
          </p:nvPr>
        </p:nvSpPr>
        <p:spPr/>
        <p:txBody>
          <a:bodyPr>
            <a:normAutofit/>
          </a:bodyPr>
          <a:lstStyle/>
          <a:p>
            <a:r>
              <a:rPr lang="en-US" dirty="0" smtClean="0"/>
              <a:t>Benefits</a:t>
            </a:r>
          </a:p>
          <a:p>
            <a:pPr lvl="1"/>
            <a:r>
              <a:rPr lang="en-US" dirty="0" smtClean="0"/>
              <a:t>Reduce number of point-to-point interoperability connections; reduce interoperability from N</a:t>
            </a:r>
            <a:r>
              <a:rPr lang="en-US" baseline="30000" dirty="0" smtClean="0"/>
              <a:t>2</a:t>
            </a:r>
            <a:r>
              <a:rPr lang="en-US" dirty="0" smtClean="0"/>
              <a:t> to linear problem</a:t>
            </a:r>
          </a:p>
          <a:p>
            <a:pPr lvl="1"/>
            <a:r>
              <a:rPr lang="en-US" dirty="0" smtClean="0"/>
              <a:t>Enable uniform semantic interoperability</a:t>
            </a:r>
          </a:p>
          <a:p>
            <a:pPr lvl="1"/>
            <a:r>
              <a:rPr lang="en-US" dirty="0" smtClean="0"/>
              <a:t>Communities continue driving development of specific threat models</a:t>
            </a:r>
          </a:p>
          <a:p>
            <a:pPr lvl="1"/>
            <a:r>
              <a:rPr lang="en-US" dirty="0" smtClean="0"/>
              <a:t>Can support (map between) multiple exchange formats: NIEM, STIX and others</a:t>
            </a:r>
          </a:p>
          <a:p>
            <a:pPr lvl="1"/>
            <a:r>
              <a:rPr lang="en-US" dirty="0" smtClean="0"/>
              <a:t>The conceptual model does not commit to any one physical format</a:t>
            </a:r>
          </a:p>
          <a:p>
            <a:r>
              <a:rPr lang="en-US" dirty="0" smtClean="0"/>
              <a:t>Disadvantages</a:t>
            </a:r>
          </a:p>
          <a:p>
            <a:pPr lvl="1"/>
            <a:r>
              <a:rPr lang="en-US" dirty="0" smtClean="0"/>
              <a:t>Translations will be </a:t>
            </a:r>
            <a:r>
              <a:rPr lang="en-US" dirty="0" err="1" smtClean="0"/>
              <a:t>lossy</a:t>
            </a:r>
            <a:endParaRPr lang="en-US" dirty="0" smtClean="0"/>
          </a:p>
          <a:p>
            <a:pPr lvl="1"/>
            <a:r>
              <a:rPr lang="en-US" dirty="0" smtClean="0"/>
              <a:t>Communities need focus to define mappings from specific model to meta model</a:t>
            </a:r>
            <a:endParaRPr lang="en-US" dirty="0"/>
          </a:p>
        </p:txBody>
      </p:sp>
    </p:spTree>
    <p:extLst>
      <p:ext uri="{BB962C8B-B14F-4D97-AF65-F5344CB8AC3E}">
        <p14:creationId xmlns:p14="http://schemas.microsoft.com/office/powerpoint/2010/main" val="23522414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09288" y="1534577"/>
            <a:ext cx="7063274" cy="43760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1935676" y="3447534"/>
            <a:ext cx="1325353" cy="451541"/>
          </a:xfrm>
          <a:prstGeom prst="ellipse">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CAP</a:t>
            </a:r>
            <a:endParaRPr lang="en-US" dirty="0"/>
          </a:p>
        </p:txBody>
      </p:sp>
      <p:sp>
        <p:nvSpPr>
          <p:cNvPr id="2" name="Title 1"/>
          <p:cNvSpPr>
            <a:spLocks noGrp="1"/>
          </p:cNvSpPr>
          <p:nvPr>
            <p:ph type="title"/>
          </p:nvPr>
        </p:nvSpPr>
        <p:spPr/>
        <p:txBody>
          <a:bodyPr/>
          <a:lstStyle/>
          <a:p>
            <a:r>
              <a:rPr lang="en-US" dirty="0" smtClean="0"/>
              <a:t>Operational Situational Awareness</a:t>
            </a:r>
            <a:endParaRPr lang="en-US" dirty="0"/>
          </a:p>
        </p:txBody>
      </p:sp>
      <p:sp>
        <p:nvSpPr>
          <p:cNvPr id="5" name="Right Arrow 4"/>
          <p:cNvSpPr/>
          <p:nvPr/>
        </p:nvSpPr>
        <p:spPr>
          <a:xfrm>
            <a:off x="1739734" y="5696030"/>
            <a:ext cx="7343192" cy="42920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Detail</a:t>
            </a:r>
            <a:endParaRPr lang="en-US" dirty="0"/>
          </a:p>
        </p:txBody>
      </p:sp>
      <p:sp>
        <p:nvSpPr>
          <p:cNvPr id="6" name="Up-Down Arrow 5"/>
          <p:cNvSpPr/>
          <p:nvPr/>
        </p:nvSpPr>
        <p:spPr>
          <a:xfrm>
            <a:off x="1543791" y="1375341"/>
            <a:ext cx="391885" cy="4777889"/>
          </a:xfrm>
          <a:prstGeom prst="up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192421" y="1574555"/>
            <a:ext cx="539443" cy="369332"/>
          </a:xfrm>
          <a:prstGeom prst="rect">
            <a:avLst/>
          </a:prstGeom>
          <a:noFill/>
        </p:spPr>
        <p:txBody>
          <a:bodyPr wrap="none" rtlCol="0">
            <a:spAutoFit/>
          </a:bodyPr>
          <a:lstStyle/>
          <a:p>
            <a:r>
              <a:rPr lang="en-US" dirty="0" smtClean="0"/>
              <a:t>Any</a:t>
            </a:r>
            <a:endParaRPr lang="en-US" dirty="0"/>
          </a:p>
        </p:txBody>
      </p:sp>
      <p:sp>
        <p:nvSpPr>
          <p:cNvPr id="8" name="TextBox 7"/>
          <p:cNvSpPr txBox="1"/>
          <p:nvPr/>
        </p:nvSpPr>
        <p:spPr>
          <a:xfrm>
            <a:off x="192421" y="5696030"/>
            <a:ext cx="1213794" cy="369332"/>
          </a:xfrm>
          <a:prstGeom prst="rect">
            <a:avLst/>
          </a:prstGeom>
          <a:noFill/>
        </p:spPr>
        <p:txBody>
          <a:bodyPr wrap="none" rtlCol="0">
            <a:spAutoFit/>
          </a:bodyPr>
          <a:lstStyle/>
          <a:p>
            <a:r>
              <a:rPr lang="en-US" dirty="0" smtClean="0"/>
              <a:t>Cyber Only</a:t>
            </a:r>
            <a:endParaRPr lang="en-US" dirty="0"/>
          </a:p>
        </p:txBody>
      </p:sp>
      <p:sp>
        <p:nvSpPr>
          <p:cNvPr id="10" name="Oval 9"/>
          <p:cNvSpPr/>
          <p:nvPr/>
        </p:nvSpPr>
        <p:spPr>
          <a:xfrm>
            <a:off x="6768935" y="5070880"/>
            <a:ext cx="2015412" cy="702906"/>
          </a:xfrm>
          <a:prstGeom prst="ellipse">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CYBOX</a:t>
            </a:r>
            <a:endParaRPr lang="en-US" dirty="0"/>
          </a:p>
        </p:txBody>
      </p:sp>
      <p:sp>
        <p:nvSpPr>
          <p:cNvPr id="9" name="Oval 8"/>
          <p:cNvSpPr/>
          <p:nvPr/>
        </p:nvSpPr>
        <p:spPr>
          <a:xfrm>
            <a:off x="2878069" y="4632340"/>
            <a:ext cx="4417194" cy="1017038"/>
          </a:xfrm>
          <a:prstGeom prst="ellipse">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STIX/TAXII</a:t>
            </a:r>
            <a:endParaRPr lang="en-US" dirty="0"/>
          </a:p>
        </p:txBody>
      </p:sp>
      <p:sp>
        <p:nvSpPr>
          <p:cNvPr id="11" name="Oval 10"/>
          <p:cNvSpPr/>
          <p:nvPr/>
        </p:nvSpPr>
        <p:spPr>
          <a:xfrm>
            <a:off x="2188010" y="2178837"/>
            <a:ext cx="2015412" cy="702906"/>
          </a:xfrm>
          <a:prstGeom prst="ellipse">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Suspicious</a:t>
            </a:r>
          </a:p>
          <a:p>
            <a:pPr algn="ctr"/>
            <a:r>
              <a:rPr lang="en-US" dirty="0" smtClean="0"/>
              <a:t>Activity</a:t>
            </a:r>
            <a:endParaRPr lang="en-US" dirty="0"/>
          </a:p>
        </p:txBody>
      </p:sp>
      <p:sp>
        <p:nvSpPr>
          <p:cNvPr id="3" name="Rectangle 2"/>
          <p:cNvSpPr/>
          <p:nvPr/>
        </p:nvSpPr>
        <p:spPr>
          <a:xfrm>
            <a:off x="4003869" y="3009014"/>
            <a:ext cx="2165593" cy="1077218"/>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Threat/Risk</a:t>
            </a:r>
          </a:p>
          <a:p>
            <a:pPr algn="ctr"/>
            <a:r>
              <a:rPr lang="en-US" sz="3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Focus</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14" name="TextBox 13"/>
          <p:cNvSpPr txBox="1"/>
          <p:nvPr/>
        </p:nvSpPr>
        <p:spPr>
          <a:xfrm>
            <a:off x="192421" y="4494528"/>
            <a:ext cx="977832" cy="646331"/>
          </a:xfrm>
          <a:prstGeom prst="rect">
            <a:avLst/>
          </a:prstGeom>
          <a:noFill/>
        </p:spPr>
        <p:txBody>
          <a:bodyPr wrap="none" rtlCol="0">
            <a:spAutoFit/>
          </a:bodyPr>
          <a:lstStyle/>
          <a:p>
            <a:r>
              <a:rPr lang="en-US" dirty="0" smtClean="0"/>
              <a:t>Physical </a:t>
            </a:r>
          </a:p>
          <a:p>
            <a:r>
              <a:rPr lang="en-US" dirty="0" smtClean="0"/>
              <a:t>threats</a:t>
            </a:r>
            <a:endParaRPr lang="en-US" dirty="0"/>
          </a:p>
        </p:txBody>
      </p:sp>
      <p:sp>
        <p:nvSpPr>
          <p:cNvPr id="15" name="TextBox 14"/>
          <p:cNvSpPr txBox="1"/>
          <p:nvPr/>
        </p:nvSpPr>
        <p:spPr>
          <a:xfrm>
            <a:off x="192421" y="3224457"/>
            <a:ext cx="932819" cy="646331"/>
          </a:xfrm>
          <a:prstGeom prst="rect">
            <a:avLst/>
          </a:prstGeom>
          <a:noFill/>
        </p:spPr>
        <p:txBody>
          <a:bodyPr wrap="none" rtlCol="0">
            <a:spAutoFit/>
          </a:bodyPr>
          <a:lstStyle/>
          <a:p>
            <a:r>
              <a:rPr lang="en-US" dirty="0" smtClean="0"/>
              <a:t>Natural </a:t>
            </a:r>
          </a:p>
          <a:p>
            <a:r>
              <a:rPr lang="en-US" dirty="0" smtClean="0"/>
              <a:t>threats</a:t>
            </a:r>
            <a:endParaRPr lang="en-US" dirty="0"/>
          </a:p>
        </p:txBody>
      </p:sp>
      <p:sp>
        <p:nvSpPr>
          <p:cNvPr id="16" name="TextBox 15"/>
          <p:cNvSpPr txBox="1"/>
          <p:nvPr/>
        </p:nvSpPr>
        <p:spPr>
          <a:xfrm>
            <a:off x="192421" y="2235412"/>
            <a:ext cx="1016625" cy="646331"/>
          </a:xfrm>
          <a:prstGeom prst="rect">
            <a:avLst/>
          </a:prstGeom>
          <a:noFill/>
        </p:spPr>
        <p:txBody>
          <a:bodyPr wrap="none" rtlCol="0">
            <a:spAutoFit/>
          </a:bodyPr>
          <a:lstStyle/>
          <a:p>
            <a:r>
              <a:rPr lang="en-US" dirty="0" smtClean="0"/>
              <a:t>Criminal </a:t>
            </a:r>
          </a:p>
          <a:p>
            <a:r>
              <a:rPr lang="en-US" dirty="0" smtClean="0"/>
              <a:t>threats</a:t>
            </a:r>
            <a:endParaRPr lang="en-US" dirty="0"/>
          </a:p>
        </p:txBody>
      </p:sp>
      <p:sp>
        <p:nvSpPr>
          <p:cNvPr id="12" name="Rounded Rectangle 11"/>
          <p:cNvSpPr/>
          <p:nvPr/>
        </p:nvSpPr>
        <p:spPr>
          <a:xfrm>
            <a:off x="1954338" y="1574555"/>
            <a:ext cx="1665940" cy="4225183"/>
          </a:xfrm>
          <a:prstGeom prst="roundRect">
            <a:avLst/>
          </a:prstGeom>
          <a:solidFill>
            <a:schemeClr val="accent3">
              <a:lumMod val="60000"/>
              <a:lumOff val="40000"/>
              <a:alpha val="55000"/>
            </a:schemeClr>
          </a:solidFill>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en-US" dirty="0" smtClean="0"/>
              <a:t>Threat/Risk</a:t>
            </a:r>
          </a:p>
          <a:p>
            <a:pPr algn="ctr"/>
            <a:r>
              <a:rPr lang="en-US" dirty="0" smtClean="0"/>
              <a:t>Situational</a:t>
            </a:r>
          </a:p>
          <a:p>
            <a:pPr algn="ctr"/>
            <a:r>
              <a:rPr lang="en-US" dirty="0" smtClean="0"/>
              <a:t>Awareness</a:t>
            </a:r>
            <a:endParaRPr lang="en-US" dirty="0"/>
          </a:p>
        </p:txBody>
      </p:sp>
      <p:sp>
        <p:nvSpPr>
          <p:cNvPr id="13" name="TextBox 12"/>
          <p:cNvSpPr txBox="1"/>
          <p:nvPr/>
        </p:nvSpPr>
        <p:spPr>
          <a:xfrm>
            <a:off x="2188010" y="4771527"/>
            <a:ext cx="1234953" cy="646331"/>
          </a:xfrm>
          <a:prstGeom prst="rect">
            <a:avLst/>
          </a:prstGeom>
          <a:noFill/>
        </p:spPr>
        <p:txBody>
          <a:bodyPr wrap="none" rtlCol="0">
            <a:spAutoFit/>
          </a:bodyPr>
          <a:lstStyle/>
          <a:p>
            <a:pPr algn="ctr"/>
            <a:r>
              <a:rPr lang="en-US" dirty="0" smtClean="0">
                <a:solidFill>
                  <a:schemeClr val="bg1"/>
                </a:solidFill>
              </a:rPr>
              <a:t>Leverages </a:t>
            </a:r>
          </a:p>
          <a:p>
            <a:pPr algn="ctr"/>
            <a:r>
              <a:rPr lang="en-US" dirty="0" smtClean="0">
                <a:solidFill>
                  <a:schemeClr val="bg1"/>
                </a:solidFill>
              </a:rPr>
              <a:t>STIX/</a:t>
            </a:r>
            <a:r>
              <a:rPr lang="en-US" dirty="0" err="1" smtClean="0">
                <a:solidFill>
                  <a:schemeClr val="bg1"/>
                </a:solidFill>
              </a:rPr>
              <a:t>Cybox</a:t>
            </a:r>
            <a:endParaRPr lang="en-US" dirty="0">
              <a:solidFill>
                <a:schemeClr val="bg1"/>
              </a:solidFill>
            </a:endParaRPr>
          </a:p>
        </p:txBody>
      </p:sp>
      <p:sp>
        <p:nvSpPr>
          <p:cNvPr id="17" name="Rounded Rectangle 16"/>
          <p:cNvSpPr/>
          <p:nvPr/>
        </p:nvSpPr>
        <p:spPr>
          <a:xfrm>
            <a:off x="3500038" y="4605102"/>
            <a:ext cx="1007661" cy="1134445"/>
          </a:xfrm>
          <a:prstGeom prst="roundRect">
            <a:avLst/>
          </a:prstGeom>
          <a:solidFill>
            <a:schemeClr val="accent3">
              <a:lumMod val="60000"/>
              <a:lumOff val="40000"/>
              <a:alpha val="55000"/>
            </a:schemeClr>
          </a:solidFill>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en-US" sz="1600" dirty="0" smtClean="0"/>
              <a:t>A little extra for Cyber</a:t>
            </a:r>
            <a:endParaRPr lang="en-US" sz="1600" dirty="0"/>
          </a:p>
        </p:txBody>
      </p:sp>
    </p:spTree>
    <p:extLst>
      <p:ext uri="{BB962C8B-B14F-4D97-AF65-F5344CB8AC3E}">
        <p14:creationId xmlns:p14="http://schemas.microsoft.com/office/powerpoint/2010/main" val="1803553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25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smtClean="0"/>
              <a:t>Pivoting Through a Conceptual Model</a:t>
            </a:r>
            <a:endParaRPr lang="en-US" dirty="0"/>
          </a:p>
        </p:txBody>
      </p:sp>
      <p:sp>
        <p:nvSpPr>
          <p:cNvPr id="7" name="Content Placeholder 6"/>
          <p:cNvSpPr>
            <a:spLocks noGrp="1"/>
          </p:cNvSpPr>
          <p:nvPr>
            <p:ph sz="half" idx="1"/>
          </p:nvPr>
        </p:nvSpPr>
        <p:spPr>
          <a:xfrm>
            <a:off x="352426" y="1463040"/>
            <a:ext cx="3886200" cy="4709160"/>
          </a:xfrm>
          <a:prstGeom prst="rect">
            <a:avLst/>
          </a:prstGeom>
        </p:spPr>
        <p:txBody>
          <a:bodyPr>
            <a:normAutofit fontScale="55000" lnSpcReduction="20000"/>
          </a:bodyPr>
          <a:lstStyle/>
          <a:p>
            <a:r>
              <a:rPr lang="en-US" dirty="0" smtClean="0"/>
              <a:t>Data representations (Schema &amp; Instances)</a:t>
            </a:r>
          </a:p>
          <a:p>
            <a:pPr marL="285750" indent="-285750">
              <a:buFont typeface="Arial" panose="020B0604020202020204" pitchFamily="34" charset="0"/>
              <a:buChar char="•"/>
            </a:pPr>
            <a:r>
              <a:rPr lang="en-US" dirty="0" smtClean="0"/>
              <a:t>Model data for a purpose using a technology</a:t>
            </a:r>
          </a:p>
          <a:p>
            <a:pPr marL="285750" indent="-285750">
              <a:buFont typeface="Arial" panose="020B0604020202020204" pitchFamily="34" charset="0"/>
              <a:buChar char="•"/>
            </a:pPr>
            <a:r>
              <a:rPr lang="en-US" dirty="0" smtClean="0"/>
              <a:t>“Instances” are data structures (e.g. SQL tables or XML documents) – “facts” about the things in the world from some perspective</a:t>
            </a:r>
          </a:p>
          <a:p>
            <a:r>
              <a:rPr lang="en-US" dirty="0"/>
              <a:t>C</a:t>
            </a:r>
            <a:r>
              <a:rPr lang="en-US" dirty="0" smtClean="0"/>
              <a:t>onceptual Domain Models (CDM)</a:t>
            </a:r>
          </a:p>
          <a:p>
            <a:pPr marL="285750" indent="-285750">
              <a:buFont typeface="Arial" panose="020B0604020202020204" pitchFamily="34" charset="0"/>
              <a:buChar char="•"/>
            </a:pPr>
            <a:r>
              <a:rPr lang="en-US" dirty="0" smtClean="0"/>
              <a:t>A conception of the world by a group of stakeholders – less purpose specific</a:t>
            </a:r>
          </a:p>
          <a:p>
            <a:pPr marL="285750" indent="-285750">
              <a:buFont typeface="Arial" panose="020B0604020202020204" pitchFamily="34" charset="0"/>
              <a:buChar char="•"/>
            </a:pPr>
            <a:r>
              <a:rPr lang="en-US" dirty="0" smtClean="0"/>
              <a:t>“Instances” are things in the world – so can’t be in models</a:t>
            </a:r>
          </a:p>
          <a:p>
            <a:r>
              <a:rPr lang="en-US" dirty="0" smtClean="0"/>
              <a:t>Using abstraction, we can have multiple </a:t>
            </a:r>
            <a:r>
              <a:rPr lang="en-US" dirty="0" smtClean="0">
                <a:solidFill>
                  <a:srgbClr val="FF0000"/>
                </a:solidFill>
              </a:rPr>
              <a:t>representations</a:t>
            </a:r>
            <a:r>
              <a:rPr lang="en-US" dirty="0" smtClean="0"/>
              <a:t> of facts about the world in different data structures and technologies</a:t>
            </a:r>
          </a:p>
          <a:p>
            <a:r>
              <a:rPr lang="en-US" dirty="0" smtClean="0">
                <a:solidFill>
                  <a:srgbClr val="FF0000"/>
                </a:solidFill>
              </a:rPr>
              <a:t>Rules</a:t>
            </a:r>
            <a:r>
              <a:rPr lang="en-US" dirty="0" smtClean="0"/>
              <a:t> define how domain concepts can be represented in a particular form – rules can be simple and generic or heavyweight and specific, depending on the representation.</a:t>
            </a:r>
          </a:p>
          <a:p>
            <a:endParaRPr lang="en-US" dirty="0"/>
          </a:p>
        </p:txBody>
      </p:sp>
      <p:sp>
        <p:nvSpPr>
          <p:cNvPr id="3" name="Date Placeholder 2"/>
          <p:cNvSpPr>
            <a:spLocks noGrp="1"/>
          </p:cNvSpPr>
          <p:nvPr>
            <p:ph type="dt" sz="half" idx="10"/>
          </p:nvPr>
        </p:nvSpPr>
        <p:spPr>
          <a:xfrm>
            <a:off x="352426" y="6543676"/>
            <a:ext cx="1466850" cy="247650"/>
          </a:xfrm>
          <a:prstGeom prst="rect">
            <a:avLst/>
          </a:prstGeom>
        </p:spPr>
        <p:txBody>
          <a:bodyPr/>
          <a:lstStyle/>
          <a:p>
            <a:r>
              <a:rPr lang="en-US" dirty="0" smtClean="0"/>
              <a:t>3/2014</a:t>
            </a:r>
            <a:endParaRPr lang="en-US" dirty="0"/>
          </a:p>
        </p:txBody>
      </p:sp>
      <p:sp>
        <p:nvSpPr>
          <p:cNvPr id="5" name="Footer Placeholder 4"/>
          <p:cNvSpPr>
            <a:spLocks noGrp="1"/>
          </p:cNvSpPr>
          <p:nvPr>
            <p:ph type="ftr" sz="quarter" idx="11"/>
          </p:nvPr>
        </p:nvSpPr>
        <p:spPr>
          <a:xfrm>
            <a:off x="1809749" y="6543676"/>
            <a:ext cx="4086225" cy="247650"/>
          </a:xfrm>
          <a:prstGeom prst="rect">
            <a:avLst/>
          </a:prstGeom>
        </p:spPr>
        <p:txBody>
          <a:bodyPr>
            <a:normAutofit fontScale="70000" lnSpcReduction="20000"/>
          </a:bodyPr>
          <a:lstStyle/>
          <a:p>
            <a:r>
              <a:rPr lang="en-US" dirty="0" smtClean="0"/>
              <a:t>Copyright (c) 2012-2014 Data Access Technologies, Inc. as Model Driven Solutions</a:t>
            </a:r>
            <a:endParaRPr lang="en-US" dirty="0"/>
          </a:p>
        </p:txBody>
      </p:sp>
      <p:sp>
        <p:nvSpPr>
          <p:cNvPr id="4" name="Slide Number Placeholder 3"/>
          <p:cNvSpPr>
            <a:spLocks noGrp="1"/>
          </p:cNvSpPr>
          <p:nvPr>
            <p:ph type="sldNum" sz="quarter" idx="12"/>
          </p:nvPr>
        </p:nvSpPr>
        <p:spPr>
          <a:xfrm>
            <a:off x="7886700" y="6543676"/>
            <a:ext cx="876300" cy="247650"/>
          </a:xfrm>
          <a:prstGeom prst="rect">
            <a:avLst/>
          </a:prstGeom>
        </p:spPr>
        <p:txBody>
          <a:bodyPr/>
          <a:lstStyle/>
          <a:p>
            <a:fld id="{987D7693-E132-40A2-A808-4CF056E677D9}" type="slidenum">
              <a:rPr lang="en-US" smtClean="0"/>
              <a:t>15</a:t>
            </a:fld>
            <a:endParaRPr lang="en-US" dirty="0"/>
          </a:p>
        </p:txBody>
      </p:sp>
      <p:sp>
        <p:nvSpPr>
          <p:cNvPr id="9" name="U-Turn Arrow 8"/>
          <p:cNvSpPr/>
          <p:nvPr/>
        </p:nvSpPr>
        <p:spPr>
          <a:xfrm flipV="1">
            <a:off x="5031988" y="2133600"/>
            <a:ext cx="3505200" cy="3124200"/>
          </a:xfrm>
          <a:prstGeom prst="utur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lowchart: Document 9"/>
          <p:cNvSpPr/>
          <p:nvPr/>
        </p:nvSpPr>
        <p:spPr>
          <a:xfrm>
            <a:off x="4536688" y="1295400"/>
            <a:ext cx="1752600" cy="1066800"/>
          </a:xfrm>
          <a:prstGeom prst="flowChartDocument">
            <a:avLst/>
          </a:prstGeom>
          <a:solidFill>
            <a:schemeClr val="accent2">
              <a:lumMod val="40000"/>
              <a:lumOff val="60000"/>
              <a:alpha val="7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2">
                    <a:lumMod val="25000"/>
                  </a:schemeClr>
                </a:solidFill>
              </a:rPr>
              <a:t>“Source”</a:t>
            </a:r>
          </a:p>
          <a:p>
            <a:pPr algn="ctr"/>
            <a:r>
              <a:rPr lang="en-US" dirty="0" smtClean="0">
                <a:solidFill>
                  <a:schemeClr val="bg2">
                    <a:lumMod val="25000"/>
                  </a:schemeClr>
                </a:solidFill>
              </a:rPr>
              <a:t>Data</a:t>
            </a:r>
          </a:p>
          <a:p>
            <a:pPr algn="ctr"/>
            <a:r>
              <a:rPr lang="en-US" dirty="0" smtClean="0">
                <a:solidFill>
                  <a:schemeClr val="bg2">
                    <a:lumMod val="25000"/>
                  </a:schemeClr>
                </a:solidFill>
              </a:rPr>
              <a:t>Representation</a:t>
            </a:r>
            <a:endParaRPr lang="en-US" dirty="0">
              <a:solidFill>
                <a:schemeClr val="bg2">
                  <a:lumMod val="25000"/>
                </a:schemeClr>
              </a:solidFill>
            </a:endParaRPr>
          </a:p>
        </p:txBody>
      </p:sp>
      <p:sp>
        <p:nvSpPr>
          <p:cNvPr id="12" name="Flowchart: Alternate Process 11"/>
          <p:cNvSpPr/>
          <p:nvPr/>
        </p:nvSpPr>
        <p:spPr>
          <a:xfrm>
            <a:off x="4691876" y="4456771"/>
            <a:ext cx="3845312" cy="1524000"/>
          </a:xfrm>
          <a:prstGeom prst="flowChartAlternateProcess">
            <a:avLst/>
          </a:prstGeom>
          <a:solidFill>
            <a:schemeClr val="accent1">
              <a:alpha val="7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2">
                    <a:lumMod val="25000"/>
                  </a:schemeClr>
                </a:solidFill>
              </a:rPr>
              <a:t>Conceptual Domain Models</a:t>
            </a:r>
          </a:p>
          <a:p>
            <a:pPr algn="ctr"/>
            <a:r>
              <a:rPr lang="en-US" dirty="0" smtClean="0">
                <a:solidFill>
                  <a:schemeClr val="bg2">
                    <a:lumMod val="25000"/>
                  </a:schemeClr>
                </a:solidFill>
              </a:rPr>
              <a:t>(Models of the world)</a:t>
            </a:r>
            <a:endParaRPr lang="en-US" dirty="0">
              <a:solidFill>
                <a:schemeClr val="bg2">
                  <a:lumMod val="25000"/>
                </a:schemeClr>
              </a:solidFill>
            </a:endParaRPr>
          </a:p>
        </p:txBody>
      </p:sp>
      <p:sp>
        <p:nvSpPr>
          <p:cNvPr id="13" name="Right Arrow 12"/>
          <p:cNvSpPr/>
          <p:nvPr/>
        </p:nvSpPr>
        <p:spPr>
          <a:xfrm rot="5400000">
            <a:off x="4498588" y="3237571"/>
            <a:ext cx="1828800" cy="609600"/>
          </a:xfrm>
          <a:prstGeom prst="rightArrow">
            <a:avLst/>
          </a:prstGeom>
          <a:solidFill>
            <a:schemeClr val="accent1">
              <a:alpha val="7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Represent</a:t>
            </a:r>
            <a:endParaRPr lang="en-US" dirty="0"/>
          </a:p>
        </p:txBody>
      </p:sp>
      <p:sp>
        <p:nvSpPr>
          <p:cNvPr id="14" name="Right Arrow 13"/>
          <p:cNvSpPr/>
          <p:nvPr/>
        </p:nvSpPr>
        <p:spPr>
          <a:xfrm rot="16200000">
            <a:off x="7070338" y="3409021"/>
            <a:ext cx="1371600" cy="723900"/>
          </a:xfrm>
          <a:prstGeom prst="rightArrow">
            <a:avLst/>
          </a:prstGeom>
          <a:solidFill>
            <a:schemeClr val="accent1">
              <a:alpha val="7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Rules</a:t>
            </a:r>
            <a:endParaRPr lang="en-US" dirty="0"/>
          </a:p>
        </p:txBody>
      </p:sp>
      <p:sp>
        <p:nvSpPr>
          <p:cNvPr id="15" name="Flowchart: Document 14"/>
          <p:cNvSpPr/>
          <p:nvPr/>
        </p:nvSpPr>
        <p:spPr>
          <a:xfrm>
            <a:off x="6830122" y="1981200"/>
            <a:ext cx="1752600" cy="1066800"/>
          </a:xfrm>
          <a:prstGeom prst="flowChartDocument">
            <a:avLst/>
          </a:prstGeom>
          <a:solidFill>
            <a:schemeClr val="accent2">
              <a:lumMod val="40000"/>
              <a:lumOff val="60000"/>
              <a:alpha val="7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2">
                    <a:lumMod val="25000"/>
                  </a:schemeClr>
                </a:solidFill>
              </a:rPr>
              <a:t>“Target”</a:t>
            </a:r>
          </a:p>
          <a:p>
            <a:pPr algn="ctr"/>
            <a:r>
              <a:rPr lang="en-US" dirty="0" smtClean="0">
                <a:solidFill>
                  <a:schemeClr val="bg2">
                    <a:lumMod val="25000"/>
                  </a:schemeClr>
                </a:solidFill>
              </a:rPr>
              <a:t>Data</a:t>
            </a:r>
          </a:p>
          <a:p>
            <a:pPr algn="ctr"/>
            <a:r>
              <a:rPr lang="en-US" dirty="0" smtClean="0">
                <a:solidFill>
                  <a:schemeClr val="bg2">
                    <a:lumMod val="25000"/>
                  </a:schemeClr>
                </a:solidFill>
              </a:rPr>
              <a:t>Representation</a:t>
            </a:r>
            <a:endParaRPr lang="en-US" dirty="0">
              <a:solidFill>
                <a:schemeClr val="bg2">
                  <a:lumMod val="25000"/>
                </a:schemeClr>
              </a:solidFill>
            </a:endParaRPr>
          </a:p>
        </p:txBody>
      </p:sp>
    </p:spTree>
    <p:extLst>
      <p:ext uri="{BB962C8B-B14F-4D97-AF65-F5344CB8AC3E}">
        <p14:creationId xmlns:p14="http://schemas.microsoft.com/office/powerpoint/2010/main" val="15548462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Models</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10904888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Current Conceptual Model Overview</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7275" y="1190625"/>
            <a:ext cx="7029450" cy="5667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398096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As-is STIX “Logical Level” in UML</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49" y="1417638"/>
            <a:ext cx="8972551" cy="52510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760099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7308"/>
          </a:xfrm>
        </p:spPr>
        <p:txBody>
          <a:bodyPr>
            <a:normAutofit/>
          </a:bodyPr>
          <a:lstStyle/>
          <a:p>
            <a:r>
              <a:rPr lang="en-US" sz="3600" dirty="0" smtClean="0"/>
              <a:t>Mapping STIX and the conceptual Model</a:t>
            </a:r>
            <a:endParaRPr lang="en-US" sz="36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 y="931946"/>
            <a:ext cx="8572500" cy="6076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21061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Motivation</a:t>
            </a:r>
            <a:endParaRPr lang="en-US" dirty="0"/>
          </a:p>
        </p:txBody>
      </p:sp>
      <p:sp>
        <p:nvSpPr>
          <p:cNvPr id="5" name="Content Placeholder 4"/>
          <p:cNvSpPr>
            <a:spLocks noGrp="1"/>
          </p:cNvSpPr>
          <p:nvPr>
            <p:ph idx="1"/>
          </p:nvPr>
        </p:nvSpPr>
        <p:spPr>
          <a:xfrm>
            <a:off x="457200" y="1600200"/>
            <a:ext cx="8229600" cy="4895634"/>
          </a:xfrm>
        </p:spPr>
        <p:txBody>
          <a:bodyPr>
            <a:normAutofit fontScale="85000" lnSpcReduction="20000"/>
          </a:bodyPr>
          <a:lstStyle/>
          <a:p>
            <a:r>
              <a:rPr lang="en-US" dirty="0" smtClean="0"/>
              <a:t>Threat information sharing critical enabler for ‘wire-speed’ defense of complex systems</a:t>
            </a:r>
          </a:p>
          <a:p>
            <a:r>
              <a:rPr lang="en-US" dirty="0" smtClean="0"/>
              <a:t>Information sharing requires shared concepts for across domains</a:t>
            </a:r>
          </a:p>
          <a:p>
            <a:pPr lvl="1"/>
            <a:r>
              <a:rPr lang="en-US" dirty="0" smtClean="0"/>
              <a:t>NIEM is used by US federal, state, and local government, as well as internationally</a:t>
            </a:r>
          </a:p>
          <a:p>
            <a:pPr lvl="1"/>
            <a:r>
              <a:rPr lang="en-US" dirty="0" smtClean="0"/>
              <a:t>STIX is being adopted by a large number of users for Cyber</a:t>
            </a:r>
          </a:p>
          <a:p>
            <a:pPr lvl="1"/>
            <a:r>
              <a:rPr lang="en-US" dirty="0" smtClean="0"/>
              <a:t>Snort rules are common for IDS</a:t>
            </a:r>
          </a:p>
          <a:p>
            <a:r>
              <a:rPr lang="en-US" dirty="0" smtClean="0"/>
              <a:t>Multiple protocols, languages, and models used throughout industry today, but: </a:t>
            </a:r>
          </a:p>
          <a:p>
            <a:pPr lvl="1"/>
            <a:r>
              <a:rPr lang="en-US" dirty="0" smtClean="0"/>
              <a:t>Re-use of existing protocols for threat exchange (e.g. </a:t>
            </a:r>
            <a:r>
              <a:rPr lang="en-US" dirty="0" err="1" smtClean="0"/>
              <a:t>IODef</a:t>
            </a:r>
            <a:r>
              <a:rPr lang="en-US" dirty="0" smtClean="0"/>
              <a:t>)</a:t>
            </a:r>
          </a:p>
          <a:p>
            <a:pPr lvl="1"/>
            <a:r>
              <a:rPr lang="en-US" dirty="0" smtClean="0"/>
              <a:t>Focus on threat indicators/signature and classification (e.g. STIX, </a:t>
            </a:r>
            <a:r>
              <a:rPr lang="en-US" dirty="0" err="1" smtClean="0"/>
              <a:t>OpenIOC</a:t>
            </a:r>
            <a:r>
              <a:rPr lang="en-US" dirty="0" smtClean="0"/>
              <a:t>)</a:t>
            </a:r>
          </a:p>
          <a:p>
            <a:r>
              <a:rPr lang="en-US" dirty="0" smtClean="0"/>
              <a:t>Desire to have traceability from indicators to threat actors and their motivation/intent across multiple domains</a:t>
            </a:r>
          </a:p>
          <a:p>
            <a:pPr lvl="1"/>
            <a:r>
              <a:rPr lang="en-US" dirty="0" smtClean="0"/>
              <a:t>Leverage existing work performed by social modeling and behavior groups, e.g. SI* </a:t>
            </a:r>
          </a:p>
          <a:p>
            <a:pPr lvl="1"/>
            <a:r>
              <a:rPr lang="en-US" dirty="0" smtClean="0"/>
              <a:t>Integrate Physical, Cyber, Spectrum and other kinds of risks and threats</a:t>
            </a:r>
          </a:p>
          <a:p>
            <a:r>
              <a:rPr lang="en-US" dirty="0" smtClean="0"/>
              <a:t>Some integration with other enterprise systems, but no comprehensive approach</a:t>
            </a:r>
          </a:p>
        </p:txBody>
      </p:sp>
    </p:spTree>
    <p:extLst>
      <p:ext uri="{BB962C8B-B14F-4D97-AF65-F5344CB8AC3E}">
        <p14:creationId xmlns:p14="http://schemas.microsoft.com/office/powerpoint/2010/main" val="9706530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lower level mapping</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50" y="1620002"/>
            <a:ext cx="7810500" cy="4676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79774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OMG RFP</a:t>
            </a:r>
            <a:endParaRPr lang="en-US" dirty="0"/>
          </a:p>
        </p:txBody>
      </p:sp>
      <p:sp>
        <p:nvSpPr>
          <p:cNvPr id="3" name="Subtitle 2"/>
          <p:cNvSpPr>
            <a:spLocks noGrp="1"/>
          </p:cNvSpPr>
          <p:nvPr>
            <p:ph type="subTitle" idx="1"/>
          </p:nvPr>
        </p:nvSpPr>
        <p:spPr/>
        <p:txBody>
          <a:bodyPr/>
          <a:lstStyle/>
          <a:p>
            <a:r>
              <a:rPr lang="en-US" dirty="0" smtClean="0"/>
              <a:t>Expected to be issued June 2014</a:t>
            </a:r>
            <a:endParaRPr lang="en-US" dirty="0"/>
          </a:p>
        </p:txBody>
      </p:sp>
    </p:spTree>
    <p:extLst>
      <p:ext uri="{BB962C8B-B14F-4D97-AF65-F5344CB8AC3E}">
        <p14:creationId xmlns:p14="http://schemas.microsoft.com/office/powerpoint/2010/main" val="13440768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RFP Objective</a:t>
            </a:r>
            <a:endParaRPr lang="en-US" dirty="0"/>
          </a:p>
        </p:txBody>
      </p:sp>
      <p:sp>
        <p:nvSpPr>
          <p:cNvPr id="5" name="TextBox 4"/>
          <p:cNvSpPr txBox="1"/>
          <p:nvPr/>
        </p:nvSpPr>
        <p:spPr>
          <a:xfrm>
            <a:off x="457200" y="1540042"/>
            <a:ext cx="8232199" cy="5078313"/>
          </a:xfrm>
          <a:prstGeom prst="rect">
            <a:avLst/>
          </a:prstGeom>
          <a:noFill/>
        </p:spPr>
        <p:txBody>
          <a:bodyPr wrap="square" rtlCol="0">
            <a:spAutoFit/>
          </a:bodyPr>
          <a:lstStyle/>
          <a:p>
            <a:r>
              <a:rPr lang="en-GB" dirty="0"/>
              <a:t>In the broadest sense, organizations manage </a:t>
            </a:r>
            <a:r>
              <a:rPr lang="en-GB" dirty="0" smtClean="0"/>
              <a:t>operational threats </a:t>
            </a:r>
            <a:r>
              <a:rPr lang="en-GB" dirty="0"/>
              <a:t>and risks in order to provide a systematic response to uncertainties. Multiple communities have developed data and exchange schema and interfaces for sharing information about threats, risks and incidents that impact important government, commercial and personal assets and privacy. While each of these schema and interfaces provides value for a specific community it is difficult to federate these multiple representations to arrive at broad-based, planning, simulation, assessment, situational awareness, forensics and to then enact the appropriate courses of action. Cyber related attacks have added a new dimension that stresses traditional mitigation strategies</a:t>
            </a:r>
            <a:r>
              <a:rPr lang="en-GB" dirty="0" smtClean="0"/>
              <a:t>.</a:t>
            </a:r>
          </a:p>
          <a:p>
            <a:endParaRPr lang="en-US" dirty="0"/>
          </a:p>
          <a:p>
            <a:r>
              <a:rPr lang="en-GB" dirty="0"/>
              <a:t>This RFP calls for a conceptual model for </a:t>
            </a:r>
            <a:r>
              <a:rPr lang="en-GB" dirty="0" smtClean="0"/>
              <a:t>operational threats </a:t>
            </a:r>
            <a:r>
              <a:rPr lang="en-GB" dirty="0"/>
              <a:t>and risks that unifies the semantics of and can provide a bridge across multiple threat and risk schema and interfaces. The conceptual model will be informed by high-level concepts as defined by the Cyber domain, existing NIEM domains and other applicable domains, but is not specific to those domains. This will enable combined Cyber, physical, </a:t>
            </a:r>
            <a:r>
              <a:rPr lang="en-GB" dirty="0" smtClean="0"/>
              <a:t>criminal, spectrum </a:t>
            </a:r>
            <a:r>
              <a:rPr lang="en-GB" dirty="0"/>
              <a:t>and natural threats and risks to be federated, understood and responded to effectively.</a:t>
            </a:r>
            <a:endParaRPr lang="en-US" dirty="0"/>
          </a:p>
          <a:p>
            <a:endParaRPr lang="en-US" dirty="0"/>
          </a:p>
        </p:txBody>
      </p:sp>
    </p:spTree>
    <p:extLst>
      <p:ext uri="{BB962C8B-B14F-4D97-AF65-F5344CB8AC3E}">
        <p14:creationId xmlns:p14="http://schemas.microsoft.com/office/powerpoint/2010/main" val="12070980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OMG RFP Scope</a:t>
            </a:r>
            <a:endParaRPr lang="en-US" dirty="0"/>
          </a:p>
        </p:txBody>
      </p:sp>
      <p:sp>
        <p:nvSpPr>
          <p:cNvPr id="5" name="Rectangle 4"/>
          <p:cNvSpPr/>
          <p:nvPr/>
        </p:nvSpPr>
        <p:spPr>
          <a:xfrm>
            <a:off x="228600" y="1333498"/>
            <a:ext cx="8547981" cy="41054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Wide &amp; shallow conceptual model covering threats and risks</a:t>
            </a:r>
            <a:endParaRPr lang="en-US" sz="1600" dirty="0"/>
          </a:p>
        </p:txBody>
      </p:sp>
      <p:sp>
        <p:nvSpPr>
          <p:cNvPr id="6" name="Rectangle 5"/>
          <p:cNvSpPr/>
          <p:nvPr/>
        </p:nvSpPr>
        <p:spPr>
          <a:xfrm>
            <a:off x="4063528" y="2155914"/>
            <a:ext cx="2156971" cy="83658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High level Cyber-threat/risk concepts</a:t>
            </a:r>
            <a:endParaRPr lang="en-US" sz="1600" dirty="0"/>
          </a:p>
        </p:txBody>
      </p:sp>
      <p:sp>
        <p:nvSpPr>
          <p:cNvPr id="10" name="Rectangle 9"/>
          <p:cNvSpPr/>
          <p:nvPr/>
        </p:nvSpPr>
        <p:spPr>
          <a:xfrm>
            <a:off x="7353835" y="2155915"/>
            <a:ext cx="1291853" cy="1371600"/>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smtClean="0">
              <a:solidFill>
                <a:schemeClr val="bg2">
                  <a:lumMod val="25000"/>
                </a:schemeClr>
              </a:solidFill>
            </a:endParaRPr>
          </a:p>
          <a:p>
            <a:pPr algn="ctr"/>
            <a:r>
              <a:rPr lang="en-US" sz="1400" dirty="0" smtClean="0">
                <a:solidFill>
                  <a:schemeClr val="bg2">
                    <a:lumMod val="25000"/>
                  </a:schemeClr>
                </a:solidFill>
              </a:rPr>
              <a:t>Law Enforcement / Emergence Management Concepts</a:t>
            </a:r>
          </a:p>
          <a:p>
            <a:pPr algn="ctr"/>
            <a:endParaRPr lang="en-US" sz="1400" dirty="0">
              <a:solidFill>
                <a:schemeClr val="bg2">
                  <a:lumMod val="25000"/>
                </a:schemeClr>
              </a:solidFill>
            </a:endParaRPr>
          </a:p>
        </p:txBody>
      </p:sp>
      <p:sp>
        <p:nvSpPr>
          <p:cNvPr id="14" name="Rounded Rectangle 13"/>
          <p:cNvSpPr/>
          <p:nvPr/>
        </p:nvSpPr>
        <p:spPr>
          <a:xfrm>
            <a:off x="5648569" y="3526196"/>
            <a:ext cx="1705265" cy="867747"/>
          </a:xfrm>
          <a:prstGeom prst="roundRect">
            <a:avLst/>
          </a:prstGeom>
          <a:solidFill>
            <a:schemeClr val="accent4">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NIEM Threat/Risk Representation</a:t>
            </a:r>
            <a:endParaRPr lang="en-US" sz="1600" dirty="0"/>
          </a:p>
        </p:txBody>
      </p:sp>
      <p:sp>
        <p:nvSpPr>
          <p:cNvPr id="15" name="Left-Right-Up Arrow 14"/>
          <p:cNvSpPr/>
          <p:nvPr/>
        </p:nvSpPr>
        <p:spPr>
          <a:xfrm rot="16200000">
            <a:off x="5942308" y="2432783"/>
            <a:ext cx="1371604" cy="815222"/>
          </a:xfrm>
          <a:prstGeom prst="leftRightUpArrow">
            <a:avLst>
              <a:gd name="adj1" fmla="val 14677"/>
              <a:gd name="adj2" fmla="val 14776"/>
              <a:gd name="adj3" fmla="val 25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ounded Rectangle 18"/>
          <p:cNvSpPr/>
          <p:nvPr/>
        </p:nvSpPr>
        <p:spPr>
          <a:xfrm>
            <a:off x="6996240" y="4693841"/>
            <a:ext cx="1913301" cy="867747"/>
          </a:xfrm>
          <a:prstGeom prst="roundRect">
            <a:avLst/>
          </a:prstGeom>
          <a:solidFill>
            <a:schemeClr val="accent4">
              <a:lumMod val="75000"/>
              <a:alpha val="49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2">
                    <a:lumMod val="25000"/>
                  </a:schemeClr>
                </a:solidFill>
              </a:rPr>
              <a:t>NIEM Exchanges</a:t>
            </a:r>
          </a:p>
          <a:p>
            <a:pPr algn="ctr"/>
            <a:r>
              <a:rPr lang="en-US" dirty="0" smtClean="0">
                <a:solidFill>
                  <a:schemeClr val="bg2">
                    <a:lumMod val="25000"/>
                  </a:schemeClr>
                </a:solidFill>
              </a:rPr>
              <a:t>EDXL / CAP</a:t>
            </a:r>
            <a:endParaRPr lang="en-US" dirty="0">
              <a:solidFill>
                <a:schemeClr val="bg2">
                  <a:lumMod val="25000"/>
                </a:schemeClr>
              </a:solidFill>
            </a:endParaRPr>
          </a:p>
        </p:txBody>
      </p:sp>
      <p:sp>
        <p:nvSpPr>
          <p:cNvPr id="27" name="Rounded Rectangle 26"/>
          <p:cNvSpPr/>
          <p:nvPr/>
        </p:nvSpPr>
        <p:spPr>
          <a:xfrm>
            <a:off x="3878079" y="4122219"/>
            <a:ext cx="1582563" cy="1664970"/>
          </a:xfrm>
          <a:prstGeom prst="roundRect">
            <a:avLst/>
          </a:prstGeom>
          <a:solidFill>
            <a:schemeClr val="accent4">
              <a:lumMod val="75000"/>
              <a:alpha val="49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2">
                    <a:lumMod val="25000"/>
                  </a:schemeClr>
                </a:solidFill>
              </a:rPr>
              <a:t>STIX/TAXII/</a:t>
            </a:r>
            <a:r>
              <a:rPr lang="en-US" sz="1400" dirty="0" err="1" smtClean="0">
                <a:solidFill>
                  <a:schemeClr val="bg2">
                    <a:lumMod val="25000"/>
                  </a:schemeClr>
                </a:solidFill>
              </a:rPr>
              <a:t>Cybox</a:t>
            </a:r>
            <a:endParaRPr lang="en-US" sz="1400" dirty="0" smtClean="0">
              <a:solidFill>
                <a:schemeClr val="bg2">
                  <a:lumMod val="25000"/>
                </a:schemeClr>
              </a:solidFill>
            </a:endParaRPr>
          </a:p>
          <a:p>
            <a:pPr algn="ctr"/>
            <a:r>
              <a:rPr lang="en-US" sz="1400" dirty="0" smtClean="0">
                <a:solidFill>
                  <a:schemeClr val="bg2">
                    <a:lumMod val="25000"/>
                  </a:schemeClr>
                </a:solidFill>
              </a:rPr>
              <a:t>IODEF</a:t>
            </a:r>
          </a:p>
          <a:p>
            <a:pPr algn="ctr"/>
            <a:r>
              <a:rPr lang="en-US" sz="1400" dirty="0" smtClean="0">
                <a:solidFill>
                  <a:schemeClr val="bg2">
                    <a:lumMod val="25000"/>
                  </a:schemeClr>
                </a:solidFill>
              </a:rPr>
              <a:t>ISO</a:t>
            </a:r>
          </a:p>
          <a:p>
            <a:pPr algn="ctr"/>
            <a:r>
              <a:rPr lang="en-US" sz="1400" dirty="0" smtClean="0">
                <a:solidFill>
                  <a:schemeClr val="bg2">
                    <a:lumMod val="25000"/>
                  </a:schemeClr>
                </a:solidFill>
              </a:rPr>
              <a:t>NIST</a:t>
            </a:r>
          </a:p>
          <a:p>
            <a:pPr algn="ctr"/>
            <a:r>
              <a:rPr lang="en-US" sz="1400" dirty="0" smtClean="0">
                <a:solidFill>
                  <a:schemeClr val="bg2">
                    <a:lumMod val="25000"/>
                  </a:schemeClr>
                </a:solidFill>
              </a:rPr>
              <a:t>Octave</a:t>
            </a:r>
          </a:p>
          <a:p>
            <a:pPr algn="ctr"/>
            <a:r>
              <a:rPr lang="en-US" sz="1400" dirty="0" smtClean="0">
                <a:solidFill>
                  <a:schemeClr val="bg2">
                    <a:lumMod val="25000"/>
                  </a:schemeClr>
                </a:solidFill>
              </a:rPr>
              <a:t>Others…</a:t>
            </a:r>
            <a:endParaRPr lang="en-US" sz="1400" dirty="0">
              <a:solidFill>
                <a:schemeClr val="bg2">
                  <a:lumMod val="25000"/>
                </a:schemeClr>
              </a:solidFill>
            </a:endParaRPr>
          </a:p>
        </p:txBody>
      </p:sp>
      <p:sp>
        <p:nvSpPr>
          <p:cNvPr id="29" name="Up Arrow 28"/>
          <p:cNvSpPr/>
          <p:nvPr/>
        </p:nvSpPr>
        <p:spPr>
          <a:xfrm>
            <a:off x="7819930" y="3527515"/>
            <a:ext cx="265922" cy="1166326"/>
          </a:xfrm>
          <a:prstGeom prst="upArrow">
            <a:avLst/>
          </a:prstGeom>
          <a:gradFill>
            <a:gsLst>
              <a:gs pos="0">
                <a:schemeClr val="accent1">
                  <a:tint val="100000"/>
                  <a:shade val="100000"/>
                  <a:satMod val="130000"/>
                  <a:alpha val="27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4542070" y="1744045"/>
            <a:ext cx="4172721" cy="41054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Operational  &amp; Execution Threats &amp; Risk</a:t>
            </a:r>
            <a:endParaRPr lang="en-US" sz="1600" dirty="0"/>
          </a:p>
        </p:txBody>
      </p:sp>
      <p:sp>
        <p:nvSpPr>
          <p:cNvPr id="21" name="Rectangle 20"/>
          <p:cNvSpPr/>
          <p:nvPr/>
        </p:nvSpPr>
        <p:spPr>
          <a:xfrm>
            <a:off x="1431759" y="1744360"/>
            <a:ext cx="2977350" cy="410547"/>
          </a:xfrm>
          <a:prstGeom prst="rect">
            <a:avLst/>
          </a:prstGeom>
          <a:gradFill>
            <a:gsLst>
              <a:gs pos="7000">
                <a:schemeClr val="accent1">
                  <a:shade val="51000"/>
                  <a:satMod val="130000"/>
                  <a:alpha val="5000"/>
                </a:schemeClr>
              </a:gs>
              <a:gs pos="100000">
                <a:schemeClr val="accent1">
                  <a:shade val="93000"/>
                  <a:satMod val="130000"/>
                  <a:alpha val="68000"/>
                </a:schemeClr>
              </a:gs>
              <a:gs pos="100000">
                <a:schemeClr val="accent1">
                  <a:shade val="94000"/>
                  <a:satMod val="135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Strategy &amp; Planning</a:t>
            </a:r>
            <a:endParaRPr lang="en-US" sz="1600" dirty="0"/>
          </a:p>
        </p:txBody>
      </p:sp>
      <p:sp>
        <p:nvSpPr>
          <p:cNvPr id="22" name="Up Arrow 21"/>
          <p:cNvSpPr/>
          <p:nvPr/>
        </p:nvSpPr>
        <p:spPr>
          <a:xfrm>
            <a:off x="4409109" y="2971019"/>
            <a:ext cx="265922" cy="1166326"/>
          </a:xfrm>
          <a:prstGeom prst="upArrow">
            <a:avLst/>
          </a:prstGeom>
          <a:gradFill>
            <a:gsLst>
              <a:gs pos="0">
                <a:schemeClr val="accent1">
                  <a:tint val="100000"/>
                  <a:shade val="100000"/>
                  <a:satMod val="130000"/>
                  <a:alpha val="27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ounded Rectangle 24"/>
          <p:cNvSpPr/>
          <p:nvPr/>
        </p:nvSpPr>
        <p:spPr>
          <a:xfrm>
            <a:off x="1875952" y="4140165"/>
            <a:ext cx="1355271" cy="1649844"/>
          </a:xfrm>
          <a:prstGeom prst="roundRect">
            <a:avLst/>
          </a:prstGeom>
          <a:solidFill>
            <a:schemeClr val="accent4">
              <a:lumMod val="75000"/>
              <a:alpha val="49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2">
                    <a:lumMod val="25000"/>
                  </a:schemeClr>
                </a:solidFill>
              </a:rPr>
              <a:t>SACM</a:t>
            </a:r>
          </a:p>
          <a:p>
            <a:pPr algn="ctr"/>
            <a:r>
              <a:rPr lang="en-US" sz="1400" dirty="0" smtClean="0">
                <a:solidFill>
                  <a:schemeClr val="bg2">
                    <a:lumMod val="25000"/>
                  </a:schemeClr>
                </a:solidFill>
              </a:rPr>
              <a:t>ISO</a:t>
            </a:r>
          </a:p>
          <a:p>
            <a:pPr algn="ctr"/>
            <a:r>
              <a:rPr lang="en-US" sz="1400" dirty="0" smtClean="0">
                <a:solidFill>
                  <a:schemeClr val="bg2">
                    <a:lumMod val="25000"/>
                  </a:schemeClr>
                </a:solidFill>
              </a:rPr>
              <a:t>BMM</a:t>
            </a:r>
          </a:p>
          <a:p>
            <a:pPr algn="ctr"/>
            <a:r>
              <a:rPr lang="en-US" sz="1400" dirty="0" smtClean="0">
                <a:solidFill>
                  <a:schemeClr val="bg2">
                    <a:lumMod val="25000"/>
                  </a:schemeClr>
                </a:solidFill>
              </a:rPr>
              <a:t>Others…</a:t>
            </a:r>
            <a:endParaRPr lang="en-US" sz="1400" dirty="0">
              <a:solidFill>
                <a:schemeClr val="bg2">
                  <a:lumMod val="25000"/>
                </a:schemeClr>
              </a:solidFill>
            </a:endParaRPr>
          </a:p>
        </p:txBody>
      </p:sp>
      <p:sp>
        <p:nvSpPr>
          <p:cNvPr id="31" name="Up Arrow 30"/>
          <p:cNvSpPr/>
          <p:nvPr/>
        </p:nvSpPr>
        <p:spPr>
          <a:xfrm>
            <a:off x="2420626" y="2184078"/>
            <a:ext cx="265922" cy="1980120"/>
          </a:xfrm>
          <a:prstGeom prst="upArrow">
            <a:avLst/>
          </a:prstGeom>
          <a:gradFill>
            <a:gsLst>
              <a:gs pos="0">
                <a:schemeClr val="accent1">
                  <a:tint val="100000"/>
                  <a:shade val="100000"/>
                  <a:satMod val="130000"/>
                  <a:alpha val="27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334851" y="1745368"/>
            <a:ext cx="1012534" cy="410547"/>
          </a:xfrm>
          <a:prstGeom prst="rect">
            <a:avLst/>
          </a:prstGeom>
          <a:gradFill>
            <a:gsLst>
              <a:gs pos="7000">
                <a:schemeClr val="accent1">
                  <a:shade val="51000"/>
                  <a:satMod val="130000"/>
                  <a:alpha val="5000"/>
                </a:schemeClr>
              </a:gs>
              <a:gs pos="100000">
                <a:schemeClr val="accent1">
                  <a:shade val="93000"/>
                  <a:satMod val="130000"/>
                  <a:alpha val="68000"/>
                </a:schemeClr>
              </a:gs>
              <a:gs pos="100000">
                <a:schemeClr val="accent1">
                  <a:shade val="94000"/>
                  <a:satMod val="135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Policy</a:t>
            </a:r>
            <a:endParaRPr lang="en-US" sz="1600" dirty="0"/>
          </a:p>
        </p:txBody>
      </p:sp>
      <p:sp>
        <p:nvSpPr>
          <p:cNvPr id="17" name="Rounded Rectangle 16"/>
          <p:cNvSpPr/>
          <p:nvPr/>
        </p:nvSpPr>
        <p:spPr>
          <a:xfrm>
            <a:off x="1126283" y="5979692"/>
            <a:ext cx="5869958" cy="464651"/>
          </a:xfrm>
          <a:prstGeom prst="roundRect">
            <a:avLst/>
          </a:prstGeom>
          <a:solidFill>
            <a:schemeClr val="accent4">
              <a:lumMod val="75000"/>
              <a:alpha val="49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2">
                    <a:lumMod val="25000"/>
                  </a:schemeClr>
                </a:solidFill>
              </a:rPr>
              <a:t>Financial – FIBO</a:t>
            </a:r>
          </a:p>
          <a:p>
            <a:pPr algn="ctr"/>
            <a:r>
              <a:rPr lang="en-US" sz="1400" dirty="0" smtClean="0">
                <a:solidFill>
                  <a:schemeClr val="bg2">
                    <a:lumMod val="25000"/>
                  </a:schemeClr>
                </a:solidFill>
              </a:rPr>
              <a:t>Others</a:t>
            </a:r>
          </a:p>
        </p:txBody>
      </p:sp>
      <p:sp>
        <p:nvSpPr>
          <p:cNvPr id="20" name="Rectangle 19"/>
          <p:cNvSpPr/>
          <p:nvPr/>
        </p:nvSpPr>
        <p:spPr>
          <a:xfrm>
            <a:off x="92139" y="3236559"/>
            <a:ext cx="2068286" cy="508518"/>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2">
                    <a:lumMod val="25000"/>
                  </a:schemeClr>
                </a:solidFill>
              </a:rPr>
              <a:t>Informative</a:t>
            </a:r>
            <a:endParaRPr lang="en-US" sz="1400" dirty="0">
              <a:solidFill>
                <a:schemeClr val="bg2">
                  <a:lumMod val="25000"/>
                </a:schemeClr>
              </a:solidFill>
            </a:endParaRPr>
          </a:p>
        </p:txBody>
      </p:sp>
      <p:sp>
        <p:nvSpPr>
          <p:cNvPr id="23" name="Rectangle 22"/>
          <p:cNvSpPr/>
          <p:nvPr/>
        </p:nvSpPr>
        <p:spPr>
          <a:xfrm>
            <a:off x="92139" y="2721821"/>
            <a:ext cx="2068286" cy="5147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Normative</a:t>
            </a:r>
          </a:p>
          <a:p>
            <a:pPr algn="ctr"/>
            <a:r>
              <a:rPr lang="en-US" sz="1400" dirty="0" smtClean="0"/>
              <a:t>(Formal Specification)</a:t>
            </a:r>
            <a:endParaRPr lang="en-US" sz="1400" dirty="0"/>
          </a:p>
        </p:txBody>
      </p:sp>
    </p:spTree>
    <p:extLst>
      <p:ext uri="{BB962C8B-B14F-4D97-AF65-F5344CB8AC3E}">
        <p14:creationId xmlns:p14="http://schemas.microsoft.com/office/powerpoint/2010/main" val="8151982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RFP Requirements</a:t>
            </a:r>
            <a:endParaRPr lang="en-US" dirty="0"/>
          </a:p>
        </p:txBody>
      </p:sp>
      <p:sp>
        <p:nvSpPr>
          <p:cNvPr id="3" name="Content Placeholder 2"/>
          <p:cNvSpPr>
            <a:spLocks noGrp="1"/>
          </p:cNvSpPr>
          <p:nvPr>
            <p:ph idx="1"/>
          </p:nvPr>
        </p:nvSpPr>
        <p:spPr/>
        <p:txBody>
          <a:bodyPr>
            <a:normAutofit/>
          </a:bodyPr>
          <a:lstStyle/>
          <a:p>
            <a:r>
              <a:rPr lang="en-US" dirty="0" smtClean="0"/>
              <a:t>Conceptual Models</a:t>
            </a:r>
          </a:p>
          <a:p>
            <a:r>
              <a:rPr lang="en-US" dirty="0" smtClean="0"/>
              <a:t>Operational Threat &amp; Risk Concepts</a:t>
            </a:r>
          </a:p>
          <a:p>
            <a:r>
              <a:rPr lang="en-US" dirty="0" smtClean="0"/>
              <a:t>Risk Assessment Concepts</a:t>
            </a:r>
          </a:p>
          <a:p>
            <a:r>
              <a:rPr lang="en-US" dirty="0" smtClean="0"/>
              <a:t>Mitigation &amp; courses of action</a:t>
            </a:r>
          </a:p>
          <a:p>
            <a:r>
              <a:rPr lang="en-US" dirty="0" smtClean="0"/>
              <a:t>Risk &amp; threat planning</a:t>
            </a:r>
          </a:p>
          <a:p>
            <a:r>
              <a:rPr lang="en-US" dirty="0" smtClean="0"/>
              <a:t>NIEM representation &amp; mapping</a:t>
            </a:r>
          </a:p>
          <a:p>
            <a:r>
              <a:rPr lang="en-US" dirty="0" smtClean="0"/>
              <a:t>STIX/</a:t>
            </a:r>
            <a:r>
              <a:rPr lang="en-US" dirty="0" err="1" smtClean="0"/>
              <a:t>Cybox</a:t>
            </a:r>
            <a:r>
              <a:rPr lang="en-US" dirty="0" smtClean="0"/>
              <a:t> mapping</a:t>
            </a:r>
          </a:p>
          <a:p>
            <a:r>
              <a:rPr lang="en-US" dirty="0" smtClean="0"/>
              <a:t>Common Requirements</a:t>
            </a:r>
            <a:endParaRPr lang="en-US" dirty="0"/>
          </a:p>
        </p:txBody>
      </p:sp>
    </p:spTree>
    <p:extLst>
      <p:ext uri="{BB962C8B-B14F-4D97-AF65-F5344CB8AC3E}">
        <p14:creationId xmlns:p14="http://schemas.microsoft.com/office/powerpoint/2010/main" val="18508996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RFP Non-Mandatory</a:t>
            </a:r>
            <a:endParaRPr lang="en-US" dirty="0"/>
          </a:p>
        </p:txBody>
      </p:sp>
      <p:sp>
        <p:nvSpPr>
          <p:cNvPr id="3" name="Content Placeholder 2"/>
          <p:cNvSpPr>
            <a:spLocks noGrp="1"/>
          </p:cNvSpPr>
          <p:nvPr>
            <p:ph idx="1"/>
          </p:nvPr>
        </p:nvSpPr>
        <p:spPr/>
        <p:txBody>
          <a:bodyPr/>
          <a:lstStyle/>
          <a:p>
            <a:r>
              <a:rPr lang="en-US" dirty="0" smtClean="0"/>
              <a:t>Optional mappings</a:t>
            </a:r>
          </a:p>
          <a:p>
            <a:r>
              <a:rPr lang="en-US" dirty="0" smtClean="0"/>
              <a:t>Optional support for conceptual modeling / mapping</a:t>
            </a:r>
          </a:p>
          <a:p>
            <a:r>
              <a:rPr lang="en-US" dirty="0" smtClean="0"/>
              <a:t>Optional MOF representation</a:t>
            </a:r>
            <a:endParaRPr lang="en-US" dirty="0"/>
          </a:p>
        </p:txBody>
      </p:sp>
    </p:spTree>
    <p:extLst>
      <p:ext uri="{BB962C8B-B14F-4D97-AF65-F5344CB8AC3E}">
        <p14:creationId xmlns:p14="http://schemas.microsoft.com/office/powerpoint/2010/main" val="37787950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Backup</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7070571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68" name="Group 2067"/>
          <p:cNvGrpSpPr/>
          <p:nvPr/>
        </p:nvGrpSpPr>
        <p:grpSpPr>
          <a:xfrm>
            <a:off x="2476500" y="4324713"/>
            <a:ext cx="6579219" cy="2319505"/>
            <a:chOff x="2476500" y="4324713"/>
            <a:chExt cx="6579219" cy="2319505"/>
          </a:xfrm>
        </p:grpSpPr>
        <p:sp>
          <p:nvSpPr>
            <p:cNvPr id="12" name="TextBox 11"/>
            <p:cNvSpPr txBox="1"/>
            <p:nvPr/>
          </p:nvSpPr>
          <p:spPr>
            <a:xfrm>
              <a:off x="5689819" y="4324713"/>
              <a:ext cx="3365900" cy="830997"/>
            </a:xfrm>
            <a:prstGeom prst="rect">
              <a:avLst/>
            </a:prstGeom>
            <a:solidFill>
              <a:srgbClr val="002060"/>
            </a:solidFill>
          </p:spPr>
          <p:txBody>
            <a:bodyPr wrap="none" rtlCol="0">
              <a:spAutoFit/>
            </a:bodyPr>
            <a:lstStyle/>
            <a:p>
              <a:r>
                <a:rPr lang="en-US" sz="1200" dirty="0" smtClean="0"/>
                <a:t>&lt;</a:t>
              </a:r>
              <a:r>
                <a:rPr lang="en-US" sz="1200" dirty="0" err="1" smtClean="0">
                  <a:solidFill>
                    <a:schemeClr val="bg1"/>
                  </a:solidFill>
                </a:rPr>
                <a:t>PersonType</a:t>
              </a:r>
              <a:r>
                <a:rPr lang="en-US" sz="1200" dirty="0" smtClean="0">
                  <a:solidFill>
                    <a:schemeClr val="bg1"/>
                  </a:solidFill>
                </a:rPr>
                <a:t>&gt;</a:t>
              </a:r>
            </a:p>
            <a:p>
              <a:r>
                <a:rPr lang="en-US" sz="1200" dirty="0">
                  <a:solidFill>
                    <a:schemeClr val="bg1"/>
                  </a:solidFill>
                </a:rPr>
                <a:t>	</a:t>
              </a:r>
              <a:r>
                <a:rPr lang="en-US" sz="1200" dirty="0" smtClean="0">
                  <a:solidFill>
                    <a:schemeClr val="bg1"/>
                  </a:solidFill>
                </a:rPr>
                <a:t>&lt;</a:t>
              </a:r>
              <a:r>
                <a:rPr lang="en-US" sz="1200" dirty="0" err="1" smtClean="0">
                  <a:solidFill>
                    <a:schemeClr val="bg1"/>
                  </a:solidFill>
                </a:rPr>
                <a:t>NameText</a:t>
              </a:r>
              <a:r>
                <a:rPr lang="en-US" sz="1200" dirty="0" smtClean="0">
                  <a:solidFill>
                    <a:schemeClr val="bg1"/>
                  </a:solidFill>
                </a:rPr>
                <a:t>&gt;Cory B. Casanave&lt;/</a:t>
              </a:r>
              <a:r>
                <a:rPr lang="en-US" sz="1200" dirty="0" err="1" smtClean="0">
                  <a:solidFill>
                    <a:schemeClr val="bg1"/>
                  </a:solidFill>
                </a:rPr>
                <a:t>NameText</a:t>
              </a:r>
              <a:r>
                <a:rPr lang="en-US" sz="1200" dirty="0" smtClean="0">
                  <a:solidFill>
                    <a:schemeClr val="bg1"/>
                  </a:solidFill>
                </a:rPr>
                <a:t>&gt;</a:t>
              </a:r>
            </a:p>
            <a:p>
              <a:r>
                <a:rPr lang="en-US" sz="1200" dirty="0">
                  <a:solidFill>
                    <a:schemeClr val="bg1"/>
                  </a:solidFill>
                </a:rPr>
                <a:t>	</a:t>
              </a:r>
              <a:r>
                <a:rPr lang="en-US" sz="1200" dirty="0" smtClean="0">
                  <a:solidFill>
                    <a:schemeClr val="bg1"/>
                  </a:solidFill>
                </a:rPr>
                <a:t>&lt;Weight-LBS&gt;234&lt;/Weight-LBS&gt;</a:t>
              </a:r>
            </a:p>
            <a:p>
              <a:r>
                <a:rPr lang="en-US" sz="1200" dirty="0" smtClean="0">
                  <a:solidFill>
                    <a:schemeClr val="bg1"/>
                  </a:solidFill>
                </a:rPr>
                <a:t>&lt;/</a:t>
              </a:r>
              <a:r>
                <a:rPr lang="en-US" sz="1200" dirty="0" err="1" smtClean="0">
                  <a:solidFill>
                    <a:schemeClr val="bg1"/>
                  </a:solidFill>
                </a:rPr>
                <a:t>PersonType</a:t>
              </a:r>
              <a:r>
                <a:rPr lang="en-US" sz="1200" dirty="0" smtClean="0">
                  <a:solidFill>
                    <a:schemeClr val="bg1"/>
                  </a:solidFill>
                </a:rPr>
                <a:t>&gt;</a:t>
              </a:r>
              <a:endParaRPr lang="en-US" sz="1200" dirty="0">
                <a:solidFill>
                  <a:schemeClr val="bg1"/>
                </a:solidFill>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7691" y="5468983"/>
              <a:ext cx="2181225" cy="96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6500" y="5628218"/>
              <a:ext cx="2476500"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 name="TextBox 1"/>
          <p:cNvSpPr txBox="1"/>
          <p:nvPr/>
        </p:nvSpPr>
        <p:spPr>
          <a:xfrm>
            <a:off x="6284018" y="6431008"/>
            <a:ext cx="575799" cy="307777"/>
          </a:xfrm>
          <a:prstGeom prst="rect">
            <a:avLst/>
          </a:prstGeom>
          <a:noFill/>
        </p:spPr>
        <p:txBody>
          <a:bodyPr wrap="none" rtlCol="0">
            <a:spAutoFit/>
          </a:bodyPr>
          <a:lstStyle/>
          <a:p>
            <a:r>
              <a:rPr lang="en-US" sz="1400" dirty="0" smtClean="0"/>
              <a:t>Excel</a:t>
            </a:r>
            <a:endParaRPr lang="en-US" sz="1400" dirty="0"/>
          </a:p>
        </p:txBody>
      </p:sp>
      <p:sp>
        <p:nvSpPr>
          <p:cNvPr id="23" name="TextBox 22"/>
          <p:cNvSpPr txBox="1"/>
          <p:nvPr/>
        </p:nvSpPr>
        <p:spPr>
          <a:xfrm>
            <a:off x="3324230" y="6580821"/>
            <a:ext cx="545342" cy="307777"/>
          </a:xfrm>
          <a:prstGeom prst="rect">
            <a:avLst/>
          </a:prstGeom>
          <a:noFill/>
        </p:spPr>
        <p:txBody>
          <a:bodyPr wrap="none" rtlCol="0">
            <a:spAutoFit/>
          </a:bodyPr>
          <a:lstStyle/>
          <a:p>
            <a:r>
              <a:rPr lang="en-US" sz="1400" dirty="0" smtClean="0"/>
              <a:t>UML</a:t>
            </a:r>
            <a:endParaRPr lang="en-US" sz="1400" dirty="0"/>
          </a:p>
        </p:txBody>
      </p:sp>
      <p:sp>
        <p:nvSpPr>
          <p:cNvPr id="25" name="TextBox 24"/>
          <p:cNvSpPr txBox="1"/>
          <p:nvPr/>
        </p:nvSpPr>
        <p:spPr>
          <a:xfrm>
            <a:off x="7466810" y="5109535"/>
            <a:ext cx="529312" cy="307777"/>
          </a:xfrm>
          <a:prstGeom prst="rect">
            <a:avLst/>
          </a:prstGeom>
          <a:noFill/>
        </p:spPr>
        <p:txBody>
          <a:bodyPr wrap="none" rtlCol="0">
            <a:spAutoFit/>
          </a:bodyPr>
          <a:lstStyle/>
          <a:p>
            <a:r>
              <a:rPr lang="en-US" sz="1400" dirty="0" smtClean="0"/>
              <a:t>XML</a:t>
            </a:r>
            <a:endParaRPr lang="en-US" sz="1400" dirty="0"/>
          </a:p>
        </p:txBody>
      </p:sp>
      <p:sp>
        <p:nvSpPr>
          <p:cNvPr id="6" name="Title 5"/>
          <p:cNvSpPr>
            <a:spLocks noGrp="1"/>
          </p:cNvSpPr>
          <p:nvPr>
            <p:ph type="title"/>
          </p:nvPr>
        </p:nvSpPr>
        <p:spPr>
          <a:xfrm>
            <a:off x="462684" y="472440"/>
            <a:ext cx="8229600" cy="990600"/>
          </a:xfrm>
        </p:spPr>
        <p:txBody>
          <a:bodyPr>
            <a:normAutofit fontScale="90000"/>
          </a:bodyPr>
          <a:lstStyle/>
          <a:p>
            <a:r>
              <a:rPr lang="en-US" dirty="0" smtClean="0"/>
              <a:t>Example of “Pivoting” through a conceptual model</a:t>
            </a:r>
            <a:endParaRPr lang="en-US" dirty="0"/>
          </a:p>
        </p:txBody>
      </p:sp>
      <p:sp>
        <p:nvSpPr>
          <p:cNvPr id="7" name="Content Placeholder 6"/>
          <p:cNvSpPr>
            <a:spLocks noGrp="1"/>
          </p:cNvSpPr>
          <p:nvPr>
            <p:ph sz="half" idx="1"/>
          </p:nvPr>
        </p:nvSpPr>
        <p:spPr>
          <a:xfrm>
            <a:off x="352426" y="1463040"/>
            <a:ext cx="3533774" cy="4165178"/>
          </a:xfrm>
          <a:prstGeom prst="rect">
            <a:avLst/>
          </a:prstGeom>
        </p:spPr>
        <p:txBody>
          <a:bodyPr>
            <a:normAutofit fontScale="55000" lnSpcReduction="20000"/>
          </a:bodyPr>
          <a:lstStyle/>
          <a:p>
            <a:r>
              <a:rPr lang="en-US" dirty="0" smtClean="0"/>
              <a:t>There is an actual “Person”, Cory Casanave</a:t>
            </a:r>
          </a:p>
          <a:p>
            <a:pPr marL="285750" indent="-285750">
              <a:buFont typeface="Arial" pitchFamily="34" charset="0"/>
              <a:buChar char="•"/>
            </a:pPr>
            <a:r>
              <a:rPr lang="en-US" dirty="0" smtClean="0"/>
              <a:t>There is a concept of this person shared in this room, right now</a:t>
            </a:r>
          </a:p>
          <a:p>
            <a:pPr marL="285750" indent="-285750">
              <a:buFont typeface="Arial" pitchFamily="34" charset="0"/>
              <a:buChar char="•"/>
            </a:pPr>
            <a:r>
              <a:rPr lang="en-US" dirty="0" smtClean="0"/>
              <a:t>Here is one representation of him</a:t>
            </a:r>
          </a:p>
          <a:p>
            <a:pPr marL="285750" indent="-285750">
              <a:buFont typeface="Arial" pitchFamily="34" charset="0"/>
              <a:buChar char="•"/>
            </a:pPr>
            <a:r>
              <a:rPr lang="en-US" dirty="0" smtClean="0"/>
              <a:t>“Person” is a shared concept, independent of data structures</a:t>
            </a:r>
          </a:p>
          <a:p>
            <a:pPr marL="285750" indent="-285750">
              <a:buFont typeface="Arial" pitchFamily="34" charset="0"/>
              <a:buChar char="•"/>
            </a:pPr>
            <a:r>
              <a:rPr lang="en-US" dirty="0" smtClean="0"/>
              <a:t>There may also be shared agreement that Cory is a person and some other “facts”</a:t>
            </a:r>
          </a:p>
          <a:p>
            <a:pPr marL="457200" lvl="1" indent="-285750"/>
            <a:r>
              <a:rPr lang="en-US" dirty="0" smtClean="0"/>
              <a:t>“Cory Casanave” is a name for this person</a:t>
            </a:r>
          </a:p>
          <a:p>
            <a:pPr marL="457200" lvl="1" indent="-285750"/>
            <a:r>
              <a:rPr lang="en-US" dirty="0" smtClean="0"/>
              <a:t>He weighs 240 LBS</a:t>
            </a:r>
          </a:p>
          <a:p>
            <a:pPr marL="285750" indent="-285750">
              <a:buFont typeface="Arial" pitchFamily="34" charset="0"/>
              <a:buChar char="•"/>
            </a:pPr>
            <a:r>
              <a:rPr lang="en-US" dirty="0" smtClean="0"/>
              <a:t>There are multiple data representations about Cory Casanave which may or may not agree</a:t>
            </a:r>
          </a:p>
          <a:p>
            <a:pPr marL="285750" indent="-285750">
              <a:buFont typeface="Arial" pitchFamily="34" charset="0"/>
              <a:buChar char="•"/>
            </a:pPr>
            <a:r>
              <a:rPr lang="en-US" dirty="0" smtClean="0"/>
              <a:t>Those representations can be grounded in concepts (semantics), assisting federation</a:t>
            </a:r>
            <a:endParaRPr lang="en-US" dirty="0"/>
          </a:p>
        </p:txBody>
      </p:sp>
      <p:sp>
        <p:nvSpPr>
          <p:cNvPr id="8" name="Date Placeholder 7"/>
          <p:cNvSpPr>
            <a:spLocks noGrp="1"/>
          </p:cNvSpPr>
          <p:nvPr>
            <p:ph type="dt" sz="half" idx="10"/>
          </p:nvPr>
        </p:nvSpPr>
        <p:spPr>
          <a:xfrm>
            <a:off x="352426" y="6543676"/>
            <a:ext cx="1466850" cy="247650"/>
          </a:xfrm>
          <a:prstGeom prst="rect">
            <a:avLst/>
          </a:prstGeom>
        </p:spPr>
        <p:txBody>
          <a:bodyPr/>
          <a:lstStyle/>
          <a:p>
            <a:r>
              <a:rPr lang="en-US" dirty="0" smtClean="0"/>
              <a:t>3/2014</a:t>
            </a:r>
            <a:endParaRPr lang="en-US" dirty="0"/>
          </a:p>
        </p:txBody>
      </p:sp>
      <p:sp>
        <p:nvSpPr>
          <p:cNvPr id="13" name="Footer Placeholder 12"/>
          <p:cNvSpPr>
            <a:spLocks noGrp="1"/>
          </p:cNvSpPr>
          <p:nvPr>
            <p:ph type="ftr" sz="quarter" idx="11"/>
          </p:nvPr>
        </p:nvSpPr>
        <p:spPr>
          <a:xfrm>
            <a:off x="1809749" y="6543676"/>
            <a:ext cx="4086225" cy="247650"/>
          </a:xfrm>
          <a:prstGeom prst="rect">
            <a:avLst/>
          </a:prstGeom>
        </p:spPr>
        <p:txBody>
          <a:bodyPr>
            <a:normAutofit fontScale="70000" lnSpcReduction="20000"/>
          </a:bodyPr>
          <a:lstStyle/>
          <a:p>
            <a:r>
              <a:rPr lang="en-US" dirty="0" smtClean="0"/>
              <a:t>Copyright (c) 2012-2014 Data Access Technologies, Inc. as Model Driven Solutions</a:t>
            </a:r>
            <a:endParaRPr lang="en-US" dirty="0"/>
          </a:p>
        </p:txBody>
      </p:sp>
      <p:sp>
        <p:nvSpPr>
          <p:cNvPr id="15" name="Slide Number Placeholder 14"/>
          <p:cNvSpPr>
            <a:spLocks noGrp="1"/>
          </p:cNvSpPr>
          <p:nvPr>
            <p:ph type="sldNum" sz="quarter" idx="12"/>
          </p:nvPr>
        </p:nvSpPr>
        <p:spPr>
          <a:xfrm>
            <a:off x="7886700" y="6543676"/>
            <a:ext cx="876300" cy="247650"/>
          </a:xfrm>
          <a:prstGeom prst="rect">
            <a:avLst/>
          </a:prstGeom>
        </p:spPr>
        <p:txBody>
          <a:bodyPr/>
          <a:lstStyle/>
          <a:p>
            <a:fld id="{987D7693-E132-40A2-A808-4CF056E677D9}" type="slidenum">
              <a:rPr lang="en-US" smtClean="0"/>
              <a:t>27</a:t>
            </a:fld>
            <a:endParaRPr lang="en-US" dirty="0"/>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99960" y="1709389"/>
            <a:ext cx="1392324" cy="1908460"/>
          </a:xfrm>
          <a:prstGeom prst="rect">
            <a:avLst/>
          </a:prstGeom>
        </p:spPr>
      </p:pic>
      <p:sp>
        <p:nvSpPr>
          <p:cNvPr id="9" name="Right Arrow 8"/>
          <p:cNvSpPr/>
          <p:nvPr/>
        </p:nvSpPr>
        <p:spPr>
          <a:xfrm>
            <a:off x="3429000" y="2309307"/>
            <a:ext cx="38862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loud Callout 9"/>
          <p:cNvSpPr/>
          <p:nvPr/>
        </p:nvSpPr>
        <p:spPr>
          <a:xfrm>
            <a:off x="4665558" y="1253840"/>
            <a:ext cx="1828800" cy="990600"/>
          </a:xfrm>
          <a:prstGeom prst="cloudCallout">
            <a:avLst>
              <a:gd name="adj1" fmla="val -83690"/>
              <a:gd name="adj2" fmla="val 167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Concept of</a:t>
            </a:r>
          </a:p>
          <a:p>
            <a:pPr algn="ctr"/>
            <a:r>
              <a:rPr lang="en-US" sz="1400" dirty="0" smtClean="0"/>
              <a:t>“Cory Casanave”</a:t>
            </a:r>
            <a:endParaRPr lang="en-US" sz="1400" dirty="0"/>
          </a:p>
        </p:txBody>
      </p:sp>
      <p:sp>
        <p:nvSpPr>
          <p:cNvPr id="11" name="Cloud Callout 10"/>
          <p:cNvSpPr/>
          <p:nvPr/>
        </p:nvSpPr>
        <p:spPr>
          <a:xfrm>
            <a:off x="4800600" y="2703370"/>
            <a:ext cx="1828800" cy="990600"/>
          </a:xfrm>
          <a:prstGeom prst="cloudCallout">
            <a:avLst>
              <a:gd name="adj1" fmla="val -138087"/>
              <a:gd name="adj2" fmla="val -244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Concept of a</a:t>
            </a:r>
          </a:p>
          <a:p>
            <a:pPr algn="ctr"/>
            <a:r>
              <a:rPr lang="en-US" sz="1400" dirty="0" smtClean="0"/>
              <a:t>“Person”</a:t>
            </a:r>
            <a:endParaRPr lang="en-US" sz="1400" dirty="0"/>
          </a:p>
        </p:txBody>
      </p:sp>
      <p:grpSp>
        <p:nvGrpSpPr>
          <p:cNvPr id="2067" name="Group 2066"/>
          <p:cNvGrpSpPr/>
          <p:nvPr/>
        </p:nvGrpSpPr>
        <p:grpSpPr>
          <a:xfrm>
            <a:off x="3886200" y="1310478"/>
            <a:ext cx="3772716" cy="5214363"/>
            <a:chOff x="3886200" y="1310478"/>
            <a:chExt cx="3772716" cy="5214363"/>
          </a:xfrm>
        </p:grpSpPr>
        <p:cxnSp>
          <p:nvCxnSpPr>
            <p:cNvPr id="14" name="Straight Arrow Connector 13"/>
            <p:cNvCxnSpPr>
              <a:endCxn id="11" idx="1"/>
            </p:cNvCxnSpPr>
            <p:nvPr/>
          </p:nvCxnSpPr>
          <p:spPr>
            <a:xfrm flipH="1" flipV="1">
              <a:off x="5715000" y="3692915"/>
              <a:ext cx="457200" cy="726686"/>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flipV="1">
              <a:off x="6172200" y="2136466"/>
              <a:ext cx="609600" cy="2359334"/>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flipV="1">
              <a:off x="5509181" y="3617849"/>
              <a:ext cx="399703" cy="2173351"/>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flipV="1">
              <a:off x="6545580" y="1811225"/>
              <a:ext cx="769620" cy="433215"/>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3886200" y="2136466"/>
              <a:ext cx="914400" cy="371899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576353" y="3600042"/>
              <a:ext cx="814253" cy="2264123"/>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Curved Connector 30"/>
            <p:cNvCxnSpPr>
              <a:stCxn id="2060" idx="3"/>
              <a:endCxn id="10" idx="3"/>
            </p:cNvCxnSpPr>
            <p:nvPr/>
          </p:nvCxnSpPr>
          <p:spPr>
            <a:xfrm flipH="1" flipV="1">
              <a:off x="5579958" y="1310478"/>
              <a:ext cx="2078958" cy="5029697"/>
            </a:xfrm>
            <a:prstGeom prst="curvedConnector4">
              <a:avLst>
                <a:gd name="adj1" fmla="val -64614"/>
                <a:gd name="adj2" fmla="val 10567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60" name="TextBox 2059"/>
            <p:cNvSpPr txBox="1"/>
            <p:nvPr/>
          </p:nvSpPr>
          <p:spPr>
            <a:xfrm>
              <a:off x="7413336" y="6155509"/>
              <a:ext cx="245580" cy="369332"/>
            </a:xfrm>
            <a:prstGeom prst="rect">
              <a:avLst/>
            </a:prstGeom>
            <a:noFill/>
          </p:spPr>
          <p:txBody>
            <a:bodyPr wrap="none" rtlCol="0">
              <a:spAutoFit/>
            </a:bodyPr>
            <a:lstStyle/>
            <a:p>
              <a:r>
                <a:rPr lang="en-US" dirty="0" smtClean="0"/>
                <a:t>.</a:t>
              </a:r>
              <a:endParaRPr lang="en-US" dirty="0"/>
            </a:p>
          </p:txBody>
        </p:sp>
      </p:grpSp>
      <p:sp>
        <p:nvSpPr>
          <p:cNvPr id="4" name="Right Arrow 3"/>
          <p:cNvSpPr/>
          <p:nvPr/>
        </p:nvSpPr>
        <p:spPr>
          <a:xfrm>
            <a:off x="12032" y="5867733"/>
            <a:ext cx="1905000" cy="5755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Representations</a:t>
            </a:r>
            <a:endParaRPr lang="en-US" sz="1400" dirty="0"/>
          </a:p>
        </p:txBody>
      </p:sp>
    </p:spTree>
    <p:extLst>
      <p:ext uri="{BB962C8B-B14F-4D97-AF65-F5344CB8AC3E}">
        <p14:creationId xmlns:p14="http://schemas.microsoft.com/office/powerpoint/2010/main" val="1886231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6" fill="hold" nodeType="clickEffect">
                                  <p:stCondLst>
                                    <p:cond delay="0"/>
                                  </p:stCondLst>
                                  <p:childTnLst>
                                    <p:set>
                                      <p:cBhvr>
                                        <p:cTn id="12" dur="1" fill="hold">
                                          <p:stCondLst>
                                            <p:cond delay="0"/>
                                          </p:stCondLst>
                                        </p:cTn>
                                        <p:tgtEl>
                                          <p:spTgt spid="2067"/>
                                        </p:tgtEl>
                                        <p:attrNameLst>
                                          <p:attrName>style.visibility</p:attrName>
                                        </p:attrNameLst>
                                      </p:cBhvr>
                                      <p:to>
                                        <p:strVal val="visible"/>
                                      </p:to>
                                    </p:set>
                                    <p:anim calcmode="lin" valueType="num">
                                      <p:cBhvr additive="base">
                                        <p:cTn id="13" dur="500" fill="hold"/>
                                        <p:tgtEl>
                                          <p:spTgt spid="2067"/>
                                        </p:tgtEl>
                                        <p:attrNameLst>
                                          <p:attrName>ppt_x</p:attrName>
                                        </p:attrNameLst>
                                      </p:cBhvr>
                                      <p:tavLst>
                                        <p:tav tm="0">
                                          <p:val>
                                            <p:strVal val="1+#ppt_w/2"/>
                                          </p:val>
                                        </p:tav>
                                        <p:tav tm="100000">
                                          <p:val>
                                            <p:strVal val="#ppt_x"/>
                                          </p:val>
                                        </p:tav>
                                      </p:tavLst>
                                    </p:anim>
                                    <p:anim calcmode="lin" valueType="num">
                                      <p:cBhvr additive="base">
                                        <p:cTn id="14" dur="500" fill="hold"/>
                                        <p:tgtEl>
                                          <p:spTgt spid="20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Sponsorship</a:t>
            </a:r>
            <a:endParaRPr lang="en-US" dirty="0"/>
          </a:p>
        </p:txBody>
      </p:sp>
      <p:sp>
        <p:nvSpPr>
          <p:cNvPr id="3" name="Content Placeholder 2"/>
          <p:cNvSpPr>
            <a:spLocks noGrp="1"/>
          </p:cNvSpPr>
          <p:nvPr>
            <p:ph idx="1"/>
          </p:nvPr>
        </p:nvSpPr>
        <p:spPr/>
        <p:txBody>
          <a:bodyPr>
            <a:normAutofit/>
          </a:bodyPr>
          <a:lstStyle/>
          <a:p>
            <a:r>
              <a:rPr lang="en-US" sz="2400" dirty="0" smtClean="0"/>
              <a:t>Object Management Group (OMG) Government, Systems Assurance, Business Modeling &amp; Integration Task Forces</a:t>
            </a:r>
          </a:p>
          <a:p>
            <a:r>
              <a:rPr lang="en-US" sz="2400" dirty="0" smtClean="0"/>
              <a:t>PM-ISE</a:t>
            </a:r>
          </a:p>
          <a:p>
            <a:r>
              <a:rPr lang="en-US" sz="2400" dirty="0" err="1" smtClean="0"/>
              <a:t>Demandware</a:t>
            </a:r>
            <a:r>
              <a:rPr lang="en-US" sz="2400" dirty="0" smtClean="0"/>
              <a:t> (Gerald Beuchelt)</a:t>
            </a:r>
          </a:p>
        </p:txBody>
      </p:sp>
    </p:spTree>
    <p:extLst>
      <p:ext uri="{BB962C8B-B14F-4D97-AF65-F5344CB8AC3E}">
        <p14:creationId xmlns:p14="http://schemas.microsoft.com/office/powerpoint/2010/main" val="3696660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Status</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Threat Modeling project kicked off in Dec 2013</a:t>
            </a:r>
          </a:p>
          <a:p>
            <a:pPr lvl="1"/>
            <a:r>
              <a:rPr lang="en-US" dirty="0" smtClean="0"/>
              <a:t>Multi-phase approach</a:t>
            </a:r>
          </a:p>
          <a:p>
            <a:pPr lvl="1"/>
            <a:r>
              <a:rPr lang="en-US" dirty="0" smtClean="0"/>
              <a:t>Initially: create Cyber Domain PIM and STIX PSM with UML Profile for NIEM</a:t>
            </a:r>
          </a:p>
          <a:p>
            <a:pPr lvl="1"/>
            <a:r>
              <a:rPr lang="en-US" dirty="0" smtClean="0"/>
              <a:t>Expand to non-cyber domains and inclusion of risk</a:t>
            </a:r>
          </a:p>
          <a:p>
            <a:r>
              <a:rPr lang="en-US" dirty="0" smtClean="0"/>
              <a:t>Evolution of thinking</a:t>
            </a:r>
          </a:p>
          <a:p>
            <a:pPr marL="742950" lvl="2" indent="-342900"/>
            <a:r>
              <a:rPr lang="en-US" sz="2900" dirty="0"/>
              <a:t>Team moves to a conceptual modeling approach covering situational awareness across multiple kinds of threats and risks (not just Cyber)</a:t>
            </a:r>
          </a:p>
          <a:p>
            <a:r>
              <a:rPr lang="en-US" dirty="0" smtClean="0"/>
              <a:t>Identification of use cases (documented on GITHUB site)</a:t>
            </a:r>
          </a:p>
          <a:p>
            <a:r>
              <a:rPr lang="en-US" dirty="0" smtClean="0"/>
              <a:t>Progress so far</a:t>
            </a:r>
          </a:p>
          <a:p>
            <a:pPr lvl="1"/>
            <a:r>
              <a:rPr lang="en-US" dirty="0" smtClean="0"/>
              <a:t>Provided preliminary UML version of STIX, identified STIX primary concepts </a:t>
            </a:r>
          </a:p>
          <a:p>
            <a:pPr lvl="1"/>
            <a:r>
              <a:rPr lang="en-US" dirty="0" smtClean="0"/>
              <a:t>Developed initial conceptual threat model</a:t>
            </a:r>
          </a:p>
          <a:p>
            <a:pPr lvl="1"/>
            <a:r>
              <a:rPr lang="en-US" dirty="0" smtClean="0"/>
              <a:t>Some basic mappings from NIEM to STIX by ‘pivoting’ through conceptual model</a:t>
            </a:r>
          </a:p>
          <a:p>
            <a:r>
              <a:rPr lang="en-US" dirty="0" smtClean="0"/>
              <a:t>Next steps</a:t>
            </a:r>
          </a:p>
          <a:p>
            <a:pPr lvl="1"/>
            <a:r>
              <a:rPr lang="en-US" dirty="0" smtClean="0"/>
              <a:t>Expand conceptual model and solidify NIEM and STIX mappings</a:t>
            </a:r>
          </a:p>
          <a:p>
            <a:pPr lvl="1"/>
            <a:r>
              <a:rPr lang="en-US" dirty="0" smtClean="0"/>
              <a:t>Identify additional information domains/sharing stacks for mapping</a:t>
            </a:r>
          </a:p>
          <a:p>
            <a:pPr lvl="1"/>
            <a:r>
              <a:rPr lang="en-US" dirty="0" smtClean="0"/>
              <a:t>Explore additional use cases (including modeling and predictive analysis)</a:t>
            </a:r>
          </a:p>
          <a:p>
            <a:pPr lvl="1"/>
            <a:r>
              <a:rPr lang="en-US" dirty="0" smtClean="0"/>
              <a:t>Integration with Risk Meta Model </a:t>
            </a:r>
          </a:p>
          <a:p>
            <a:pPr lvl="1"/>
            <a:r>
              <a:rPr lang="en-US" dirty="0" smtClean="0"/>
              <a:t>Issue OMG-RFP</a:t>
            </a:r>
          </a:p>
          <a:p>
            <a:r>
              <a:rPr lang="en-US" dirty="0" smtClean="0"/>
              <a:t>There are scope and “business case” directions being set as the team has evolved</a:t>
            </a:r>
          </a:p>
        </p:txBody>
      </p:sp>
    </p:spTree>
    <p:extLst>
      <p:ext uri="{BB962C8B-B14F-4D97-AF65-F5344CB8AC3E}">
        <p14:creationId xmlns:p14="http://schemas.microsoft.com/office/powerpoint/2010/main" val="17171416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Large Company</a:t>
            </a:r>
            <a:endParaRPr lang="en-US" dirty="0"/>
          </a:p>
        </p:txBody>
      </p:sp>
      <p:sp>
        <p:nvSpPr>
          <p:cNvPr id="3" name="Content Placeholder 2"/>
          <p:cNvSpPr>
            <a:spLocks noGrp="1"/>
          </p:cNvSpPr>
          <p:nvPr>
            <p:ph idx="1"/>
          </p:nvPr>
        </p:nvSpPr>
        <p:spPr/>
        <p:txBody>
          <a:bodyPr>
            <a:normAutofit/>
          </a:bodyPr>
          <a:lstStyle/>
          <a:p>
            <a:r>
              <a:rPr lang="en-US" dirty="0" smtClean="0"/>
              <a:t>Company with multiple datacenters, office facilities, international business activity</a:t>
            </a:r>
          </a:p>
          <a:p>
            <a:r>
              <a:rPr lang="en-US" dirty="0" smtClean="0"/>
              <a:t>Large number of deployed security systems, sensors</a:t>
            </a:r>
          </a:p>
          <a:p>
            <a:pPr lvl="1"/>
            <a:r>
              <a:rPr lang="en-US" dirty="0" smtClean="0"/>
              <a:t>Firewalls, IDS/IPS, SIEM, monitoring systems, notification/alerting, etc. </a:t>
            </a:r>
          </a:p>
          <a:p>
            <a:pPr lvl="1"/>
            <a:r>
              <a:rPr lang="en-US" dirty="0" smtClean="0"/>
              <a:t>Uses FW/Snort rules, STIX/TAXII, </a:t>
            </a:r>
            <a:r>
              <a:rPr lang="en-US" dirty="0" err="1" smtClean="0"/>
              <a:t>IODef</a:t>
            </a:r>
            <a:r>
              <a:rPr lang="en-US" dirty="0" smtClean="0"/>
              <a:t>, alarms for fire and intrusions, etc. </a:t>
            </a:r>
          </a:p>
          <a:p>
            <a:pPr lvl="1"/>
            <a:r>
              <a:rPr lang="en-US" dirty="0" smtClean="0"/>
              <a:t>Physical and information security staff, some 24/7</a:t>
            </a:r>
          </a:p>
          <a:p>
            <a:r>
              <a:rPr lang="en-US" dirty="0" smtClean="0"/>
              <a:t>Interoperable (but not uniform) threat monitoring and assessment</a:t>
            </a:r>
            <a:endParaRPr lang="en-US" dirty="0"/>
          </a:p>
        </p:txBody>
      </p:sp>
    </p:spTree>
    <p:extLst>
      <p:ext uri="{BB962C8B-B14F-4D97-AF65-F5344CB8AC3E}">
        <p14:creationId xmlns:p14="http://schemas.microsoft.com/office/powerpoint/2010/main" val="33060916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 Critical Infrastructure</a:t>
            </a:r>
            <a:endParaRPr lang="en-US" dirty="0"/>
          </a:p>
        </p:txBody>
      </p:sp>
      <p:sp>
        <p:nvSpPr>
          <p:cNvPr id="3" name="Content Placeholder 2"/>
          <p:cNvSpPr>
            <a:spLocks noGrp="1"/>
          </p:cNvSpPr>
          <p:nvPr>
            <p:ph idx="1"/>
          </p:nvPr>
        </p:nvSpPr>
        <p:spPr/>
        <p:txBody>
          <a:bodyPr>
            <a:normAutofit/>
          </a:bodyPr>
          <a:lstStyle/>
          <a:p>
            <a:r>
              <a:rPr lang="en-US" dirty="0" smtClean="0"/>
              <a:t>Target: A group of organizations that collaboratively manage critical infrastructure and utilize Industrial Control Systems.</a:t>
            </a:r>
          </a:p>
          <a:p>
            <a:r>
              <a:rPr lang="en-US" dirty="0" smtClean="0"/>
              <a:t>Power, water and other critical infrastructure are threatened by cyber and physical terrorism. </a:t>
            </a:r>
          </a:p>
          <a:p>
            <a:r>
              <a:rPr lang="en-US" dirty="0" smtClean="0"/>
              <a:t>Industrial Control Systems are increasingly computer controlled and connected (directly or indirectly) to the internet and may embed compromised control hardware/software from questionable sources.</a:t>
            </a:r>
            <a:endParaRPr lang="en-US" dirty="0"/>
          </a:p>
        </p:txBody>
      </p:sp>
    </p:spTree>
    <p:extLst>
      <p:ext uri="{BB962C8B-B14F-4D97-AF65-F5344CB8AC3E}">
        <p14:creationId xmlns:p14="http://schemas.microsoft.com/office/powerpoint/2010/main" val="17030658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533400"/>
          </a:xfrm>
        </p:spPr>
        <p:txBody>
          <a:bodyPr>
            <a:noAutofit/>
          </a:bodyPr>
          <a:lstStyle/>
          <a:p>
            <a:r>
              <a:rPr lang="en-US" sz="2800" dirty="0" smtClean="0"/>
              <a:t>Use Case: National Roles and Responsibilities</a:t>
            </a:r>
            <a:endParaRPr lang="en-US" sz="2800" dirty="0"/>
          </a:p>
        </p:txBody>
      </p:sp>
      <p:sp>
        <p:nvSpPr>
          <p:cNvPr id="3" name="Slide Number Placeholder 2"/>
          <p:cNvSpPr>
            <a:spLocks noGrp="1"/>
          </p:cNvSpPr>
          <p:nvPr>
            <p:ph type="sldNum" sz="quarter" idx="12"/>
          </p:nvPr>
        </p:nvSpPr>
        <p:spPr/>
        <p:txBody>
          <a:bodyPr/>
          <a:lstStyle/>
          <a:p>
            <a:pPr>
              <a:defRPr/>
            </a:pPr>
            <a:fld id="{9310EBDB-2295-412D-8B0A-CE9A6B80F333}" type="slidenum">
              <a:rPr lang="en-US" smtClean="0"/>
              <a:pPr>
                <a:defRPr/>
              </a:pPr>
              <a:t>7</a:t>
            </a:fld>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152400" y="1066800"/>
            <a:ext cx="8763000" cy="5649825"/>
          </a:xfrm>
          <a:prstGeom prst="rect">
            <a:avLst/>
          </a:prstGeom>
          <a:noFill/>
          <a:ln w="9525">
            <a:noFill/>
            <a:miter lim="800000"/>
            <a:headEnd/>
            <a:tailEnd/>
          </a:ln>
        </p:spPr>
      </p:pic>
    </p:spTree>
    <p:extLst>
      <p:ext uri="{BB962C8B-B14F-4D97-AF65-F5344CB8AC3E}">
        <p14:creationId xmlns:p14="http://schemas.microsoft.com/office/powerpoint/2010/main" val="33631783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Use Case: IOA Planning Information Exchanges</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60156" y="1676400"/>
            <a:ext cx="7445480" cy="4648200"/>
          </a:xfrm>
        </p:spPr>
      </p:pic>
    </p:spTree>
    <p:extLst>
      <p:ext uri="{BB962C8B-B14F-4D97-AF65-F5344CB8AC3E}">
        <p14:creationId xmlns:p14="http://schemas.microsoft.com/office/powerpoint/2010/main" val="4867785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610813" y="4315290"/>
            <a:ext cx="1248295" cy="624147"/>
            <a:chOff x="2158" y="1276780"/>
            <a:chExt cx="1248295" cy="624147"/>
          </a:xfrm>
        </p:grpSpPr>
        <p:sp>
          <p:nvSpPr>
            <p:cNvPr id="27" name="Rectangle 26"/>
            <p:cNvSpPr/>
            <p:nvPr/>
          </p:nvSpPr>
          <p:spPr>
            <a:xfrm>
              <a:off x="2158" y="1276780"/>
              <a:ext cx="1248295" cy="624147"/>
            </a:xfrm>
            <a:prstGeom prst="rect">
              <a:avLst/>
            </a:prstGeom>
          </p:spPr>
          <p:style>
            <a:lnRef idx="1">
              <a:schemeClr val="accent2"/>
            </a:lnRef>
            <a:fillRef idx="3">
              <a:schemeClr val="accent2"/>
            </a:fillRef>
            <a:effectRef idx="2">
              <a:schemeClr val="accent2"/>
            </a:effectRef>
            <a:fontRef idx="minor">
              <a:schemeClr val="lt1"/>
            </a:fontRef>
          </p:style>
        </p:sp>
        <p:sp>
          <p:nvSpPr>
            <p:cNvPr id="28" name="Rectangle 27"/>
            <p:cNvSpPr/>
            <p:nvPr/>
          </p:nvSpPr>
          <p:spPr>
            <a:xfrm>
              <a:off x="2158" y="1276780"/>
              <a:ext cx="1248295" cy="624147"/>
            </a:xfrm>
            <a:prstGeom prst="rect">
              <a:avLst/>
            </a:prstGeom>
          </p:spPr>
          <p:style>
            <a:lnRef idx="1">
              <a:schemeClr val="accent2"/>
            </a:lnRef>
            <a:fillRef idx="3">
              <a:schemeClr val="accent2"/>
            </a:fillRef>
            <a:effectRef idx="2">
              <a:schemeClr val="accent2"/>
            </a:effectRef>
            <a:fontRef idx="minor">
              <a:schemeClr val="lt1"/>
            </a:fontRef>
          </p:style>
          <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STIX PIM</a:t>
              </a:r>
              <a:endParaRPr lang="en-US" sz="1700" kern="1200" dirty="0"/>
            </a:p>
          </p:txBody>
        </p:sp>
      </p:grpSp>
      <p:grpSp>
        <p:nvGrpSpPr>
          <p:cNvPr id="3" name="Group 2"/>
          <p:cNvGrpSpPr/>
          <p:nvPr/>
        </p:nvGrpSpPr>
        <p:grpSpPr>
          <a:xfrm>
            <a:off x="4859108" y="5121000"/>
            <a:ext cx="1248295" cy="624147"/>
            <a:chOff x="314231" y="2163071"/>
            <a:chExt cx="1248295" cy="624147"/>
          </a:xfrm>
        </p:grpSpPr>
        <p:sp>
          <p:nvSpPr>
            <p:cNvPr id="25" name="Rectangle 24"/>
            <p:cNvSpPr/>
            <p:nvPr/>
          </p:nvSpPr>
          <p:spPr>
            <a:xfrm>
              <a:off x="314231" y="2163071"/>
              <a:ext cx="1248295" cy="624147"/>
            </a:xfrm>
            <a:prstGeom prst="rect">
              <a:avLst/>
            </a:prstGeom>
          </p:spPr>
          <p:style>
            <a:lnRef idx="1">
              <a:schemeClr val="accent2"/>
            </a:lnRef>
            <a:fillRef idx="3">
              <a:schemeClr val="accent2"/>
            </a:fillRef>
            <a:effectRef idx="2">
              <a:schemeClr val="accent2"/>
            </a:effectRef>
            <a:fontRef idx="minor">
              <a:schemeClr val="lt1"/>
            </a:fontRef>
          </p:style>
        </p:sp>
        <p:sp>
          <p:nvSpPr>
            <p:cNvPr id="26" name="Rectangle 25"/>
            <p:cNvSpPr/>
            <p:nvPr/>
          </p:nvSpPr>
          <p:spPr>
            <a:xfrm>
              <a:off x="314231" y="2163071"/>
              <a:ext cx="1248295" cy="624147"/>
            </a:xfrm>
            <a:prstGeom prst="rect">
              <a:avLst/>
            </a:prstGeom>
          </p:spPr>
          <p:style>
            <a:lnRef idx="1">
              <a:schemeClr val="accent2"/>
            </a:lnRef>
            <a:fillRef idx="3">
              <a:schemeClr val="accent2"/>
            </a:fillRef>
            <a:effectRef idx="2">
              <a:schemeClr val="accent2"/>
            </a:effectRef>
            <a:fontRef idx="minor">
              <a:schemeClr val="lt1"/>
            </a:fontRef>
          </p:style>
          <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STIX XML</a:t>
              </a:r>
              <a:endParaRPr lang="en-US" sz="1700" kern="1200" dirty="0"/>
            </a:p>
          </p:txBody>
        </p:sp>
      </p:grpSp>
      <p:grpSp>
        <p:nvGrpSpPr>
          <p:cNvPr id="4" name="Group 3"/>
          <p:cNvGrpSpPr/>
          <p:nvPr/>
        </p:nvGrpSpPr>
        <p:grpSpPr>
          <a:xfrm>
            <a:off x="4859108" y="5947764"/>
            <a:ext cx="1248295" cy="624147"/>
            <a:chOff x="314231" y="3049361"/>
            <a:chExt cx="1248295" cy="624147"/>
          </a:xfrm>
        </p:grpSpPr>
        <p:sp>
          <p:nvSpPr>
            <p:cNvPr id="23" name="Rectangle 22"/>
            <p:cNvSpPr/>
            <p:nvPr/>
          </p:nvSpPr>
          <p:spPr>
            <a:xfrm>
              <a:off x="314231" y="3049361"/>
              <a:ext cx="1248295" cy="624147"/>
            </a:xfrm>
            <a:prstGeom prst="rect">
              <a:avLst/>
            </a:prstGeom>
          </p:spPr>
          <p:style>
            <a:lnRef idx="1">
              <a:schemeClr val="accent2"/>
            </a:lnRef>
            <a:fillRef idx="3">
              <a:schemeClr val="accent2"/>
            </a:fillRef>
            <a:effectRef idx="2">
              <a:schemeClr val="accent2"/>
            </a:effectRef>
            <a:fontRef idx="minor">
              <a:schemeClr val="lt1"/>
            </a:fontRef>
          </p:style>
        </p:sp>
        <p:sp>
          <p:nvSpPr>
            <p:cNvPr id="24" name="Rectangle 23"/>
            <p:cNvSpPr/>
            <p:nvPr/>
          </p:nvSpPr>
          <p:spPr>
            <a:xfrm>
              <a:off x="314231" y="3049361"/>
              <a:ext cx="1248295" cy="624147"/>
            </a:xfrm>
            <a:prstGeom prst="rect">
              <a:avLst/>
            </a:prstGeom>
          </p:spPr>
          <p:style>
            <a:lnRef idx="1">
              <a:schemeClr val="accent2"/>
            </a:lnRef>
            <a:fillRef idx="3">
              <a:schemeClr val="accent2"/>
            </a:fillRef>
            <a:effectRef idx="2">
              <a:schemeClr val="accent2"/>
            </a:effectRef>
            <a:fontRef idx="minor">
              <a:schemeClr val="lt1"/>
            </a:fontRef>
          </p:style>
          <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STIX JSON</a:t>
              </a:r>
              <a:endParaRPr lang="en-US" sz="1700" kern="1200" dirty="0"/>
            </a:p>
          </p:txBody>
        </p:sp>
      </p:grpSp>
      <p:grpSp>
        <p:nvGrpSpPr>
          <p:cNvPr id="5" name="Group 4"/>
          <p:cNvGrpSpPr/>
          <p:nvPr/>
        </p:nvGrpSpPr>
        <p:grpSpPr>
          <a:xfrm>
            <a:off x="1476227" y="3524491"/>
            <a:ext cx="1248295" cy="624147"/>
            <a:chOff x="1512596" y="1276780"/>
            <a:chExt cx="1248295" cy="624147"/>
          </a:xfrm>
        </p:grpSpPr>
        <p:sp>
          <p:nvSpPr>
            <p:cNvPr id="21" name="Rectangle 20"/>
            <p:cNvSpPr/>
            <p:nvPr/>
          </p:nvSpPr>
          <p:spPr>
            <a:xfrm>
              <a:off x="1512596" y="1276780"/>
              <a:ext cx="1248295" cy="624147"/>
            </a:xfrm>
            <a:prstGeom prst="rect">
              <a:avLst/>
            </a:prstGeom>
          </p:spPr>
          <p:style>
            <a:lnRef idx="1">
              <a:schemeClr val="accent2"/>
            </a:lnRef>
            <a:fillRef idx="3">
              <a:schemeClr val="accent2"/>
            </a:fillRef>
            <a:effectRef idx="2">
              <a:schemeClr val="accent2"/>
            </a:effectRef>
            <a:fontRef idx="minor">
              <a:schemeClr val="lt1"/>
            </a:fontRef>
          </p:style>
        </p:sp>
        <p:sp>
          <p:nvSpPr>
            <p:cNvPr id="22" name="Rectangle 21"/>
            <p:cNvSpPr/>
            <p:nvPr/>
          </p:nvSpPr>
          <p:spPr>
            <a:xfrm>
              <a:off x="1512596" y="1276780"/>
              <a:ext cx="1248295" cy="624147"/>
            </a:xfrm>
            <a:prstGeom prst="rect">
              <a:avLst/>
            </a:prstGeom>
          </p:spPr>
          <p:style>
            <a:lnRef idx="1">
              <a:schemeClr val="accent2"/>
            </a:lnRef>
            <a:fillRef idx="3">
              <a:schemeClr val="accent2"/>
            </a:fillRef>
            <a:effectRef idx="2">
              <a:schemeClr val="accent2"/>
            </a:effectRef>
            <a:fontRef idx="minor">
              <a:schemeClr val="lt1"/>
            </a:fontRef>
          </p:style>
          <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err="1" smtClean="0"/>
                <a:t>IODef</a:t>
              </a:r>
              <a:r>
                <a:rPr lang="en-US" sz="1700" kern="1200" dirty="0" smtClean="0"/>
                <a:t> (model)</a:t>
              </a:r>
              <a:endParaRPr lang="en-US" sz="1700" kern="1200" dirty="0"/>
            </a:p>
          </p:txBody>
        </p:sp>
      </p:grpSp>
      <p:grpSp>
        <p:nvGrpSpPr>
          <p:cNvPr id="6" name="Group 5"/>
          <p:cNvGrpSpPr/>
          <p:nvPr/>
        </p:nvGrpSpPr>
        <p:grpSpPr>
          <a:xfrm>
            <a:off x="490075" y="4410781"/>
            <a:ext cx="1248295" cy="625831"/>
            <a:chOff x="576375" y="2787218"/>
            <a:chExt cx="1248295" cy="625831"/>
          </a:xfrm>
        </p:grpSpPr>
        <p:sp>
          <p:nvSpPr>
            <p:cNvPr id="19" name="Rectangle 18"/>
            <p:cNvSpPr/>
            <p:nvPr/>
          </p:nvSpPr>
          <p:spPr>
            <a:xfrm>
              <a:off x="576375" y="2787218"/>
              <a:ext cx="1248295" cy="624147"/>
            </a:xfrm>
            <a:prstGeom prst="rect">
              <a:avLst/>
            </a:prstGeom>
          </p:spPr>
          <p:style>
            <a:lnRef idx="1">
              <a:schemeClr val="accent2"/>
            </a:lnRef>
            <a:fillRef idx="3">
              <a:schemeClr val="accent2"/>
            </a:fillRef>
            <a:effectRef idx="2">
              <a:schemeClr val="accent2"/>
            </a:effectRef>
            <a:fontRef idx="minor">
              <a:schemeClr val="lt1"/>
            </a:fontRef>
          </p:style>
        </p:sp>
        <p:sp>
          <p:nvSpPr>
            <p:cNvPr id="20" name="Rectangle 19"/>
            <p:cNvSpPr/>
            <p:nvPr/>
          </p:nvSpPr>
          <p:spPr>
            <a:xfrm>
              <a:off x="576375" y="2788902"/>
              <a:ext cx="1248295" cy="624147"/>
            </a:xfrm>
            <a:prstGeom prst="rect">
              <a:avLst/>
            </a:prstGeom>
          </p:spPr>
          <p:style>
            <a:lnRef idx="1">
              <a:schemeClr val="accent2"/>
            </a:lnRef>
            <a:fillRef idx="3">
              <a:schemeClr val="accent2"/>
            </a:fillRef>
            <a:effectRef idx="2">
              <a:schemeClr val="accent2"/>
            </a:effectRef>
            <a:fontRef idx="minor">
              <a:schemeClr val="lt1"/>
            </a:fontRef>
          </p:style>
          <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err="1" smtClean="0"/>
                <a:t>IODef</a:t>
              </a:r>
              <a:r>
                <a:rPr lang="en-US" sz="1700" kern="1200" dirty="0" smtClean="0"/>
                <a:t> (protocol)</a:t>
              </a:r>
              <a:endParaRPr lang="en-US" sz="1700" kern="1200" dirty="0"/>
            </a:p>
          </p:txBody>
        </p:sp>
      </p:grpSp>
      <p:grpSp>
        <p:nvGrpSpPr>
          <p:cNvPr id="7" name="Group 6"/>
          <p:cNvGrpSpPr/>
          <p:nvPr/>
        </p:nvGrpSpPr>
        <p:grpSpPr>
          <a:xfrm>
            <a:off x="4661612" y="2210609"/>
            <a:ext cx="1248295" cy="624147"/>
            <a:chOff x="3023034" y="1276780"/>
            <a:chExt cx="1248295" cy="624147"/>
          </a:xfrm>
        </p:grpSpPr>
        <p:sp>
          <p:nvSpPr>
            <p:cNvPr id="17" name="Rectangle 16"/>
            <p:cNvSpPr/>
            <p:nvPr/>
          </p:nvSpPr>
          <p:spPr>
            <a:xfrm>
              <a:off x="3023034" y="1276780"/>
              <a:ext cx="1248295" cy="624147"/>
            </a:xfrm>
            <a:prstGeom prst="rect">
              <a:avLst/>
            </a:prstGeom>
          </p:spPr>
          <p:style>
            <a:lnRef idx="1">
              <a:schemeClr val="accent2"/>
            </a:lnRef>
            <a:fillRef idx="3">
              <a:schemeClr val="accent2"/>
            </a:fillRef>
            <a:effectRef idx="2">
              <a:schemeClr val="accent2"/>
            </a:effectRef>
            <a:fontRef idx="minor">
              <a:schemeClr val="lt1"/>
            </a:fontRef>
          </p:style>
        </p:sp>
        <p:sp>
          <p:nvSpPr>
            <p:cNvPr id="18" name="Rectangle 17"/>
            <p:cNvSpPr/>
            <p:nvPr/>
          </p:nvSpPr>
          <p:spPr>
            <a:xfrm>
              <a:off x="3023034" y="1276780"/>
              <a:ext cx="1248295" cy="624147"/>
            </a:xfrm>
            <a:prstGeom prst="rect">
              <a:avLst/>
            </a:prstGeom>
          </p:spPr>
          <p:style>
            <a:lnRef idx="1">
              <a:schemeClr val="accent2"/>
            </a:lnRef>
            <a:fillRef idx="3">
              <a:schemeClr val="accent2"/>
            </a:fillRef>
            <a:effectRef idx="2">
              <a:schemeClr val="accent2"/>
            </a:effectRef>
            <a:fontRef idx="minor">
              <a:schemeClr val="lt1"/>
            </a:fontRef>
          </p:style>
          <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CAP (Model)</a:t>
              </a:r>
              <a:endParaRPr lang="en-US" sz="1700" kern="1200" dirty="0"/>
            </a:p>
          </p:txBody>
        </p:sp>
      </p:grpSp>
      <p:grpSp>
        <p:nvGrpSpPr>
          <p:cNvPr id="8" name="Group 7"/>
          <p:cNvGrpSpPr/>
          <p:nvPr/>
        </p:nvGrpSpPr>
        <p:grpSpPr>
          <a:xfrm>
            <a:off x="7029650" y="1664151"/>
            <a:ext cx="1248295" cy="624147"/>
            <a:chOff x="3335108" y="2163071"/>
            <a:chExt cx="1248295" cy="624147"/>
          </a:xfrm>
        </p:grpSpPr>
        <p:sp>
          <p:nvSpPr>
            <p:cNvPr id="15" name="Rectangle 14"/>
            <p:cNvSpPr/>
            <p:nvPr/>
          </p:nvSpPr>
          <p:spPr>
            <a:xfrm>
              <a:off x="3335108" y="2163071"/>
              <a:ext cx="1248295" cy="624147"/>
            </a:xfrm>
            <a:prstGeom prst="rect">
              <a:avLst/>
            </a:prstGeom>
          </p:spPr>
          <p:style>
            <a:lnRef idx="1">
              <a:schemeClr val="accent2"/>
            </a:lnRef>
            <a:fillRef idx="3">
              <a:schemeClr val="accent2"/>
            </a:fillRef>
            <a:effectRef idx="2">
              <a:schemeClr val="accent2"/>
            </a:effectRef>
            <a:fontRef idx="minor">
              <a:schemeClr val="lt1"/>
            </a:fontRef>
          </p:style>
        </p:sp>
        <p:sp>
          <p:nvSpPr>
            <p:cNvPr id="16" name="Rectangle 15"/>
            <p:cNvSpPr/>
            <p:nvPr/>
          </p:nvSpPr>
          <p:spPr>
            <a:xfrm>
              <a:off x="3335108" y="2163071"/>
              <a:ext cx="1248295" cy="624147"/>
            </a:xfrm>
            <a:prstGeom prst="rect">
              <a:avLst/>
            </a:prstGeom>
          </p:spPr>
          <p:style>
            <a:lnRef idx="1">
              <a:schemeClr val="accent2"/>
            </a:lnRef>
            <a:fillRef idx="3">
              <a:schemeClr val="accent2"/>
            </a:fillRef>
            <a:effectRef idx="2">
              <a:schemeClr val="accent2"/>
            </a:effectRef>
            <a:fontRef idx="minor">
              <a:schemeClr val="lt1"/>
            </a:fontRef>
          </p:style>
          <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Cap XML</a:t>
              </a:r>
              <a:endParaRPr lang="en-US" sz="1700" kern="1200" dirty="0"/>
            </a:p>
          </p:txBody>
        </p:sp>
      </p:grpSp>
      <p:grpSp>
        <p:nvGrpSpPr>
          <p:cNvPr id="9" name="Group 8"/>
          <p:cNvGrpSpPr/>
          <p:nvPr/>
        </p:nvGrpSpPr>
        <p:grpSpPr>
          <a:xfrm>
            <a:off x="5550312" y="3469984"/>
            <a:ext cx="1248295" cy="624147"/>
            <a:chOff x="4533472" y="1276780"/>
            <a:chExt cx="1248295" cy="624147"/>
          </a:xfrm>
        </p:grpSpPr>
        <p:sp>
          <p:nvSpPr>
            <p:cNvPr id="13" name="Rectangle 12"/>
            <p:cNvSpPr/>
            <p:nvPr/>
          </p:nvSpPr>
          <p:spPr>
            <a:xfrm>
              <a:off x="4533472" y="1276780"/>
              <a:ext cx="1248295" cy="624147"/>
            </a:xfrm>
            <a:prstGeom prst="rect">
              <a:avLst/>
            </a:prstGeom>
          </p:spPr>
          <p:style>
            <a:lnRef idx="1">
              <a:schemeClr val="accent2"/>
            </a:lnRef>
            <a:fillRef idx="3">
              <a:schemeClr val="accent2"/>
            </a:fillRef>
            <a:effectRef idx="2">
              <a:schemeClr val="accent2"/>
            </a:effectRef>
            <a:fontRef idx="minor">
              <a:schemeClr val="lt1"/>
            </a:fontRef>
          </p:style>
        </p:sp>
        <p:sp>
          <p:nvSpPr>
            <p:cNvPr id="14" name="Rectangle 13"/>
            <p:cNvSpPr/>
            <p:nvPr/>
          </p:nvSpPr>
          <p:spPr>
            <a:xfrm>
              <a:off x="4533472" y="1276780"/>
              <a:ext cx="1248295" cy="624147"/>
            </a:xfrm>
            <a:prstGeom prst="rect">
              <a:avLst/>
            </a:prstGeom>
          </p:spPr>
          <p:style>
            <a:lnRef idx="1">
              <a:schemeClr val="accent2"/>
            </a:lnRef>
            <a:fillRef idx="3">
              <a:schemeClr val="accent2"/>
            </a:fillRef>
            <a:effectRef idx="2">
              <a:schemeClr val="accent2"/>
            </a:effectRef>
            <a:fontRef idx="minor">
              <a:schemeClr val="lt1"/>
            </a:fontRef>
          </p:style>
          <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Snort (model)</a:t>
              </a:r>
              <a:endParaRPr lang="en-US" sz="1700" kern="1200" dirty="0"/>
            </a:p>
          </p:txBody>
        </p:sp>
      </p:grpSp>
      <p:grpSp>
        <p:nvGrpSpPr>
          <p:cNvPr id="10" name="Group 9"/>
          <p:cNvGrpSpPr/>
          <p:nvPr/>
        </p:nvGrpSpPr>
        <p:grpSpPr>
          <a:xfrm>
            <a:off x="7438505" y="4357958"/>
            <a:ext cx="1248295" cy="624147"/>
            <a:chOff x="4845546" y="2163071"/>
            <a:chExt cx="1248295" cy="624147"/>
          </a:xfrm>
        </p:grpSpPr>
        <p:sp>
          <p:nvSpPr>
            <p:cNvPr id="11" name="Rectangle 10"/>
            <p:cNvSpPr/>
            <p:nvPr/>
          </p:nvSpPr>
          <p:spPr>
            <a:xfrm>
              <a:off x="4845546" y="2163071"/>
              <a:ext cx="1248295" cy="624147"/>
            </a:xfrm>
            <a:prstGeom prst="rect">
              <a:avLst/>
            </a:prstGeom>
          </p:spPr>
          <p:style>
            <a:lnRef idx="1">
              <a:schemeClr val="accent2"/>
            </a:lnRef>
            <a:fillRef idx="3">
              <a:schemeClr val="accent2"/>
            </a:fillRef>
            <a:effectRef idx="2">
              <a:schemeClr val="accent2"/>
            </a:effectRef>
            <a:fontRef idx="minor">
              <a:schemeClr val="lt1"/>
            </a:fontRef>
          </p:style>
        </p:sp>
        <p:sp>
          <p:nvSpPr>
            <p:cNvPr id="12" name="Rectangle 11"/>
            <p:cNvSpPr/>
            <p:nvPr/>
          </p:nvSpPr>
          <p:spPr>
            <a:xfrm>
              <a:off x="4845546" y="2163071"/>
              <a:ext cx="1248295" cy="624147"/>
            </a:xfrm>
            <a:prstGeom prst="rect">
              <a:avLst/>
            </a:prstGeom>
          </p:spPr>
          <p:style>
            <a:lnRef idx="1">
              <a:schemeClr val="accent2"/>
            </a:lnRef>
            <a:fillRef idx="3">
              <a:schemeClr val="accent2"/>
            </a:fillRef>
            <a:effectRef idx="2">
              <a:schemeClr val="accent2"/>
            </a:effectRef>
            <a:fontRef idx="minor">
              <a:schemeClr val="lt1"/>
            </a:fontRef>
          </p:style>
          <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Snort rules</a:t>
              </a:r>
              <a:endParaRPr lang="en-US" sz="1700" kern="1200" dirty="0"/>
            </a:p>
          </p:txBody>
        </p:sp>
      </p:grpSp>
      <p:cxnSp>
        <p:nvCxnSpPr>
          <p:cNvPr id="32" name="Straight Arrow Connector 31"/>
          <p:cNvCxnSpPr>
            <a:stCxn id="17" idx="2"/>
            <a:endCxn id="21" idx="3"/>
          </p:cNvCxnSpPr>
          <p:nvPr/>
        </p:nvCxnSpPr>
        <p:spPr>
          <a:xfrm flipH="1">
            <a:off x="2724522" y="2834756"/>
            <a:ext cx="2561238" cy="1001809"/>
          </a:xfrm>
          <a:prstGeom prst="straightConnector1">
            <a:avLst/>
          </a:prstGeom>
          <a:ln>
            <a:headEnd type="arrow"/>
            <a:tailEnd type="arrow"/>
          </a:ln>
        </p:spPr>
        <p:style>
          <a:lnRef idx="1">
            <a:schemeClr val="accent2"/>
          </a:lnRef>
          <a:fillRef idx="3">
            <a:schemeClr val="accent2"/>
          </a:fillRef>
          <a:effectRef idx="2">
            <a:schemeClr val="accent2"/>
          </a:effectRef>
          <a:fontRef idx="minor">
            <a:schemeClr val="lt1"/>
          </a:fontRef>
        </p:style>
      </p:cxnSp>
      <p:cxnSp>
        <p:nvCxnSpPr>
          <p:cNvPr id="34" name="Straight Arrow Connector 33"/>
          <p:cNvCxnSpPr>
            <a:stCxn id="17" idx="2"/>
            <a:endCxn id="14" idx="1"/>
          </p:cNvCxnSpPr>
          <p:nvPr/>
        </p:nvCxnSpPr>
        <p:spPr>
          <a:xfrm>
            <a:off x="5285760" y="2834756"/>
            <a:ext cx="264552" cy="947302"/>
          </a:xfrm>
          <a:prstGeom prst="straightConnector1">
            <a:avLst/>
          </a:prstGeom>
          <a:ln>
            <a:headEnd type="arrow"/>
            <a:tailEnd type="arrow"/>
          </a:ln>
        </p:spPr>
        <p:style>
          <a:lnRef idx="1">
            <a:schemeClr val="accent2"/>
          </a:lnRef>
          <a:fillRef idx="3">
            <a:schemeClr val="accent2"/>
          </a:fillRef>
          <a:effectRef idx="2">
            <a:schemeClr val="accent2"/>
          </a:effectRef>
          <a:fontRef idx="minor">
            <a:schemeClr val="lt1"/>
          </a:fontRef>
        </p:style>
      </p:cxnSp>
      <p:cxnSp>
        <p:nvCxnSpPr>
          <p:cNvPr id="36" name="Straight Arrow Connector 35"/>
          <p:cNvCxnSpPr>
            <a:stCxn id="21" idx="3"/>
            <a:endCxn id="27" idx="0"/>
          </p:cNvCxnSpPr>
          <p:nvPr/>
        </p:nvCxnSpPr>
        <p:spPr>
          <a:xfrm>
            <a:off x="2724522" y="3836565"/>
            <a:ext cx="1510439" cy="478725"/>
          </a:xfrm>
          <a:prstGeom prst="straightConnector1">
            <a:avLst/>
          </a:prstGeom>
          <a:ln>
            <a:headEnd type="arrow"/>
            <a:tailEnd type="arrow"/>
          </a:ln>
        </p:spPr>
        <p:style>
          <a:lnRef idx="1">
            <a:schemeClr val="accent2"/>
          </a:lnRef>
          <a:fillRef idx="3">
            <a:schemeClr val="accent2"/>
          </a:fillRef>
          <a:effectRef idx="2">
            <a:schemeClr val="accent2"/>
          </a:effectRef>
          <a:fontRef idx="minor">
            <a:schemeClr val="lt1"/>
          </a:fontRef>
        </p:style>
      </p:cxnSp>
      <p:cxnSp>
        <p:nvCxnSpPr>
          <p:cNvPr id="39" name="Straight Arrow Connector 38"/>
          <p:cNvCxnSpPr>
            <a:stCxn id="13" idx="1"/>
            <a:endCxn id="27" idx="0"/>
          </p:cNvCxnSpPr>
          <p:nvPr/>
        </p:nvCxnSpPr>
        <p:spPr>
          <a:xfrm flipH="1">
            <a:off x="4234961" y="3782058"/>
            <a:ext cx="1315351" cy="533232"/>
          </a:xfrm>
          <a:prstGeom prst="straightConnector1">
            <a:avLst/>
          </a:prstGeom>
          <a:ln>
            <a:headEnd type="arrow"/>
            <a:tailEnd type="arrow"/>
          </a:ln>
        </p:spPr>
        <p:style>
          <a:lnRef idx="1">
            <a:schemeClr val="accent2"/>
          </a:lnRef>
          <a:fillRef idx="3">
            <a:schemeClr val="accent2"/>
          </a:fillRef>
          <a:effectRef idx="2">
            <a:schemeClr val="accent2"/>
          </a:effectRef>
          <a:fontRef idx="minor">
            <a:schemeClr val="lt1"/>
          </a:fontRef>
        </p:style>
      </p:cxnSp>
      <p:cxnSp>
        <p:nvCxnSpPr>
          <p:cNvPr id="43" name="Straight Arrow Connector 42"/>
          <p:cNvCxnSpPr>
            <a:stCxn id="17" idx="2"/>
            <a:endCxn id="27" idx="0"/>
          </p:cNvCxnSpPr>
          <p:nvPr/>
        </p:nvCxnSpPr>
        <p:spPr>
          <a:xfrm flipH="1">
            <a:off x="4234961" y="2834756"/>
            <a:ext cx="1050799" cy="1480534"/>
          </a:xfrm>
          <a:prstGeom prst="straightConnector1">
            <a:avLst/>
          </a:prstGeom>
          <a:ln>
            <a:headEnd type="arrow"/>
            <a:tailEnd type="arrow"/>
          </a:ln>
        </p:spPr>
        <p:style>
          <a:lnRef idx="1">
            <a:schemeClr val="accent2"/>
          </a:lnRef>
          <a:fillRef idx="3">
            <a:schemeClr val="accent2"/>
          </a:fillRef>
          <a:effectRef idx="2">
            <a:schemeClr val="accent2"/>
          </a:effectRef>
          <a:fontRef idx="minor">
            <a:schemeClr val="lt1"/>
          </a:fontRef>
        </p:style>
      </p:cxnSp>
      <p:cxnSp>
        <p:nvCxnSpPr>
          <p:cNvPr id="45" name="Straight Arrow Connector 44"/>
          <p:cNvCxnSpPr>
            <a:stCxn id="21" idx="3"/>
            <a:endCxn id="13" idx="1"/>
          </p:cNvCxnSpPr>
          <p:nvPr/>
        </p:nvCxnSpPr>
        <p:spPr>
          <a:xfrm flipV="1">
            <a:off x="2724522" y="3782058"/>
            <a:ext cx="2825790" cy="54507"/>
          </a:xfrm>
          <a:prstGeom prst="straightConnector1">
            <a:avLst/>
          </a:prstGeom>
          <a:ln>
            <a:headEnd type="arrow"/>
            <a:tailEnd type="arrow"/>
          </a:ln>
        </p:spPr>
        <p:style>
          <a:lnRef idx="1">
            <a:schemeClr val="accent2"/>
          </a:lnRef>
          <a:fillRef idx="3">
            <a:schemeClr val="accent2"/>
          </a:fillRef>
          <a:effectRef idx="2">
            <a:schemeClr val="accent2"/>
          </a:effectRef>
          <a:fontRef idx="minor">
            <a:schemeClr val="lt1"/>
          </a:fontRef>
        </p:style>
      </p:cxnSp>
      <p:cxnSp>
        <p:nvCxnSpPr>
          <p:cNvPr id="47" name="Elbow Connector 46"/>
          <p:cNvCxnSpPr>
            <a:stCxn id="21" idx="1"/>
            <a:endCxn id="19" idx="0"/>
          </p:cNvCxnSpPr>
          <p:nvPr/>
        </p:nvCxnSpPr>
        <p:spPr>
          <a:xfrm rot="10800000" flipV="1">
            <a:off x="1114223" y="3836565"/>
            <a:ext cx="362004" cy="574216"/>
          </a:xfrm>
          <a:prstGeom prst="bentConnector2">
            <a:avLst/>
          </a:prstGeom>
        </p:spPr>
        <p:style>
          <a:lnRef idx="1">
            <a:schemeClr val="accent2"/>
          </a:lnRef>
          <a:fillRef idx="3">
            <a:schemeClr val="accent2"/>
          </a:fillRef>
          <a:effectRef idx="2">
            <a:schemeClr val="accent2"/>
          </a:effectRef>
          <a:fontRef idx="minor">
            <a:schemeClr val="lt1"/>
          </a:fontRef>
        </p:style>
      </p:cxnSp>
      <p:cxnSp>
        <p:nvCxnSpPr>
          <p:cNvPr id="49" name="Elbow Connector 48"/>
          <p:cNvCxnSpPr>
            <a:stCxn id="17" idx="3"/>
            <a:endCxn id="15" idx="2"/>
          </p:cNvCxnSpPr>
          <p:nvPr/>
        </p:nvCxnSpPr>
        <p:spPr>
          <a:xfrm flipV="1">
            <a:off x="5909907" y="2288298"/>
            <a:ext cx="1743891" cy="234385"/>
          </a:xfrm>
          <a:prstGeom prst="bentConnector2">
            <a:avLst/>
          </a:prstGeom>
        </p:spPr>
        <p:style>
          <a:lnRef idx="1">
            <a:schemeClr val="accent2"/>
          </a:lnRef>
          <a:fillRef idx="3">
            <a:schemeClr val="accent2"/>
          </a:fillRef>
          <a:effectRef idx="2">
            <a:schemeClr val="accent2"/>
          </a:effectRef>
          <a:fontRef idx="minor">
            <a:schemeClr val="lt1"/>
          </a:fontRef>
        </p:style>
      </p:cxnSp>
      <p:cxnSp>
        <p:nvCxnSpPr>
          <p:cNvPr id="51" name="Elbow Connector 50"/>
          <p:cNvCxnSpPr>
            <a:stCxn id="14" idx="3"/>
            <a:endCxn id="11" idx="0"/>
          </p:cNvCxnSpPr>
          <p:nvPr/>
        </p:nvCxnSpPr>
        <p:spPr>
          <a:xfrm>
            <a:off x="6798607" y="3782058"/>
            <a:ext cx="1264046" cy="575900"/>
          </a:xfrm>
          <a:prstGeom prst="bentConnector2">
            <a:avLst/>
          </a:prstGeom>
        </p:spPr>
        <p:style>
          <a:lnRef idx="1">
            <a:schemeClr val="accent2"/>
          </a:lnRef>
          <a:fillRef idx="3">
            <a:schemeClr val="accent2"/>
          </a:fillRef>
          <a:effectRef idx="2">
            <a:schemeClr val="accent2"/>
          </a:effectRef>
          <a:fontRef idx="minor">
            <a:schemeClr val="lt1"/>
          </a:fontRef>
        </p:style>
      </p:cxnSp>
      <p:cxnSp>
        <p:nvCxnSpPr>
          <p:cNvPr id="54" name="Straight Connector 53"/>
          <p:cNvCxnSpPr>
            <a:stCxn id="27" idx="2"/>
            <a:endCxn id="25" idx="1"/>
          </p:cNvCxnSpPr>
          <p:nvPr/>
        </p:nvCxnSpPr>
        <p:spPr>
          <a:xfrm>
            <a:off x="4234961" y="4939437"/>
            <a:ext cx="624147" cy="493637"/>
          </a:xfrm>
          <a:prstGeom prst="line">
            <a:avLst/>
          </a:prstGeom>
        </p:spPr>
        <p:style>
          <a:lnRef idx="1">
            <a:schemeClr val="accent2"/>
          </a:lnRef>
          <a:fillRef idx="3">
            <a:schemeClr val="accent2"/>
          </a:fillRef>
          <a:effectRef idx="2">
            <a:schemeClr val="accent2"/>
          </a:effectRef>
          <a:fontRef idx="minor">
            <a:schemeClr val="lt1"/>
          </a:fontRef>
        </p:style>
      </p:cxnSp>
      <p:cxnSp>
        <p:nvCxnSpPr>
          <p:cNvPr id="56" name="Elbow Connector 55"/>
          <p:cNvCxnSpPr>
            <a:stCxn id="27" idx="2"/>
            <a:endCxn id="24" idx="1"/>
          </p:cNvCxnSpPr>
          <p:nvPr/>
        </p:nvCxnSpPr>
        <p:spPr>
          <a:xfrm rot="16200000" flipH="1">
            <a:off x="3886834" y="5287563"/>
            <a:ext cx="1320401" cy="624147"/>
          </a:xfrm>
          <a:prstGeom prst="bentConnector2">
            <a:avLst/>
          </a:prstGeom>
        </p:spPr>
        <p:style>
          <a:lnRef idx="1">
            <a:schemeClr val="accent2"/>
          </a:lnRef>
          <a:fillRef idx="3">
            <a:schemeClr val="accent2"/>
          </a:fillRef>
          <a:effectRef idx="2">
            <a:schemeClr val="accent2"/>
          </a:effectRef>
          <a:fontRef idx="minor">
            <a:schemeClr val="lt1"/>
          </a:fontRef>
        </p:style>
      </p:cxnSp>
      <p:grpSp>
        <p:nvGrpSpPr>
          <p:cNvPr id="64" name="Group 63"/>
          <p:cNvGrpSpPr/>
          <p:nvPr/>
        </p:nvGrpSpPr>
        <p:grpSpPr>
          <a:xfrm>
            <a:off x="2506216" y="2125935"/>
            <a:ext cx="1000869" cy="500434"/>
            <a:chOff x="4844560" y="1426474"/>
            <a:chExt cx="1000869" cy="500434"/>
          </a:xfrm>
        </p:grpSpPr>
        <p:sp>
          <p:nvSpPr>
            <p:cNvPr id="68" name="Rectangle 67"/>
            <p:cNvSpPr/>
            <p:nvPr/>
          </p:nvSpPr>
          <p:spPr>
            <a:xfrm>
              <a:off x="4844560" y="1426474"/>
              <a:ext cx="1000869" cy="500434"/>
            </a:xfrm>
            <a:prstGeom prst="rect">
              <a:avLst/>
            </a:prstGeom>
          </p:spPr>
          <p:style>
            <a:lnRef idx="1">
              <a:schemeClr val="accent2"/>
            </a:lnRef>
            <a:fillRef idx="3">
              <a:schemeClr val="accent2"/>
            </a:fillRef>
            <a:effectRef idx="2">
              <a:schemeClr val="accent2"/>
            </a:effectRef>
            <a:fontRef idx="minor">
              <a:schemeClr val="lt1"/>
            </a:fontRef>
          </p:style>
        </p:sp>
        <p:sp>
          <p:nvSpPr>
            <p:cNvPr id="69" name="Rectangle 68"/>
            <p:cNvSpPr/>
            <p:nvPr/>
          </p:nvSpPr>
          <p:spPr>
            <a:xfrm>
              <a:off x="4844560" y="1426474"/>
              <a:ext cx="1000869" cy="500434"/>
            </a:xfrm>
            <a:prstGeom prst="rect">
              <a:avLst/>
            </a:prstGeom>
          </p:spPr>
          <p:style>
            <a:lnRef idx="1">
              <a:schemeClr val="accent2"/>
            </a:lnRef>
            <a:fillRef idx="3">
              <a:schemeClr val="accent2"/>
            </a:fillRef>
            <a:effectRef idx="2">
              <a:schemeClr val="accent2"/>
            </a:effectRef>
            <a:fontRef idx="minor">
              <a:schemeClr val="lt1"/>
            </a:fontRef>
          </p:style>
          <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Physical Threat Model</a:t>
              </a:r>
              <a:endParaRPr lang="en-US" sz="1400" kern="1200" dirty="0"/>
            </a:p>
          </p:txBody>
        </p:sp>
      </p:grpSp>
      <p:grpSp>
        <p:nvGrpSpPr>
          <p:cNvPr id="65" name="Group 64"/>
          <p:cNvGrpSpPr/>
          <p:nvPr/>
        </p:nvGrpSpPr>
        <p:grpSpPr>
          <a:xfrm>
            <a:off x="659782" y="1475792"/>
            <a:ext cx="1000869" cy="500434"/>
            <a:chOff x="5094777" y="2137091"/>
            <a:chExt cx="1000869" cy="500434"/>
          </a:xfrm>
        </p:grpSpPr>
        <p:sp>
          <p:nvSpPr>
            <p:cNvPr id="66" name="Rectangle 65"/>
            <p:cNvSpPr/>
            <p:nvPr/>
          </p:nvSpPr>
          <p:spPr>
            <a:xfrm>
              <a:off x="5094777" y="2137091"/>
              <a:ext cx="1000869" cy="500434"/>
            </a:xfrm>
            <a:prstGeom prst="rect">
              <a:avLst/>
            </a:prstGeom>
          </p:spPr>
          <p:style>
            <a:lnRef idx="1">
              <a:schemeClr val="accent2"/>
            </a:lnRef>
            <a:fillRef idx="3">
              <a:schemeClr val="accent2"/>
            </a:fillRef>
            <a:effectRef idx="2">
              <a:schemeClr val="accent2"/>
            </a:effectRef>
            <a:fontRef idx="minor">
              <a:schemeClr val="lt1"/>
            </a:fontRef>
          </p:style>
        </p:sp>
        <p:sp>
          <p:nvSpPr>
            <p:cNvPr id="67" name="Rectangle 66"/>
            <p:cNvSpPr/>
            <p:nvPr/>
          </p:nvSpPr>
          <p:spPr>
            <a:xfrm>
              <a:off x="5094777" y="2137091"/>
              <a:ext cx="1000869" cy="500434"/>
            </a:xfrm>
            <a:prstGeom prst="rect">
              <a:avLst/>
            </a:prstGeom>
          </p:spPr>
          <p:style>
            <a:lnRef idx="1">
              <a:schemeClr val="accent2"/>
            </a:lnRef>
            <a:fillRef idx="3">
              <a:schemeClr val="accent2"/>
            </a:fillRef>
            <a:effectRef idx="2">
              <a:schemeClr val="accent2"/>
            </a:effectRef>
            <a:fontRef idx="minor">
              <a:schemeClr val="lt1"/>
            </a:fontRef>
          </p:style>
          <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PT XML (notional)</a:t>
              </a:r>
              <a:endParaRPr lang="en-US" sz="1400" kern="1200" dirty="0"/>
            </a:p>
          </p:txBody>
        </p:sp>
      </p:grpSp>
      <p:cxnSp>
        <p:nvCxnSpPr>
          <p:cNvPr id="71" name="Elbow Connector 70"/>
          <p:cNvCxnSpPr>
            <a:stCxn id="66" idx="2"/>
            <a:endCxn id="69" idx="1"/>
          </p:cNvCxnSpPr>
          <p:nvPr/>
        </p:nvCxnSpPr>
        <p:spPr>
          <a:xfrm rot="16200000" flipH="1">
            <a:off x="1633253" y="1503189"/>
            <a:ext cx="399926" cy="1345999"/>
          </a:xfrm>
          <a:prstGeom prst="bentConnector2">
            <a:avLst/>
          </a:prstGeom>
        </p:spPr>
        <p:style>
          <a:lnRef idx="1">
            <a:schemeClr val="accent2"/>
          </a:lnRef>
          <a:fillRef idx="3">
            <a:schemeClr val="accent2"/>
          </a:fillRef>
          <a:effectRef idx="2">
            <a:schemeClr val="accent2"/>
          </a:effectRef>
          <a:fontRef idx="minor">
            <a:schemeClr val="lt1"/>
          </a:fontRef>
        </p:style>
      </p:cxnSp>
      <p:cxnSp>
        <p:nvCxnSpPr>
          <p:cNvPr id="74" name="Straight Arrow Connector 73"/>
          <p:cNvCxnSpPr>
            <a:stCxn id="18" idx="2"/>
            <a:endCxn id="68" idx="2"/>
          </p:cNvCxnSpPr>
          <p:nvPr/>
        </p:nvCxnSpPr>
        <p:spPr>
          <a:xfrm flipH="1" flipV="1">
            <a:off x="3006651" y="2626369"/>
            <a:ext cx="2279109" cy="208387"/>
          </a:xfrm>
          <a:prstGeom prst="straightConnector1">
            <a:avLst/>
          </a:prstGeom>
          <a:ln>
            <a:headEnd type="arrow"/>
            <a:tailEnd type="arrow"/>
          </a:ln>
        </p:spPr>
        <p:style>
          <a:lnRef idx="1">
            <a:schemeClr val="accent2"/>
          </a:lnRef>
          <a:fillRef idx="3">
            <a:schemeClr val="accent2"/>
          </a:fillRef>
          <a:effectRef idx="2">
            <a:schemeClr val="accent2"/>
          </a:effectRef>
          <a:fontRef idx="minor">
            <a:schemeClr val="lt1"/>
          </a:fontRef>
        </p:style>
      </p:cxnSp>
      <p:cxnSp>
        <p:nvCxnSpPr>
          <p:cNvPr id="76" name="Straight Arrow Connector 75"/>
          <p:cNvCxnSpPr>
            <a:stCxn id="68" idx="2"/>
            <a:endCxn id="21" idx="3"/>
          </p:cNvCxnSpPr>
          <p:nvPr/>
        </p:nvCxnSpPr>
        <p:spPr>
          <a:xfrm flipH="1">
            <a:off x="2724522" y="2626369"/>
            <a:ext cx="282129" cy="1210196"/>
          </a:xfrm>
          <a:prstGeom prst="straightConnector1">
            <a:avLst/>
          </a:prstGeom>
          <a:ln>
            <a:headEnd type="arrow"/>
            <a:tailEnd type="arrow"/>
          </a:ln>
        </p:spPr>
        <p:style>
          <a:lnRef idx="1">
            <a:schemeClr val="accent2"/>
          </a:lnRef>
          <a:fillRef idx="3">
            <a:schemeClr val="accent2"/>
          </a:fillRef>
          <a:effectRef idx="2">
            <a:schemeClr val="accent2"/>
          </a:effectRef>
          <a:fontRef idx="minor">
            <a:schemeClr val="lt1"/>
          </a:fontRef>
        </p:style>
      </p:cxnSp>
      <p:cxnSp>
        <p:nvCxnSpPr>
          <p:cNvPr id="78" name="Straight Arrow Connector 77"/>
          <p:cNvCxnSpPr>
            <a:stCxn id="69" idx="2"/>
            <a:endCxn id="27" idx="0"/>
          </p:cNvCxnSpPr>
          <p:nvPr/>
        </p:nvCxnSpPr>
        <p:spPr>
          <a:xfrm>
            <a:off x="3006651" y="2626369"/>
            <a:ext cx="1228310" cy="1688921"/>
          </a:xfrm>
          <a:prstGeom prst="straightConnector1">
            <a:avLst/>
          </a:prstGeom>
          <a:ln>
            <a:headEnd type="arrow"/>
            <a:tailEnd type="arrow"/>
          </a:ln>
        </p:spPr>
        <p:style>
          <a:lnRef idx="1">
            <a:schemeClr val="accent2"/>
          </a:lnRef>
          <a:fillRef idx="3">
            <a:schemeClr val="accent2"/>
          </a:fillRef>
          <a:effectRef idx="2">
            <a:schemeClr val="accent2"/>
          </a:effectRef>
          <a:fontRef idx="minor">
            <a:schemeClr val="lt1"/>
          </a:fontRef>
        </p:style>
      </p:cxnSp>
      <p:cxnSp>
        <p:nvCxnSpPr>
          <p:cNvPr id="80" name="Straight Arrow Connector 79"/>
          <p:cNvCxnSpPr>
            <a:stCxn id="69" idx="2"/>
            <a:endCxn id="13" idx="1"/>
          </p:cNvCxnSpPr>
          <p:nvPr/>
        </p:nvCxnSpPr>
        <p:spPr>
          <a:xfrm>
            <a:off x="3006651" y="2626369"/>
            <a:ext cx="2543661" cy="1155689"/>
          </a:xfrm>
          <a:prstGeom prst="straightConnector1">
            <a:avLst/>
          </a:prstGeom>
          <a:ln>
            <a:headEnd type="arrow"/>
            <a:tailEnd type="arrow"/>
          </a:ln>
        </p:spPr>
        <p:style>
          <a:lnRef idx="1">
            <a:schemeClr val="accent2"/>
          </a:lnRef>
          <a:fillRef idx="3">
            <a:schemeClr val="accent2"/>
          </a:fillRef>
          <a:effectRef idx="2">
            <a:schemeClr val="accent2"/>
          </a:effectRef>
          <a:fontRef idx="minor">
            <a:schemeClr val="lt1"/>
          </a:fontRef>
        </p:style>
      </p:cxnSp>
      <p:sp>
        <p:nvSpPr>
          <p:cNvPr id="29" name="Title 28"/>
          <p:cNvSpPr>
            <a:spLocks noGrp="1"/>
          </p:cNvSpPr>
          <p:nvPr>
            <p:ph type="title"/>
          </p:nvPr>
        </p:nvSpPr>
        <p:spPr/>
        <p:txBody>
          <a:bodyPr>
            <a:normAutofit fontScale="90000"/>
          </a:bodyPr>
          <a:lstStyle/>
          <a:p>
            <a:r>
              <a:rPr lang="en-US" dirty="0" smtClean="0"/>
              <a:t>Existing Interoperability</a:t>
            </a:r>
            <a:br>
              <a:rPr lang="en-US" dirty="0" smtClean="0"/>
            </a:br>
            <a:r>
              <a:rPr lang="en-US" dirty="0" smtClean="0"/>
              <a:t>No Common Meta Model</a:t>
            </a:r>
            <a:endParaRPr lang="en-US" dirty="0"/>
          </a:p>
        </p:txBody>
      </p:sp>
    </p:spTree>
    <p:extLst>
      <p:ext uri="{BB962C8B-B14F-4D97-AF65-F5344CB8AC3E}">
        <p14:creationId xmlns:p14="http://schemas.microsoft.com/office/powerpoint/2010/main" val="82835499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4829</TotalTime>
  <Words>1441</Words>
  <Application>Microsoft Office PowerPoint</Application>
  <PresentationFormat>On-screen Show (4:3)</PresentationFormat>
  <Paragraphs>248</Paragraphs>
  <Slides>27</Slides>
  <Notes>1</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Clarity</vt:lpstr>
      <vt:lpstr>Threat/Risk Modeling and Sharing</vt:lpstr>
      <vt:lpstr>Motivation</vt:lpstr>
      <vt:lpstr>Sponsorship</vt:lpstr>
      <vt:lpstr>Status</vt:lpstr>
      <vt:lpstr>Use Case: Large Company</vt:lpstr>
      <vt:lpstr>Use Case – Critical Infrastructure</vt:lpstr>
      <vt:lpstr>Use Case: National Roles and Responsibilities</vt:lpstr>
      <vt:lpstr>Use Case: IOA Planning Information Exchanges</vt:lpstr>
      <vt:lpstr>Existing Interoperability No Common Meta Model</vt:lpstr>
      <vt:lpstr>Model for Semantic Interoperability Common Meta Model (Model 1)</vt:lpstr>
      <vt:lpstr>Refining the Scope</vt:lpstr>
      <vt:lpstr>Cross-domain operational threats and risks</vt:lpstr>
      <vt:lpstr>Cross-Protocol/Conceptual Model</vt:lpstr>
      <vt:lpstr>Operational Situational Awareness</vt:lpstr>
      <vt:lpstr>Pivoting Through a Conceptual Model</vt:lpstr>
      <vt:lpstr>Overview Models</vt:lpstr>
      <vt:lpstr>Current Conceptual Model Overview</vt:lpstr>
      <vt:lpstr>As-is STIX “Logical Level” in UML</vt:lpstr>
      <vt:lpstr>Mapping STIX and the conceptual Model</vt:lpstr>
      <vt:lpstr>Example of lower level mapping</vt:lpstr>
      <vt:lpstr>OMG RFP</vt:lpstr>
      <vt:lpstr>RFP Objective</vt:lpstr>
      <vt:lpstr>OMG RFP Scope</vt:lpstr>
      <vt:lpstr>RFP Requirements</vt:lpstr>
      <vt:lpstr>RFP Non-Mandatory</vt:lpstr>
      <vt:lpstr>Backup</vt:lpstr>
      <vt:lpstr>Example of “Pivoting” through a conceptual model</vt:lpstr>
    </vt:vector>
  </TitlesOfParts>
  <Company>Demandware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OMG Threat Modeling and Sharing</dc:title>
  <dc:creator>Gerald Beuchelt</dc:creator>
  <cp:lastModifiedBy>Cory Casanave [18538]</cp:lastModifiedBy>
  <cp:revision>79</cp:revision>
  <dcterms:created xsi:type="dcterms:W3CDTF">2013-12-02T01:29:01Z</dcterms:created>
  <dcterms:modified xsi:type="dcterms:W3CDTF">2014-05-13T19:48:19Z</dcterms:modified>
</cp:coreProperties>
</file>