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8" r:id="rId2"/>
    <p:sldId id="322" r:id="rId3"/>
    <p:sldId id="323" r:id="rId4"/>
    <p:sldId id="324" r:id="rId5"/>
    <p:sldId id="267" r:id="rId6"/>
    <p:sldId id="320" r:id="rId7"/>
    <p:sldId id="321" r:id="rId8"/>
    <p:sldId id="313" r:id="rId9"/>
    <p:sldId id="314" r:id="rId10"/>
    <p:sldId id="316" r:id="rId11"/>
    <p:sldId id="317" r:id="rId12"/>
    <p:sldId id="318" r:id="rId13"/>
    <p:sldId id="319" r:id="rId14"/>
    <p:sldId id="315" r:id="rId15"/>
    <p:sldId id="302" r:id="rId16"/>
    <p:sldId id="311" r:id="rId17"/>
    <p:sldId id="269" r:id="rId18"/>
    <p:sldId id="304" r:id="rId19"/>
    <p:sldId id="312" r:id="rId20"/>
    <p:sldId id="298" r:id="rId21"/>
    <p:sldId id="299" r:id="rId22"/>
    <p:sldId id="289" r:id="rId23"/>
    <p:sldId id="327" r:id="rId24"/>
    <p:sldId id="291" r:id="rId25"/>
    <p:sldId id="308" r:id="rId26"/>
    <p:sldId id="307" r:id="rId27"/>
    <p:sldId id="325" r:id="rId28"/>
    <p:sldId id="326" r:id="rId29"/>
    <p:sldId id="333" r:id="rId30"/>
    <p:sldId id="330" r:id="rId31"/>
    <p:sldId id="331" r:id="rId32"/>
    <p:sldId id="328" r:id="rId33"/>
    <p:sldId id="329" r:id="rId34"/>
    <p:sldId id="33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48" autoAdjust="0"/>
  </p:normalViewPr>
  <p:slideViewPr>
    <p:cSldViewPr snapToGrid="0" snapToObjects="1">
      <p:cViewPr varScale="1">
        <p:scale>
          <a:sx n="70" d="100"/>
          <a:sy n="70" d="100"/>
        </p:scale>
        <p:origin x="-2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D57AB-A217-BA4E-940B-9038E8E64492}" type="datetimeFigureOut">
              <a:rPr lang="en-US" smtClean="0"/>
              <a:t>5/12/2014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A985B-05A6-2640-88EC-2951DAD6B4F7}" type="slidenum">
              <a:rPr lang="en-US" smtClean="0"/>
              <a:t>‹#›</a:t>
            </a:fld>
            <a:endParaRPr lang="en-US"/>
          </a:p>
        </p:txBody>
      </p:sp>
    </p:spTree>
    <p:extLst>
      <p:ext uri="{BB962C8B-B14F-4D97-AF65-F5344CB8AC3E}">
        <p14:creationId xmlns:p14="http://schemas.microsoft.com/office/powerpoint/2010/main" val="6044608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44126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6679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164444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37177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3BF0F1-0BC3-6D4E-A19C-D840C0BB7B87}" type="datetimeFigureOut">
              <a:rPr lang="en-US" smtClean="0"/>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92620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BF0F1-0BC3-6D4E-A19C-D840C0BB7B87}"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168537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3BF0F1-0BC3-6D4E-A19C-D840C0BB7B87}" type="datetimeFigureOut">
              <a:rPr lang="en-US" smtClean="0"/>
              <a:t>5/12/2014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66039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BF0F1-0BC3-6D4E-A19C-D840C0BB7B87}" type="datetimeFigureOut">
              <a:rPr lang="en-US" smtClean="0"/>
              <a:t>5/12/2014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59964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BF0F1-0BC3-6D4E-A19C-D840C0BB7B87}" type="datetimeFigureOut">
              <a:rPr lang="en-US" smtClean="0"/>
              <a:t>5/12/2014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2275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5776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62913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BF0F1-0BC3-6D4E-A19C-D840C0BB7B87}" type="datetimeFigureOut">
              <a:rPr lang="en-US" smtClean="0"/>
              <a:t>5/12/2014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E8BC6-BA6A-5E44-8D94-ED51752F2B79}" type="slidenum">
              <a:rPr lang="en-US" smtClean="0"/>
              <a:t>‹#›</a:t>
            </a:fld>
            <a:endParaRPr lang="en-US"/>
          </a:p>
        </p:txBody>
      </p:sp>
    </p:spTree>
    <p:extLst>
      <p:ext uri="{BB962C8B-B14F-4D97-AF65-F5344CB8AC3E}">
        <p14:creationId xmlns:p14="http://schemas.microsoft.com/office/powerpoint/2010/main" val="23682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Threat/Risk Modeling and Sharing</a:t>
            </a:r>
            <a:endParaRPr lang="en-US" dirty="0"/>
          </a:p>
        </p:txBody>
      </p:sp>
      <p:sp>
        <p:nvSpPr>
          <p:cNvPr id="5" name="Subtitle 4"/>
          <p:cNvSpPr>
            <a:spLocks noGrp="1"/>
          </p:cNvSpPr>
          <p:nvPr>
            <p:ph type="subTitle" idx="1"/>
          </p:nvPr>
        </p:nvSpPr>
        <p:spPr>
          <a:xfrm>
            <a:off x="824875" y="3886200"/>
            <a:ext cx="7528620" cy="1752600"/>
          </a:xfrm>
        </p:spPr>
        <p:txBody>
          <a:bodyPr/>
          <a:lstStyle/>
          <a:p>
            <a:r>
              <a:rPr lang="en-US" dirty="0" smtClean="0"/>
              <a:t>What is it and what will it do for me?</a:t>
            </a:r>
          </a:p>
          <a:p>
            <a:r>
              <a:rPr lang="en-US" dirty="0" smtClean="0"/>
              <a:t>May 2014</a:t>
            </a:r>
            <a:endParaRPr lang="en-US" dirty="0"/>
          </a:p>
        </p:txBody>
      </p:sp>
    </p:spTree>
    <p:extLst>
      <p:ext uri="{BB962C8B-B14F-4D97-AF65-F5344CB8AC3E}">
        <p14:creationId xmlns:p14="http://schemas.microsoft.com/office/powerpoint/2010/main" val="2738483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High-Level Business Processes</a:t>
            </a:r>
            <a:endParaRPr lang="en-US" dirty="0"/>
          </a:p>
        </p:txBody>
      </p:sp>
      <p:pic>
        <p:nvPicPr>
          <p:cNvPr id="7" name="Picture 6"/>
          <p:cNvPicPr>
            <a:picLocks noChangeAspect="1"/>
          </p:cNvPicPr>
          <p:nvPr/>
        </p:nvPicPr>
        <p:blipFill>
          <a:blip r:embed="rId2"/>
          <a:stretch>
            <a:fillRect/>
          </a:stretch>
        </p:blipFill>
        <p:spPr>
          <a:xfrm>
            <a:off x="386737" y="1281660"/>
            <a:ext cx="8300063" cy="5104062"/>
          </a:xfrm>
          <a:prstGeom prst="rect">
            <a:avLst/>
          </a:prstGeom>
        </p:spPr>
      </p:pic>
    </p:spTree>
    <p:extLst>
      <p:ext uri="{BB962C8B-B14F-4D97-AF65-F5344CB8AC3E}">
        <p14:creationId xmlns:p14="http://schemas.microsoft.com/office/powerpoint/2010/main" val="19960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Actor Process</a:t>
            </a:r>
            <a:endParaRPr lang="en-US" dirty="0"/>
          </a:p>
        </p:txBody>
      </p:sp>
      <p:pic>
        <p:nvPicPr>
          <p:cNvPr id="3" name="Picture 2"/>
          <p:cNvPicPr>
            <a:picLocks noChangeAspect="1"/>
          </p:cNvPicPr>
          <p:nvPr/>
        </p:nvPicPr>
        <p:blipFill>
          <a:blip r:embed="rId2"/>
          <a:stretch>
            <a:fillRect/>
          </a:stretch>
        </p:blipFill>
        <p:spPr>
          <a:xfrm>
            <a:off x="0" y="1991021"/>
            <a:ext cx="9144000" cy="3443189"/>
          </a:xfrm>
          <a:prstGeom prst="rect">
            <a:avLst/>
          </a:prstGeom>
        </p:spPr>
      </p:pic>
    </p:spTree>
    <p:extLst>
      <p:ext uri="{BB962C8B-B14F-4D97-AF65-F5344CB8AC3E}">
        <p14:creationId xmlns:p14="http://schemas.microsoft.com/office/powerpoint/2010/main" val="38226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Defender Process</a:t>
            </a:r>
            <a:endParaRPr lang="en-US" dirty="0"/>
          </a:p>
        </p:txBody>
      </p:sp>
      <p:pic>
        <p:nvPicPr>
          <p:cNvPr id="3" name="Picture 2"/>
          <p:cNvPicPr>
            <a:picLocks noChangeAspect="1"/>
          </p:cNvPicPr>
          <p:nvPr/>
        </p:nvPicPr>
        <p:blipFill>
          <a:blip r:embed="rId2"/>
          <a:stretch>
            <a:fillRect/>
          </a:stretch>
        </p:blipFill>
        <p:spPr>
          <a:xfrm>
            <a:off x="0" y="2026868"/>
            <a:ext cx="9144000" cy="3831771"/>
          </a:xfrm>
          <a:prstGeom prst="rect">
            <a:avLst/>
          </a:prstGeom>
        </p:spPr>
      </p:pic>
    </p:spTree>
    <p:extLst>
      <p:ext uri="{BB962C8B-B14F-4D97-AF65-F5344CB8AC3E}">
        <p14:creationId xmlns:p14="http://schemas.microsoft.com/office/powerpoint/2010/main" val="44533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Sharing Process</a:t>
            </a:r>
            <a:endParaRPr lang="en-US" dirty="0"/>
          </a:p>
        </p:txBody>
      </p:sp>
      <p:pic>
        <p:nvPicPr>
          <p:cNvPr id="3" name="Picture 2"/>
          <p:cNvPicPr>
            <a:picLocks noChangeAspect="1"/>
          </p:cNvPicPr>
          <p:nvPr/>
        </p:nvPicPr>
        <p:blipFill>
          <a:blip r:embed="rId2"/>
          <a:stretch>
            <a:fillRect/>
          </a:stretch>
        </p:blipFill>
        <p:spPr>
          <a:xfrm>
            <a:off x="0" y="2092746"/>
            <a:ext cx="9144000" cy="3223605"/>
          </a:xfrm>
          <a:prstGeom prst="rect">
            <a:avLst/>
          </a:prstGeom>
        </p:spPr>
      </p:pic>
    </p:spTree>
    <p:extLst>
      <p:ext uri="{BB962C8B-B14F-4D97-AF65-F5344CB8AC3E}">
        <p14:creationId xmlns:p14="http://schemas.microsoft.com/office/powerpoint/2010/main" val="185403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29000" y="5716978"/>
            <a:ext cx="228600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5" name="Rounded Rectangle 4"/>
          <p:cNvSpPr/>
          <p:nvPr/>
        </p:nvSpPr>
        <p:spPr>
          <a:xfrm>
            <a:off x="3429000" y="2760418"/>
            <a:ext cx="2286000" cy="6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Incident</a:t>
            </a:r>
            <a:endParaRPr lang="en-US" dirty="0"/>
          </a:p>
        </p:txBody>
      </p:sp>
      <p:cxnSp>
        <p:nvCxnSpPr>
          <p:cNvPr id="7" name="Straight Arrow Connector 6"/>
          <p:cNvCxnSpPr>
            <a:stCxn id="5" idx="2"/>
            <a:endCxn id="4" idx="0"/>
          </p:cNvCxnSpPr>
          <p:nvPr/>
        </p:nvCxnSpPr>
        <p:spPr>
          <a:xfrm>
            <a:off x="4572000" y="3430978"/>
            <a:ext cx="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0" y="4032958"/>
            <a:ext cx="878767" cy="369332"/>
          </a:xfrm>
          <a:prstGeom prst="rect">
            <a:avLst/>
          </a:prstGeom>
          <a:noFill/>
        </p:spPr>
        <p:txBody>
          <a:bodyPr wrap="none" rtlCol="0">
            <a:spAutoFit/>
          </a:bodyPr>
          <a:lstStyle/>
          <a:p>
            <a:r>
              <a:rPr lang="en-US" dirty="0" smtClean="0"/>
              <a:t>Acts on</a:t>
            </a:r>
            <a:endParaRPr lang="en-US" dirty="0"/>
          </a:p>
        </p:txBody>
      </p:sp>
      <p:sp>
        <p:nvSpPr>
          <p:cNvPr id="9" name="Rectangle 8"/>
          <p:cNvSpPr/>
          <p:nvPr/>
        </p:nvSpPr>
        <p:spPr>
          <a:xfrm>
            <a:off x="163454" y="643205"/>
            <a:ext cx="3600826" cy="6071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FF0000"/>
                </a:solidFill>
              </a:rPr>
              <a:t>Attackers</a:t>
            </a:r>
            <a:endParaRPr lang="en-US" dirty="0">
              <a:solidFill>
                <a:srgbClr val="FF0000"/>
              </a:solidFill>
            </a:endParaRPr>
          </a:p>
        </p:txBody>
      </p:sp>
      <p:sp>
        <p:nvSpPr>
          <p:cNvPr id="10" name="Rectangle 9"/>
          <p:cNvSpPr/>
          <p:nvPr/>
        </p:nvSpPr>
        <p:spPr>
          <a:xfrm>
            <a:off x="5435527" y="643205"/>
            <a:ext cx="3504156" cy="6071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FF0000"/>
                </a:solidFill>
              </a:rPr>
              <a:t>Defenders</a:t>
            </a:r>
            <a:endParaRPr lang="en-US" dirty="0">
              <a:solidFill>
                <a:srgbClr val="FF0000"/>
              </a:solidFill>
            </a:endParaRPr>
          </a:p>
        </p:txBody>
      </p:sp>
      <p:sp>
        <p:nvSpPr>
          <p:cNvPr id="11" name="Rounded Rectangle 10"/>
          <p:cNvSpPr/>
          <p:nvPr/>
        </p:nvSpPr>
        <p:spPr>
          <a:xfrm>
            <a:off x="457200" y="1872798"/>
            <a:ext cx="115824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Attack Plan/MO</a:t>
            </a:r>
            <a:endParaRPr lang="en-US" dirty="0"/>
          </a:p>
        </p:txBody>
      </p:sp>
      <p:sp>
        <p:nvSpPr>
          <p:cNvPr id="12" name="Rounded Rectangle 11"/>
          <p:cNvSpPr/>
          <p:nvPr/>
        </p:nvSpPr>
        <p:spPr>
          <a:xfrm>
            <a:off x="1813560" y="1602178"/>
            <a:ext cx="1306830"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Attack Capability (TTP)</a:t>
            </a:r>
            <a:endParaRPr lang="en-US" dirty="0"/>
          </a:p>
        </p:txBody>
      </p:sp>
      <p:sp>
        <p:nvSpPr>
          <p:cNvPr id="13" name="Rounded Rectangle 12"/>
          <p:cNvSpPr/>
          <p:nvPr/>
        </p:nvSpPr>
        <p:spPr>
          <a:xfrm>
            <a:off x="457200" y="4433008"/>
            <a:ext cx="115824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Bad Actor</a:t>
            </a:r>
            <a:endParaRPr lang="en-US" dirty="0"/>
          </a:p>
        </p:txBody>
      </p:sp>
      <p:sp>
        <p:nvSpPr>
          <p:cNvPr id="14" name="Rounded Rectangle 13"/>
          <p:cNvSpPr/>
          <p:nvPr/>
        </p:nvSpPr>
        <p:spPr>
          <a:xfrm>
            <a:off x="5722088" y="4101611"/>
            <a:ext cx="115824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Indicator</a:t>
            </a:r>
            <a:endParaRPr lang="en-US" dirty="0"/>
          </a:p>
        </p:txBody>
      </p:sp>
      <p:cxnSp>
        <p:nvCxnSpPr>
          <p:cNvPr id="16" name="Straight Arrow Connector 15"/>
          <p:cNvCxnSpPr>
            <a:stCxn id="14" idx="0"/>
            <a:endCxn id="5" idx="3"/>
          </p:cNvCxnSpPr>
          <p:nvPr/>
        </p:nvCxnSpPr>
        <p:spPr>
          <a:xfrm flipH="1" flipV="1">
            <a:off x="5715000" y="3095698"/>
            <a:ext cx="586208" cy="1005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a:endCxn id="21" idx="0"/>
          </p:cNvCxnSpPr>
          <p:nvPr/>
        </p:nvCxnSpPr>
        <p:spPr>
          <a:xfrm flipH="1">
            <a:off x="6283836" y="4558811"/>
            <a:ext cx="17372" cy="1356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407536" y="5915098"/>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Observable</a:t>
            </a:r>
            <a:endParaRPr lang="en-US" dirty="0"/>
          </a:p>
        </p:txBody>
      </p:sp>
      <p:sp>
        <p:nvSpPr>
          <p:cNvPr id="25" name="Rounded Rectangle 24"/>
          <p:cNvSpPr/>
          <p:nvPr/>
        </p:nvSpPr>
        <p:spPr>
          <a:xfrm>
            <a:off x="457200" y="2867098"/>
            <a:ext cx="115824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Campaign</a:t>
            </a:r>
            <a:endParaRPr lang="en-US" dirty="0"/>
          </a:p>
        </p:txBody>
      </p:sp>
      <p:cxnSp>
        <p:nvCxnSpPr>
          <p:cNvPr id="27" name="Straight Arrow Connector 26"/>
          <p:cNvCxnSpPr>
            <a:stCxn id="13" idx="3"/>
            <a:endCxn id="28" idx="1"/>
          </p:cNvCxnSpPr>
          <p:nvPr/>
        </p:nvCxnSpPr>
        <p:spPr>
          <a:xfrm flipV="1">
            <a:off x="1615440" y="4032958"/>
            <a:ext cx="670560" cy="628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86000" y="3804358"/>
            <a:ext cx="1051560" cy="4572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a:t>
            </a:r>
            <a:endParaRPr lang="en-US" dirty="0"/>
          </a:p>
        </p:txBody>
      </p:sp>
      <p:cxnSp>
        <p:nvCxnSpPr>
          <p:cNvPr id="30" name="Straight Arrow Connector 29"/>
          <p:cNvCxnSpPr>
            <a:stCxn id="28" idx="0"/>
            <a:endCxn id="5" idx="1"/>
          </p:cNvCxnSpPr>
          <p:nvPr/>
        </p:nvCxnSpPr>
        <p:spPr>
          <a:xfrm flipV="1">
            <a:off x="2811780" y="3095698"/>
            <a:ext cx="617220" cy="708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2"/>
            <a:endCxn id="4" idx="1"/>
          </p:cNvCxnSpPr>
          <p:nvPr/>
        </p:nvCxnSpPr>
        <p:spPr>
          <a:xfrm>
            <a:off x="2811780" y="4261558"/>
            <a:ext cx="617220" cy="1882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7666980" y="2531818"/>
            <a:ext cx="115824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Course of action</a:t>
            </a:r>
            <a:endParaRPr lang="en-US" dirty="0"/>
          </a:p>
        </p:txBody>
      </p:sp>
      <p:sp>
        <p:nvSpPr>
          <p:cNvPr id="37" name="Rounded Rectangle 36"/>
          <p:cNvSpPr/>
          <p:nvPr/>
        </p:nvSpPr>
        <p:spPr>
          <a:xfrm>
            <a:off x="7308840" y="5336014"/>
            <a:ext cx="115824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Good Actor</a:t>
            </a:r>
            <a:endParaRPr lang="en-US" dirty="0"/>
          </a:p>
        </p:txBody>
      </p:sp>
      <p:cxnSp>
        <p:nvCxnSpPr>
          <p:cNvPr id="39" name="Straight Arrow Connector 38"/>
          <p:cNvCxnSpPr>
            <a:stCxn id="37" idx="0"/>
            <a:endCxn id="119" idx="2"/>
          </p:cNvCxnSpPr>
          <p:nvPr/>
        </p:nvCxnSpPr>
        <p:spPr>
          <a:xfrm flipV="1">
            <a:off x="7887960" y="4890208"/>
            <a:ext cx="349260" cy="445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 idx="3"/>
            <a:endCxn id="37" idx="1"/>
          </p:cNvCxnSpPr>
          <p:nvPr/>
        </p:nvCxnSpPr>
        <p:spPr>
          <a:xfrm>
            <a:off x="6880328" y="4330211"/>
            <a:ext cx="428512" cy="1234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0"/>
            <a:endCxn id="43" idx="2"/>
          </p:cNvCxnSpPr>
          <p:nvPr/>
        </p:nvCxnSpPr>
        <p:spPr>
          <a:xfrm flipV="1">
            <a:off x="1036320" y="4128162"/>
            <a:ext cx="0" cy="304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0"/>
            <a:endCxn id="11" idx="2"/>
          </p:cNvCxnSpPr>
          <p:nvPr/>
        </p:nvCxnSpPr>
        <p:spPr>
          <a:xfrm flipV="1">
            <a:off x="1036320" y="2329998"/>
            <a:ext cx="0" cy="537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1" idx="0"/>
            <a:endCxn id="12" idx="1"/>
          </p:cNvCxnSpPr>
          <p:nvPr/>
        </p:nvCxnSpPr>
        <p:spPr>
          <a:xfrm>
            <a:off x="1036320" y="1872798"/>
            <a:ext cx="777240" cy="95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2" idx="2"/>
          </p:cNvCxnSpPr>
          <p:nvPr/>
        </p:nvCxnSpPr>
        <p:spPr>
          <a:xfrm>
            <a:off x="2466975" y="2333698"/>
            <a:ext cx="215265" cy="142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159117" y="1402080"/>
            <a:ext cx="2509615" cy="703018"/>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Informs understanding of</a:t>
            </a:r>
            <a:endParaRPr lang="en-US" dirty="0"/>
          </a:p>
        </p:txBody>
      </p:sp>
      <p:cxnSp>
        <p:nvCxnSpPr>
          <p:cNvPr id="56" name="Curved Connector 55"/>
          <p:cNvCxnSpPr>
            <a:stCxn id="14" idx="0"/>
            <a:endCxn id="54" idx="5"/>
          </p:cNvCxnSpPr>
          <p:nvPr/>
        </p:nvCxnSpPr>
        <p:spPr>
          <a:xfrm rot="16200000" flipV="1">
            <a:off x="5251474" y="3051876"/>
            <a:ext cx="2099468" cy="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4" idx="2"/>
          </p:cNvCxnSpPr>
          <p:nvPr/>
        </p:nvCxnSpPr>
        <p:spPr>
          <a:xfrm rot="10800000" flipV="1">
            <a:off x="3779527" y="1753589"/>
            <a:ext cx="379591" cy="619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7089618" y="1099269"/>
            <a:ext cx="1336078" cy="71628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Defense</a:t>
            </a:r>
          </a:p>
          <a:p>
            <a:pPr algn="ctr"/>
            <a:r>
              <a:rPr lang="en-US" dirty="0" smtClean="0"/>
              <a:t>Capability (TTP)</a:t>
            </a:r>
            <a:endParaRPr lang="en-US" dirty="0"/>
          </a:p>
        </p:txBody>
      </p:sp>
      <p:sp>
        <p:nvSpPr>
          <p:cNvPr id="71" name="Rounded Rectangle 70"/>
          <p:cNvSpPr/>
          <p:nvPr/>
        </p:nvSpPr>
        <p:spPr>
          <a:xfrm>
            <a:off x="7438900" y="3428015"/>
            <a:ext cx="1158240" cy="700147"/>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Defense</a:t>
            </a:r>
          </a:p>
          <a:p>
            <a:pPr algn="ctr"/>
            <a:r>
              <a:rPr lang="en-US" dirty="0" smtClean="0"/>
              <a:t>Plan (MO)</a:t>
            </a:r>
            <a:endParaRPr lang="en-US" dirty="0"/>
          </a:p>
        </p:txBody>
      </p:sp>
      <p:cxnSp>
        <p:nvCxnSpPr>
          <p:cNvPr id="73" name="Straight Arrow Connector 72"/>
          <p:cNvCxnSpPr>
            <a:stCxn id="37" idx="0"/>
            <a:endCxn id="71" idx="2"/>
          </p:cNvCxnSpPr>
          <p:nvPr/>
        </p:nvCxnSpPr>
        <p:spPr>
          <a:xfrm flipV="1">
            <a:off x="7887960" y="4128162"/>
            <a:ext cx="130060" cy="120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0"/>
            <a:endCxn id="36" idx="2"/>
          </p:cNvCxnSpPr>
          <p:nvPr/>
        </p:nvCxnSpPr>
        <p:spPr>
          <a:xfrm flipV="1">
            <a:off x="8018020" y="2989018"/>
            <a:ext cx="228080" cy="438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36" idx="0"/>
            <a:endCxn id="70" idx="3"/>
          </p:cNvCxnSpPr>
          <p:nvPr/>
        </p:nvCxnSpPr>
        <p:spPr>
          <a:xfrm rot="5400000" flipH="1" flipV="1">
            <a:off x="7798694" y="1904816"/>
            <a:ext cx="1074409" cy="179596"/>
          </a:xfrm>
          <a:prstGeom prst="curvedConnector4">
            <a:avLst>
              <a:gd name="adj1" fmla="val 33333"/>
              <a:gd name="adj2" fmla="val 227286"/>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7658100" y="4433008"/>
            <a:ext cx="1158240" cy="4572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Defense Strategy</a:t>
            </a:r>
            <a:endParaRPr lang="en-US" dirty="0"/>
          </a:p>
        </p:txBody>
      </p:sp>
      <p:cxnSp>
        <p:nvCxnSpPr>
          <p:cNvPr id="131" name="Straight Arrow Connector 130"/>
          <p:cNvCxnSpPr>
            <a:stCxn id="70" idx="2"/>
          </p:cNvCxnSpPr>
          <p:nvPr/>
        </p:nvCxnSpPr>
        <p:spPr>
          <a:xfrm flipH="1" flipV="1">
            <a:off x="7438900" y="1753589"/>
            <a:ext cx="318757" cy="6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57200" y="3670962"/>
            <a:ext cx="115824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Strategy/Goal</a:t>
            </a:r>
            <a:endParaRPr lang="en-US" dirty="0"/>
          </a:p>
        </p:txBody>
      </p:sp>
      <p:cxnSp>
        <p:nvCxnSpPr>
          <p:cNvPr id="45" name="Straight Arrow Connector 44"/>
          <p:cNvCxnSpPr>
            <a:stCxn id="43" idx="0"/>
            <a:endCxn id="25" idx="2"/>
          </p:cNvCxnSpPr>
          <p:nvPr/>
        </p:nvCxnSpPr>
        <p:spPr>
          <a:xfrm flipV="1">
            <a:off x="1036320" y="3324298"/>
            <a:ext cx="0" cy="346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104918" y="175661"/>
            <a:ext cx="3187604" cy="646331"/>
          </a:xfrm>
          <a:prstGeom prst="rect">
            <a:avLst/>
          </a:prstGeom>
          <a:noFill/>
        </p:spPr>
        <p:txBody>
          <a:bodyPr wrap="none" rtlCol="0">
            <a:spAutoFit/>
          </a:bodyPr>
          <a:lstStyle/>
          <a:p>
            <a:pPr algn="ctr"/>
            <a:r>
              <a:rPr lang="en-US" dirty="0" smtClean="0"/>
              <a:t>Unify concepts across attackers</a:t>
            </a:r>
          </a:p>
          <a:p>
            <a:pPr algn="ctr"/>
            <a:r>
              <a:rPr lang="en-US" dirty="0" smtClean="0"/>
              <a:t>And defenders</a:t>
            </a:r>
            <a:endParaRPr lang="en-US" dirty="0"/>
          </a:p>
        </p:txBody>
      </p:sp>
    </p:spTree>
    <p:extLst>
      <p:ext uri="{BB962C8B-B14F-4D97-AF65-F5344CB8AC3E}">
        <p14:creationId xmlns:p14="http://schemas.microsoft.com/office/powerpoint/2010/main" val="2201032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scope question</a:t>
            </a:r>
            <a:endParaRPr lang="en-US" dirty="0"/>
          </a:p>
        </p:txBody>
      </p:sp>
      <p:sp>
        <p:nvSpPr>
          <p:cNvPr id="3" name="Content Placeholder 2"/>
          <p:cNvSpPr>
            <a:spLocks noGrp="1"/>
          </p:cNvSpPr>
          <p:nvPr>
            <p:ph idx="1"/>
          </p:nvPr>
        </p:nvSpPr>
        <p:spPr/>
        <p:txBody>
          <a:bodyPr/>
          <a:lstStyle/>
          <a:p>
            <a:r>
              <a:rPr lang="en-US" dirty="0" smtClean="0"/>
              <a:t>At one end of the spectrum:</a:t>
            </a:r>
          </a:p>
          <a:p>
            <a:pPr lvl="1"/>
            <a:r>
              <a:rPr lang="en-US" dirty="0" smtClean="0"/>
              <a:t>STIX/</a:t>
            </a:r>
            <a:r>
              <a:rPr lang="en-US" dirty="0" err="1" smtClean="0"/>
              <a:t>Cybox</a:t>
            </a:r>
            <a:r>
              <a:rPr lang="en-US" dirty="0" smtClean="0"/>
              <a:t> in NIEM, Full detail </a:t>
            </a:r>
          </a:p>
          <a:p>
            <a:pPr lvl="1"/>
            <a:r>
              <a:rPr lang="en-US" dirty="0" smtClean="0"/>
              <a:t>Replicates STIX/</a:t>
            </a:r>
            <a:r>
              <a:rPr lang="en-US" dirty="0" err="1" smtClean="0"/>
              <a:t>Cybox</a:t>
            </a:r>
            <a:r>
              <a:rPr lang="en-US" dirty="0" smtClean="0"/>
              <a:t> level of detail</a:t>
            </a:r>
          </a:p>
          <a:p>
            <a:r>
              <a:rPr lang="en-US" dirty="0" smtClean="0"/>
              <a:t>At the other end:</a:t>
            </a:r>
          </a:p>
          <a:p>
            <a:pPr lvl="1"/>
            <a:r>
              <a:rPr lang="en-US" dirty="0" smtClean="0"/>
              <a:t>Situational awareness for threats and risks in general, across domains</a:t>
            </a:r>
          </a:p>
          <a:p>
            <a:pPr lvl="1"/>
            <a:r>
              <a:rPr lang="en-US" dirty="0" smtClean="0"/>
              <a:t>Input summary information from cyber, law enforcement, natural disasters, etc.</a:t>
            </a:r>
          </a:p>
          <a:p>
            <a:pPr lvl="1"/>
            <a:endParaRPr lang="en-US" dirty="0"/>
          </a:p>
        </p:txBody>
      </p:sp>
      <p:sp>
        <p:nvSpPr>
          <p:cNvPr id="5" name="Right Arrow 4"/>
          <p:cNvSpPr/>
          <p:nvPr/>
        </p:nvSpPr>
        <p:spPr>
          <a:xfrm rot="5400000">
            <a:off x="6832649" y="3198378"/>
            <a:ext cx="3083154" cy="7837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Team’s trend</a:t>
            </a:r>
            <a:endParaRPr lang="en-US" dirty="0"/>
          </a:p>
        </p:txBody>
      </p:sp>
    </p:spTree>
    <p:extLst>
      <p:ext uri="{BB962C8B-B14F-4D97-AF65-F5344CB8AC3E}">
        <p14:creationId xmlns:p14="http://schemas.microsoft.com/office/powerpoint/2010/main" val="3517467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Current thought: Situational Awareness</a:t>
            </a:r>
            <a:endParaRPr lang="en-US" sz="3600" dirty="0"/>
          </a:p>
        </p:txBody>
      </p:sp>
      <p:sp>
        <p:nvSpPr>
          <p:cNvPr id="4" name="Oval 3"/>
          <p:cNvSpPr/>
          <p:nvPr/>
        </p:nvSpPr>
        <p:spPr>
          <a:xfrm>
            <a:off x="6809015" y="4325381"/>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CYBOX</a:t>
            </a:r>
            <a:endParaRPr lang="en-US" dirty="0"/>
          </a:p>
        </p:txBody>
      </p:sp>
      <p:sp>
        <p:nvSpPr>
          <p:cNvPr id="5" name="Oval 4"/>
          <p:cNvSpPr/>
          <p:nvPr/>
        </p:nvSpPr>
        <p:spPr>
          <a:xfrm>
            <a:off x="6534186" y="3317671"/>
            <a:ext cx="2427443" cy="122728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STIX/TAXII</a:t>
            </a:r>
            <a:endParaRPr lang="en-US" dirty="0"/>
          </a:p>
        </p:txBody>
      </p:sp>
      <p:sp>
        <p:nvSpPr>
          <p:cNvPr id="6" name="Trapezoid 5"/>
          <p:cNvSpPr/>
          <p:nvPr/>
        </p:nvSpPr>
        <p:spPr>
          <a:xfrm>
            <a:off x="362412" y="2733866"/>
            <a:ext cx="1474236" cy="154888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NIEM</a:t>
            </a:r>
          </a:p>
          <a:p>
            <a:pPr algn="ctr"/>
            <a:r>
              <a:rPr lang="en-US" dirty="0" smtClean="0"/>
              <a:t>Threat/Risk</a:t>
            </a:r>
          </a:p>
          <a:p>
            <a:pPr algn="ctr"/>
            <a:r>
              <a:rPr lang="en-US" dirty="0" smtClean="0"/>
              <a:t>Model</a:t>
            </a:r>
            <a:endParaRPr lang="en-US" dirty="0"/>
          </a:p>
        </p:txBody>
      </p:sp>
      <p:sp>
        <p:nvSpPr>
          <p:cNvPr id="7" name="Left-Right Arrow 6"/>
          <p:cNvSpPr/>
          <p:nvPr/>
        </p:nvSpPr>
        <p:spPr>
          <a:xfrm rot="18866192">
            <a:off x="1198493" y="2448279"/>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Map (Complete)</a:t>
            </a:r>
            <a:endParaRPr lang="en-US" sz="1600" dirty="0"/>
          </a:p>
        </p:txBody>
      </p:sp>
      <p:sp>
        <p:nvSpPr>
          <p:cNvPr id="9" name="Rectangle 8"/>
          <p:cNvSpPr/>
          <p:nvPr/>
        </p:nvSpPr>
        <p:spPr>
          <a:xfrm>
            <a:off x="679652" y="1333498"/>
            <a:ext cx="769923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Conceptual model covering threats &amp; risks in general – Situational Awareness</a:t>
            </a:r>
            <a:endParaRPr lang="en-US" dirty="0"/>
          </a:p>
        </p:txBody>
      </p:sp>
      <p:sp>
        <p:nvSpPr>
          <p:cNvPr id="10" name="Left-Right Arrow 9"/>
          <p:cNvSpPr/>
          <p:nvPr/>
        </p:nvSpPr>
        <p:spPr>
          <a:xfrm rot="3080399">
            <a:off x="4646425" y="2448280"/>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Map (Summary Concepts)</a:t>
            </a:r>
            <a:endParaRPr lang="en-US" sz="1600" dirty="0"/>
          </a:p>
        </p:txBody>
      </p:sp>
      <p:sp>
        <p:nvSpPr>
          <p:cNvPr id="11" name="Left-Right Arrow 10"/>
          <p:cNvSpPr/>
          <p:nvPr/>
        </p:nvSpPr>
        <p:spPr>
          <a:xfrm rot="17202904">
            <a:off x="2177483" y="2822327"/>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Map ( Summary Concepts)</a:t>
            </a:r>
            <a:endParaRPr lang="en-US" sz="1600" dirty="0"/>
          </a:p>
        </p:txBody>
      </p:sp>
      <p:sp>
        <p:nvSpPr>
          <p:cNvPr id="12" name="Flowchart: Process 11"/>
          <p:cNvSpPr/>
          <p:nvPr/>
        </p:nvSpPr>
        <p:spPr>
          <a:xfrm>
            <a:off x="4051389" y="4414403"/>
            <a:ext cx="1595535" cy="92869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Cyber Related</a:t>
            </a:r>
          </a:p>
          <a:p>
            <a:pPr algn="ctr"/>
            <a:r>
              <a:rPr lang="en-US" dirty="0" smtClean="0"/>
              <a:t>…</a:t>
            </a:r>
            <a:endParaRPr lang="en-US" dirty="0"/>
          </a:p>
        </p:txBody>
      </p:sp>
      <p:sp>
        <p:nvSpPr>
          <p:cNvPr id="13" name="Flowchart: Process 12"/>
          <p:cNvSpPr/>
          <p:nvPr/>
        </p:nvSpPr>
        <p:spPr>
          <a:xfrm>
            <a:off x="4390052" y="4895305"/>
            <a:ext cx="1595535" cy="92869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Physical Related</a:t>
            </a:r>
          </a:p>
          <a:p>
            <a:pPr algn="ctr"/>
            <a:r>
              <a:rPr lang="en-US" dirty="0" smtClean="0"/>
              <a:t>…</a:t>
            </a:r>
            <a:endParaRPr lang="en-US" dirty="0"/>
          </a:p>
        </p:txBody>
      </p:sp>
      <p:sp>
        <p:nvSpPr>
          <p:cNvPr id="14" name="Flowchart: Process 13"/>
          <p:cNvSpPr/>
          <p:nvPr/>
        </p:nvSpPr>
        <p:spPr>
          <a:xfrm>
            <a:off x="4905139" y="5363515"/>
            <a:ext cx="1595535" cy="92869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Criminal</a:t>
            </a:r>
          </a:p>
          <a:p>
            <a:pPr algn="ctr"/>
            <a:r>
              <a:rPr lang="en-US" dirty="0" smtClean="0"/>
              <a:t>Related</a:t>
            </a:r>
          </a:p>
          <a:p>
            <a:pPr algn="ctr"/>
            <a:r>
              <a:rPr lang="en-US" dirty="0" smtClean="0"/>
              <a:t>…</a:t>
            </a:r>
            <a:endParaRPr lang="en-US" dirty="0"/>
          </a:p>
        </p:txBody>
      </p:sp>
      <p:sp>
        <p:nvSpPr>
          <p:cNvPr id="15" name="Flowchart: Process 14"/>
          <p:cNvSpPr/>
          <p:nvPr/>
        </p:nvSpPr>
        <p:spPr>
          <a:xfrm>
            <a:off x="5450981" y="5734323"/>
            <a:ext cx="1595535" cy="92869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Natural</a:t>
            </a:r>
          </a:p>
          <a:p>
            <a:pPr algn="ctr"/>
            <a:r>
              <a:rPr lang="en-US" dirty="0" smtClean="0"/>
              <a:t>Related</a:t>
            </a:r>
          </a:p>
          <a:p>
            <a:pPr algn="ctr"/>
            <a:r>
              <a:rPr lang="en-US" dirty="0" smtClean="0"/>
              <a:t>…</a:t>
            </a:r>
            <a:endParaRPr lang="en-US" dirty="0"/>
          </a:p>
        </p:txBody>
      </p:sp>
      <p:sp>
        <p:nvSpPr>
          <p:cNvPr id="3" name="Cloud Callout 2"/>
          <p:cNvSpPr/>
          <p:nvPr/>
        </p:nvSpPr>
        <p:spPr>
          <a:xfrm>
            <a:off x="6997959" y="1968759"/>
            <a:ext cx="1963670" cy="961053"/>
          </a:xfrm>
          <a:prstGeom prst="cloudCallout">
            <a:avLst>
              <a:gd name="adj1" fmla="val -101262"/>
              <a:gd name="adj2" fmla="val -79248"/>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2">
                    <a:lumMod val="60000"/>
                    <a:lumOff val="40000"/>
                  </a:schemeClr>
                </a:solidFill>
              </a:rPr>
              <a:t>Wide and thin conceptual model</a:t>
            </a:r>
            <a:endParaRPr lang="en-US" sz="1400" dirty="0">
              <a:solidFill>
                <a:schemeClr val="tx2">
                  <a:lumMod val="60000"/>
                  <a:lumOff val="40000"/>
                </a:schemeClr>
              </a:solidFill>
            </a:endParaRPr>
          </a:p>
        </p:txBody>
      </p:sp>
      <p:sp>
        <p:nvSpPr>
          <p:cNvPr id="16" name="Flowchart: Process 15"/>
          <p:cNvSpPr/>
          <p:nvPr/>
        </p:nvSpPr>
        <p:spPr>
          <a:xfrm>
            <a:off x="1976158" y="4502180"/>
            <a:ext cx="1595535" cy="92869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CAP</a:t>
            </a:r>
            <a:endParaRPr lang="en-US" dirty="0"/>
          </a:p>
        </p:txBody>
      </p:sp>
      <p:sp>
        <p:nvSpPr>
          <p:cNvPr id="17" name="Left-Right Arrow 16"/>
          <p:cNvSpPr/>
          <p:nvPr/>
        </p:nvSpPr>
        <p:spPr>
          <a:xfrm rot="15511163">
            <a:off x="3551540" y="2800236"/>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Map (Replicate Concepts)</a:t>
            </a:r>
            <a:endParaRPr lang="en-US" sz="1600" dirty="0"/>
          </a:p>
        </p:txBody>
      </p:sp>
    </p:spTree>
    <p:extLst>
      <p:ext uri="{BB962C8B-B14F-4D97-AF65-F5344CB8AC3E}">
        <p14:creationId xmlns:p14="http://schemas.microsoft.com/office/powerpoint/2010/main" val="379432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Cross-Protocol/Conceptual Model</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Benefits</a:t>
            </a:r>
          </a:p>
          <a:p>
            <a:pPr lvl="1"/>
            <a:r>
              <a:rPr lang="en-US" dirty="0" smtClean="0"/>
              <a:t>Reduce number of point-to-point interoperability connections; reduce interoperability from N</a:t>
            </a:r>
            <a:r>
              <a:rPr lang="en-US" baseline="30000" dirty="0" smtClean="0"/>
              <a:t>2</a:t>
            </a:r>
            <a:r>
              <a:rPr lang="en-US" dirty="0" smtClean="0"/>
              <a:t> to linear problem</a:t>
            </a:r>
          </a:p>
          <a:p>
            <a:pPr lvl="1"/>
            <a:r>
              <a:rPr lang="en-US" dirty="0" smtClean="0"/>
              <a:t>Enable uniform semantic interoperability</a:t>
            </a:r>
          </a:p>
          <a:p>
            <a:pPr lvl="1"/>
            <a:r>
              <a:rPr lang="en-US" dirty="0" smtClean="0"/>
              <a:t>Communities continue driving development of specific threat models</a:t>
            </a:r>
          </a:p>
          <a:p>
            <a:pPr lvl="1"/>
            <a:r>
              <a:rPr lang="en-US" dirty="0" smtClean="0"/>
              <a:t>Can support (map between) multiple exchange formats: NIEM, STIX and others</a:t>
            </a:r>
          </a:p>
          <a:p>
            <a:pPr lvl="1"/>
            <a:r>
              <a:rPr lang="en-US" dirty="0" smtClean="0"/>
              <a:t>The conceptual model does not commit to any one physical format</a:t>
            </a:r>
          </a:p>
          <a:p>
            <a:r>
              <a:rPr lang="en-US" dirty="0" smtClean="0"/>
              <a:t>Disadvantages</a:t>
            </a:r>
          </a:p>
          <a:p>
            <a:pPr lvl="1"/>
            <a:r>
              <a:rPr lang="en-US" dirty="0" smtClean="0"/>
              <a:t>Translations will be </a:t>
            </a:r>
            <a:r>
              <a:rPr lang="en-US" dirty="0" err="1" smtClean="0"/>
              <a:t>lossy</a:t>
            </a:r>
            <a:endParaRPr lang="en-US" dirty="0" smtClean="0"/>
          </a:p>
          <a:p>
            <a:pPr lvl="1"/>
            <a:r>
              <a:rPr lang="en-US" dirty="0" smtClean="0"/>
              <a:t>Communities need focus to define mappings from specific model to meta model</a:t>
            </a:r>
            <a:endParaRPr lang="en-US" dirty="0"/>
          </a:p>
        </p:txBody>
      </p:sp>
    </p:spTree>
    <p:extLst>
      <p:ext uri="{BB962C8B-B14F-4D97-AF65-F5344CB8AC3E}">
        <p14:creationId xmlns:p14="http://schemas.microsoft.com/office/powerpoint/2010/main" val="2352241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288" y="1534577"/>
            <a:ext cx="7063274" cy="43760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935676" y="3447534"/>
            <a:ext cx="1325353" cy="451541"/>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CAP</a:t>
            </a:r>
            <a:endParaRPr lang="en-US" dirty="0"/>
          </a:p>
        </p:txBody>
      </p:sp>
      <p:sp>
        <p:nvSpPr>
          <p:cNvPr id="2" name="Title 1"/>
          <p:cNvSpPr>
            <a:spLocks noGrp="1"/>
          </p:cNvSpPr>
          <p:nvPr>
            <p:ph type="title"/>
          </p:nvPr>
        </p:nvSpPr>
        <p:spPr/>
        <p:txBody>
          <a:bodyPr/>
          <a:lstStyle/>
          <a:p>
            <a:r>
              <a:rPr lang="en-US" dirty="0" smtClean="0"/>
              <a:t>Situational Awareness</a:t>
            </a:r>
            <a:endParaRPr lang="en-US" dirty="0"/>
          </a:p>
        </p:txBody>
      </p:sp>
      <p:sp>
        <p:nvSpPr>
          <p:cNvPr id="5" name="Right Arrow 4"/>
          <p:cNvSpPr/>
          <p:nvPr/>
        </p:nvSpPr>
        <p:spPr>
          <a:xfrm>
            <a:off x="1739734" y="5696030"/>
            <a:ext cx="7343192" cy="4292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Detail</a:t>
            </a:r>
            <a:endParaRPr lang="en-US" dirty="0"/>
          </a:p>
        </p:txBody>
      </p:sp>
      <p:sp>
        <p:nvSpPr>
          <p:cNvPr id="6" name="Up-Down Arrow 5"/>
          <p:cNvSpPr/>
          <p:nvPr/>
        </p:nvSpPr>
        <p:spPr>
          <a:xfrm>
            <a:off x="1543791" y="1375341"/>
            <a:ext cx="391885" cy="477788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2421" y="1574555"/>
            <a:ext cx="539443" cy="369332"/>
          </a:xfrm>
          <a:prstGeom prst="rect">
            <a:avLst/>
          </a:prstGeom>
          <a:noFill/>
        </p:spPr>
        <p:txBody>
          <a:bodyPr wrap="none" rtlCol="0">
            <a:spAutoFit/>
          </a:bodyPr>
          <a:lstStyle/>
          <a:p>
            <a:r>
              <a:rPr lang="en-US" dirty="0" smtClean="0"/>
              <a:t>Any</a:t>
            </a:r>
            <a:endParaRPr lang="en-US" dirty="0"/>
          </a:p>
        </p:txBody>
      </p:sp>
      <p:sp>
        <p:nvSpPr>
          <p:cNvPr id="8" name="TextBox 7"/>
          <p:cNvSpPr txBox="1"/>
          <p:nvPr/>
        </p:nvSpPr>
        <p:spPr>
          <a:xfrm>
            <a:off x="192421" y="5696030"/>
            <a:ext cx="1213794" cy="369332"/>
          </a:xfrm>
          <a:prstGeom prst="rect">
            <a:avLst/>
          </a:prstGeom>
          <a:noFill/>
        </p:spPr>
        <p:txBody>
          <a:bodyPr wrap="none" rtlCol="0">
            <a:spAutoFit/>
          </a:bodyPr>
          <a:lstStyle/>
          <a:p>
            <a:r>
              <a:rPr lang="en-US" dirty="0" smtClean="0"/>
              <a:t>Cyber Only</a:t>
            </a:r>
            <a:endParaRPr lang="en-US" dirty="0"/>
          </a:p>
        </p:txBody>
      </p:sp>
      <p:sp>
        <p:nvSpPr>
          <p:cNvPr id="10" name="Oval 9"/>
          <p:cNvSpPr/>
          <p:nvPr/>
        </p:nvSpPr>
        <p:spPr>
          <a:xfrm>
            <a:off x="6768935" y="5070880"/>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CYBOX</a:t>
            </a:r>
            <a:endParaRPr lang="en-US" dirty="0"/>
          </a:p>
        </p:txBody>
      </p:sp>
      <p:sp>
        <p:nvSpPr>
          <p:cNvPr id="9" name="Oval 8"/>
          <p:cNvSpPr/>
          <p:nvPr/>
        </p:nvSpPr>
        <p:spPr>
          <a:xfrm>
            <a:off x="2878069" y="4632340"/>
            <a:ext cx="4417194" cy="1017038"/>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STIX/TAXII</a:t>
            </a:r>
            <a:endParaRPr lang="en-US" dirty="0"/>
          </a:p>
        </p:txBody>
      </p:sp>
      <p:sp>
        <p:nvSpPr>
          <p:cNvPr id="11" name="Oval 10"/>
          <p:cNvSpPr/>
          <p:nvPr/>
        </p:nvSpPr>
        <p:spPr>
          <a:xfrm>
            <a:off x="2188010" y="2178837"/>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Suspicious</a:t>
            </a:r>
          </a:p>
          <a:p>
            <a:pPr algn="ctr"/>
            <a:r>
              <a:rPr lang="en-US" dirty="0" smtClean="0"/>
              <a:t>Activity</a:t>
            </a:r>
            <a:endParaRPr lang="en-US" dirty="0"/>
          </a:p>
        </p:txBody>
      </p:sp>
      <p:sp>
        <p:nvSpPr>
          <p:cNvPr id="3" name="Rectangle 2"/>
          <p:cNvSpPr/>
          <p:nvPr/>
        </p:nvSpPr>
        <p:spPr>
          <a:xfrm>
            <a:off x="4003869" y="3009014"/>
            <a:ext cx="2165593"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Threat/Risk</a:t>
            </a:r>
          </a:p>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Focus</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TextBox 13"/>
          <p:cNvSpPr txBox="1"/>
          <p:nvPr/>
        </p:nvSpPr>
        <p:spPr>
          <a:xfrm>
            <a:off x="192421" y="4494528"/>
            <a:ext cx="977832" cy="646331"/>
          </a:xfrm>
          <a:prstGeom prst="rect">
            <a:avLst/>
          </a:prstGeom>
          <a:noFill/>
        </p:spPr>
        <p:txBody>
          <a:bodyPr wrap="none" rtlCol="0">
            <a:spAutoFit/>
          </a:bodyPr>
          <a:lstStyle/>
          <a:p>
            <a:r>
              <a:rPr lang="en-US" dirty="0" smtClean="0"/>
              <a:t>Physical </a:t>
            </a:r>
          </a:p>
          <a:p>
            <a:r>
              <a:rPr lang="en-US" dirty="0" smtClean="0"/>
              <a:t>threats</a:t>
            </a:r>
            <a:endParaRPr lang="en-US" dirty="0"/>
          </a:p>
        </p:txBody>
      </p:sp>
      <p:sp>
        <p:nvSpPr>
          <p:cNvPr id="15" name="TextBox 14"/>
          <p:cNvSpPr txBox="1"/>
          <p:nvPr/>
        </p:nvSpPr>
        <p:spPr>
          <a:xfrm>
            <a:off x="192421" y="3224457"/>
            <a:ext cx="932819" cy="646331"/>
          </a:xfrm>
          <a:prstGeom prst="rect">
            <a:avLst/>
          </a:prstGeom>
          <a:noFill/>
        </p:spPr>
        <p:txBody>
          <a:bodyPr wrap="none" rtlCol="0">
            <a:spAutoFit/>
          </a:bodyPr>
          <a:lstStyle/>
          <a:p>
            <a:r>
              <a:rPr lang="en-US" dirty="0" smtClean="0"/>
              <a:t>Natural </a:t>
            </a:r>
          </a:p>
          <a:p>
            <a:r>
              <a:rPr lang="en-US" dirty="0" smtClean="0"/>
              <a:t>threats</a:t>
            </a:r>
            <a:endParaRPr lang="en-US" dirty="0"/>
          </a:p>
        </p:txBody>
      </p:sp>
      <p:sp>
        <p:nvSpPr>
          <p:cNvPr id="16" name="TextBox 15"/>
          <p:cNvSpPr txBox="1"/>
          <p:nvPr/>
        </p:nvSpPr>
        <p:spPr>
          <a:xfrm>
            <a:off x="192421" y="2235412"/>
            <a:ext cx="1016625" cy="646331"/>
          </a:xfrm>
          <a:prstGeom prst="rect">
            <a:avLst/>
          </a:prstGeom>
          <a:noFill/>
        </p:spPr>
        <p:txBody>
          <a:bodyPr wrap="none" rtlCol="0">
            <a:spAutoFit/>
          </a:bodyPr>
          <a:lstStyle/>
          <a:p>
            <a:r>
              <a:rPr lang="en-US" dirty="0" smtClean="0"/>
              <a:t>Criminal </a:t>
            </a:r>
          </a:p>
          <a:p>
            <a:r>
              <a:rPr lang="en-US" dirty="0" smtClean="0"/>
              <a:t>threats</a:t>
            </a:r>
            <a:endParaRPr lang="en-US" dirty="0"/>
          </a:p>
        </p:txBody>
      </p:sp>
      <p:sp>
        <p:nvSpPr>
          <p:cNvPr id="12" name="Rounded Rectangle 11"/>
          <p:cNvSpPr/>
          <p:nvPr/>
        </p:nvSpPr>
        <p:spPr>
          <a:xfrm>
            <a:off x="1954338" y="1574555"/>
            <a:ext cx="1665940" cy="4225183"/>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dirty="0" smtClean="0"/>
              <a:t>Threat/Risk</a:t>
            </a:r>
          </a:p>
          <a:p>
            <a:pPr algn="ctr"/>
            <a:r>
              <a:rPr lang="en-US" dirty="0" smtClean="0"/>
              <a:t>Situational</a:t>
            </a:r>
          </a:p>
          <a:p>
            <a:pPr algn="ctr"/>
            <a:r>
              <a:rPr lang="en-US" dirty="0" smtClean="0"/>
              <a:t>Awareness</a:t>
            </a:r>
            <a:endParaRPr lang="en-US" dirty="0"/>
          </a:p>
        </p:txBody>
      </p:sp>
      <p:sp>
        <p:nvSpPr>
          <p:cNvPr id="13" name="TextBox 12"/>
          <p:cNvSpPr txBox="1"/>
          <p:nvPr/>
        </p:nvSpPr>
        <p:spPr>
          <a:xfrm>
            <a:off x="2188010" y="4771527"/>
            <a:ext cx="1234953" cy="646331"/>
          </a:xfrm>
          <a:prstGeom prst="rect">
            <a:avLst/>
          </a:prstGeom>
          <a:noFill/>
        </p:spPr>
        <p:txBody>
          <a:bodyPr wrap="none" rtlCol="0">
            <a:spAutoFit/>
          </a:bodyPr>
          <a:lstStyle/>
          <a:p>
            <a:pPr algn="ctr"/>
            <a:r>
              <a:rPr lang="en-US" dirty="0" smtClean="0">
                <a:solidFill>
                  <a:schemeClr val="bg1"/>
                </a:solidFill>
              </a:rPr>
              <a:t>Leverages </a:t>
            </a:r>
          </a:p>
          <a:p>
            <a:pPr algn="ctr"/>
            <a:r>
              <a:rPr lang="en-US" dirty="0" smtClean="0">
                <a:solidFill>
                  <a:schemeClr val="bg1"/>
                </a:solidFill>
              </a:rPr>
              <a:t>STIX/</a:t>
            </a:r>
            <a:r>
              <a:rPr lang="en-US" dirty="0" err="1" smtClean="0">
                <a:solidFill>
                  <a:schemeClr val="bg1"/>
                </a:solidFill>
              </a:rPr>
              <a:t>Cybox</a:t>
            </a:r>
            <a:endParaRPr lang="en-US" dirty="0">
              <a:solidFill>
                <a:schemeClr val="bg1"/>
              </a:solidFill>
            </a:endParaRPr>
          </a:p>
        </p:txBody>
      </p:sp>
      <p:sp>
        <p:nvSpPr>
          <p:cNvPr id="17" name="Rounded Rectangle 16"/>
          <p:cNvSpPr/>
          <p:nvPr/>
        </p:nvSpPr>
        <p:spPr>
          <a:xfrm>
            <a:off x="3500038" y="4605102"/>
            <a:ext cx="1007661" cy="1134445"/>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600" dirty="0" smtClean="0"/>
              <a:t>A little extra for Cyber</a:t>
            </a:r>
            <a:endParaRPr lang="en-US" sz="1600" dirty="0"/>
          </a:p>
        </p:txBody>
      </p:sp>
    </p:spTree>
    <p:extLst>
      <p:ext uri="{BB962C8B-B14F-4D97-AF65-F5344CB8AC3E}">
        <p14:creationId xmlns:p14="http://schemas.microsoft.com/office/powerpoint/2010/main" val="180355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Current Direction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STIX is already providing for the Cyber use case for exchange of detailed and technology specific information between Cyber specialists. </a:t>
            </a:r>
          </a:p>
          <a:p>
            <a:r>
              <a:rPr lang="en-US" dirty="0" smtClean="0"/>
              <a:t>A direct NIEM counterpart does not seem to be resonating with stakeholders as having a lot of value. It would also be large and detailed (as-is STIX/CYBOX)</a:t>
            </a:r>
          </a:p>
          <a:p>
            <a:r>
              <a:rPr lang="en-US" dirty="0" smtClean="0"/>
              <a:t>There is no good solution for Situational awareness that federates multiple kinds of threats such as physical, cyber, natural, spectrum, criminal, etc.</a:t>
            </a:r>
          </a:p>
          <a:p>
            <a:r>
              <a:rPr lang="en-US" dirty="0" smtClean="0"/>
              <a:t>It is difficult to think of threats without including risk, we should include Risk.</a:t>
            </a:r>
          </a:p>
          <a:p>
            <a:r>
              <a:rPr lang="en-US" dirty="0" smtClean="0"/>
              <a:t>This seems a more natural fit for NIEM, would integrate with STIX (and others). It also addresses the core DHS mission, one of our sponsors.</a:t>
            </a:r>
          </a:p>
          <a:p>
            <a:r>
              <a:rPr lang="en-US" dirty="0" smtClean="0"/>
              <a:t>The ability to address broad-based threats and risks based on a conceptual model avoids the “format wars”. It would provide additional value and reduces friction</a:t>
            </a:r>
          </a:p>
          <a:p>
            <a:r>
              <a:rPr lang="en-US" dirty="0" smtClean="0"/>
              <a:t>A NIEM representation of general threat/risk situational awareness, mapped to the conceptual model, makes NIEM relevant in addressing address a critical need. It can then be extended that to more specific use cases as mission needs indicate.</a:t>
            </a:r>
          </a:p>
          <a:p>
            <a:endParaRPr lang="en-US" dirty="0"/>
          </a:p>
        </p:txBody>
      </p:sp>
    </p:spTree>
    <p:extLst>
      <p:ext uri="{BB962C8B-B14F-4D97-AF65-F5344CB8AC3E}">
        <p14:creationId xmlns:p14="http://schemas.microsoft.com/office/powerpoint/2010/main" val="4033292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a:xfrm>
            <a:off x="457200" y="1600200"/>
            <a:ext cx="8229600" cy="4895634"/>
          </a:xfrm>
        </p:spPr>
        <p:txBody>
          <a:bodyPr>
            <a:normAutofit fontScale="62500" lnSpcReduction="20000"/>
          </a:bodyPr>
          <a:lstStyle/>
          <a:p>
            <a:r>
              <a:rPr lang="en-US" dirty="0" smtClean="0"/>
              <a:t>Threat information sharing critical enabler for ‘wire-speed’ defense of complex systems</a:t>
            </a:r>
          </a:p>
          <a:p>
            <a:r>
              <a:rPr lang="en-US" dirty="0" smtClean="0"/>
              <a:t>Information sharing requires shared concepts for subject area</a:t>
            </a:r>
          </a:p>
          <a:p>
            <a:pPr lvl="1"/>
            <a:r>
              <a:rPr lang="en-US" dirty="0" smtClean="0"/>
              <a:t>NIEM is used by US federal, state, and local government, as well as internationally</a:t>
            </a:r>
          </a:p>
          <a:p>
            <a:pPr lvl="1"/>
            <a:r>
              <a:rPr lang="en-US" dirty="0" smtClean="0"/>
              <a:t>STIX is being adopted by a large number of users</a:t>
            </a:r>
          </a:p>
          <a:p>
            <a:pPr lvl="1"/>
            <a:r>
              <a:rPr lang="en-US" dirty="0" smtClean="0"/>
              <a:t>Snort rules are common for IDS</a:t>
            </a:r>
          </a:p>
          <a:p>
            <a:r>
              <a:rPr lang="en-US" dirty="0" smtClean="0"/>
              <a:t>Multiple protocols, languages, and models used throughout industry today, but: </a:t>
            </a:r>
          </a:p>
          <a:p>
            <a:pPr lvl="1"/>
            <a:r>
              <a:rPr lang="en-US" dirty="0" smtClean="0"/>
              <a:t>Re-use of existing protocols for threat exchange (e.g. </a:t>
            </a:r>
            <a:r>
              <a:rPr lang="en-US" dirty="0" err="1" smtClean="0"/>
              <a:t>IODef</a:t>
            </a:r>
            <a:r>
              <a:rPr lang="en-US" dirty="0" smtClean="0"/>
              <a:t>)</a:t>
            </a:r>
          </a:p>
          <a:p>
            <a:pPr lvl="1"/>
            <a:r>
              <a:rPr lang="en-US" dirty="0" smtClean="0"/>
              <a:t>Focus on threat indicators/signature and classification (e.g. STIX, </a:t>
            </a:r>
            <a:r>
              <a:rPr lang="en-US" dirty="0" err="1" smtClean="0"/>
              <a:t>OpenIOC</a:t>
            </a:r>
            <a:r>
              <a:rPr lang="en-US" dirty="0" smtClean="0"/>
              <a:t>)</a:t>
            </a:r>
          </a:p>
          <a:p>
            <a:r>
              <a:rPr lang="en-US" dirty="0" smtClean="0"/>
              <a:t>Desire to have traceability from indicators to threat actors and their motivation/intent</a:t>
            </a:r>
          </a:p>
          <a:p>
            <a:pPr lvl="1"/>
            <a:r>
              <a:rPr lang="en-US" dirty="0" smtClean="0"/>
              <a:t>Leverage existing work performed by social modeling and behavior groups, e.g. SI* </a:t>
            </a:r>
          </a:p>
          <a:p>
            <a:r>
              <a:rPr lang="en-US" dirty="0" smtClean="0"/>
              <a:t>Some integration with other enterprise systems, but no comprehensive approach</a:t>
            </a:r>
          </a:p>
        </p:txBody>
      </p:sp>
    </p:spTree>
    <p:extLst>
      <p:ext uri="{BB962C8B-B14F-4D97-AF65-F5344CB8AC3E}">
        <p14:creationId xmlns:p14="http://schemas.microsoft.com/office/powerpoint/2010/main" val="970653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 OMG RFP Focus</a:t>
            </a:r>
            <a:endParaRPr lang="en-US" dirty="0"/>
          </a:p>
        </p:txBody>
      </p:sp>
      <p:sp>
        <p:nvSpPr>
          <p:cNvPr id="5" name="Rectangle 4"/>
          <p:cNvSpPr/>
          <p:nvPr/>
        </p:nvSpPr>
        <p:spPr>
          <a:xfrm>
            <a:off x="485192" y="1333498"/>
            <a:ext cx="8229600"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thin conceptual model covering threats and risks</a:t>
            </a:r>
            <a:endParaRPr lang="en-US" dirty="0"/>
          </a:p>
        </p:txBody>
      </p:sp>
      <p:sp>
        <p:nvSpPr>
          <p:cNvPr id="6" name="Rectangle 5"/>
          <p:cNvSpPr/>
          <p:nvPr/>
        </p:nvSpPr>
        <p:spPr>
          <a:xfrm>
            <a:off x="2286000" y="1744044"/>
            <a:ext cx="2799183" cy="8459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7217229" y="1744045"/>
            <a:ext cx="1399592" cy="113584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Law Enforcement threats &amp; risks</a:t>
            </a:r>
            <a:endParaRPr lang="en-US" dirty="0">
              <a:solidFill>
                <a:schemeClr val="bg2">
                  <a:lumMod val="25000"/>
                </a:schemeClr>
              </a:solidFill>
            </a:endParaRPr>
          </a:p>
        </p:txBody>
      </p:sp>
      <p:sp>
        <p:nvSpPr>
          <p:cNvPr id="12" name="Bent Arrow 11"/>
          <p:cNvSpPr/>
          <p:nvPr/>
        </p:nvSpPr>
        <p:spPr>
          <a:xfrm>
            <a:off x="891074" y="2241678"/>
            <a:ext cx="1394926" cy="1194318"/>
          </a:xfrm>
          <a:prstGeom prst="bentArrow">
            <a:avLst>
              <a:gd name="adj1" fmla="val 16407"/>
              <a:gd name="adj2" fmla="val 13672"/>
              <a:gd name="adj3" fmla="val 22656"/>
              <a:gd name="adj4" fmla="val 42187"/>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5411756" y="3115645"/>
            <a:ext cx="1651518" cy="867747"/>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NIEM Threat/Risk EIEM</a:t>
            </a:r>
            <a:endParaRPr lang="en-US" dirty="0"/>
          </a:p>
        </p:txBody>
      </p:sp>
      <p:sp>
        <p:nvSpPr>
          <p:cNvPr id="15" name="Left-Right-Up Arrow 14"/>
          <p:cNvSpPr/>
          <p:nvPr/>
        </p:nvSpPr>
        <p:spPr>
          <a:xfrm rot="16200000">
            <a:off x="4960773" y="1868451"/>
            <a:ext cx="1371604" cy="1122783"/>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217229" y="4285082"/>
            <a:ext cx="1651518"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NIEM Suspicious Activity</a:t>
            </a:r>
            <a:endParaRPr lang="en-US" dirty="0">
              <a:solidFill>
                <a:schemeClr val="bg2">
                  <a:lumMod val="25000"/>
                </a:schemeClr>
              </a:solidFill>
            </a:endParaRPr>
          </a:p>
        </p:txBody>
      </p:sp>
      <p:sp>
        <p:nvSpPr>
          <p:cNvPr id="19" name="Rounded Rectangle 18"/>
          <p:cNvSpPr/>
          <p:nvPr/>
        </p:nvSpPr>
        <p:spPr>
          <a:xfrm>
            <a:off x="7217229" y="5149719"/>
            <a:ext cx="1651518"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NIEM (Others)</a:t>
            </a:r>
            <a:endParaRPr lang="en-US" dirty="0">
              <a:solidFill>
                <a:schemeClr val="bg2">
                  <a:lumMod val="25000"/>
                </a:schemeClr>
              </a:solidFill>
            </a:endParaRPr>
          </a:p>
        </p:txBody>
      </p:sp>
      <p:sp>
        <p:nvSpPr>
          <p:cNvPr id="23" name="Rectangle 22"/>
          <p:cNvSpPr/>
          <p:nvPr/>
        </p:nvSpPr>
        <p:spPr>
          <a:xfrm>
            <a:off x="2714122" y="4451049"/>
            <a:ext cx="2068286"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Input</a:t>
            </a:r>
          </a:p>
          <a:p>
            <a:pPr algn="ctr"/>
            <a:r>
              <a:rPr lang="en-US" sz="1600" dirty="0" smtClean="0">
                <a:solidFill>
                  <a:schemeClr val="bg2">
                    <a:lumMod val="25000"/>
                  </a:schemeClr>
                </a:solidFill>
              </a:rPr>
              <a:t>(Informal mapping)</a:t>
            </a:r>
            <a:endParaRPr lang="en-US" sz="1600" dirty="0">
              <a:solidFill>
                <a:schemeClr val="bg2">
                  <a:lumMod val="25000"/>
                </a:schemeClr>
              </a:solidFill>
            </a:endParaRPr>
          </a:p>
        </p:txBody>
      </p:sp>
      <p:sp>
        <p:nvSpPr>
          <p:cNvPr id="24" name="Rectangle 23"/>
          <p:cNvSpPr/>
          <p:nvPr/>
        </p:nvSpPr>
        <p:spPr>
          <a:xfrm>
            <a:off x="2714122" y="3936311"/>
            <a:ext cx="2068286"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Model/Mapping</a:t>
            </a:r>
            <a:endParaRPr lang="en-US" sz="1600" dirty="0"/>
          </a:p>
        </p:txBody>
      </p:sp>
      <p:sp>
        <p:nvSpPr>
          <p:cNvPr id="26" name="Rounded Rectangle 25"/>
          <p:cNvSpPr/>
          <p:nvPr/>
        </p:nvSpPr>
        <p:spPr>
          <a:xfrm>
            <a:off x="2714122" y="4959568"/>
            <a:ext cx="2068285" cy="532624"/>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Normative Artifact</a:t>
            </a:r>
            <a:endParaRPr lang="en-US" dirty="0">
              <a:solidFill>
                <a:schemeClr val="bg1"/>
              </a:solidFill>
            </a:endParaRPr>
          </a:p>
        </p:txBody>
      </p:sp>
      <p:sp>
        <p:nvSpPr>
          <p:cNvPr id="27" name="Rounded Rectangle 26"/>
          <p:cNvSpPr/>
          <p:nvPr/>
        </p:nvSpPr>
        <p:spPr>
          <a:xfrm>
            <a:off x="233266" y="3401781"/>
            <a:ext cx="1651518"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STIX/TAXII</a:t>
            </a:r>
            <a:endParaRPr lang="en-US" dirty="0">
              <a:solidFill>
                <a:schemeClr val="bg2">
                  <a:lumMod val="25000"/>
                </a:schemeClr>
              </a:solidFill>
            </a:endParaRPr>
          </a:p>
        </p:txBody>
      </p:sp>
      <p:sp>
        <p:nvSpPr>
          <p:cNvPr id="28" name="TextBox 27"/>
          <p:cNvSpPr txBox="1"/>
          <p:nvPr/>
        </p:nvSpPr>
        <p:spPr>
          <a:xfrm>
            <a:off x="3320102" y="3566979"/>
            <a:ext cx="803425" cy="369332"/>
          </a:xfrm>
          <a:prstGeom prst="rect">
            <a:avLst/>
          </a:prstGeom>
          <a:noFill/>
        </p:spPr>
        <p:txBody>
          <a:bodyPr wrap="none" rtlCol="0">
            <a:spAutoFit/>
          </a:bodyPr>
          <a:lstStyle/>
          <a:p>
            <a:r>
              <a:rPr lang="en-US" dirty="0" smtClean="0"/>
              <a:t>Legion</a:t>
            </a:r>
            <a:endParaRPr lang="en-US" dirty="0"/>
          </a:p>
        </p:txBody>
      </p:sp>
      <p:sp>
        <p:nvSpPr>
          <p:cNvPr id="29" name="Up Arrow 28"/>
          <p:cNvSpPr/>
          <p:nvPr/>
        </p:nvSpPr>
        <p:spPr>
          <a:xfrm>
            <a:off x="7849379" y="2879886"/>
            <a:ext cx="265922" cy="1389642"/>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3144121" y="6137574"/>
            <a:ext cx="1208288" cy="4424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mapping</a:t>
            </a:r>
            <a:endParaRPr lang="en-US" sz="1400" dirty="0"/>
          </a:p>
        </p:txBody>
      </p:sp>
      <p:sp>
        <p:nvSpPr>
          <p:cNvPr id="20" name="Rounded Rectangle 19"/>
          <p:cNvSpPr/>
          <p:nvPr/>
        </p:nvSpPr>
        <p:spPr>
          <a:xfrm>
            <a:off x="2714121" y="5494753"/>
            <a:ext cx="2068285" cy="53262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Informative</a:t>
            </a:r>
            <a:endParaRPr lang="en-US" dirty="0">
              <a:solidFill>
                <a:schemeClr val="bg2">
                  <a:lumMod val="25000"/>
                </a:schemeClr>
              </a:solidFill>
            </a:endParaRPr>
          </a:p>
        </p:txBody>
      </p:sp>
    </p:spTree>
    <p:extLst>
      <p:ext uri="{BB962C8B-B14F-4D97-AF65-F5344CB8AC3E}">
        <p14:creationId xmlns:p14="http://schemas.microsoft.com/office/powerpoint/2010/main" val="1387845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Optional: Later Focus</a:t>
            </a:r>
            <a:endParaRPr lang="en-US" dirty="0"/>
          </a:p>
        </p:txBody>
      </p:sp>
      <p:sp>
        <p:nvSpPr>
          <p:cNvPr id="5" name="Rectangle 4"/>
          <p:cNvSpPr/>
          <p:nvPr/>
        </p:nvSpPr>
        <p:spPr>
          <a:xfrm>
            <a:off x="485191" y="1333498"/>
            <a:ext cx="8383555"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thin conceptual model covering threats and risks</a:t>
            </a:r>
            <a:endParaRPr lang="en-US" dirty="0"/>
          </a:p>
        </p:txBody>
      </p:sp>
      <p:sp>
        <p:nvSpPr>
          <p:cNvPr id="6" name="Rectangle 5"/>
          <p:cNvSpPr/>
          <p:nvPr/>
        </p:nvSpPr>
        <p:spPr>
          <a:xfrm>
            <a:off x="2286000" y="1744044"/>
            <a:ext cx="2799183" cy="8459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7" name="Rectangle 6"/>
          <p:cNvSpPr/>
          <p:nvPr/>
        </p:nvSpPr>
        <p:spPr>
          <a:xfrm>
            <a:off x="2286000" y="2586909"/>
            <a:ext cx="2799183" cy="845976"/>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More Detailed Cyber (Leverage STIX/</a:t>
            </a:r>
            <a:r>
              <a:rPr lang="en-US" dirty="0" err="1" smtClean="0">
                <a:solidFill>
                  <a:schemeClr val="bg1"/>
                </a:solidFill>
              </a:rPr>
              <a:t>Cybox</a:t>
            </a:r>
            <a:r>
              <a:rPr lang="en-US" dirty="0" smtClean="0">
                <a:solidFill>
                  <a:schemeClr val="bg1"/>
                </a:solidFill>
              </a:rPr>
              <a:t> concepts)</a:t>
            </a:r>
            <a:endParaRPr lang="en-US" dirty="0">
              <a:solidFill>
                <a:schemeClr val="bg1"/>
              </a:solidFill>
            </a:endParaRPr>
          </a:p>
        </p:txBody>
      </p:sp>
      <p:sp>
        <p:nvSpPr>
          <p:cNvPr id="10" name="Rectangle 9"/>
          <p:cNvSpPr/>
          <p:nvPr/>
        </p:nvSpPr>
        <p:spPr>
          <a:xfrm>
            <a:off x="7217229" y="1744045"/>
            <a:ext cx="1399592" cy="113584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Law Enforcement threats &amp; risks</a:t>
            </a:r>
            <a:endParaRPr lang="en-US" dirty="0">
              <a:solidFill>
                <a:schemeClr val="bg1"/>
              </a:solidFill>
            </a:endParaRPr>
          </a:p>
        </p:txBody>
      </p:sp>
      <p:sp>
        <p:nvSpPr>
          <p:cNvPr id="12" name="Bent Arrow 11"/>
          <p:cNvSpPr/>
          <p:nvPr/>
        </p:nvSpPr>
        <p:spPr>
          <a:xfrm>
            <a:off x="891074" y="2241678"/>
            <a:ext cx="1394926" cy="1194318"/>
          </a:xfrm>
          <a:prstGeom prst="bentArrow">
            <a:avLst>
              <a:gd name="adj1" fmla="val 16407"/>
              <a:gd name="adj2" fmla="val 13672"/>
              <a:gd name="adj3" fmla="val 22656"/>
              <a:gd name="adj4" fmla="val 42187"/>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5411756" y="3115645"/>
            <a:ext cx="1651518" cy="867747"/>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NIEM Threat/Risk EIEM</a:t>
            </a:r>
            <a:endParaRPr lang="en-US" dirty="0"/>
          </a:p>
        </p:txBody>
      </p:sp>
      <p:sp>
        <p:nvSpPr>
          <p:cNvPr id="15" name="Left-Right-Up Arrow 14"/>
          <p:cNvSpPr/>
          <p:nvPr/>
        </p:nvSpPr>
        <p:spPr>
          <a:xfrm rot="16200000">
            <a:off x="4960773" y="1868451"/>
            <a:ext cx="1371604" cy="1122783"/>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Up Arrow 16"/>
          <p:cNvSpPr/>
          <p:nvPr/>
        </p:nvSpPr>
        <p:spPr>
          <a:xfrm>
            <a:off x="1884784" y="3432885"/>
            <a:ext cx="783771" cy="550506"/>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217229" y="4285082"/>
            <a:ext cx="1651518"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NIEM Suspicious Activity</a:t>
            </a:r>
            <a:endParaRPr lang="en-US" dirty="0">
              <a:solidFill>
                <a:schemeClr val="bg2">
                  <a:lumMod val="25000"/>
                </a:schemeClr>
              </a:solidFill>
            </a:endParaRPr>
          </a:p>
        </p:txBody>
      </p:sp>
      <p:sp>
        <p:nvSpPr>
          <p:cNvPr id="19" name="Rounded Rectangle 18"/>
          <p:cNvSpPr/>
          <p:nvPr/>
        </p:nvSpPr>
        <p:spPr>
          <a:xfrm>
            <a:off x="7217229" y="5149719"/>
            <a:ext cx="1651518"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NIEM (Others)</a:t>
            </a:r>
            <a:endParaRPr lang="en-US" dirty="0">
              <a:solidFill>
                <a:schemeClr val="bg2">
                  <a:lumMod val="25000"/>
                </a:schemeClr>
              </a:solidFill>
            </a:endParaRPr>
          </a:p>
        </p:txBody>
      </p:sp>
      <p:sp>
        <p:nvSpPr>
          <p:cNvPr id="20" name="Up-Down Arrow 19"/>
          <p:cNvSpPr/>
          <p:nvPr/>
        </p:nvSpPr>
        <p:spPr>
          <a:xfrm>
            <a:off x="7791062" y="2879886"/>
            <a:ext cx="279918" cy="1405196"/>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5411756" y="3983392"/>
            <a:ext cx="1651518" cy="867747"/>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NIEM Cyber Domain</a:t>
            </a:r>
            <a:endParaRPr lang="en-US" dirty="0">
              <a:solidFill>
                <a:schemeClr val="bg1"/>
              </a:solidFill>
            </a:endParaRPr>
          </a:p>
        </p:txBody>
      </p:sp>
      <p:sp>
        <p:nvSpPr>
          <p:cNvPr id="27" name="Rounded Rectangle 26"/>
          <p:cNvSpPr/>
          <p:nvPr/>
        </p:nvSpPr>
        <p:spPr>
          <a:xfrm>
            <a:off x="233266" y="3401781"/>
            <a:ext cx="1651518" cy="867747"/>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STIX/TAXII</a:t>
            </a:r>
            <a:endParaRPr lang="en-US" dirty="0">
              <a:solidFill>
                <a:schemeClr val="bg1"/>
              </a:solidFill>
            </a:endParaRPr>
          </a:p>
        </p:txBody>
      </p:sp>
      <p:sp>
        <p:nvSpPr>
          <p:cNvPr id="2" name="Rounded Rectangular Callout 1"/>
          <p:cNvSpPr/>
          <p:nvPr/>
        </p:nvSpPr>
        <p:spPr>
          <a:xfrm>
            <a:off x="2286000" y="4830530"/>
            <a:ext cx="2174033" cy="1506123"/>
          </a:xfrm>
          <a:prstGeom prst="wedgeRoundRectCallout">
            <a:avLst>
              <a:gd name="adj1" fmla="val -12206"/>
              <a:gd name="adj2" fmla="val -148672"/>
              <a:gd name="adj3" fmla="val 16667"/>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Needed level of detail still open to discussion based on requirements, no need to replicate STIX</a:t>
            </a:r>
            <a:endParaRPr lang="en-US" sz="1600" dirty="0">
              <a:solidFill>
                <a:schemeClr val="tx1"/>
              </a:solidFill>
            </a:endParaRPr>
          </a:p>
        </p:txBody>
      </p:sp>
      <p:sp>
        <p:nvSpPr>
          <p:cNvPr id="21" name="Left-Up Arrow 20"/>
          <p:cNvSpPr/>
          <p:nvPr/>
        </p:nvSpPr>
        <p:spPr>
          <a:xfrm flipH="1">
            <a:off x="4413377" y="3414995"/>
            <a:ext cx="998378" cy="1002269"/>
          </a:xfrm>
          <a:prstGeom prst="leftUpArrow">
            <a:avLst>
              <a:gd name="adj1" fmla="val 11916"/>
              <a:gd name="adj2" fmla="val 15654"/>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483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352426" y="1463040"/>
            <a:ext cx="3886200" cy="4709160"/>
          </a:xfrm>
          <a:prstGeom prst="rect">
            <a:avLst/>
          </a:prstGeom>
        </p:spPr>
        <p:txBody>
          <a:bodyPr>
            <a:normAutofit fontScale="47500" lnSpcReduction="20000"/>
          </a:bodyPr>
          <a:lstStyle/>
          <a:p>
            <a:r>
              <a:rPr lang="en-US" dirty="0" smtClean="0"/>
              <a:t>Data representations (Schema &amp; Instances)</a:t>
            </a:r>
          </a:p>
          <a:p>
            <a:pPr marL="285750" indent="-285750">
              <a:buFont typeface="Arial" panose="020B0604020202020204" pitchFamily="34" charset="0"/>
              <a:buChar char="•"/>
            </a:pPr>
            <a:r>
              <a:rPr lang="en-US" dirty="0" smtClean="0"/>
              <a:t>Model data for a purpose using a technology</a:t>
            </a:r>
          </a:p>
          <a:p>
            <a:pPr marL="285750" indent="-285750">
              <a:buFont typeface="Arial" panose="020B0604020202020204" pitchFamily="34" charset="0"/>
              <a:buChar char="•"/>
            </a:pPr>
            <a:r>
              <a:rPr lang="en-US" dirty="0" smtClean="0"/>
              <a:t>“Instances” are data structures (e.g. SQL tables or XML documents) – “facts” about the things in the world from some perspective</a:t>
            </a:r>
          </a:p>
          <a:p>
            <a:r>
              <a:rPr lang="en-US" dirty="0"/>
              <a:t>C</a:t>
            </a:r>
            <a:r>
              <a:rPr lang="en-US" dirty="0" smtClean="0"/>
              <a:t>onceptual Domain Models (CDM)</a:t>
            </a:r>
          </a:p>
          <a:p>
            <a:pPr marL="285750" indent="-285750">
              <a:buFont typeface="Arial" panose="020B0604020202020204" pitchFamily="34" charset="0"/>
              <a:buChar char="•"/>
            </a:pPr>
            <a:r>
              <a:rPr lang="en-US" dirty="0" smtClean="0"/>
              <a:t>A conception of the world by a group of stakeholders – less purpose specific</a:t>
            </a:r>
          </a:p>
          <a:p>
            <a:pPr marL="285750" indent="-285750">
              <a:buFont typeface="Arial" panose="020B0604020202020204" pitchFamily="34" charset="0"/>
              <a:buChar char="•"/>
            </a:pPr>
            <a:r>
              <a:rPr lang="en-US" dirty="0" smtClean="0"/>
              <a:t>“Instances” are things in the world – so can’t be in models</a:t>
            </a:r>
          </a:p>
          <a:p>
            <a:r>
              <a:rPr lang="en-US" dirty="0" smtClean="0"/>
              <a:t>Using abstraction, we can have multiple </a:t>
            </a:r>
            <a:r>
              <a:rPr lang="en-US" dirty="0" smtClean="0">
                <a:solidFill>
                  <a:srgbClr val="FF0000"/>
                </a:solidFill>
              </a:rPr>
              <a:t>representations</a:t>
            </a:r>
            <a:r>
              <a:rPr lang="en-US" dirty="0" smtClean="0"/>
              <a:t> of facts about the world in different data structures and technologies</a:t>
            </a:r>
          </a:p>
          <a:p>
            <a:r>
              <a:rPr lang="en-US" dirty="0" smtClean="0">
                <a:solidFill>
                  <a:srgbClr val="FF0000"/>
                </a:solidFill>
              </a:rPr>
              <a:t>Rules</a:t>
            </a:r>
            <a:r>
              <a:rPr lang="en-US" dirty="0" smtClean="0"/>
              <a:t> define how domain concepts can be represented in a particular form – rules can be simple and generic or heavyweight and specific, depending on the representation.</a:t>
            </a:r>
          </a:p>
          <a:p>
            <a:endParaRPr lang="en-US" dirty="0"/>
          </a:p>
        </p:txBody>
      </p:sp>
      <p:sp>
        <p:nvSpPr>
          <p:cNvPr id="6" name="Title 5"/>
          <p:cNvSpPr>
            <a:spLocks noGrp="1"/>
          </p:cNvSpPr>
          <p:nvPr>
            <p:ph type="title"/>
          </p:nvPr>
        </p:nvSpPr>
        <p:spPr/>
        <p:txBody>
          <a:bodyPr>
            <a:normAutofit fontScale="90000"/>
          </a:bodyPr>
          <a:lstStyle/>
          <a:p>
            <a:r>
              <a:rPr lang="en-US" dirty="0" smtClean="0"/>
              <a:t>Pivoting Through a Conceptual Model</a:t>
            </a:r>
            <a:endParaRPr lang="en-US" dirty="0"/>
          </a:p>
        </p:txBody>
      </p:sp>
      <p:sp>
        <p:nvSpPr>
          <p:cNvPr id="3" name="Date Placeholder 2"/>
          <p:cNvSpPr>
            <a:spLocks noGrp="1"/>
          </p:cNvSpPr>
          <p:nvPr>
            <p:ph type="dt" sz="half" idx="4294967295"/>
          </p:nvPr>
        </p:nvSpPr>
        <p:spPr>
          <a:xfrm>
            <a:off x="352426" y="6543676"/>
            <a:ext cx="1466850" cy="247650"/>
          </a:xfrm>
          <a:prstGeom prst="rect">
            <a:avLst/>
          </a:prstGeom>
        </p:spPr>
        <p:txBody>
          <a:bodyPr/>
          <a:lstStyle/>
          <a:p>
            <a:r>
              <a:rPr lang="en-US" dirty="0" smtClean="0"/>
              <a:t>3/2014</a:t>
            </a:r>
            <a:endParaRPr lang="en-US" dirty="0"/>
          </a:p>
        </p:txBody>
      </p:sp>
      <p:sp>
        <p:nvSpPr>
          <p:cNvPr id="4" name="Slide Number Placeholder 3"/>
          <p:cNvSpPr>
            <a:spLocks noGrp="1"/>
          </p:cNvSpPr>
          <p:nvPr>
            <p:ph type="sldNum" sz="quarter" idx="4294967295"/>
          </p:nvPr>
        </p:nvSpPr>
        <p:spPr>
          <a:xfrm>
            <a:off x="7886700" y="6543676"/>
            <a:ext cx="876300" cy="247650"/>
          </a:xfrm>
          <a:prstGeom prst="rect">
            <a:avLst/>
          </a:prstGeom>
        </p:spPr>
        <p:txBody>
          <a:bodyPr/>
          <a:lstStyle/>
          <a:p>
            <a:fld id="{987D7693-E132-40A2-A808-4CF056E677D9}" type="slidenum">
              <a:rPr lang="en-US" smtClean="0"/>
              <a:t>22</a:t>
            </a:fld>
            <a:endParaRPr lang="en-US" dirty="0"/>
          </a:p>
        </p:txBody>
      </p:sp>
      <p:sp>
        <p:nvSpPr>
          <p:cNvPr id="5" name="Footer Placeholder 4"/>
          <p:cNvSpPr>
            <a:spLocks noGrp="1"/>
          </p:cNvSpPr>
          <p:nvPr>
            <p:ph type="ftr" sz="quarter" idx="4294967295"/>
          </p:nvPr>
        </p:nvSpPr>
        <p:spPr>
          <a:xfrm>
            <a:off x="1809749" y="6543676"/>
            <a:ext cx="4086225" cy="247650"/>
          </a:xfrm>
          <a:prstGeom prst="rect">
            <a:avLst/>
          </a:prstGeom>
        </p:spPr>
        <p:txBody>
          <a:bodyPr>
            <a:normAutofit fontScale="77500" lnSpcReduction="20000"/>
          </a:bodyPr>
          <a:lstStyle/>
          <a:p>
            <a:r>
              <a:rPr lang="en-US" dirty="0" smtClean="0"/>
              <a:t>Copyright (c) 2012-2014 Data Access Technologies, Inc. as Model Driven Solutions</a:t>
            </a:r>
            <a:endParaRPr lang="en-US" dirty="0"/>
          </a:p>
        </p:txBody>
      </p:sp>
      <p:sp>
        <p:nvSpPr>
          <p:cNvPr id="9" name="U-Turn Arrow 8"/>
          <p:cNvSpPr/>
          <p:nvPr/>
        </p:nvSpPr>
        <p:spPr>
          <a:xfrm flipV="1">
            <a:off x="5031988" y="2133600"/>
            <a:ext cx="3505200" cy="3124200"/>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ocument 9"/>
          <p:cNvSpPr/>
          <p:nvPr/>
        </p:nvSpPr>
        <p:spPr>
          <a:xfrm>
            <a:off x="4536688" y="12954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“Source”</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
        <p:nvSpPr>
          <p:cNvPr id="12" name="Flowchart: Alternate Process 11"/>
          <p:cNvSpPr/>
          <p:nvPr/>
        </p:nvSpPr>
        <p:spPr>
          <a:xfrm>
            <a:off x="4691876" y="4456771"/>
            <a:ext cx="3845312" cy="1524000"/>
          </a:xfrm>
          <a:prstGeom prst="flowChartAlternateProcess">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Conceptual Domain Models</a:t>
            </a:r>
          </a:p>
          <a:p>
            <a:pPr algn="ctr"/>
            <a:r>
              <a:rPr lang="en-US" dirty="0" smtClean="0">
                <a:solidFill>
                  <a:schemeClr val="bg2">
                    <a:lumMod val="25000"/>
                  </a:schemeClr>
                </a:solidFill>
              </a:rPr>
              <a:t>(Models of the world)</a:t>
            </a:r>
            <a:endParaRPr lang="en-US" dirty="0">
              <a:solidFill>
                <a:schemeClr val="bg2">
                  <a:lumMod val="25000"/>
                </a:schemeClr>
              </a:solidFill>
            </a:endParaRPr>
          </a:p>
        </p:txBody>
      </p:sp>
      <p:sp>
        <p:nvSpPr>
          <p:cNvPr id="13" name="Right Arrow 12"/>
          <p:cNvSpPr/>
          <p:nvPr/>
        </p:nvSpPr>
        <p:spPr>
          <a:xfrm rot="5400000">
            <a:off x="4498588" y="3237571"/>
            <a:ext cx="1828800" cy="609600"/>
          </a:xfrm>
          <a:prstGeom prst="rightArrow">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
            </a:r>
            <a:endParaRPr lang="en-US" dirty="0"/>
          </a:p>
        </p:txBody>
      </p:sp>
      <p:sp>
        <p:nvSpPr>
          <p:cNvPr id="14" name="Right Arrow 13"/>
          <p:cNvSpPr/>
          <p:nvPr/>
        </p:nvSpPr>
        <p:spPr>
          <a:xfrm rot="16200000">
            <a:off x="7070338" y="3409021"/>
            <a:ext cx="1371600" cy="723900"/>
          </a:xfrm>
          <a:prstGeom prst="rightArrow">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Rules</a:t>
            </a:r>
            <a:endParaRPr lang="en-US" dirty="0"/>
          </a:p>
        </p:txBody>
      </p:sp>
      <p:sp>
        <p:nvSpPr>
          <p:cNvPr id="15" name="Flowchart: Document 14"/>
          <p:cNvSpPr/>
          <p:nvPr/>
        </p:nvSpPr>
        <p:spPr>
          <a:xfrm>
            <a:off x="6830122" y="19812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“Target”</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Tree>
    <p:extLst>
      <p:ext uri="{BB962C8B-B14F-4D97-AF65-F5344CB8AC3E}">
        <p14:creationId xmlns:p14="http://schemas.microsoft.com/office/powerpoint/2010/main" val="1554846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8" name="Group 2067"/>
          <p:cNvGrpSpPr/>
          <p:nvPr/>
        </p:nvGrpSpPr>
        <p:grpSpPr>
          <a:xfrm>
            <a:off x="2476500" y="4324713"/>
            <a:ext cx="6579219" cy="2319505"/>
            <a:chOff x="2476500" y="4324713"/>
            <a:chExt cx="6579219" cy="2319505"/>
          </a:xfrm>
        </p:grpSpPr>
        <p:sp>
          <p:nvSpPr>
            <p:cNvPr id="12" name="TextBox 11"/>
            <p:cNvSpPr txBox="1"/>
            <p:nvPr/>
          </p:nvSpPr>
          <p:spPr>
            <a:xfrm>
              <a:off x="5689819" y="4324713"/>
              <a:ext cx="3365900" cy="830997"/>
            </a:xfrm>
            <a:prstGeom prst="rect">
              <a:avLst/>
            </a:prstGeom>
            <a:solidFill>
              <a:srgbClr val="002060"/>
            </a:solidFill>
          </p:spPr>
          <p:txBody>
            <a:bodyPr wrap="none" rtlCol="0">
              <a:spAutoFit/>
            </a:bodyPr>
            <a:lstStyle/>
            <a:p>
              <a:r>
                <a:rPr lang="en-US" sz="1200" dirty="0" smtClean="0"/>
                <a:t>&lt;</a:t>
              </a:r>
              <a:r>
                <a:rPr lang="en-US" sz="1200" dirty="0" err="1" smtClean="0">
                  <a:solidFill>
                    <a:schemeClr val="bg1"/>
                  </a:solidFill>
                </a:rPr>
                <a:t>PersonType</a:t>
              </a:r>
              <a:r>
                <a:rPr lang="en-US" sz="1200" dirty="0" smtClean="0">
                  <a:solidFill>
                    <a:schemeClr val="bg1"/>
                  </a:solidFill>
                </a:rPr>
                <a:t>&gt;</a:t>
              </a:r>
            </a:p>
            <a:p>
              <a:r>
                <a:rPr lang="en-US" sz="1200" dirty="0">
                  <a:solidFill>
                    <a:schemeClr val="bg1"/>
                  </a:solidFill>
                </a:rPr>
                <a:t>	</a:t>
              </a:r>
              <a:r>
                <a:rPr lang="en-US" sz="1200" dirty="0" smtClean="0">
                  <a:solidFill>
                    <a:schemeClr val="bg1"/>
                  </a:solidFill>
                </a:rPr>
                <a:t>&lt;</a:t>
              </a:r>
              <a:r>
                <a:rPr lang="en-US" sz="1200" dirty="0" err="1" smtClean="0">
                  <a:solidFill>
                    <a:schemeClr val="bg1"/>
                  </a:solidFill>
                </a:rPr>
                <a:t>NameText</a:t>
              </a:r>
              <a:r>
                <a:rPr lang="en-US" sz="1200" dirty="0" smtClean="0">
                  <a:solidFill>
                    <a:schemeClr val="bg1"/>
                  </a:solidFill>
                </a:rPr>
                <a:t>&gt;Cory B. Casanave&lt;/</a:t>
              </a:r>
              <a:r>
                <a:rPr lang="en-US" sz="1200" dirty="0" err="1" smtClean="0">
                  <a:solidFill>
                    <a:schemeClr val="bg1"/>
                  </a:solidFill>
                </a:rPr>
                <a:t>NameText</a:t>
              </a:r>
              <a:r>
                <a:rPr lang="en-US" sz="1200" dirty="0" smtClean="0">
                  <a:solidFill>
                    <a:schemeClr val="bg1"/>
                  </a:solidFill>
                </a:rPr>
                <a:t>&gt;</a:t>
              </a:r>
            </a:p>
            <a:p>
              <a:r>
                <a:rPr lang="en-US" sz="1200" dirty="0">
                  <a:solidFill>
                    <a:schemeClr val="bg1"/>
                  </a:solidFill>
                </a:rPr>
                <a:t>	</a:t>
              </a:r>
              <a:r>
                <a:rPr lang="en-US" sz="1200" dirty="0" smtClean="0">
                  <a:solidFill>
                    <a:schemeClr val="bg1"/>
                  </a:solidFill>
                </a:rPr>
                <a:t>&lt;Weight-LBS&gt;234&lt;/Weight-LBS&gt;</a:t>
              </a:r>
            </a:p>
            <a:p>
              <a:r>
                <a:rPr lang="en-US" sz="1200" dirty="0" smtClean="0">
                  <a:solidFill>
                    <a:schemeClr val="bg1"/>
                  </a:solidFill>
                </a:rPr>
                <a:t>&lt;/</a:t>
              </a:r>
              <a:r>
                <a:rPr lang="en-US" sz="1200" dirty="0" err="1" smtClean="0">
                  <a:solidFill>
                    <a:schemeClr val="bg1"/>
                  </a:solidFill>
                </a:rPr>
                <a:t>PersonType</a:t>
              </a:r>
              <a:r>
                <a:rPr lang="en-US" sz="1200" dirty="0" smtClean="0">
                  <a:solidFill>
                    <a:schemeClr val="bg1"/>
                  </a:solidFill>
                </a:rPr>
                <a:t>&gt;</a:t>
              </a:r>
              <a:endParaRPr lang="en-US" sz="1200" dirty="0">
                <a:solidFill>
                  <a:schemeClr val="bg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smtClean="0"/>
              <a:t>Excel</a:t>
            </a:r>
            <a:endParaRPr lang="en-US" sz="1400" dirty="0"/>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smtClean="0"/>
              <a:t>UML</a:t>
            </a:r>
            <a:endParaRPr lang="en-US" sz="1400" dirty="0"/>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smtClean="0"/>
              <a:t>XML</a:t>
            </a:r>
            <a:endParaRPr lang="en-US" sz="1400" dirty="0"/>
          </a:p>
        </p:txBody>
      </p:sp>
      <p:sp>
        <p:nvSpPr>
          <p:cNvPr id="7" name="Content Placeholder 6"/>
          <p:cNvSpPr>
            <a:spLocks noGrp="1"/>
          </p:cNvSpPr>
          <p:nvPr>
            <p:ph sz="quarter" idx="4294967295"/>
          </p:nvPr>
        </p:nvSpPr>
        <p:spPr>
          <a:xfrm>
            <a:off x="352426" y="1463040"/>
            <a:ext cx="3533774" cy="4165178"/>
          </a:xfrm>
          <a:prstGeom prst="rect">
            <a:avLst/>
          </a:prstGeom>
        </p:spPr>
        <p:txBody>
          <a:bodyPr>
            <a:normAutofit fontScale="47500" lnSpcReduction="20000"/>
          </a:bodyPr>
          <a:lstStyle/>
          <a:p>
            <a:r>
              <a:rPr lang="en-US" dirty="0" smtClean="0"/>
              <a:t>There is an actual “Person”, Cory Casanave</a:t>
            </a:r>
          </a:p>
          <a:p>
            <a:pPr marL="285750" indent="-285750">
              <a:buFont typeface="Arial" pitchFamily="34" charset="0"/>
              <a:buChar char="•"/>
            </a:pPr>
            <a:r>
              <a:rPr lang="en-US" dirty="0" smtClean="0"/>
              <a:t>There is a concept of this person shared in this room, right now</a:t>
            </a:r>
          </a:p>
          <a:p>
            <a:pPr marL="285750" indent="-285750">
              <a:buFont typeface="Arial" pitchFamily="34" charset="0"/>
              <a:buChar char="•"/>
            </a:pPr>
            <a:r>
              <a:rPr lang="en-US" dirty="0" smtClean="0"/>
              <a:t>Here is one representation of him</a:t>
            </a:r>
          </a:p>
          <a:p>
            <a:pPr marL="285750" indent="-285750">
              <a:buFont typeface="Arial" pitchFamily="34" charset="0"/>
              <a:buChar char="•"/>
            </a:pPr>
            <a:r>
              <a:rPr lang="en-US" dirty="0" smtClean="0"/>
              <a:t>“Person” is a shared concept, independent of data structures</a:t>
            </a:r>
          </a:p>
          <a:p>
            <a:pPr marL="285750" indent="-285750">
              <a:buFont typeface="Arial" pitchFamily="34" charset="0"/>
              <a:buChar char="•"/>
            </a:pPr>
            <a:r>
              <a:rPr lang="en-US" dirty="0" smtClean="0"/>
              <a:t>There may also be shared agreement that Cory is a person and some other “facts”</a:t>
            </a:r>
          </a:p>
          <a:p>
            <a:pPr marL="457200" lvl="1" indent="-285750"/>
            <a:r>
              <a:rPr lang="en-US" dirty="0" smtClean="0"/>
              <a:t>“Cory Casanave” is a name for this person</a:t>
            </a:r>
          </a:p>
          <a:p>
            <a:pPr marL="457200" lvl="1" indent="-285750"/>
            <a:r>
              <a:rPr lang="en-US" dirty="0" smtClean="0"/>
              <a:t>He weighs 240 LBS</a:t>
            </a:r>
          </a:p>
          <a:p>
            <a:pPr marL="285750" indent="-285750">
              <a:buFont typeface="Arial" pitchFamily="34" charset="0"/>
              <a:buChar char="•"/>
            </a:pPr>
            <a:r>
              <a:rPr lang="en-US" dirty="0" smtClean="0"/>
              <a:t>There are multiple data representations about Cory Casanave which may or may not agree</a:t>
            </a:r>
          </a:p>
          <a:p>
            <a:pPr marL="285750" indent="-285750">
              <a:buFont typeface="Arial" pitchFamily="34" charset="0"/>
              <a:buChar char="•"/>
            </a:pPr>
            <a:r>
              <a:rPr lang="en-US" dirty="0" smtClean="0"/>
              <a:t>Those representations can be grounded in concepts (semantics), assisting federation</a:t>
            </a:r>
            <a:endParaRPr lang="en-US" dirty="0"/>
          </a:p>
        </p:txBody>
      </p:sp>
      <p:sp>
        <p:nvSpPr>
          <p:cNvPr id="6" name="Title 5"/>
          <p:cNvSpPr>
            <a:spLocks noGrp="1"/>
          </p:cNvSpPr>
          <p:nvPr>
            <p:ph type="title"/>
          </p:nvPr>
        </p:nvSpPr>
        <p:spPr/>
        <p:txBody>
          <a:bodyPr>
            <a:normAutofit fontScale="90000"/>
          </a:bodyPr>
          <a:lstStyle/>
          <a:p>
            <a:r>
              <a:rPr lang="en-US" dirty="0" smtClean="0"/>
              <a:t>Example of “Pivoting” through a conceptual model</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a:t>
            </a:r>
          </a:p>
          <a:p>
            <a:pPr algn="ctr"/>
            <a:r>
              <a:rPr lang="en-US" sz="1400" dirty="0" smtClean="0"/>
              <a:t>“Cory Casanave”</a:t>
            </a:r>
            <a:endParaRPr lang="en-US" sz="1400" dirty="0"/>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 a</a:t>
            </a:r>
          </a:p>
          <a:p>
            <a:pPr algn="ctr"/>
            <a:r>
              <a:rPr lang="en-US" sz="1400" dirty="0" smtClean="0"/>
              <a:t>“Person”</a:t>
            </a:r>
            <a:endParaRPr lang="en-US" sz="1400" dirty="0"/>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smtClean="0"/>
                <a:t>.</a:t>
              </a:r>
              <a:endParaRPr lang="en-US" dirty="0"/>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Representations</a:t>
            </a:r>
            <a:endParaRPr lang="en-US" dirty="0"/>
          </a:p>
        </p:txBody>
      </p:sp>
      <p:sp>
        <p:nvSpPr>
          <p:cNvPr id="8" name="Date Placeholder 7"/>
          <p:cNvSpPr>
            <a:spLocks noGrp="1"/>
          </p:cNvSpPr>
          <p:nvPr>
            <p:ph type="dt" sz="half" idx="4294967295"/>
          </p:nvPr>
        </p:nvSpPr>
        <p:spPr>
          <a:xfrm>
            <a:off x="352426" y="6543676"/>
            <a:ext cx="1466850" cy="247650"/>
          </a:xfrm>
          <a:prstGeom prst="rect">
            <a:avLst/>
          </a:prstGeom>
        </p:spPr>
        <p:txBody>
          <a:bodyPr/>
          <a:lstStyle/>
          <a:p>
            <a:r>
              <a:rPr lang="en-US" dirty="0" smtClean="0"/>
              <a:t>3/2014</a:t>
            </a:r>
            <a:endParaRPr lang="en-US" dirty="0"/>
          </a:p>
        </p:txBody>
      </p:sp>
      <p:sp>
        <p:nvSpPr>
          <p:cNvPr id="13" name="Footer Placeholder 12"/>
          <p:cNvSpPr>
            <a:spLocks noGrp="1"/>
          </p:cNvSpPr>
          <p:nvPr>
            <p:ph type="ftr" sz="quarter" idx="4294967295"/>
          </p:nvPr>
        </p:nvSpPr>
        <p:spPr>
          <a:xfrm>
            <a:off x="1809749" y="6543676"/>
            <a:ext cx="4086225" cy="247650"/>
          </a:xfrm>
          <a:prstGeom prst="rect">
            <a:avLst/>
          </a:prstGeom>
        </p:spPr>
        <p:txBody>
          <a:bodyPr>
            <a:normAutofit fontScale="77500" lnSpcReduction="20000"/>
          </a:bodyPr>
          <a:lstStyle/>
          <a:p>
            <a:r>
              <a:rPr lang="en-US" dirty="0" smtClean="0"/>
              <a:t>Copyright (c) 2012-2014 Data Access Technologies, Inc. as Model Driven Solutions</a:t>
            </a:r>
            <a:endParaRPr lang="en-US" dirty="0"/>
          </a:p>
        </p:txBody>
      </p:sp>
      <p:sp>
        <p:nvSpPr>
          <p:cNvPr id="15" name="Slide Number Placeholder 14"/>
          <p:cNvSpPr>
            <a:spLocks noGrp="1"/>
          </p:cNvSpPr>
          <p:nvPr>
            <p:ph type="sldNum" sz="quarter" idx="4294967295"/>
          </p:nvPr>
        </p:nvSpPr>
        <p:spPr>
          <a:xfrm>
            <a:off x="7886700" y="6543676"/>
            <a:ext cx="876300" cy="247650"/>
          </a:xfrm>
          <a:prstGeom prst="rect">
            <a:avLst/>
          </a:prstGeom>
        </p:spPr>
        <p:txBody>
          <a:bodyPr/>
          <a:lstStyle/>
          <a:p>
            <a:fld id="{987D7693-E132-40A2-A808-4CF056E677D9}" type="slidenum">
              <a:rPr lang="en-US" smtClean="0"/>
              <a:t>23</a:t>
            </a:fld>
            <a:endParaRPr lang="en-US" dirty="0"/>
          </a:p>
        </p:txBody>
      </p:sp>
    </p:spTree>
    <p:extLst>
      <p:ext uri="{BB962C8B-B14F-4D97-AF65-F5344CB8AC3E}">
        <p14:creationId xmlns:p14="http://schemas.microsoft.com/office/powerpoint/2010/main" val="188623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2067"/>
                                        </p:tgtEl>
                                        <p:attrNameLst>
                                          <p:attrName>style.visibility</p:attrName>
                                        </p:attrNameLst>
                                      </p:cBhvr>
                                      <p:to>
                                        <p:strVal val="visible"/>
                                      </p:to>
                                    </p:set>
                                    <p:anim calcmode="lin" valueType="num">
                                      <p:cBhvr additive="base">
                                        <p:cTn id="13" dur="500" fill="hold"/>
                                        <p:tgtEl>
                                          <p:spTgt spid="2067"/>
                                        </p:tgtEl>
                                        <p:attrNameLst>
                                          <p:attrName>ppt_x</p:attrName>
                                        </p:attrNameLst>
                                      </p:cBhvr>
                                      <p:tavLst>
                                        <p:tav tm="0">
                                          <p:val>
                                            <p:strVal val="1+#ppt_w/2"/>
                                          </p:val>
                                        </p:tav>
                                        <p:tav tm="100000">
                                          <p:val>
                                            <p:strVal val="#ppt_x"/>
                                          </p:val>
                                        </p:tav>
                                      </p:tavLst>
                                    </p:anim>
                                    <p:anim calcmode="lin" valueType="num">
                                      <p:cBhvr additive="base">
                                        <p:cTn id="14"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Models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90488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As-is STIX “Logical Level” in UML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 y="1417638"/>
            <a:ext cx="8972551" cy="5251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009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Current Conceptual Model Overview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190625"/>
            <a:ext cx="7029450"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9809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7308"/>
          </a:xfrm>
        </p:spPr>
        <p:txBody>
          <a:bodyPr>
            <a:normAutofit/>
          </a:bodyPr>
          <a:lstStyle/>
          <a:p>
            <a:r>
              <a:rPr lang="en-US" sz="3600" dirty="0" smtClean="0"/>
              <a:t>Mapping STIX and the conceptual Model</a:t>
            </a:r>
            <a:endParaRPr 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931946"/>
            <a:ext cx="8572500" cy="607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106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lower level mapping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620002"/>
            <a:ext cx="7810500"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977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RFP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4076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(Initial – at kick off)</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Multi-Phase Approach </a:t>
            </a:r>
          </a:p>
          <a:p>
            <a:pPr lvl="1"/>
            <a:r>
              <a:rPr lang="en-US" dirty="0" smtClean="0"/>
              <a:t>Start with initial mapping of existing concepts (STIX Data Model &lt;-&gt; NIEM UML Profile</a:t>
            </a:r>
          </a:p>
          <a:p>
            <a:pPr lvl="1"/>
            <a:r>
              <a:rPr lang="en-US" dirty="0" smtClean="0"/>
              <a:t>Develop meta-model for threat modeling and expand scope</a:t>
            </a:r>
          </a:p>
          <a:p>
            <a:pPr lvl="1"/>
            <a:r>
              <a:rPr lang="en-US" dirty="0" smtClean="0"/>
              <a:t>Include non-cyber domains</a:t>
            </a:r>
          </a:p>
          <a:p>
            <a:r>
              <a:rPr lang="en-US" dirty="0" smtClean="0"/>
              <a:t>Include creation of Platform Independent Model (PIM) and Platform Specific Models (PSM) that represent STIX, </a:t>
            </a:r>
            <a:r>
              <a:rPr lang="en-US" dirty="0" err="1" smtClean="0"/>
              <a:t>OpenIOC</a:t>
            </a:r>
            <a:endParaRPr lang="en-US" dirty="0" smtClean="0"/>
          </a:p>
          <a:p>
            <a:r>
              <a:rPr lang="en-US" dirty="0" smtClean="0"/>
              <a:t>Include social model of threat actors, campaigns, motivation</a:t>
            </a:r>
          </a:p>
          <a:p>
            <a:pPr lvl="1"/>
            <a:r>
              <a:rPr lang="en-US" dirty="0" smtClean="0"/>
              <a:t>E.g. through leveraging SI* framework concepts</a:t>
            </a:r>
          </a:p>
          <a:p>
            <a:r>
              <a:rPr lang="en-US" dirty="0" smtClean="0"/>
              <a:t>Integrate with </a:t>
            </a:r>
          </a:p>
          <a:p>
            <a:pPr lvl="1"/>
            <a:r>
              <a:rPr lang="en-US" dirty="0" smtClean="0"/>
              <a:t>NIEM 3.0</a:t>
            </a:r>
          </a:p>
          <a:p>
            <a:pPr lvl="1"/>
            <a:r>
              <a:rPr lang="en-US" dirty="0" smtClean="0"/>
              <a:t>Common Alerting Protocol (CAP)</a:t>
            </a:r>
          </a:p>
          <a:p>
            <a:pPr lvl="1"/>
            <a:r>
              <a:rPr lang="en-US" dirty="0" smtClean="0"/>
              <a:t>Other applicable systems</a:t>
            </a:r>
          </a:p>
          <a:p>
            <a:r>
              <a:rPr lang="en-US" dirty="0" smtClean="0"/>
              <a:t>Extend beyond cyber threat sharing</a:t>
            </a:r>
          </a:p>
          <a:p>
            <a:pPr lvl="1"/>
            <a:r>
              <a:rPr lang="en-US" dirty="0" smtClean="0"/>
              <a:t>Non-cyber domain integration</a:t>
            </a:r>
          </a:p>
          <a:p>
            <a:pPr lvl="1"/>
            <a:r>
              <a:rPr lang="en-US" dirty="0" smtClean="0"/>
              <a:t>Sharing of countermeasure for specific threats </a:t>
            </a:r>
          </a:p>
        </p:txBody>
      </p:sp>
    </p:spTree>
    <p:extLst>
      <p:ext uri="{BB962C8B-B14F-4D97-AF65-F5344CB8AC3E}">
        <p14:creationId xmlns:p14="http://schemas.microsoft.com/office/powerpoint/2010/main" val="37234931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RFP Objective</a:t>
            </a:r>
            <a:endParaRPr lang="en-US" dirty="0"/>
          </a:p>
        </p:txBody>
      </p:sp>
      <p:sp>
        <p:nvSpPr>
          <p:cNvPr id="5" name="TextBox 4"/>
          <p:cNvSpPr txBox="1"/>
          <p:nvPr/>
        </p:nvSpPr>
        <p:spPr>
          <a:xfrm>
            <a:off x="457200" y="1540042"/>
            <a:ext cx="8232199" cy="4801314"/>
          </a:xfrm>
          <a:prstGeom prst="rect">
            <a:avLst/>
          </a:prstGeom>
          <a:noFill/>
        </p:spPr>
        <p:txBody>
          <a:bodyPr wrap="square" rtlCol="0">
            <a:spAutoFit/>
          </a:bodyPr>
          <a:lstStyle/>
          <a:p>
            <a:r>
              <a:rPr lang="en-GB" dirty="0"/>
              <a:t>In the broadest sense, organizations manage threats and risks in order to provide a systematic response to uncertainties. Multiple communities have developed data and exchange schema and interfaces for sharing information about threats, risks and incidents that impact important government, commercial and personal assets and privacy. While each of these schema and interfaces provides value for a specific community it is difficult to federate these multiple representations to arrive at broad-based, planning, simulation, assessment, situational awareness, forensics and to then enact the appropriate courses of action. Cyber related attacks have added a new dimension that stresses traditional mitigation strategies</a:t>
            </a:r>
            <a:r>
              <a:rPr lang="en-GB" dirty="0" smtClean="0"/>
              <a:t>.</a:t>
            </a:r>
          </a:p>
          <a:p>
            <a:endParaRPr lang="en-US" dirty="0"/>
          </a:p>
          <a:p>
            <a:r>
              <a:rPr lang="en-GB" dirty="0"/>
              <a:t>This RFP calls for a conceptual model for threats and risks that unifies the semantics of and can provide a bridge across multiple threat and risk schema and interfaces. The conceptual model will be informed by high-level concepts as defined by the Cyber domain, existing NIEM domains and other applicable domains, but is not specific to those domains. This will enable combined Cyber, physical, criminal and natural threats and risks to be federated, understood and responded to effectively.</a:t>
            </a:r>
            <a:endParaRPr lang="en-US" dirty="0"/>
          </a:p>
          <a:p>
            <a:endParaRPr lang="en-US" dirty="0"/>
          </a:p>
        </p:txBody>
      </p:sp>
    </p:spTree>
    <p:extLst>
      <p:ext uri="{BB962C8B-B14F-4D97-AF65-F5344CB8AC3E}">
        <p14:creationId xmlns:p14="http://schemas.microsoft.com/office/powerpoint/2010/main" val="1207098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Up Arrow 19"/>
          <p:cNvSpPr/>
          <p:nvPr/>
        </p:nvSpPr>
        <p:spPr>
          <a:xfrm>
            <a:off x="856962" y="1744040"/>
            <a:ext cx="265922" cy="1652838"/>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Initial Focus</a:t>
            </a:r>
            <a:endParaRPr lang="en-US" dirty="0"/>
          </a:p>
        </p:txBody>
      </p:sp>
      <p:sp>
        <p:nvSpPr>
          <p:cNvPr id="5" name="Rectangle 4"/>
          <p:cNvSpPr/>
          <p:nvPr/>
        </p:nvSpPr>
        <p:spPr>
          <a:xfrm>
            <a:off x="485192" y="1333498"/>
            <a:ext cx="8229600"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a:t>
            </a:r>
            <a:r>
              <a:rPr lang="en-US" dirty="0" smtClean="0"/>
              <a:t>shallow </a:t>
            </a:r>
            <a:r>
              <a:rPr lang="en-US" dirty="0" smtClean="0"/>
              <a:t>conceptual model covering threats and risks</a:t>
            </a:r>
            <a:endParaRPr lang="en-US" dirty="0"/>
          </a:p>
        </p:txBody>
      </p:sp>
      <p:sp>
        <p:nvSpPr>
          <p:cNvPr id="6" name="Rectangle 5"/>
          <p:cNvSpPr/>
          <p:nvPr/>
        </p:nvSpPr>
        <p:spPr>
          <a:xfrm>
            <a:off x="2286000" y="1744044"/>
            <a:ext cx="2799183" cy="8459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7063274" y="1744045"/>
            <a:ext cx="1651518"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lumMod val="25000"/>
                </a:schemeClr>
              </a:solidFill>
            </a:endParaRPr>
          </a:p>
          <a:p>
            <a:pPr algn="ctr"/>
            <a:r>
              <a:rPr lang="en-US" dirty="0" smtClean="0">
                <a:solidFill>
                  <a:schemeClr val="bg2">
                    <a:lumMod val="25000"/>
                  </a:schemeClr>
                </a:solidFill>
              </a:rPr>
              <a:t>Law Enforcement / Emergence Management Concepts</a:t>
            </a:r>
          </a:p>
          <a:p>
            <a:pPr algn="ctr"/>
            <a:endParaRPr lang="en-US" dirty="0">
              <a:solidFill>
                <a:schemeClr val="bg2">
                  <a:lumMod val="25000"/>
                </a:schemeClr>
              </a:solidFill>
            </a:endParaRPr>
          </a:p>
        </p:txBody>
      </p:sp>
      <p:sp>
        <p:nvSpPr>
          <p:cNvPr id="12" name="Bent Arrow 11"/>
          <p:cNvSpPr/>
          <p:nvPr/>
        </p:nvSpPr>
        <p:spPr>
          <a:xfrm>
            <a:off x="891074" y="2241678"/>
            <a:ext cx="1394926" cy="1194318"/>
          </a:xfrm>
          <a:prstGeom prst="bentArrow">
            <a:avLst>
              <a:gd name="adj1" fmla="val 16407"/>
              <a:gd name="adj2" fmla="val 13672"/>
              <a:gd name="adj3" fmla="val 22656"/>
              <a:gd name="adj4" fmla="val 42187"/>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5156280" y="3115645"/>
            <a:ext cx="1651518" cy="867747"/>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NIEM Threat/Risk EIEM</a:t>
            </a:r>
            <a:endParaRPr lang="en-US" dirty="0"/>
          </a:p>
        </p:txBody>
      </p:sp>
      <p:sp>
        <p:nvSpPr>
          <p:cNvPr id="15" name="Left-Right-Up Arrow 14"/>
          <p:cNvSpPr/>
          <p:nvPr/>
        </p:nvSpPr>
        <p:spPr>
          <a:xfrm rot="16200000">
            <a:off x="4960773" y="1868451"/>
            <a:ext cx="1371604" cy="1122783"/>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932382" y="4281972"/>
            <a:ext cx="191330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NIEM Exchanges</a:t>
            </a:r>
          </a:p>
          <a:p>
            <a:pPr algn="ctr"/>
            <a:r>
              <a:rPr lang="en-US" dirty="0" smtClean="0">
                <a:solidFill>
                  <a:schemeClr val="bg2">
                    <a:lumMod val="25000"/>
                  </a:schemeClr>
                </a:solidFill>
              </a:rPr>
              <a:t>EDXL / CAP</a:t>
            </a:r>
            <a:endParaRPr lang="en-US" dirty="0">
              <a:solidFill>
                <a:schemeClr val="bg2">
                  <a:lumMod val="25000"/>
                </a:schemeClr>
              </a:solidFill>
            </a:endParaRPr>
          </a:p>
        </p:txBody>
      </p:sp>
      <p:sp>
        <p:nvSpPr>
          <p:cNvPr id="23" name="Rectangle 22"/>
          <p:cNvSpPr/>
          <p:nvPr/>
        </p:nvSpPr>
        <p:spPr>
          <a:xfrm>
            <a:off x="2659735" y="4498130"/>
            <a:ext cx="2068286"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Input</a:t>
            </a:r>
          </a:p>
          <a:p>
            <a:pPr algn="ctr"/>
            <a:r>
              <a:rPr lang="en-US" sz="1600" dirty="0" smtClean="0">
                <a:solidFill>
                  <a:schemeClr val="bg2">
                    <a:lumMod val="25000"/>
                  </a:schemeClr>
                </a:solidFill>
              </a:rPr>
              <a:t>(Informal mapping)</a:t>
            </a:r>
            <a:endParaRPr lang="en-US" sz="1600" dirty="0">
              <a:solidFill>
                <a:schemeClr val="bg2">
                  <a:lumMod val="25000"/>
                </a:schemeClr>
              </a:solidFill>
            </a:endParaRPr>
          </a:p>
        </p:txBody>
      </p:sp>
      <p:sp>
        <p:nvSpPr>
          <p:cNvPr id="24" name="Rectangle 23"/>
          <p:cNvSpPr/>
          <p:nvPr/>
        </p:nvSpPr>
        <p:spPr>
          <a:xfrm>
            <a:off x="2659735" y="3983392"/>
            <a:ext cx="2068286"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26" name="Rounded Rectangle 25"/>
          <p:cNvSpPr/>
          <p:nvPr/>
        </p:nvSpPr>
        <p:spPr>
          <a:xfrm>
            <a:off x="2659735" y="5006649"/>
            <a:ext cx="2068285" cy="53262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Informative</a:t>
            </a:r>
            <a:endParaRPr lang="en-US" dirty="0">
              <a:solidFill>
                <a:schemeClr val="bg2">
                  <a:lumMod val="25000"/>
                </a:schemeClr>
              </a:solidFill>
            </a:endParaRPr>
          </a:p>
        </p:txBody>
      </p:sp>
      <p:sp>
        <p:nvSpPr>
          <p:cNvPr id="27" name="Rounded Rectangle 26"/>
          <p:cNvSpPr/>
          <p:nvPr/>
        </p:nvSpPr>
        <p:spPr>
          <a:xfrm>
            <a:off x="233266" y="3401781"/>
            <a:ext cx="1651518" cy="2268121"/>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STIX/</a:t>
            </a:r>
            <a:r>
              <a:rPr lang="en-US" sz="1400" dirty="0" err="1" smtClean="0">
                <a:solidFill>
                  <a:schemeClr val="bg2">
                    <a:lumMod val="25000"/>
                  </a:schemeClr>
                </a:solidFill>
              </a:rPr>
              <a:t>TAXIICybox</a:t>
            </a:r>
            <a:endParaRPr lang="en-US" sz="1400" dirty="0" smtClean="0">
              <a:solidFill>
                <a:schemeClr val="bg2">
                  <a:lumMod val="25000"/>
                </a:schemeClr>
              </a:solidFill>
            </a:endParaRPr>
          </a:p>
          <a:p>
            <a:pPr algn="ctr"/>
            <a:r>
              <a:rPr lang="en-US" sz="1400" dirty="0" smtClean="0">
                <a:solidFill>
                  <a:schemeClr val="bg2">
                    <a:lumMod val="25000"/>
                  </a:schemeClr>
                </a:solidFill>
              </a:rPr>
              <a:t>SACM</a:t>
            </a: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NIST</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8" name="TextBox 27"/>
          <p:cNvSpPr txBox="1"/>
          <p:nvPr/>
        </p:nvSpPr>
        <p:spPr>
          <a:xfrm>
            <a:off x="3265715" y="3614060"/>
            <a:ext cx="803425" cy="369332"/>
          </a:xfrm>
          <a:prstGeom prst="rect">
            <a:avLst/>
          </a:prstGeom>
          <a:noFill/>
        </p:spPr>
        <p:txBody>
          <a:bodyPr wrap="none" rtlCol="0">
            <a:spAutoFit/>
          </a:bodyPr>
          <a:lstStyle/>
          <a:p>
            <a:r>
              <a:rPr lang="en-US" dirty="0" smtClean="0"/>
              <a:t>Legion</a:t>
            </a:r>
            <a:endParaRPr lang="en-US" dirty="0"/>
          </a:p>
        </p:txBody>
      </p:sp>
      <p:sp>
        <p:nvSpPr>
          <p:cNvPr id="29" name="Up Arrow 28"/>
          <p:cNvSpPr/>
          <p:nvPr/>
        </p:nvSpPr>
        <p:spPr>
          <a:xfrm>
            <a:off x="7756072" y="3115645"/>
            <a:ext cx="265922" cy="11663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3184877" y="5669902"/>
            <a:ext cx="1208288" cy="4424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mapping</a:t>
            </a:r>
            <a:endParaRPr lang="en-US" sz="1400" dirty="0"/>
          </a:p>
        </p:txBody>
      </p:sp>
    </p:spTree>
    <p:extLst>
      <p:ext uri="{BB962C8B-B14F-4D97-AF65-F5344CB8AC3E}">
        <p14:creationId xmlns:p14="http://schemas.microsoft.com/office/powerpoint/2010/main" val="2973979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RFP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Conceptual Models</a:t>
            </a:r>
          </a:p>
          <a:p>
            <a:r>
              <a:rPr lang="en-US" dirty="0" smtClean="0"/>
              <a:t>Threat &amp; Risk Concepts</a:t>
            </a:r>
          </a:p>
          <a:p>
            <a:r>
              <a:rPr lang="en-US" dirty="0" smtClean="0"/>
              <a:t>Risk Assessment Concepts</a:t>
            </a:r>
          </a:p>
          <a:p>
            <a:r>
              <a:rPr lang="en-US" dirty="0" smtClean="0"/>
              <a:t>Mitigation &amp; courses of action</a:t>
            </a:r>
          </a:p>
          <a:p>
            <a:r>
              <a:rPr lang="en-US" dirty="0" smtClean="0"/>
              <a:t>Risk &amp; threat planning</a:t>
            </a:r>
          </a:p>
          <a:p>
            <a:r>
              <a:rPr lang="en-US" dirty="0" smtClean="0"/>
              <a:t>NIEM representation &amp; mapping</a:t>
            </a:r>
          </a:p>
          <a:p>
            <a:r>
              <a:rPr lang="en-US" dirty="0" smtClean="0"/>
              <a:t>STIX/</a:t>
            </a:r>
            <a:r>
              <a:rPr lang="en-US" dirty="0" err="1" smtClean="0"/>
              <a:t>Cybox</a:t>
            </a:r>
            <a:r>
              <a:rPr lang="en-US" dirty="0" smtClean="0"/>
              <a:t> mapping</a:t>
            </a:r>
          </a:p>
          <a:p>
            <a:r>
              <a:rPr lang="en-US" dirty="0" smtClean="0"/>
              <a:t>Common Requirements</a:t>
            </a:r>
            <a:endParaRPr lang="en-US" dirty="0"/>
          </a:p>
        </p:txBody>
      </p:sp>
    </p:spTree>
    <p:extLst>
      <p:ext uri="{BB962C8B-B14F-4D97-AF65-F5344CB8AC3E}">
        <p14:creationId xmlns:p14="http://schemas.microsoft.com/office/powerpoint/2010/main" val="1850899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RFP Non-Mandatory</a:t>
            </a:r>
            <a:endParaRPr lang="en-US" dirty="0"/>
          </a:p>
        </p:txBody>
      </p:sp>
      <p:sp>
        <p:nvSpPr>
          <p:cNvPr id="3" name="Content Placeholder 2"/>
          <p:cNvSpPr>
            <a:spLocks noGrp="1"/>
          </p:cNvSpPr>
          <p:nvPr>
            <p:ph idx="1"/>
          </p:nvPr>
        </p:nvSpPr>
        <p:spPr/>
        <p:txBody>
          <a:bodyPr/>
          <a:lstStyle/>
          <a:p>
            <a:r>
              <a:rPr lang="en-US" dirty="0" smtClean="0"/>
              <a:t>Optional mappings</a:t>
            </a:r>
          </a:p>
          <a:p>
            <a:r>
              <a:rPr lang="en-US" dirty="0" smtClean="0"/>
              <a:t>Optional support for conceptual modeling / mapping</a:t>
            </a:r>
          </a:p>
          <a:p>
            <a:r>
              <a:rPr lang="en-US" dirty="0" smtClean="0"/>
              <a:t>Optional MOF representation</a:t>
            </a:r>
            <a:endParaRPr lang="en-US" dirty="0"/>
          </a:p>
        </p:txBody>
      </p:sp>
    </p:spTree>
    <p:extLst>
      <p:ext uri="{BB962C8B-B14F-4D97-AF65-F5344CB8AC3E}">
        <p14:creationId xmlns:p14="http://schemas.microsoft.com/office/powerpoint/2010/main" val="3778795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Additional Layer</a:t>
            </a:r>
            <a:endParaRPr lang="en-US" dirty="0"/>
          </a:p>
        </p:txBody>
      </p:sp>
      <p:sp>
        <p:nvSpPr>
          <p:cNvPr id="5" name="Rectangle 4"/>
          <p:cNvSpPr/>
          <p:nvPr/>
        </p:nvSpPr>
        <p:spPr>
          <a:xfrm>
            <a:off x="2896372" y="1333498"/>
            <a:ext cx="5880209"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a:t>
            </a:r>
            <a:r>
              <a:rPr lang="en-US" dirty="0" smtClean="0"/>
              <a:t>shallow </a:t>
            </a:r>
            <a:r>
              <a:rPr lang="en-US" dirty="0" smtClean="0"/>
              <a:t>conceptual model covering threats and risks</a:t>
            </a:r>
            <a:endParaRPr lang="en-US" dirty="0"/>
          </a:p>
        </p:txBody>
      </p:sp>
      <p:sp>
        <p:nvSpPr>
          <p:cNvPr id="6" name="Rectangle 5"/>
          <p:cNvSpPr/>
          <p:nvPr/>
        </p:nvSpPr>
        <p:spPr>
          <a:xfrm>
            <a:off x="4063528" y="2155914"/>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7353835" y="2155915"/>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Emergence Management Concepts</a:t>
            </a:r>
          </a:p>
          <a:p>
            <a:pPr algn="ctr"/>
            <a:endParaRPr lang="en-US" sz="1400" dirty="0">
              <a:solidFill>
                <a:schemeClr val="bg2">
                  <a:lumMod val="25000"/>
                </a:schemeClr>
              </a:solidFill>
            </a:endParaRPr>
          </a:p>
        </p:txBody>
      </p:sp>
      <p:sp>
        <p:nvSpPr>
          <p:cNvPr id="14" name="Rounded Rectangle 13"/>
          <p:cNvSpPr/>
          <p:nvPr/>
        </p:nvSpPr>
        <p:spPr>
          <a:xfrm>
            <a:off x="5648569" y="3526196"/>
            <a:ext cx="1705265" cy="867747"/>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NIEM Threat/Risk </a:t>
            </a:r>
            <a:r>
              <a:rPr lang="en-US" dirty="0" smtClean="0"/>
              <a:t>Representation</a:t>
            </a:r>
            <a:endParaRPr lang="en-US" dirty="0"/>
          </a:p>
        </p:txBody>
      </p:sp>
      <p:sp>
        <p:nvSpPr>
          <p:cNvPr id="15" name="Left-Right-Up Arrow 14"/>
          <p:cNvSpPr/>
          <p:nvPr/>
        </p:nvSpPr>
        <p:spPr>
          <a:xfrm rot="16200000">
            <a:off x="5942308" y="2432783"/>
            <a:ext cx="1371604" cy="815222"/>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996240" y="4693841"/>
            <a:ext cx="191330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NIEM Exchanges</a:t>
            </a:r>
          </a:p>
          <a:p>
            <a:pPr algn="ctr"/>
            <a:r>
              <a:rPr lang="en-US" dirty="0" smtClean="0">
                <a:solidFill>
                  <a:schemeClr val="bg2">
                    <a:lumMod val="25000"/>
                  </a:schemeClr>
                </a:solidFill>
              </a:rPr>
              <a:t>EDXL / CAP</a:t>
            </a:r>
            <a:endParaRPr lang="en-US" dirty="0">
              <a:solidFill>
                <a:schemeClr val="bg2">
                  <a:lumMod val="25000"/>
                </a:schemeClr>
              </a:solidFill>
            </a:endParaRPr>
          </a:p>
        </p:txBody>
      </p:sp>
      <p:sp>
        <p:nvSpPr>
          <p:cNvPr id="27" name="Rounded Rectangle 26"/>
          <p:cNvSpPr/>
          <p:nvPr/>
        </p:nvSpPr>
        <p:spPr>
          <a:xfrm>
            <a:off x="3878079" y="4122219"/>
            <a:ext cx="1582563" cy="1664970"/>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STIX/TAXII/</a:t>
            </a:r>
            <a:r>
              <a:rPr lang="en-US" sz="1400" dirty="0" err="1" smtClean="0">
                <a:solidFill>
                  <a:schemeClr val="bg2">
                    <a:lumMod val="25000"/>
                  </a:schemeClr>
                </a:solidFill>
              </a:rPr>
              <a:t>Cybox</a:t>
            </a:r>
            <a:endParaRPr lang="en-US" sz="1400" dirty="0" smtClean="0">
              <a:solidFill>
                <a:schemeClr val="bg2">
                  <a:lumMod val="25000"/>
                </a:schemeClr>
              </a:solidFill>
            </a:endParaRPr>
          </a:p>
          <a:p>
            <a:pPr algn="ctr"/>
            <a:r>
              <a:rPr lang="en-US" sz="1400" dirty="0" smtClean="0">
                <a:solidFill>
                  <a:schemeClr val="bg2">
                    <a:lumMod val="25000"/>
                  </a:schemeClr>
                </a:solidFill>
              </a:rPr>
              <a:t>IODEF</a:t>
            </a:r>
            <a:endParaRPr lang="en-US" sz="1400" dirty="0" smtClean="0">
              <a:solidFill>
                <a:schemeClr val="bg2">
                  <a:lumMod val="25000"/>
                </a:schemeClr>
              </a:solidFill>
            </a:endParaRP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NIST</a:t>
            </a:r>
          </a:p>
          <a:p>
            <a:pPr algn="ctr"/>
            <a:r>
              <a:rPr lang="en-US" sz="1400" dirty="0" smtClean="0">
                <a:solidFill>
                  <a:schemeClr val="bg2">
                    <a:lumMod val="25000"/>
                  </a:schemeClr>
                </a:solidFill>
              </a:rPr>
              <a:t>Octave</a:t>
            </a:r>
            <a:endParaRPr lang="en-US" sz="1400" dirty="0" smtClean="0">
              <a:solidFill>
                <a:schemeClr val="bg2">
                  <a:lumMod val="25000"/>
                </a:schemeClr>
              </a:solidFill>
            </a:endParaRP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9" name="Up Arrow 28"/>
          <p:cNvSpPr/>
          <p:nvPr/>
        </p:nvSpPr>
        <p:spPr>
          <a:xfrm>
            <a:off x="7819930" y="3527515"/>
            <a:ext cx="265922" cy="11663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542070" y="1744045"/>
            <a:ext cx="4172721"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 &amp; Execution</a:t>
            </a:r>
            <a:endParaRPr lang="en-US" dirty="0"/>
          </a:p>
        </p:txBody>
      </p:sp>
      <p:sp>
        <p:nvSpPr>
          <p:cNvPr id="21" name="Rectangle 20"/>
          <p:cNvSpPr/>
          <p:nvPr/>
        </p:nvSpPr>
        <p:spPr>
          <a:xfrm>
            <a:off x="1431759" y="1744360"/>
            <a:ext cx="2977350" cy="410547"/>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Strategy &amp; Planning</a:t>
            </a:r>
            <a:endParaRPr lang="en-US" dirty="0"/>
          </a:p>
        </p:txBody>
      </p:sp>
      <p:sp>
        <p:nvSpPr>
          <p:cNvPr id="22" name="Up Arrow 21"/>
          <p:cNvSpPr/>
          <p:nvPr/>
        </p:nvSpPr>
        <p:spPr>
          <a:xfrm>
            <a:off x="4409109" y="2971019"/>
            <a:ext cx="265922" cy="11663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1541101" y="4137345"/>
            <a:ext cx="1355271" cy="164984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SACM</a:t>
            </a:r>
            <a:endParaRPr lang="en-US" sz="1400" dirty="0" smtClean="0">
              <a:solidFill>
                <a:schemeClr val="bg2">
                  <a:lumMod val="25000"/>
                </a:schemeClr>
              </a:solidFill>
            </a:endParaRP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BMM</a:t>
            </a:r>
            <a:endParaRPr lang="en-US" sz="1400" dirty="0" smtClean="0">
              <a:solidFill>
                <a:schemeClr val="bg2">
                  <a:lumMod val="25000"/>
                </a:schemeClr>
              </a:solidFill>
            </a:endParaRPr>
          </a:p>
          <a:p>
            <a:pPr algn="ctr"/>
            <a:r>
              <a:rPr lang="en-US" sz="1400" dirty="0" smtClean="0">
                <a:solidFill>
                  <a:schemeClr val="bg2">
                    <a:lumMod val="25000"/>
                  </a:schemeClr>
                </a:solidFill>
              </a:rPr>
              <a:t>Others</a:t>
            </a:r>
            <a:r>
              <a:rPr lang="en-US" sz="1400" dirty="0" smtClean="0">
                <a:solidFill>
                  <a:schemeClr val="bg2">
                    <a:lumMod val="25000"/>
                  </a:schemeClr>
                </a:solidFill>
              </a:rPr>
              <a:t>…</a:t>
            </a:r>
            <a:endParaRPr lang="en-US" sz="1400" dirty="0">
              <a:solidFill>
                <a:schemeClr val="bg2">
                  <a:lumMod val="25000"/>
                </a:schemeClr>
              </a:solidFill>
            </a:endParaRPr>
          </a:p>
        </p:txBody>
      </p:sp>
      <p:sp>
        <p:nvSpPr>
          <p:cNvPr id="31" name="Up Arrow 30"/>
          <p:cNvSpPr/>
          <p:nvPr/>
        </p:nvSpPr>
        <p:spPr>
          <a:xfrm>
            <a:off x="2085775" y="2181258"/>
            <a:ext cx="265922" cy="1980120"/>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34851" y="1745368"/>
            <a:ext cx="1012534" cy="410547"/>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Policy</a:t>
            </a:r>
            <a:endParaRPr lang="en-US" dirty="0"/>
          </a:p>
        </p:txBody>
      </p:sp>
      <p:sp>
        <p:nvSpPr>
          <p:cNvPr id="17" name="Rounded Rectangle 16"/>
          <p:cNvSpPr/>
          <p:nvPr/>
        </p:nvSpPr>
        <p:spPr>
          <a:xfrm>
            <a:off x="1126282" y="5979692"/>
            <a:ext cx="5909439" cy="624853"/>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Financial – FIBO</a:t>
            </a:r>
          </a:p>
          <a:p>
            <a:pPr algn="ctr"/>
            <a:endParaRPr lang="en-US" sz="1400" dirty="0" smtClean="0">
              <a:solidFill>
                <a:schemeClr val="bg2">
                  <a:lumMod val="25000"/>
                </a:schemeClr>
              </a:solidFill>
            </a:endParaRPr>
          </a:p>
        </p:txBody>
      </p:sp>
    </p:spTree>
    <p:extLst>
      <p:ext uri="{BB962C8B-B14F-4D97-AF65-F5344CB8AC3E}">
        <p14:creationId xmlns:p14="http://schemas.microsoft.com/office/powerpoint/2010/main" val="815198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t>
            </a:r>
            <a:r>
              <a:rPr lang="en-US" dirty="0"/>
              <a:t>1 (Initial – at kick off)</a:t>
            </a:r>
          </a:p>
        </p:txBody>
      </p:sp>
      <p:sp>
        <p:nvSpPr>
          <p:cNvPr id="3" name="Content Placeholder 2"/>
          <p:cNvSpPr>
            <a:spLocks noGrp="1"/>
          </p:cNvSpPr>
          <p:nvPr>
            <p:ph idx="1"/>
          </p:nvPr>
        </p:nvSpPr>
        <p:spPr>
          <a:xfrm>
            <a:off x="457200" y="1600200"/>
            <a:ext cx="4105979" cy="2820427"/>
          </a:xfrm>
        </p:spPr>
        <p:txBody>
          <a:bodyPr>
            <a:normAutofit fontScale="77500" lnSpcReduction="20000"/>
          </a:bodyPr>
          <a:lstStyle/>
          <a:p>
            <a:r>
              <a:rPr lang="en-US" dirty="0" smtClean="0"/>
              <a:t>Create “Cyber Domain PIM” utilizing UML Profile for NIEM to model STIX information exchange</a:t>
            </a:r>
          </a:p>
          <a:p>
            <a:pPr lvl="1"/>
            <a:r>
              <a:rPr lang="en-US" dirty="0" smtClean="0"/>
              <a:t>NIEM profile exists today</a:t>
            </a:r>
          </a:p>
          <a:p>
            <a:pPr lvl="1"/>
            <a:r>
              <a:rPr lang="en-US" dirty="0" smtClean="0"/>
              <a:t>STIX has currently richest model and broadest interest base</a:t>
            </a:r>
          </a:p>
          <a:p>
            <a:endParaRPr lang="en-US" dirty="0"/>
          </a:p>
        </p:txBody>
      </p:sp>
      <p:sp>
        <p:nvSpPr>
          <p:cNvPr id="6" name="Content Placeholder 2"/>
          <p:cNvSpPr txBox="1">
            <a:spLocks/>
          </p:cNvSpPr>
          <p:nvPr/>
        </p:nvSpPr>
        <p:spPr>
          <a:xfrm>
            <a:off x="457201" y="4420627"/>
            <a:ext cx="8364358" cy="229872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Expected output: Specification that includes</a:t>
            </a:r>
          </a:p>
          <a:p>
            <a:pPr lvl="1"/>
            <a:r>
              <a:rPr lang="en-US" dirty="0" smtClean="0"/>
              <a:t>Cyber Domain PIM</a:t>
            </a:r>
          </a:p>
          <a:p>
            <a:pPr lvl="1"/>
            <a:r>
              <a:rPr lang="en-US" dirty="0" smtClean="0"/>
              <a:t>STIX PSM</a:t>
            </a:r>
          </a:p>
          <a:p>
            <a:r>
              <a:rPr lang="en-US" dirty="0" smtClean="0"/>
              <a:t>Rationale: fairly easy to achieve, concretization of a Cyber Domain PIM that can serve as basis for meta-model or semantic models for other platforms </a:t>
            </a:r>
            <a:endParaRPr lang="en-US" dirty="0"/>
          </a:p>
        </p:txBody>
      </p:sp>
      <p:pic>
        <p:nvPicPr>
          <p:cNvPr id="5" name="Picture 4"/>
          <p:cNvPicPr>
            <a:picLocks noChangeAspect="1"/>
          </p:cNvPicPr>
          <p:nvPr/>
        </p:nvPicPr>
        <p:blipFill>
          <a:blip r:embed="rId2"/>
          <a:stretch>
            <a:fillRect/>
          </a:stretch>
        </p:blipFill>
        <p:spPr>
          <a:xfrm>
            <a:off x="4807609" y="1600200"/>
            <a:ext cx="4175618" cy="2351653"/>
          </a:xfrm>
          <a:prstGeom prst="rect">
            <a:avLst/>
          </a:prstGeom>
        </p:spPr>
      </p:pic>
    </p:spTree>
    <p:extLst>
      <p:ext uri="{BB962C8B-B14F-4D97-AF65-F5344CB8AC3E}">
        <p14:creationId xmlns:p14="http://schemas.microsoft.com/office/powerpoint/2010/main" val="389696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Threat Modeling project kicked off in Dec 2013</a:t>
            </a:r>
          </a:p>
          <a:p>
            <a:pPr lvl="1"/>
            <a:r>
              <a:rPr lang="en-US" dirty="0" smtClean="0"/>
              <a:t>Multi-phase approach</a:t>
            </a:r>
          </a:p>
          <a:p>
            <a:pPr lvl="1"/>
            <a:r>
              <a:rPr lang="en-US" dirty="0" smtClean="0"/>
              <a:t>Initially: create Cyber Domain PIM and STIX PSM with UML Profile for NIEM</a:t>
            </a:r>
          </a:p>
          <a:p>
            <a:pPr lvl="1"/>
            <a:r>
              <a:rPr lang="en-US" dirty="0" smtClean="0"/>
              <a:t>Expand to non-cyber domains and inclusion of risk</a:t>
            </a:r>
          </a:p>
          <a:p>
            <a:r>
              <a:rPr lang="en-US" dirty="0" smtClean="0"/>
              <a:t>Evolution of thinking</a:t>
            </a:r>
          </a:p>
          <a:p>
            <a:pPr marL="742950" lvl="2" indent="-342900"/>
            <a:r>
              <a:rPr lang="en-US" sz="2900" dirty="0"/>
              <a:t>Team moves to a conceptual modeling approach covering situational awareness across multiple kinds of threats and risks (not just Cyber)</a:t>
            </a:r>
          </a:p>
          <a:p>
            <a:r>
              <a:rPr lang="en-US" dirty="0" smtClean="0"/>
              <a:t>Progress so far</a:t>
            </a:r>
          </a:p>
          <a:p>
            <a:pPr lvl="1"/>
            <a:r>
              <a:rPr lang="en-US" dirty="0" smtClean="0"/>
              <a:t>Provided preliminary UML version of STIX, identified STIX primary concepts </a:t>
            </a:r>
          </a:p>
          <a:p>
            <a:pPr lvl="1"/>
            <a:r>
              <a:rPr lang="en-US" dirty="0" smtClean="0"/>
              <a:t>Developed initial conceptual threat model</a:t>
            </a:r>
          </a:p>
          <a:p>
            <a:pPr lvl="1"/>
            <a:r>
              <a:rPr lang="en-US" dirty="0" smtClean="0"/>
              <a:t>Some basic mappings from NIEM to STIX by ‘pivoting’ through conceptual model</a:t>
            </a:r>
          </a:p>
          <a:p>
            <a:r>
              <a:rPr lang="en-US" dirty="0" smtClean="0"/>
              <a:t>Next steps</a:t>
            </a:r>
          </a:p>
          <a:p>
            <a:pPr lvl="1"/>
            <a:r>
              <a:rPr lang="en-US" dirty="0" smtClean="0"/>
              <a:t>Expand conceptual model and solidify NIEM and STIX mappings</a:t>
            </a:r>
          </a:p>
          <a:p>
            <a:pPr lvl="1"/>
            <a:r>
              <a:rPr lang="en-US" dirty="0" smtClean="0"/>
              <a:t>Identify additional information domains/sharing stacks for mapping</a:t>
            </a:r>
          </a:p>
          <a:p>
            <a:pPr lvl="1"/>
            <a:r>
              <a:rPr lang="en-US" dirty="0" smtClean="0"/>
              <a:t>Explore additional use cases (including modeling and predictive analysis)</a:t>
            </a:r>
          </a:p>
          <a:p>
            <a:pPr lvl="1"/>
            <a:r>
              <a:rPr lang="en-US" dirty="0" smtClean="0"/>
              <a:t>Integration with Risk Meta Model </a:t>
            </a:r>
          </a:p>
          <a:p>
            <a:pPr lvl="1"/>
            <a:r>
              <a:rPr lang="en-US" dirty="0" smtClean="0"/>
              <a:t>Issue OMG-RFP</a:t>
            </a:r>
          </a:p>
          <a:p>
            <a:r>
              <a:rPr lang="en-US" dirty="0" smtClean="0"/>
              <a:t>There are scope and “business case” directions being set as the team has evolved</a:t>
            </a:r>
          </a:p>
        </p:txBody>
      </p:sp>
    </p:spTree>
    <p:extLst>
      <p:ext uri="{BB962C8B-B14F-4D97-AF65-F5344CB8AC3E}">
        <p14:creationId xmlns:p14="http://schemas.microsoft.com/office/powerpoint/2010/main" val="1717141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Large Company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Company with multiple datacenters, office facilities, international business activity</a:t>
            </a:r>
          </a:p>
          <a:p>
            <a:r>
              <a:rPr lang="en-US" dirty="0" smtClean="0"/>
              <a:t>Large number of deployed security systems, sensors</a:t>
            </a:r>
          </a:p>
          <a:p>
            <a:pPr lvl="1"/>
            <a:r>
              <a:rPr lang="en-US" dirty="0" smtClean="0"/>
              <a:t>Firewalls, IDS/IPS, SIEM, monitoring systems, notification/alerting, etc. </a:t>
            </a:r>
          </a:p>
          <a:p>
            <a:pPr lvl="1"/>
            <a:r>
              <a:rPr lang="en-US" dirty="0" smtClean="0"/>
              <a:t>Uses FW/Snort rules, STIX/TAXII, </a:t>
            </a:r>
            <a:r>
              <a:rPr lang="en-US" dirty="0" err="1" smtClean="0"/>
              <a:t>IODef</a:t>
            </a:r>
            <a:r>
              <a:rPr lang="en-US" dirty="0" smtClean="0"/>
              <a:t>, alarms for fire and intrusions, etc. </a:t>
            </a:r>
          </a:p>
          <a:p>
            <a:pPr lvl="1"/>
            <a:r>
              <a:rPr lang="en-US" dirty="0" smtClean="0"/>
              <a:t>Physical and information security staff, some 24/7</a:t>
            </a:r>
          </a:p>
          <a:p>
            <a:r>
              <a:rPr lang="en-US" dirty="0" smtClean="0"/>
              <a:t>Interoperable (but not uniform) threat monitoring and assessment</a:t>
            </a:r>
            <a:endParaRPr lang="en-US" dirty="0"/>
          </a:p>
        </p:txBody>
      </p:sp>
    </p:spTree>
    <p:extLst>
      <p:ext uri="{BB962C8B-B14F-4D97-AF65-F5344CB8AC3E}">
        <p14:creationId xmlns:p14="http://schemas.microsoft.com/office/powerpoint/2010/main" val="330609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Critical Infrastructure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Target: A group of organizations that collaboratively manage critical infrastructure and utilize Industrial Control Systems.</a:t>
            </a:r>
          </a:p>
          <a:p>
            <a:r>
              <a:rPr lang="en-US" dirty="0" smtClean="0"/>
              <a:t>Power, water and other critical infrastructure are threatened by cyber and physical terrorism. </a:t>
            </a:r>
          </a:p>
          <a:p>
            <a:r>
              <a:rPr lang="en-US" dirty="0" smtClean="0"/>
              <a:t>Industrial Control Systems are increasingly computer controlled and connected (directly or indirectly) to the internet and may embed compromised control hardware/software from questionable sources.</a:t>
            </a:r>
            <a:endParaRPr lang="en-US" dirty="0"/>
          </a:p>
        </p:txBody>
      </p:sp>
    </p:spTree>
    <p:extLst>
      <p:ext uri="{BB962C8B-B14F-4D97-AF65-F5344CB8AC3E}">
        <p14:creationId xmlns:p14="http://schemas.microsoft.com/office/powerpoint/2010/main" val="1703065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10813" y="4315290"/>
            <a:ext cx="1248295" cy="624147"/>
            <a:chOff x="2158" y="1276780"/>
            <a:chExt cx="1248295" cy="624147"/>
          </a:xfrm>
        </p:grpSpPr>
        <p:sp>
          <p:nvSpPr>
            <p:cNvPr id="27" name="Rectangle 26"/>
            <p:cNvSpPr/>
            <p:nvPr/>
          </p:nvSpPr>
          <p:spPr>
            <a:xfrm>
              <a:off x="2158"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8" name="Rectangle 27"/>
            <p:cNvSpPr/>
            <p:nvPr/>
          </p:nvSpPr>
          <p:spPr>
            <a:xfrm>
              <a:off x="2158"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PIM</a:t>
              </a:r>
              <a:endParaRPr lang="en-US" sz="1700" kern="1200" dirty="0"/>
            </a:p>
          </p:txBody>
        </p:sp>
      </p:grpSp>
      <p:grpSp>
        <p:nvGrpSpPr>
          <p:cNvPr id="3" name="Group 2"/>
          <p:cNvGrpSpPr/>
          <p:nvPr/>
        </p:nvGrpSpPr>
        <p:grpSpPr>
          <a:xfrm>
            <a:off x="4859108" y="5121000"/>
            <a:ext cx="1248295" cy="624147"/>
            <a:chOff x="314231" y="2163071"/>
            <a:chExt cx="1248295" cy="624147"/>
          </a:xfrm>
        </p:grpSpPr>
        <p:sp>
          <p:nvSpPr>
            <p:cNvPr id="25" name="Rectangle 24"/>
            <p:cNvSpPr/>
            <p:nvPr/>
          </p:nvSpPr>
          <p:spPr>
            <a:xfrm>
              <a:off x="314231"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6" name="Rectangle 25"/>
            <p:cNvSpPr/>
            <p:nvPr/>
          </p:nvSpPr>
          <p:spPr>
            <a:xfrm>
              <a:off x="314231"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XML</a:t>
              </a:r>
              <a:endParaRPr lang="en-US" sz="1700" kern="1200" dirty="0"/>
            </a:p>
          </p:txBody>
        </p:sp>
      </p:grpSp>
      <p:grpSp>
        <p:nvGrpSpPr>
          <p:cNvPr id="4" name="Group 3"/>
          <p:cNvGrpSpPr/>
          <p:nvPr/>
        </p:nvGrpSpPr>
        <p:grpSpPr>
          <a:xfrm>
            <a:off x="4859108" y="5947764"/>
            <a:ext cx="1248295" cy="624147"/>
            <a:chOff x="314231" y="3049361"/>
            <a:chExt cx="1248295" cy="624147"/>
          </a:xfrm>
        </p:grpSpPr>
        <p:sp>
          <p:nvSpPr>
            <p:cNvPr id="23" name="Rectangle 22"/>
            <p:cNvSpPr/>
            <p:nvPr/>
          </p:nvSpPr>
          <p:spPr>
            <a:xfrm>
              <a:off x="314231" y="304936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4" name="Rectangle 23"/>
            <p:cNvSpPr/>
            <p:nvPr/>
          </p:nvSpPr>
          <p:spPr>
            <a:xfrm>
              <a:off x="314231" y="304936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JSON</a:t>
              </a:r>
              <a:endParaRPr lang="en-US" sz="1700" kern="1200" dirty="0"/>
            </a:p>
          </p:txBody>
        </p:sp>
      </p:grpSp>
      <p:grpSp>
        <p:nvGrpSpPr>
          <p:cNvPr id="5" name="Group 4"/>
          <p:cNvGrpSpPr/>
          <p:nvPr/>
        </p:nvGrpSpPr>
        <p:grpSpPr>
          <a:xfrm>
            <a:off x="1476227" y="3524491"/>
            <a:ext cx="1248295" cy="624147"/>
            <a:chOff x="1512596" y="1276780"/>
            <a:chExt cx="1248295" cy="624147"/>
          </a:xfrm>
        </p:grpSpPr>
        <p:sp>
          <p:nvSpPr>
            <p:cNvPr id="21" name="Rectangle 20"/>
            <p:cNvSpPr/>
            <p:nvPr/>
          </p:nvSpPr>
          <p:spPr>
            <a:xfrm>
              <a:off x="1512596"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2" name="Rectangle 21"/>
            <p:cNvSpPr/>
            <p:nvPr/>
          </p:nvSpPr>
          <p:spPr>
            <a:xfrm>
              <a:off x="1512596"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IODef</a:t>
              </a:r>
              <a:r>
                <a:rPr lang="en-US" sz="1700" kern="1200" dirty="0" smtClean="0"/>
                <a:t> (model)</a:t>
              </a:r>
              <a:endParaRPr lang="en-US" sz="1700" kern="1200" dirty="0"/>
            </a:p>
          </p:txBody>
        </p:sp>
      </p:grpSp>
      <p:grpSp>
        <p:nvGrpSpPr>
          <p:cNvPr id="6" name="Group 5"/>
          <p:cNvGrpSpPr/>
          <p:nvPr/>
        </p:nvGrpSpPr>
        <p:grpSpPr>
          <a:xfrm>
            <a:off x="490075" y="4410781"/>
            <a:ext cx="1248295" cy="625831"/>
            <a:chOff x="576375" y="2787218"/>
            <a:chExt cx="1248295" cy="625831"/>
          </a:xfrm>
        </p:grpSpPr>
        <p:sp>
          <p:nvSpPr>
            <p:cNvPr id="19" name="Rectangle 18"/>
            <p:cNvSpPr/>
            <p:nvPr/>
          </p:nvSpPr>
          <p:spPr>
            <a:xfrm>
              <a:off x="576375" y="2787218"/>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0" name="Rectangle 19"/>
            <p:cNvSpPr/>
            <p:nvPr/>
          </p:nvSpPr>
          <p:spPr>
            <a:xfrm>
              <a:off x="576375" y="2788902"/>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IODef</a:t>
              </a:r>
              <a:r>
                <a:rPr lang="en-US" sz="1700" kern="1200" dirty="0" smtClean="0"/>
                <a:t> (protocol)</a:t>
              </a:r>
              <a:endParaRPr lang="en-US" sz="1700" kern="1200" dirty="0"/>
            </a:p>
          </p:txBody>
        </p:sp>
      </p:grpSp>
      <p:grpSp>
        <p:nvGrpSpPr>
          <p:cNvPr id="7" name="Group 6"/>
          <p:cNvGrpSpPr/>
          <p:nvPr/>
        </p:nvGrpSpPr>
        <p:grpSpPr>
          <a:xfrm>
            <a:off x="4661612" y="2210609"/>
            <a:ext cx="1248295" cy="624147"/>
            <a:chOff x="3023034" y="1276780"/>
            <a:chExt cx="1248295" cy="624147"/>
          </a:xfrm>
        </p:grpSpPr>
        <p:sp>
          <p:nvSpPr>
            <p:cNvPr id="17" name="Rectangle 16"/>
            <p:cNvSpPr/>
            <p:nvPr/>
          </p:nvSpPr>
          <p:spPr>
            <a:xfrm>
              <a:off x="3023034"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8" name="Rectangle 17"/>
            <p:cNvSpPr/>
            <p:nvPr/>
          </p:nvSpPr>
          <p:spPr>
            <a:xfrm>
              <a:off x="3023034"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CAP (Model)</a:t>
              </a:r>
              <a:endParaRPr lang="en-US" sz="1700" kern="1200" dirty="0"/>
            </a:p>
          </p:txBody>
        </p:sp>
      </p:grpSp>
      <p:grpSp>
        <p:nvGrpSpPr>
          <p:cNvPr id="8" name="Group 7"/>
          <p:cNvGrpSpPr/>
          <p:nvPr/>
        </p:nvGrpSpPr>
        <p:grpSpPr>
          <a:xfrm>
            <a:off x="7029650" y="1664151"/>
            <a:ext cx="1248295" cy="624147"/>
            <a:chOff x="3335108" y="2163071"/>
            <a:chExt cx="1248295" cy="624147"/>
          </a:xfrm>
        </p:grpSpPr>
        <p:sp>
          <p:nvSpPr>
            <p:cNvPr id="15" name="Rectangle 14"/>
            <p:cNvSpPr/>
            <p:nvPr/>
          </p:nvSpPr>
          <p:spPr>
            <a:xfrm>
              <a:off x="3335108"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6" name="Rectangle 15"/>
            <p:cNvSpPr/>
            <p:nvPr/>
          </p:nvSpPr>
          <p:spPr>
            <a:xfrm>
              <a:off x="3335108"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Cap XML</a:t>
              </a:r>
              <a:endParaRPr lang="en-US" sz="1700" kern="1200" dirty="0"/>
            </a:p>
          </p:txBody>
        </p:sp>
      </p:grpSp>
      <p:grpSp>
        <p:nvGrpSpPr>
          <p:cNvPr id="9" name="Group 8"/>
          <p:cNvGrpSpPr/>
          <p:nvPr/>
        </p:nvGrpSpPr>
        <p:grpSpPr>
          <a:xfrm>
            <a:off x="5550312" y="3469984"/>
            <a:ext cx="1248295" cy="624147"/>
            <a:chOff x="4533472" y="1276780"/>
            <a:chExt cx="1248295" cy="624147"/>
          </a:xfrm>
        </p:grpSpPr>
        <p:sp>
          <p:nvSpPr>
            <p:cNvPr id="13" name="Rectangle 12"/>
            <p:cNvSpPr/>
            <p:nvPr/>
          </p:nvSpPr>
          <p:spPr>
            <a:xfrm>
              <a:off x="4533472"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4" name="Rectangle 13"/>
            <p:cNvSpPr/>
            <p:nvPr/>
          </p:nvSpPr>
          <p:spPr>
            <a:xfrm>
              <a:off x="4533472"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Snort (model)</a:t>
              </a:r>
              <a:endParaRPr lang="en-US" sz="1700" kern="1200" dirty="0"/>
            </a:p>
          </p:txBody>
        </p:sp>
      </p:grpSp>
      <p:grpSp>
        <p:nvGrpSpPr>
          <p:cNvPr id="10" name="Group 9"/>
          <p:cNvGrpSpPr/>
          <p:nvPr/>
        </p:nvGrpSpPr>
        <p:grpSpPr>
          <a:xfrm>
            <a:off x="7438505" y="4357958"/>
            <a:ext cx="1248295" cy="624147"/>
            <a:chOff x="4845546" y="2163071"/>
            <a:chExt cx="1248295" cy="624147"/>
          </a:xfrm>
        </p:grpSpPr>
        <p:sp>
          <p:nvSpPr>
            <p:cNvPr id="11" name="Rectangle 10"/>
            <p:cNvSpPr/>
            <p:nvPr/>
          </p:nvSpPr>
          <p:spPr>
            <a:xfrm>
              <a:off x="4845546"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2" name="Rectangle 11"/>
            <p:cNvSpPr/>
            <p:nvPr/>
          </p:nvSpPr>
          <p:spPr>
            <a:xfrm>
              <a:off x="4845546"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Snort rules</a:t>
              </a:r>
              <a:endParaRPr lang="en-US" sz="1700" kern="1200" dirty="0"/>
            </a:p>
          </p:txBody>
        </p:sp>
      </p:grpSp>
      <p:cxnSp>
        <p:nvCxnSpPr>
          <p:cNvPr id="32" name="Straight Arrow Connector 31"/>
          <p:cNvCxnSpPr>
            <a:stCxn id="17" idx="2"/>
            <a:endCxn id="21" idx="3"/>
          </p:cNvCxnSpPr>
          <p:nvPr/>
        </p:nvCxnSpPr>
        <p:spPr>
          <a:xfrm flipH="1">
            <a:off x="2724522" y="2834756"/>
            <a:ext cx="2561238" cy="1001809"/>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17" idx="2"/>
            <a:endCxn id="14" idx="1"/>
          </p:cNvCxnSpPr>
          <p:nvPr/>
        </p:nvCxnSpPr>
        <p:spPr>
          <a:xfrm>
            <a:off x="5285760" y="2834756"/>
            <a:ext cx="264552" cy="947302"/>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6" name="Straight Arrow Connector 35"/>
          <p:cNvCxnSpPr>
            <a:stCxn id="21" idx="3"/>
            <a:endCxn id="27" idx="0"/>
          </p:cNvCxnSpPr>
          <p:nvPr/>
        </p:nvCxnSpPr>
        <p:spPr>
          <a:xfrm>
            <a:off x="2724522" y="3836565"/>
            <a:ext cx="1510439" cy="478725"/>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9" name="Straight Arrow Connector 38"/>
          <p:cNvCxnSpPr>
            <a:stCxn id="13" idx="1"/>
            <a:endCxn id="27" idx="0"/>
          </p:cNvCxnSpPr>
          <p:nvPr/>
        </p:nvCxnSpPr>
        <p:spPr>
          <a:xfrm flipH="1">
            <a:off x="4234961" y="3782058"/>
            <a:ext cx="1315351" cy="533232"/>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3" name="Straight Arrow Connector 42"/>
          <p:cNvCxnSpPr>
            <a:stCxn id="17" idx="2"/>
            <a:endCxn id="27" idx="0"/>
          </p:cNvCxnSpPr>
          <p:nvPr/>
        </p:nvCxnSpPr>
        <p:spPr>
          <a:xfrm flipH="1">
            <a:off x="4234961" y="2834756"/>
            <a:ext cx="1050799" cy="1480534"/>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5" name="Straight Arrow Connector 44"/>
          <p:cNvCxnSpPr>
            <a:stCxn id="21" idx="3"/>
            <a:endCxn id="13" idx="1"/>
          </p:cNvCxnSpPr>
          <p:nvPr/>
        </p:nvCxnSpPr>
        <p:spPr>
          <a:xfrm flipV="1">
            <a:off x="2724522" y="3782058"/>
            <a:ext cx="2825790" cy="54507"/>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7" name="Elbow Connector 46"/>
          <p:cNvCxnSpPr>
            <a:stCxn id="21" idx="1"/>
            <a:endCxn id="19" idx="0"/>
          </p:cNvCxnSpPr>
          <p:nvPr/>
        </p:nvCxnSpPr>
        <p:spPr>
          <a:xfrm rot="10800000" flipV="1">
            <a:off x="1114223" y="3836565"/>
            <a:ext cx="362004" cy="574216"/>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49" name="Elbow Connector 48"/>
          <p:cNvCxnSpPr>
            <a:stCxn id="17" idx="3"/>
            <a:endCxn id="15" idx="2"/>
          </p:cNvCxnSpPr>
          <p:nvPr/>
        </p:nvCxnSpPr>
        <p:spPr>
          <a:xfrm flipV="1">
            <a:off x="5909907" y="2288298"/>
            <a:ext cx="1743891" cy="234385"/>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51" name="Elbow Connector 50"/>
          <p:cNvCxnSpPr>
            <a:stCxn id="14" idx="3"/>
            <a:endCxn id="11" idx="0"/>
          </p:cNvCxnSpPr>
          <p:nvPr/>
        </p:nvCxnSpPr>
        <p:spPr>
          <a:xfrm>
            <a:off x="6798607" y="3782058"/>
            <a:ext cx="1264046" cy="575900"/>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54" name="Straight Connector 53"/>
          <p:cNvCxnSpPr>
            <a:stCxn id="27" idx="2"/>
            <a:endCxn id="25" idx="1"/>
          </p:cNvCxnSpPr>
          <p:nvPr/>
        </p:nvCxnSpPr>
        <p:spPr>
          <a:xfrm>
            <a:off x="4234961" y="4939437"/>
            <a:ext cx="624147" cy="493637"/>
          </a:xfrm>
          <a:prstGeom prst="line">
            <a:avLst/>
          </a:prstGeom>
        </p:spPr>
        <p:style>
          <a:lnRef idx="1">
            <a:schemeClr val="accent2"/>
          </a:lnRef>
          <a:fillRef idx="3">
            <a:schemeClr val="accent2"/>
          </a:fillRef>
          <a:effectRef idx="2">
            <a:schemeClr val="accent2"/>
          </a:effectRef>
          <a:fontRef idx="minor">
            <a:schemeClr val="lt1"/>
          </a:fontRef>
        </p:style>
      </p:cxnSp>
      <p:cxnSp>
        <p:nvCxnSpPr>
          <p:cNvPr id="56" name="Elbow Connector 55"/>
          <p:cNvCxnSpPr>
            <a:stCxn id="27" idx="2"/>
            <a:endCxn id="24" idx="1"/>
          </p:cNvCxnSpPr>
          <p:nvPr/>
        </p:nvCxnSpPr>
        <p:spPr>
          <a:xfrm rot="16200000" flipH="1">
            <a:off x="3886834" y="5287563"/>
            <a:ext cx="1320401" cy="624147"/>
          </a:xfrm>
          <a:prstGeom prst="bentConnector2">
            <a:avLst/>
          </a:prstGeom>
        </p:spPr>
        <p:style>
          <a:lnRef idx="1">
            <a:schemeClr val="accent2"/>
          </a:lnRef>
          <a:fillRef idx="3">
            <a:schemeClr val="accent2"/>
          </a:fillRef>
          <a:effectRef idx="2">
            <a:schemeClr val="accent2"/>
          </a:effectRef>
          <a:fontRef idx="minor">
            <a:schemeClr val="lt1"/>
          </a:fontRef>
        </p:style>
      </p:cxnSp>
      <p:grpSp>
        <p:nvGrpSpPr>
          <p:cNvPr id="64" name="Group 63"/>
          <p:cNvGrpSpPr/>
          <p:nvPr/>
        </p:nvGrpSpPr>
        <p:grpSpPr>
          <a:xfrm>
            <a:off x="2506216" y="2125935"/>
            <a:ext cx="1000869" cy="500434"/>
            <a:chOff x="4844560" y="1426474"/>
            <a:chExt cx="1000869" cy="500434"/>
          </a:xfrm>
        </p:grpSpPr>
        <p:sp>
          <p:nvSpPr>
            <p:cNvPr id="68" name="Rectangle 67"/>
            <p:cNvSpPr/>
            <p:nvPr/>
          </p:nvSpPr>
          <p:spPr>
            <a:xfrm>
              <a:off x="4844560" y="1426474"/>
              <a:ext cx="1000869" cy="500434"/>
            </a:xfrm>
            <a:prstGeom prst="rect">
              <a:avLst/>
            </a:prstGeom>
          </p:spPr>
          <p:style>
            <a:lnRef idx="1">
              <a:schemeClr val="accent2"/>
            </a:lnRef>
            <a:fillRef idx="3">
              <a:schemeClr val="accent2"/>
            </a:fillRef>
            <a:effectRef idx="2">
              <a:schemeClr val="accent2"/>
            </a:effectRef>
            <a:fontRef idx="minor">
              <a:schemeClr val="lt1"/>
            </a:fontRef>
          </p:style>
        </p:sp>
        <p:sp>
          <p:nvSpPr>
            <p:cNvPr id="69" name="Rectangle 68"/>
            <p:cNvSpPr/>
            <p:nvPr/>
          </p:nvSpPr>
          <p:spPr>
            <a:xfrm>
              <a:off x="4844560" y="1426474"/>
              <a:ext cx="1000869" cy="50043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Physical Threat Model</a:t>
              </a:r>
              <a:endParaRPr lang="en-US" sz="1400" kern="1200" dirty="0"/>
            </a:p>
          </p:txBody>
        </p:sp>
      </p:grpSp>
      <p:grpSp>
        <p:nvGrpSpPr>
          <p:cNvPr id="65" name="Group 64"/>
          <p:cNvGrpSpPr/>
          <p:nvPr/>
        </p:nvGrpSpPr>
        <p:grpSpPr>
          <a:xfrm>
            <a:off x="659782" y="1475792"/>
            <a:ext cx="1000869" cy="500434"/>
            <a:chOff x="5094777" y="2137091"/>
            <a:chExt cx="1000869" cy="500434"/>
          </a:xfrm>
        </p:grpSpPr>
        <p:sp>
          <p:nvSpPr>
            <p:cNvPr id="66" name="Rectangle 65"/>
            <p:cNvSpPr/>
            <p:nvPr/>
          </p:nvSpPr>
          <p:spPr>
            <a:xfrm>
              <a:off x="5094777" y="2137091"/>
              <a:ext cx="1000869" cy="500434"/>
            </a:xfrm>
            <a:prstGeom prst="rect">
              <a:avLst/>
            </a:prstGeom>
          </p:spPr>
          <p:style>
            <a:lnRef idx="1">
              <a:schemeClr val="accent2"/>
            </a:lnRef>
            <a:fillRef idx="3">
              <a:schemeClr val="accent2"/>
            </a:fillRef>
            <a:effectRef idx="2">
              <a:schemeClr val="accent2"/>
            </a:effectRef>
            <a:fontRef idx="minor">
              <a:schemeClr val="lt1"/>
            </a:fontRef>
          </p:style>
        </p:sp>
        <p:sp>
          <p:nvSpPr>
            <p:cNvPr id="67" name="Rectangle 66"/>
            <p:cNvSpPr/>
            <p:nvPr/>
          </p:nvSpPr>
          <p:spPr>
            <a:xfrm>
              <a:off x="5094777" y="2137091"/>
              <a:ext cx="1000869" cy="50043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PT XML (notional)</a:t>
              </a:r>
              <a:endParaRPr lang="en-US" sz="1400" kern="1200" dirty="0"/>
            </a:p>
          </p:txBody>
        </p:sp>
      </p:grpSp>
      <p:cxnSp>
        <p:nvCxnSpPr>
          <p:cNvPr id="71" name="Elbow Connector 70"/>
          <p:cNvCxnSpPr>
            <a:stCxn id="66" idx="2"/>
            <a:endCxn id="69" idx="1"/>
          </p:cNvCxnSpPr>
          <p:nvPr/>
        </p:nvCxnSpPr>
        <p:spPr>
          <a:xfrm rot="16200000" flipH="1">
            <a:off x="1633253" y="1503189"/>
            <a:ext cx="399926" cy="1345999"/>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74" name="Straight Arrow Connector 73"/>
          <p:cNvCxnSpPr>
            <a:stCxn id="18" idx="2"/>
            <a:endCxn id="68" idx="2"/>
          </p:cNvCxnSpPr>
          <p:nvPr/>
        </p:nvCxnSpPr>
        <p:spPr>
          <a:xfrm flipH="1" flipV="1">
            <a:off x="3006651" y="2626369"/>
            <a:ext cx="2279109" cy="208387"/>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76" name="Straight Arrow Connector 75"/>
          <p:cNvCxnSpPr>
            <a:stCxn id="68" idx="2"/>
            <a:endCxn id="21" idx="3"/>
          </p:cNvCxnSpPr>
          <p:nvPr/>
        </p:nvCxnSpPr>
        <p:spPr>
          <a:xfrm flipH="1">
            <a:off x="2724522" y="2626369"/>
            <a:ext cx="282129" cy="1210196"/>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78" name="Straight Arrow Connector 77"/>
          <p:cNvCxnSpPr>
            <a:stCxn id="69" idx="2"/>
            <a:endCxn id="27" idx="0"/>
          </p:cNvCxnSpPr>
          <p:nvPr/>
        </p:nvCxnSpPr>
        <p:spPr>
          <a:xfrm>
            <a:off x="3006651" y="2626369"/>
            <a:ext cx="1228310" cy="1688921"/>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80" name="Straight Arrow Connector 79"/>
          <p:cNvCxnSpPr>
            <a:stCxn id="69" idx="2"/>
            <a:endCxn id="13" idx="1"/>
          </p:cNvCxnSpPr>
          <p:nvPr/>
        </p:nvCxnSpPr>
        <p:spPr>
          <a:xfrm>
            <a:off x="3006651" y="2626369"/>
            <a:ext cx="2543661" cy="1155689"/>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sp>
        <p:nvSpPr>
          <p:cNvPr id="29" name="Title 28"/>
          <p:cNvSpPr>
            <a:spLocks noGrp="1"/>
          </p:cNvSpPr>
          <p:nvPr>
            <p:ph type="title"/>
          </p:nvPr>
        </p:nvSpPr>
        <p:spPr/>
        <p:txBody>
          <a:bodyPr>
            <a:normAutofit fontScale="90000"/>
          </a:bodyPr>
          <a:lstStyle/>
          <a:p>
            <a:r>
              <a:rPr lang="en-US" dirty="0" smtClean="0"/>
              <a:t>Existing Interoperability</a:t>
            </a:r>
            <a:br>
              <a:rPr lang="en-US" dirty="0" smtClean="0"/>
            </a:br>
            <a:r>
              <a:rPr lang="en-US" dirty="0" smtClean="0"/>
              <a:t>No Common Meta Model</a:t>
            </a:r>
            <a:endParaRPr lang="en-US" dirty="0"/>
          </a:p>
        </p:txBody>
      </p:sp>
    </p:spTree>
    <p:extLst>
      <p:ext uri="{BB962C8B-B14F-4D97-AF65-F5344CB8AC3E}">
        <p14:creationId xmlns:p14="http://schemas.microsoft.com/office/powerpoint/2010/main" val="828354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10813" y="4315290"/>
            <a:ext cx="1248295" cy="624147"/>
            <a:chOff x="2158" y="1276780"/>
            <a:chExt cx="1248295" cy="624147"/>
          </a:xfrm>
        </p:grpSpPr>
        <p:sp>
          <p:nvSpPr>
            <p:cNvPr id="27" name="Rectangle 26"/>
            <p:cNvSpPr/>
            <p:nvPr/>
          </p:nvSpPr>
          <p:spPr>
            <a:xfrm>
              <a:off x="2158"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8" name="Rectangle 27"/>
            <p:cNvSpPr/>
            <p:nvPr/>
          </p:nvSpPr>
          <p:spPr>
            <a:xfrm>
              <a:off x="2158"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PIM</a:t>
              </a:r>
              <a:endParaRPr lang="en-US" sz="1700" kern="1200" dirty="0"/>
            </a:p>
          </p:txBody>
        </p:sp>
      </p:grpSp>
      <p:grpSp>
        <p:nvGrpSpPr>
          <p:cNvPr id="3" name="Group 2"/>
          <p:cNvGrpSpPr/>
          <p:nvPr/>
        </p:nvGrpSpPr>
        <p:grpSpPr>
          <a:xfrm>
            <a:off x="4859108" y="5121000"/>
            <a:ext cx="1248295" cy="624147"/>
            <a:chOff x="314231" y="2163071"/>
            <a:chExt cx="1248295" cy="624147"/>
          </a:xfrm>
        </p:grpSpPr>
        <p:sp>
          <p:nvSpPr>
            <p:cNvPr id="25" name="Rectangle 24"/>
            <p:cNvSpPr/>
            <p:nvPr/>
          </p:nvSpPr>
          <p:spPr>
            <a:xfrm>
              <a:off x="314231"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6" name="Rectangle 25"/>
            <p:cNvSpPr/>
            <p:nvPr/>
          </p:nvSpPr>
          <p:spPr>
            <a:xfrm>
              <a:off x="314231"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XML</a:t>
              </a:r>
              <a:endParaRPr lang="en-US" sz="1700" kern="1200" dirty="0"/>
            </a:p>
          </p:txBody>
        </p:sp>
      </p:grpSp>
      <p:grpSp>
        <p:nvGrpSpPr>
          <p:cNvPr id="4" name="Group 3"/>
          <p:cNvGrpSpPr/>
          <p:nvPr/>
        </p:nvGrpSpPr>
        <p:grpSpPr>
          <a:xfrm>
            <a:off x="4859108" y="5947764"/>
            <a:ext cx="1248295" cy="624147"/>
            <a:chOff x="314231" y="3049361"/>
            <a:chExt cx="1248295" cy="624147"/>
          </a:xfrm>
        </p:grpSpPr>
        <p:sp>
          <p:nvSpPr>
            <p:cNvPr id="23" name="Rectangle 22"/>
            <p:cNvSpPr/>
            <p:nvPr/>
          </p:nvSpPr>
          <p:spPr>
            <a:xfrm>
              <a:off x="314231" y="304936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4" name="Rectangle 23"/>
            <p:cNvSpPr/>
            <p:nvPr/>
          </p:nvSpPr>
          <p:spPr>
            <a:xfrm>
              <a:off x="314231" y="304936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JSON</a:t>
              </a:r>
              <a:endParaRPr lang="en-US" sz="1700" kern="1200" dirty="0"/>
            </a:p>
          </p:txBody>
        </p:sp>
      </p:grpSp>
      <p:grpSp>
        <p:nvGrpSpPr>
          <p:cNvPr id="5" name="Group 4"/>
          <p:cNvGrpSpPr/>
          <p:nvPr/>
        </p:nvGrpSpPr>
        <p:grpSpPr>
          <a:xfrm>
            <a:off x="1476227" y="3524491"/>
            <a:ext cx="1248295" cy="624147"/>
            <a:chOff x="1512596" y="1276780"/>
            <a:chExt cx="1248295" cy="624147"/>
          </a:xfrm>
        </p:grpSpPr>
        <p:sp>
          <p:nvSpPr>
            <p:cNvPr id="21" name="Rectangle 20"/>
            <p:cNvSpPr/>
            <p:nvPr/>
          </p:nvSpPr>
          <p:spPr>
            <a:xfrm>
              <a:off x="1512596"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2" name="Rectangle 21"/>
            <p:cNvSpPr/>
            <p:nvPr/>
          </p:nvSpPr>
          <p:spPr>
            <a:xfrm>
              <a:off x="1512596"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IODef</a:t>
              </a:r>
              <a:r>
                <a:rPr lang="en-US" sz="1700" kern="1200" dirty="0" smtClean="0"/>
                <a:t> (model)</a:t>
              </a:r>
              <a:endParaRPr lang="en-US" sz="1700" kern="1200" dirty="0"/>
            </a:p>
          </p:txBody>
        </p:sp>
      </p:grpSp>
      <p:grpSp>
        <p:nvGrpSpPr>
          <p:cNvPr id="6" name="Group 5"/>
          <p:cNvGrpSpPr/>
          <p:nvPr/>
        </p:nvGrpSpPr>
        <p:grpSpPr>
          <a:xfrm>
            <a:off x="490075" y="4410781"/>
            <a:ext cx="1248295" cy="625831"/>
            <a:chOff x="576375" y="2787218"/>
            <a:chExt cx="1248295" cy="625831"/>
          </a:xfrm>
        </p:grpSpPr>
        <p:sp>
          <p:nvSpPr>
            <p:cNvPr id="19" name="Rectangle 18"/>
            <p:cNvSpPr/>
            <p:nvPr/>
          </p:nvSpPr>
          <p:spPr>
            <a:xfrm>
              <a:off x="576375" y="2787218"/>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0" name="Rectangle 19"/>
            <p:cNvSpPr/>
            <p:nvPr/>
          </p:nvSpPr>
          <p:spPr>
            <a:xfrm>
              <a:off x="576375" y="2788902"/>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IODef</a:t>
              </a:r>
              <a:r>
                <a:rPr lang="en-US" sz="1700" kern="1200" dirty="0" smtClean="0"/>
                <a:t> (protocol)</a:t>
              </a:r>
              <a:endParaRPr lang="en-US" sz="1700" kern="1200" dirty="0"/>
            </a:p>
          </p:txBody>
        </p:sp>
      </p:grpSp>
      <p:grpSp>
        <p:nvGrpSpPr>
          <p:cNvPr id="7" name="Group 6"/>
          <p:cNvGrpSpPr/>
          <p:nvPr/>
        </p:nvGrpSpPr>
        <p:grpSpPr>
          <a:xfrm>
            <a:off x="4661612" y="2210609"/>
            <a:ext cx="1248295" cy="624147"/>
            <a:chOff x="3023034" y="1276780"/>
            <a:chExt cx="1248295" cy="624147"/>
          </a:xfrm>
        </p:grpSpPr>
        <p:sp>
          <p:nvSpPr>
            <p:cNvPr id="17" name="Rectangle 16"/>
            <p:cNvSpPr/>
            <p:nvPr/>
          </p:nvSpPr>
          <p:spPr>
            <a:xfrm>
              <a:off x="3023034"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8" name="Rectangle 17"/>
            <p:cNvSpPr/>
            <p:nvPr/>
          </p:nvSpPr>
          <p:spPr>
            <a:xfrm>
              <a:off x="3023034"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CAP (Model)</a:t>
              </a:r>
              <a:endParaRPr lang="en-US" sz="1700" kern="1200" dirty="0"/>
            </a:p>
          </p:txBody>
        </p:sp>
      </p:grpSp>
      <p:grpSp>
        <p:nvGrpSpPr>
          <p:cNvPr id="8" name="Group 7"/>
          <p:cNvGrpSpPr/>
          <p:nvPr/>
        </p:nvGrpSpPr>
        <p:grpSpPr>
          <a:xfrm>
            <a:off x="7029650" y="1664151"/>
            <a:ext cx="1248295" cy="624147"/>
            <a:chOff x="3335108" y="2163071"/>
            <a:chExt cx="1248295" cy="624147"/>
          </a:xfrm>
        </p:grpSpPr>
        <p:sp>
          <p:nvSpPr>
            <p:cNvPr id="15" name="Rectangle 14"/>
            <p:cNvSpPr/>
            <p:nvPr/>
          </p:nvSpPr>
          <p:spPr>
            <a:xfrm>
              <a:off x="3335108"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6" name="Rectangle 15"/>
            <p:cNvSpPr/>
            <p:nvPr/>
          </p:nvSpPr>
          <p:spPr>
            <a:xfrm>
              <a:off x="3335108"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Cap XML</a:t>
              </a:r>
              <a:endParaRPr lang="en-US" sz="1700" kern="1200" dirty="0"/>
            </a:p>
          </p:txBody>
        </p:sp>
      </p:grpSp>
      <p:grpSp>
        <p:nvGrpSpPr>
          <p:cNvPr id="9" name="Group 8"/>
          <p:cNvGrpSpPr/>
          <p:nvPr/>
        </p:nvGrpSpPr>
        <p:grpSpPr>
          <a:xfrm>
            <a:off x="5550312" y="3469984"/>
            <a:ext cx="1248295" cy="624147"/>
            <a:chOff x="4533472" y="1276780"/>
            <a:chExt cx="1248295" cy="624147"/>
          </a:xfrm>
        </p:grpSpPr>
        <p:sp>
          <p:nvSpPr>
            <p:cNvPr id="13" name="Rectangle 12"/>
            <p:cNvSpPr/>
            <p:nvPr/>
          </p:nvSpPr>
          <p:spPr>
            <a:xfrm>
              <a:off x="4533472"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4" name="Rectangle 13"/>
            <p:cNvSpPr/>
            <p:nvPr/>
          </p:nvSpPr>
          <p:spPr>
            <a:xfrm>
              <a:off x="4533472"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Snort (model)</a:t>
              </a:r>
              <a:endParaRPr lang="en-US" sz="1700" kern="1200" dirty="0"/>
            </a:p>
          </p:txBody>
        </p:sp>
      </p:grpSp>
      <p:grpSp>
        <p:nvGrpSpPr>
          <p:cNvPr id="10" name="Group 9"/>
          <p:cNvGrpSpPr/>
          <p:nvPr/>
        </p:nvGrpSpPr>
        <p:grpSpPr>
          <a:xfrm>
            <a:off x="7438505" y="4357958"/>
            <a:ext cx="1248295" cy="624147"/>
            <a:chOff x="4845546" y="2163071"/>
            <a:chExt cx="1248295" cy="624147"/>
          </a:xfrm>
        </p:grpSpPr>
        <p:sp>
          <p:nvSpPr>
            <p:cNvPr id="11" name="Rectangle 10"/>
            <p:cNvSpPr/>
            <p:nvPr/>
          </p:nvSpPr>
          <p:spPr>
            <a:xfrm>
              <a:off x="4845546"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2" name="Rectangle 11"/>
            <p:cNvSpPr/>
            <p:nvPr/>
          </p:nvSpPr>
          <p:spPr>
            <a:xfrm>
              <a:off x="4845546"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Snort rules</a:t>
              </a:r>
              <a:endParaRPr lang="en-US" sz="1700" kern="1200" dirty="0"/>
            </a:p>
          </p:txBody>
        </p:sp>
      </p:grpSp>
      <p:cxnSp>
        <p:nvCxnSpPr>
          <p:cNvPr id="34" name="Straight Arrow Connector 33"/>
          <p:cNvCxnSpPr>
            <a:stCxn id="17" idx="2"/>
          </p:cNvCxnSpPr>
          <p:nvPr/>
        </p:nvCxnSpPr>
        <p:spPr>
          <a:xfrm flipH="1">
            <a:off x="3809772" y="2834756"/>
            <a:ext cx="1475988" cy="471096"/>
          </a:xfrm>
          <a:prstGeom prst="straightConnector1">
            <a:avLst/>
          </a:prstGeom>
          <a:ln w="63500">
            <a:solidFill>
              <a:schemeClr val="accent1"/>
            </a:solidFill>
            <a:headEnd type="arrow"/>
            <a:tailEnd type="arrow"/>
          </a:ln>
        </p:spPr>
        <p:style>
          <a:lnRef idx="1">
            <a:schemeClr val="accent2"/>
          </a:lnRef>
          <a:fillRef idx="3">
            <a:schemeClr val="accent2"/>
          </a:fillRef>
          <a:effectRef idx="2">
            <a:schemeClr val="accent2"/>
          </a:effectRef>
          <a:fontRef idx="minor">
            <a:schemeClr val="lt1"/>
          </a:fontRef>
        </p:style>
      </p:cxnSp>
      <p:cxnSp>
        <p:nvCxnSpPr>
          <p:cNvPr id="36" name="Straight Arrow Connector 35"/>
          <p:cNvCxnSpPr>
            <a:endCxn id="27" idx="0"/>
          </p:cNvCxnSpPr>
          <p:nvPr/>
        </p:nvCxnSpPr>
        <p:spPr>
          <a:xfrm>
            <a:off x="3809772" y="3305852"/>
            <a:ext cx="425189" cy="1009438"/>
          </a:xfrm>
          <a:prstGeom prst="straightConnector1">
            <a:avLst/>
          </a:prstGeom>
          <a:ln w="63500">
            <a:solidFill>
              <a:schemeClr val="accent1"/>
            </a:solidFill>
            <a:headEnd type="arrow"/>
            <a:tailEnd type="arrow"/>
          </a:ln>
        </p:spPr>
        <p:style>
          <a:lnRef idx="1">
            <a:schemeClr val="accent2"/>
          </a:lnRef>
          <a:fillRef idx="3">
            <a:schemeClr val="accent2"/>
          </a:fillRef>
          <a:effectRef idx="2">
            <a:schemeClr val="accent2"/>
          </a:effectRef>
          <a:fontRef idx="minor">
            <a:schemeClr val="lt1"/>
          </a:fontRef>
        </p:style>
      </p:cxnSp>
      <p:cxnSp>
        <p:nvCxnSpPr>
          <p:cNvPr id="39" name="Straight Arrow Connector 38"/>
          <p:cNvCxnSpPr>
            <a:stCxn id="13" idx="1"/>
          </p:cNvCxnSpPr>
          <p:nvPr/>
        </p:nvCxnSpPr>
        <p:spPr>
          <a:xfrm flipH="1" flipV="1">
            <a:off x="3809772" y="3305852"/>
            <a:ext cx="1740540" cy="476206"/>
          </a:xfrm>
          <a:prstGeom prst="straightConnector1">
            <a:avLst/>
          </a:prstGeom>
          <a:ln w="63500">
            <a:solidFill>
              <a:schemeClr val="accent1"/>
            </a:solidFill>
            <a:headEnd type="arrow"/>
            <a:tailEnd type="arrow"/>
          </a:ln>
        </p:spPr>
        <p:style>
          <a:lnRef idx="1">
            <a:schemeClr val="accent2"/>
          </a:lnRef>
          <a:fillRef idx="3">
            <a:schemeClr val="accent2"/>
          </a:fillRef>
          <a:effectRef idx="2">
            <a:schemeClr val="accent2"/>
          </a:effectRef>
          <a:fontRef idx="minor">
            <a:schemeClr val="lt1"/>
          </a:fontRef>
        </p:style>
      </p:cxnSp>
      <p:cxnSp>
        <p:nvCxnSpPr>
          <p:cNvPr id="47" name="Elbow Connector 46"/>
          <p:cNvCxnSpPr>
            <a:stCxn id="21" idx="1"/>
            <a:endCxn id="19" idx="0"/>
          </p:cNvCxnSpPr>
          <p:nvPr/>
        </p:nvCxnSpPr>
        <p:spPr>
          <a:xfrm rot="10800000" flipV="1">
            <a:off x="1114223" y="3836565"/>
            <a:ext cx="362004" cy="574216"/>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49" name="Elbow Connector 48"/>
          <p:cNvCxnSpPr>
            <a:stCxn id="17" idx="3"/>
            <a:endCxn id="15" idx="2"/>
          </p:cNvCxnSpPr>
          <p:nvPr/>
        </p:nvCxnSpPr>
        <p:spPr>
          <a:xfrm flipV="1">
            <a:off x="5909907" y="2288298"/>
            <a:ext cx="1743891" cy="234385"/>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51" name="Elbow Connector 50"/>
          <p:cNvCxnSpPr>
            <a:stCxn id="14" idx="3"/>
            <a:endCxn id="11" idx="0"/>
          </p:cNvCxnSpPr>
          <p:nvPr/>
        </p:nvCxnSpPr>
        <p:spPr>
          <a:xfrm>
            <a:off x="6798607" y="3782058"/>
            <a:ext cx="1264046" cy="575900"/>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54" name="Straight Connector 53"/>
          <p:cNvCxnSpPr>
            <a:stCxn id="27" idx="2"/>
            <a:endCxn id="25" idx="1"/>
          </p:cNvCxnSpPr>
          <p:nvPr/>
        </p:nvCxnSpPr>
        <p:spPr>
          <a:xfrm>
            <a:off x="4234961" y="4939437"/>
            <a:ext cx="624147" cy="493637"/>
          </a:xfrm>
          <a:prstGeom prst="line">
            <a:avLst/>
          </a:prstGeom>
        </p:spPr>
        <p:style>
          <a:lnRef idx="1">
            <a:schemeClr val="accent2"/>
          </a:lnRef>
          <a:fillRef idx="3">
            <a:schemeClr val="accent2"/>
          </a:fillRef>
          <a:effectRef idx="2">
            <a:schemeClr val="accent2"/>
          </a:effectRef>
          <a:fontRef idx="minor">
            <a:schemeClr val="lt1"/>
          </a:fontRef>
        </p:style>
      </p:cxnSp>
      <p:cxnSp>
        <p:nvCxnSpPr>
          <p:cNvPr id="56" name="Elbow Connector 55"/>
          <p:cNvCxnSpPr>
            <a:stCxn id="27" idx="2"/>
            <a:endCxn id="24" idx="1"/>
          </p:cNvCxnSpPr>
          <p:nvPr/>
        </p:nvCxnSpPr>
        <p:spPr>
          <a:xfrm rot="16200000" flipH="1">
            <a:off x="3886834" y="5287563"/>
            <a:ext cx="1320401" cy="624147"/>
          </a:xfrm>
          <a:prstGeom prst="bentConnector2">
            <a:avLst/>
          </a:prstGeom>
        </p:spPr>
        <p:style>
          <a:lnRef idx="1">
            <a:schemeClr val="accent2"/>
          </a:lnRef>
          <a:fillRef idx="3">
            <a:schemeClr val="accent2"/>
          </a:fillRef>
          <a:effectRef idx="2">
            <a:schemeClr val="accent2"/>
          </a:effectRef>
          <a:fontRef idx="minor">
            <a:schemeClr val="lt1"/>
          </a:fontRef>
        </p:style>
      </p:cxnSp>
      <p:grpSp>
        <p:nvGrpSpPr>
          <p:cNvPr id="64" name="Group 63"/>
          <p:cNvGrpSpPr/>
          <p:nvPr/>
        </p:nvGrpSpPr>
        <p:grpSpPr>
          <a:xfrm>
            <a:off x="2506216" y="2125935"/>
            <a:ext cx="1000869" cy="500434"/>
            <a:chOff x="4844560" y="1426474"/>
            <a:chExt cx="1000869" cy="500434"/>
          </a:xfrm>
        </p:grpSpPr>
        <p:sp>
          <p:nvSpPr>
            <p:cNvPr id="68" name="Rectangle 67"/>
            <p:cNvSpPr/>
            <p:nvPr/>
          </p:nvSpPr>
          <p:spPr>
            <a:xfrm>
              <a:off x="4844560" y="1426474"/>
              <a:ext cx="1000869" cy="500434"/>
            </a:xfrm>
            <a:prstGeom prst="rect">
              <a:avLst/>
            </a:prstGeom>
          </p:spPr>
          <p:style>
            <a:lnRef idx="1">
              <a:schemeClr val="accent2"/>
            </a:lnRef>
            <a:fillRef idx="3">
              <a:schemeClr val="accent2"/>
            </a:fillRef>
            <a:effectRef idx="2">
              <a:schemeClr val="accent2"/>
            </a:effectRef>
            <a:fontRef idx="minor">
              <a:schemeClr val="lt1"/>
            </a:fontRef>
          </p:style>
        </p:sp>
        <p:sp>
          <p:nvSpPr>
            <p:cNvPr id="69" name="Rectangle 68"/>
            <p:cNvSpPr/>
            <p:nvPr/>
          </p:nvSpPr>
          <p:spPr>
            <a:xfrm>
              <a:off x="4844560" y="1426474"/>
              <a:ext cx="1000869" cy="50043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Physical Threat Model</a:t>
              </a:r>
              <a:endParaRPr lang="en-US" sz="1400" kern="1200" dirty="0"/>
            </a:p>
          </p:txBody>
        </p:sp>
      </p:grpSp>
      <p:grpSp>
        <p:nvGrpSpPr>
          <p:cNvPr id="65" name="Group 64"/>
          <p:cNvGrpSpPr/>
          <p:nvPr/>
        </p:nvGrpSpPr>
        <p:grpSpPr>
          <a:xfrm>
            <a:off x="659782" y="1475792"/>
            <a:ext cx="1000869" cy="500434"/>
            <a:chOff x="5094777" y="2137091"/>
            <a:chExt cx="1000869" cy="500434"/>
          </a:xfrm>
        </p:grpSpPr>
        <p:sp>
          <p:nvSpPr>
            <p:cNvPr id="66" name="Rectangle 65"/>
            <p:cNvSpPr/>
            <p:nvPr/>
          </p:nvSpPr>
          <p:spPr>
            <a:xfrm>
              <a:off x="5094777" y="2137091"/>
              <a:ext cx="1000869" cy="500434"/>
            </a:xfrm>
            <a:prstGeom prst="rect">
              <a:avLst/>
            </a:prstGeom>
          </p:spPr>
          <p:style>
            <a:lnRef idx="1">
              <a:schemeClr val="accent2"/>
            </a:lnRef>
            <a:fillRef idx="3">
              <a:schemeClr val="accent2"/>
            </a:fillRef>
            <a:effectRef idx="2">
              <a:schemeClr val="accent2"/>
            </a:effectRef>
            <a:fontRef idx="minor">
              <a:schemeClr val="lt1"/>
            </a:fontRef>
          </p:style>
        </p:sp>
        <p:sp>
          <p:nvSpPr>
            <p:cNvPr id="67" name="Rectangle 66"/>
            <p:cNvSpPr/>
            <p:nvPr/>
          </p:nvSpPr>
          <p:spPr>
            <a:xfrm>
              <a:off x="5094777" y="2137091"/>
              <a:ext cx="1000869" cy="50043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PT XML (notional)</a:t>
              </a:r>
              <a:endParaRPr lang="en-US" sz="1400" kern="1200" dirty="0"/>
            </a:p>
          </p:txBody>
        </p:sp>
      </p:grpSp>
      <p:cxnSp>
        <p:nvCxnSpPr>
          <p:cNvPr id="71" name="Elbow Connector 70"/>
          <p:cNvCxnSpPr>
            <a:stCxn id="66" idx="2"/>
            <a:endCxn id="69" idx="1"/>
          </p:cNvCxnSpPr>
          <p:nvPr/>
        </p:nvCxnSpPr>
        <p:spPr>
          <a:xfrm rot="16200000" flipH="1">
            <a:off x="1633253" y="1503189"/>
            <a:ext cx="399926" cy="1345999"/>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74" name="Straight Arrow Connector 73"/>
          <p:cNvCxnSpPr>
            <a:endCxn id="68" idx="2"/>
          </p:cNvCxnSpPr>
          <p:nvPr/>
        </p:nvCxnSpPr>
        <p:spPr>
          <a:xfrm flipH="1" flipV="1">
            <a:off x="3006651" y="2626369"/>
            <a:ext cx="803121" cy="679483"/>
          </a:xfrm>
          <a:prstGeom prst="straightConnector1">
            <a:avLst/>
          </a:prstGeom>
          <a:ln w="63500">
            <a:solidFill>
              <a:schemeClr val="accent1"/>
            </a:solidFill>
            <a:headEnd type="arrow"/>
            <a:tailEnd type="arrow"/>
          </a:ln>
        </p:spPr>
        <p:style>
          <a:lnRef idx="1">
            <a:schemeClr val="accent2"/>
          </a:lnRef>
          <a:fillRef idx="3">
            <a:schemeClr val="accent2"/>
          </a:fillRef>
          <a:effectRef idx="2">
            <a:schemeClr val="accent2"/>
          </a:effectRef>
          <a:fontRef idx="minor">
            <a:schemeClr val="lt1"/>
          </a:fontRef>
        </p:style>
      </p:cxnSp>
      <p:cxnSp>
        <p:nvCxnSpPr>
          <p:cNvPr id="76" name="Straight Arrow Connector 75"/>
          <p:cNvCxnSpPr>
            <a:endCxn id="21" idx="3"/>
          </p:cNvCxnSpPr>
          <p:nvPr/>
        </p:nvCxnSpPr>
        <p:spPr>
          <a:xfrm flipH="1">
            <a:off x="2724522" y="3305852"/>
            <a:ext cx="1085250" cy="530713"/>
          </a:xfrm>
          <a:prstGeom prst="straightConnector1">
            <a:avLst/>
          </a:prstGeom>
          <a:ln w="63500">
            <a:solidFill>
              <a:schemeClr val="accent1"/>
            </a:solidFill>
            <a:headEnd type="arrow"/>
            <a:tailEnd type="arrow"/>
          </a:ln>
        </p:spPr>
        <p:style>
          <a:lnRef idx="1">
            <a:schemeClr val="accent2"/>
          </a:lnRef>
          <a:fillRef idx="3">
            <a:schemeClr val="accent2"/>
          </a:fillRef>
          <a:effectRef idx="2">
            <a:schemeClr val="accent2"/>
          </a:effectRef>
          <a:fontRef idx="minor">
            <a:schemeClr val="lt1"/>
          </a:fontRef>
        </p:style>
      </p:cxnSp>
      <p:sp>
        <p:nvSpPr>
          <p:cNvPr id="29" name="Title 28"/>
          <p:cNvSpPr>
            <a:spLocks noGrp="1"/>
          </p:cNvSpPr>
          <p:nvPr>
            <p:ph type="title"/>
          </p:nvPr>
        </p:nvSpPr>
        <p:spPr/>
        <p:txBody>
          <a:bodyPr>
            <a:normAutofit fontScale="90000"/>
          </a:bodyPr>
          <a:lstStyle/>
          <a:p>
            <a:r>
              <a:rPr lang="en-US" dirty="0" smtClean="0"/>
              <a:t>Model for Semantic Interoperability</a:t>
            </a:r>
            <a:br>
              <a:rPr lang="en-US" dirty="0" smtClean="0"/>
            </a:br>
            <a:r>
              <a:rPr lang="en-US" dirty="0" smtClean="0"/>
              <a:t>Conceptual Domain Model</a:t>
            </a:r>
            <a:endParaRPr lang="en-US" dirty="0"/>
          </a:p>
        </p:txBody>
      </p:sp>
      <p:sp>
        <p:nvSpPr>
          <p:cNvPr id="46" name="Oval Callout 45"/>
          <p:cNvSpPr/>
          <p:nvPr/>
        </p:nvSpPr>
        <p:spPr>
          <a:xfrm>
            <a:off x="659782" y="5459058"/>
            <a:ext cx="2569412" cy="1112853"/>
          </a:xfrm>
          <a:prstGeom prst="wedgeEllipseCallout">
            <a:avLst>
              <a:gd name="adj1" fmla="val 73845"/>
              <a:gd name="adj2" fmla="val -2372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‘Semantic Glue’</a:t>
            </a:r>
          </a:p>
          <a:p>
            <a:pPr algn="ctr"/>
            <a:r>
              <a:rPr lang="en-US" dirty="0" smtClean="0"/>
              <a:t>(i.e. Conceptual Threat Model)</a:t>
            </a:r>
            <a:endParaRPr lang="en-US" dirty="0"/>
          </a:p>
        </p:txBody>
      </p:sp>
    </p:spTree>
    <p:extLst>
      <p:ext uri="{BB962C8B-B14F-4D97-AF65-F5344CB8AC3E}">
        <p14:creationId xmlns:p14="http://schemas.microsoft.com/office/powerpoint/2010/main" val="3602304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4700</TotalTime>
  <Words>1943</Words>
  <Application>Microsoft Office PowerPoint</Application>
  <PresentationFormat>On-screen Show (4:3)</PresentationFormat>
  <Paragraphs>332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Threat/Risk Modeling and Sharing</vt:lpstr>
      <vt:lpstr>Motivation</vt:lpstr>
      <vt:lpstr>Approach (Initial – at kick off)</vt:lpstr>
      <vt:lpstr>Phase 1 (Initial – at kick off)</vt:lpstr>
      <vt:lpstr>Status</vt:lpstr>
      <vt:lpstr>Use Case: Large Company</vt:lpstr>
      <vt:lpstr>Use Case – Critical Infrastructure</vt:lpstr>
      <vt:lpstr>Existing Interoperability No Common Meta Model</vt:lpstr>
      <vt:lpstr>Model for Semantic Interoperability Conceptual Domain Model</vt:lpstr>
      <vt:lpstr>High-Level Business Processes</vt:lpstr>
      <vt:lpstr>Threat Actor Process</vt:lpstr>
      <vt:lpstr>Defender Process</vt:lpstr>
      <vt:lpstr>Information Sharing Process</vt:lpstr>
      <vt:lpstr>PowerPoint Presentation</vt:lpstr>
      <vt:lpstr>The scope question</vt:lpstr>
      <vt:lpstr>Current thought: Situational Awareness</vt:lpstr>
      <vt:lpstr>Cross-Protocol/Conceptual Model</vt:lpstr>
      <vt:lpstr>Situational Awareness</vt:lpstr>
      <vt:lpstr>Reasons for Current Direction</vt:lpstr>
      <vt:lpstr>Initial OMG RFP Focus</vt:lpstr>
      <vt:lpstr>Optional: Later Focus</vt:lpstr>
      <vt:lpstr>Pivoting Through a Conceptual Model</vt:lpstr>
      <vt:lpstr>Example of “Pivoting” through a conceptual model</vt:lpstr>
      <vt:lpstr>Overview Models</vt:lpstr>
      <vt:lpstr>As-is STIX “Logical Level” in UML</vt:lpstr>
      <vt:lpstr>Current Conceptual Model Overview</vt:lpstr>
      <vt:lpstr>Mapping STIX and the conceptual Model</vt:lpstr>
      <vt:lpstr>Example of lower level mapping</vt:lpstr>
      <vt:lpstr>RFP</vt:lpstr>
      <vt:lpstr>RFP Objective</vt:lpstr>
      <vt:lpstr>Initial Focus</vt:lpstr>
      <vt:lpstr>RFP Requirements</vt:lpstr>
      <vt:lpstr>RFP Non-Mandatory</vt:lpstr>
      <vt:lpstr>Additional Layer</vt:lpstr>
    </vt:vector>
  </TitlesOfParts>
  <Company>Demandware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OMG Threat Modeling and Sharing</dc:title>
  <dc:creator>Gerald Beuchelt</dc:creator>
  <cp:lastModifiedBy>Cory Casanave [18538]</cp:lastModifiedBy>
  <cp:revision>72</cp:revision>
  <dcterms:created xsi:type="dcterms:W3CDTF">2013-12-02T01:29:01Z</dcterms:created>
  <dcterms:modified xsi:type="dcterms:W3CDTF">2014-05-13T14:55:20Z</dcterms:modified>
</cp:coreProperties>
</file>