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43940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7200"/>
    <a:srgbClr val="00FE73"/>
    <a:srgbClr val="E44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955" y="1237197"/>
            <a:ext cx="8873490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925" y="3970580"/>
            <a:ext cx="782955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0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0696" y="402483"/>
            <a:ext cx="2250996" cy="6406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7710" y="402483"/>
            <a:ext cx="6622494" cy="64064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7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72" y="1884671"/>
            <a:ext cx="9003983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272" y="5059035"/>
            <a:ext cx="9003983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7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7709" y="2012414"/>
            <a:ext cx="4436745" cy="47965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4946" y="2012414"/>
            <a:ext cx="4436745" cy="47965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6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8" y="402484"/>
            <a:ext cx="9003983" cy="146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070" y="1853171"/>
            <a:ext cx="441635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0" y="2761381"/>
            <a:ext cx="4416355" cy="40615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947" y="1853171"/>
            <a:ext cx="443810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84947" y="2761381"/>
            <a:ext cx="4438105" cy="40615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3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40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6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503978"/>
            <a:ext cx="336697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105" y="1088455"/>
            <a:ext cx="528494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2267902"/>
            <a:ext cx="336697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9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503978"/>
            <a:ext cx="336697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38105" y="1088455"/>
            <a:ext cx="5284946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2267902"/>
            <a:ext cx="336697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9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709" y="402484"/>
            <a:ext cx="9003983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709" y="2012414"/>
            <a:ext cx="9003983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709" y="7006700"/>
            <a:ext cx="234886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F8DF3-DDE4-4A22-B8E4-10B2EE9930CA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8051" y="7006700"/>
            <a:ext cx="352329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826" y="7006700"/>
            <a:ext cx="234886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C7D5B-06AF-4E4C-B94D-AC2057691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8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Rectangle 310"/>
          <p:cNvSpPr/>
          <p:nvPr/>
        </p:nvSpPr>
        <p:spPr>
          <a:xfrm>
            <a:off x="0" y="1"/>
            <a:ext cx="10439400" cy="7559674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20000"/>
                </a:schemeClr>
              </a:gs>
              <a:gs pos="50000">
                <a:schemeClr val="accent5">
                  <a:lumMod val="105000"/>
                  <a:satMod val="103000"/>
                  <a:tint val="73000"/>
                  <a:alpha val="15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  <a:alpha val="11000"/>
                </a:schemeClr>
              </a:gs>
            </a:gsLst>
            <a:lin ang="5400000" scaled="0"/>
          </a:gra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Exercise</a:t>
            </a:r>
            <a:r>
              <a:rPr lang="en-DE" sz="1400" b="1" dirty="0" smtClean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–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Geospatial Data &amp; Ecohydraulics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7343776" y="204967"/>
            <a:ext cx="2943224" cy="63956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rgbClr val="9672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SUB-DIRECTORIES</a:t>
            </a:r>
            <a:endParaRPr lang="en-US" sz="1400" b="1" dirty="0">
              <a:solidFill>
                <a:srgbClr val="9672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03" name="Elbow Connector 302"/>
          <p:cNvCxnSpPr>
            <a:stCxn id="95" idx="3"/>
            <a:endCxn id="107" idx="1"/>
          </p:cNvCxnSpPr>
          <p:nvPr/>
        </p:nvCxnSpPr>
        <p:spPr>
          <a:xfrm>
            <a:off x="6075742" y="1522203"/>
            <a:ext cx="1754602" cy="5819942"/>
          </a:xfrm>
          <a:prstGeom prst="bentConnector3">
            <a:avLst>
              <a:gd name="adj1" fmla="val 50000"/>
            </a:avLst>
          </a:prstGeom>
          <a:ln w="12700">
            <a:solidFill>
              <a:srgbClr val="00FE73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299"/>
          <p:cNvCxnSpPr>
            <a:stCxn id="95" idx="3"/>
            <a:endCxn id="103" idx="3"/>
          </p:cNvCxnSpPr>
          <p:nvPr/>
        </p:nvCxnSpPr>
        <p:spPr>
          <a:xfrm>
            <a:off x="6075742" y="1522203"/>
            <a:ext cx="12700" cy="4419982"/>
          </a:xfrm>
          <a:prstGeom prst="bentConnector3">
            <a:avLst>
              <a:gd name="adj1" fmla="val 1900000"/>
            </a:avLst>
          </a:prstGeom>
          <a:ln w="12700">
            <a:solidFill>
              <a:srgbClr val="00FE73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/>
          <p:cNvCxnSpPr>
            <a:stCxn id="62" idx="3"/>
            <a:endCxn id="107" idx="3"/>
          </p:cNvCxnSpPr>
          <p:nvPr/>
        </p:nvCxnSpPr>
        <p:spPr>
          <a:xfrm>
            <a:off x="9770744" y="1591576"/>
            <a:ext cx="12700" cy="5750569"/>
          </a:xfrm>
          <a:prstGeom prst="bentConnector3">
            <a:avLst>
              <a:gd name="adj1" fmla="val 3675000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Elbow Connector 243"/>
          <p:cNvCxnSpPr>
            <a:stCxn id="53" idx="3"/>
            <a:endCxn id="48" idx="1"/>
          </p:cNvCxnSpPr>
          <p:nvPr/>
        </p:nvCxnSpPr>
        <p:spPr>
          <a:xfrm>
            <a:off x="2576309" y="4468374"/>
            <a:ext cx="1571733" cy="923267"/>
          </a:xfrm>
          <a:prstGeom prst="bentConnector3">
            <a:avLst>
              <a:gd name="adj1" fmla="val 50000"/>
            </a:avLst>
          </a:prstGeom>
          <a:ln w="12700">
            <a:solidFill>
              <a:srgbClr val="E44AD9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0" idx="1"/>
            <a:endCxn id="13" idx="1"/>
          </p:cNvCxnSpPr>
          <p:nvPr/>
        </p:nvCxnSpPr>
        <p:spPr>
          <a:xfrm rot="10800000" flipV="1">
            <a:off x="4135342" y="707766"/>
            <a:ext cx="12700" cy="3210675"/>
          </a:xfrm>
          <a:prstGeom prst="bentConnector3">
            <a:avLst>
              <a:gd name="adj1" fmla="val 1800000"/>
            </a:avLst>
          </a:prstGeom>
          <a:ln w="12700">
            <a:solidFill>
              <a:srgbClr val="00FE7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5" idx="3"/>
            <a:endCxn id="105" idx="1"/>
          </p:cNvCxnSpPr>
          <p:nvPr/>
        </p:nvCxnSpPr>
        <p:spPr>
          <a:xfrm>
            <a:off x="2576309" y="2277241"/>
            <a:ext cx="5254035" cy="4515667"/>
          </a:xfrm>
          <a:prstGeom prst="bentConnector3">
            <a:avLst>
              <a:gd name="adj1" fmla="val 4859"/>
            </a:avLst>
          </a:prstGeom>
          <a:ln w="12700">
            <a:solidFill>
              <a:srgbClr val="E44AD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135342" y="3504791"/>
            <a:ext cx="1940400" cy="829451"/>
            <a:chOff x="6323175" y="91822"/>
            <a:chExt cx="1940400" cy="829451"/>
          </a:xfrm>
        </p:grpSpPr>
        <p:sp>
          <p:nvSpPr>
            <p:cNvPr id="9" name="Rectangle 8"/>
            <p:cNvSpPr/>
            <p:nvPr/>
          </p:nvSpPr>
          <p:spPr>
            <a:xfrm>
              <a:off x="6323175" y="91822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raster_hsi.py</a:t>
              </a: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6323175" y="366873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dirty="0" err="1">
                  <a:solidFill>
                    <a:srgbClr val="FFC66D"/>
                  </a:solidFill>
                  <a:latin typeface="Consolas" panose="020B0609020204030204" pitchFamily="49" charset="0"/>
                </a:rPr>
                <a:t>HSIRaster</a:t>
              </a:r>
              <a:r>
                <a:rPr lang="en-US" altLang="en-US" sz="1200" b="1" dirty="0">
                  <a:solidFill>
                    <a:srgbClr val="FFC66D"/>
                  </a:solidFill>
                  <a:latin typeface="Consolas" panose="020B0609020204030204" pitchFamily="49" charset="0"/>
                </a:rPr>
                <a:t>(Raster)</a:t>
              </a:r>
              <a:endParaRPr lang="en-US" altLang="en-US" sz="1200" b="1" dirty="0">
                <a:latin typeface="Arial" panose="020B0604020202020204" pitchFamily="34" charset="0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323175" y="644073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>
                  <a:solidFill>
                    <a:srgbClr val="FFC66D"/>
                  </a:solidFill>
                  <a:latin typeface="Consolas" panose="020B0609020204030204" pitchFamily="49" charset="0"/>
                </a:rPr>
                <a:t>make_hsi</a:t>
              </a:r>
              <a:r>
                <a:rPr lang="en-US" altLang="en-US" sz="1200" dirty="0">
                  <a:solidFill>
                    <a:srgbClr val="FFC66D"/>
                  </a:solidFill>
                  <a:latin typeface="Consolas" panose="020B0609020204030204" pitchFamily="49" charset="0"/>
                </a:rPr>
                <a:t>()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</p:grpSp>
      <p:cxnSp>
        <p:nvCxnSpPr>
          <p:cNvPr id="86" name="Elbow Connector 85"/>
          <p:cNvCxnSpPr/>
          <p:nvPr/>
        </p:nvCxnSpPr>
        <p:spPr>
          <a:xfrm rot="5400000" flipH="1" flipV="1">
            <a:off x="11013828" y="4396725"/>
            <a:ext cx="940504" cy="360834"/>
          </a:xfrm>
          <a:prstGeom prst="bentConnector4">
            <a:avLst>
              <a:gd name="adj1" fmla="val 42632"/>
              <a:gd name="adj2" fmla="val 163353"/>
            </a:avLst>
          </a:prstGeom>
          <a:ln w="9525">
            <a:solidFill>
              <a:schemeClr val="accent3">
                <a:lumMod val="75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65" idx="3"/>
            <a:endCxn id="4" idx="1"/>
          </p:cNvCxnSpPr>
          <p:nvPr/>
        </p:nvCxnSpPr>
        <p:spPr>
          <a:xfrm flipV="1">
            <a:off x="2576309" y="425167"/>
            <a:ext cx="1559033" cy="1852074"/>
          </a:xfrm>
          <a:prstGeom prst="bentConnector3">
            <a:avLst>
              <a:gd name="adj1" fmla="val 50000"/>
            </a:avLst>
          </a:prstGeom>
          <a:ln w="12700">
            <a:solidFill>
              <a:srgbClr val="E44AD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60" idx="1"/>
            <a:endCxn id="10" idx="3"/>
          </p:cNvCxnSpPr>
          <p:nvPr/>
        </p:nvCxnSpPr>
        <p:spPr>
          <a:xfrm rot="10800000">
            <a:off x="6075742" y="707768"/>
            <a:ext cx="1754602" cy="59864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5400000" flipH="1" flipV="1">
            <a:off x="11190687" y="4115110"/>
            <a:ext cx="2749868" cy="739771"/>
          </a:xfrm>
          <a:prstGeom prst="bentConnector2">
            <a:avLst/>
          </a:prstGeom>
          <a:ln w="9525">
            <a:solidFill>
              <a:srgbClr val="7030A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635909" y="2133241"/>
            <a:ext cx="1940572" cy="2755546"/>
            <a:chOff x="75600" y="1566867"/>
            <a:chExt cx="1940572" cy="2755546"/>
          </a:xfrm>
        </p:grpSpPr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75772" y="2409453"/>
              <a:ext cx="1940400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 smtClean="0">
                  <a:solidFill>
                    <a:srgbClr val="FFC66D"/>
                  </a:solidFill>
                  <a:latin typeface="Consolas" panose="020B0609020204030204" pitchFamily="49" charset="0"/>
                </a:rPr>
                <a:t>create_rand</a:t>
              </a:r>
              <a:r>
                <a:rPr lang="en-DE" altLang="en-US" sz="1200" dirty="0" smtClean="0">
                  <a:solidFill>
                    <a:srgbClr val="FFC66D"/>
                  </a:solidFill>
                  <a:latin typeface="Consolas" panose="020B0609020204030204" pitchFamily="49" charset="0"/>
                </a:rPr>
                <a:t>…</a:t>
              </a:r>
              <a:r>
                <a:rPr lang="en-US" altLang="en-US" sz="1200" dirty="0">
                  <a:solidFill>
                    <a:srgbClr val="FFC66D"/>
                  </a:solidFill>
                  <a:latin typeface="Consolas" panose="020B0609020204030204" pitchFamily="49" charset="0"/>
                </a:rPr>
                <a:t>_string()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5600" y="1566867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fun.py</a:t>
              </a:r>
            </a:p>
          </p:txBody>
        </p:sp>
        <p:sp>
          <p:nvSpPr>
            <p:cNvPr id="77" name="Rectangle 17"/>
            <p:cNvSpPr>
              <a:spLocks noChangeArrowheads="1"/>
            </p:cNvSpPr>
            <p:nvPr/>
          </p:nvSpPr>
          <p:spPr bwMode="auto">
            <a:xfrm>
              <a:off x="75600" y="2132067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>
                  <a:solidFill>
                    <a:srgbClr val="FFC66D"/>
                  </a:solidFill>
                  <a:latin typeface="Consolas" panose="020B0609020204030204" pitchFamily="49" charset="0"/>
                </a:rPr>
                <a:t>check_cache</a:t>
              </a:r>
              <a:r>
                <a:rPr lang="en-US" altLang="en-US" sz="1200" dirty="0">
                  <a:solidFill>
                    <a:srgbClr val="FFC66D"/>
                  </a:solidFill>
                  <a:latin typeface="Consolas" panose="020B0609020204030204" pitchFamily="49" charset="0"/>
                </a:rPr>
                <a:t>()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81" name="Rectangle 19"/>
            <p:cNvSpPr>
              <a:spLocks noChangeArrowheads="1"/>
            </p:cNvSpPr>
            <p:nvPr/>
          </p:nvSpPr>
          <p:spPr bwMode="auto">
            <a:xfrm>
              <a:off x="75600" y="1854867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solidFill>
                    <a:srgbClr val="FFC66D"/>
                  </a:solidFill>
                  <a:latin typeface="Consolas" panose="020B0609020204030204" pitchFamily="49" charset="0"/>
                </a:rPr>
                <a:t>cache()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46" name="Rectangle 11"/>
            <p:cNvSpPr>
              <a:spLocks noChangeArrowheads="1"/>
            </p:cNvSpPr>
            <p:nvPr/>
          </p:nvSpPr>
          <p:spPr bwMode="auto">
            <a:xfrm>
              <a:off x="75600" y="2686568"/>
              <a:ext cx="1940400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 smtClean="0">
                  <a:solidFill>
                    <a:srgbClr val="FFC66D"/>
                  </a:solidFill>
                  <a:latin typeface="Consolas" panose="020B0609020204030204" pitchFamily="49" charset="0"/>
                </a:rPr>
                <a:t>interpolate_from_list</a:t>
              </a:r>
              <a:r>
                <a:rPr lang="en-US" altLang="en-US" sz="1200" dirty="0">
                  <a:solidFill>
                    <a:srgbClr val="FFC66D"/>
                  </a:solidFill>
                  <a:latin typeface="Consolas" panose="020B0609020204030204" pitchFamily="49" charset="0"/>
                </a:rPr>
                <a:t>()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49" name="Rectangle 11"/>
            <p:cNvSpPr>
              <a:spLocks noChangeArrowheads="1"/>
            </p:cNvSpPr>
            <p:nvPr/>
          </p:nvSpPr>
          <p:spPr bwMode="auto">
            <a:xfrm>
              <a:off x="75600" y="2952496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>
                  <a:solidFill>
                    <a:srgbClr val="FFC66D"/>
                  </a:solidFill>
                  <a:latin typeface="Consolas" panose="020B0609020204030204" pitchFamily="49" charset="0"/>
                </a:rPr>
                <a:t>interpolate_y</a:t>
              </a:r>
              <a:r>
                <a:rPr lang="en-US" altLang="en-US" sz="1200" dirty="0">
                  <a:solidFill>
                    <a:srgbClr val="FFC66D"/>
                  </a:solidFill>
                  <a:latin typeface="Consolas" panose="020B0609020204030204" pitchFamily="49" charset="0"/>
                </a:rPr>
                <a:t>()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50" name="Rectangle 11"/>
            <p:cNvSpPr>
              <a:spLocks noChangeArrowheads="1"/>
            </p:cNvSpPr>
            <p:nvPr/>
          </p:nvSpPr>
          <p:spPr bwMode="auto">
            <a:xfrm>
              <a:off x="75600" y="3233535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>
                  <a:solidFill>
                    <a:srgbClr val="FFC66D"/>
                  </a:solidFill>
                  <a:latin typeface="Consolas" panose="020B0609020204030204" pitchFamily="49" charset="0"/>
                </a:rPr>
                <a:t>log_actions</a:t>
              </a:r>
              <a:r>
                <a:rPr lang="en-US" altLang="en-US" sz="1200" dirty="0">
                  <a:solidFill>
                    <a:srgbClr val="FFC66D"/>
                  </a:solidFill>
                  <a:latin typeface="Consolas" panose="020B0609020204030204" pitchFamily="49" charset="0"/>
                </a:rPr>
                <a:t>()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52" name="Rectangle 11"/>
            <p:cNvSpPr>
              <a:spLocks noChangeArrowheads="1"/>
            </p:cNvSpPr>
            <p:nvPr/>
          </p:nvSpPr>
          <p:spPr bwMode="auto">
            <a:xfrm>
              <a:off x="75600" y="3491932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>
                  <a:solidFill>
                    <a:srgbClr val="FFC66D"/>
                  </a:solidFill>
                  <a:latin typeface="Consolas" panose="020B0609020204030204" pitchFamily="49" charset="0"/>
                </a:rPr>
                <a:t>start_logging</a:t>
              </a:r>
              <a:r>
                <a:rPr lang="en-US" altLang="en-US" sz="1200" dirty="0">
                  <a:solidFill>
                    <a:srgbClr val="FFC66D"/>
                  </a:solidFill>
                  <a:latin typeface="Consolas" panose="020B0609020204030204" pitchFamily="49" charset="0"/>
                </a:rPr>
                <a:t>()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53" name="Rectangle 11"/>
            <p:cNvSpPr>
              <a:spLocks noChangeArrowheads="1"/>
            </p:cNvSpPr>
            <p:nvPr/>
          </p:nvSpPr>
          <p:spPr bwMode="auto">
            <a:xfrm>
              <a:off x="75600" y="3763400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>
                  <a:solidFill>
                    <a:srgbClr val="FFC66D"/>
                  </a:solidFill>
                  <a:latin typeface="Consolas" panose="020B0609020204030204" pitchFamily="49" charset="0"/>
                </a:rPr>
                <a:t>read_json</a:t>
              </a:r>
              <a:r>
                <a:rPr lang="en-US" altLang="en-US" sz="1200" dirty="0">
                  <a:solidFill>
                    <a:srgbClr val="FFC66D"/>
                  </a:solidFill>
                  <a:latin typeface="Consolas" panose="020B0609020204030204" pitchFamily="49" charset="0"/>
                </a:rPr>
                <a:t>()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75600" y="4045213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>
                  <a:solidFill>
                    <a:srgbClr val="FFC66D"/>
                  </a:solidFill>
                  <a:latin typeface="Consolas" panose="020B0609020204030204" pitchFamily="49" charset="0"/>
                </a:rPr>
                <a:t>remove_directory</a:t>
              </a:r>
              <a:r>
                <a:rPr lang="en-US" altLang="en-US" sz="1200" dirty="0">
                  <a:solidFill>
                    <a:srgbClr val="FFC66D"/>
                  </a:solidFill>
                  <a:latin typeface="Consolas" panose="020B0609020204030204" pitchFamily="49" charset="0"/>
                </a:rPr>
                <a:t>()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35909" y="176392"/>
            <a:ext cx="1940400" cy="1664118"/>
            <a:chOff x="75600" y="88447"/>
            <a:chExt cx="1940400" cy="1664118"/>
          </a:xfrm>
        </p:grpSpPr>
        <p:sp>
          <p:nvSpPr>
            <p:cNvPr id="20" name="Rectangle 19"/>
            <p:cNvSpPr/>
            <p:nvPr/>
          </p:nvSpPr>
          <p:spPr>
            <a:xfrm>
              <a:off x="75600" y="88447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config.py</a:t>
              </a: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75600" y="653647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dirty="0">
                  <a:solidFill>
                    <a:srgbClr val="FFC66D"/>
                  </a:solidFill>
                  <a:latin typeface="Consolas" panose="020B0609020204030204" pitchFamily="49" charset="0"/>
                </a:rPr>
                <a:t>global variables</a:t>
              </a:r>
              <a:endParaRPr lang="en-US" altLang="en-US" sz="1200" b="1" dirty="0">
                <a:latin typeface="Arial" panose="020B0604020202020204" pitchFamily="34" charset="0"/>
              </a:endParaRP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75600" y="932443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</a:rPr>
                <a:t>cache_folder</a:t>
              </a:r>
              <a:endParaRPr lang="en-US" altLang="en-US" sz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75600" y="376548"/>
              <a:ext cx="1940400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dirty="0">
                  <a:solidFill>
                    <a:srgbClr val="FFC66D"/>
                  </a:solidFill>
                  <a:latin typeface="Consolas" panose="020B0609020204030204" pitchFamily="49" charset="0"/>
                </a:rPr>
                <a:t>global libraries</a:t>
              </a:r>
              <a:endParaRPr lang="en-US" altLang="en-US" sz="1200" b="1" dirty="0">
                <a:latin typeface="Arial" panose="020B0604020202020204" pitchFamily="34" charset="0"/>
              </a:endParaRPr>
            </a:p>
          </p:txBody>
        </p:sp>
        <p:sp>
          <p:nvSpPr>
            <p:cNvPr id="55" name="Rectangle 18"/>
            <p:cNvSpPr>
              <a:spLocks noChangeArrowheads="1"/>
            </p:cNvSpPr>
            <p:nvPr/>
          </p:nvSpPr>
          <p:spPr bwMode="auto">
            <a:xfrm>
              <a:off x="75600" y="1208070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</a:rPr>
                <a:t>par_dict</a:t>
              </a:r>
              <a:endParaRPr lang="en-US" altLang="en-US" sz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" name="Rectangle 18"/>
            <p:cNvSpPr>
              <a:spLocks noChangeArrowheads="1"/>
            </p:cNvSpPr>
            <p:nvPr/>
          </p:nvSpPr>
          <p:spPr bwMode="auto">
            <a:xfrm>
              <a:off x="75600" y="1475365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</a:rPr>
                <a:t>nan_value</a:t>
              </a:r>
              <a:endParaRPr lang="en-US" altLang="en-US" sz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830344" y="2994563"/>
            <a:ext cx="1940400" cy="883495"/>
            <a:chOff x="3975623" y="158354"/>
            <a:chExt cx="1940400" cy="883495"/>
          </a:xfrm>
        </p:grpSpPr>
        <p:sp>
          <p:nvSpPr>
            <p:cNvPr id="70" name="Rectangle 69"/>
            <p:cNvSpPr/>
            <p:nvPr/>
          </p:nvSpPr>
          <p:spPr>
            <a:xfrm>
              <a:off x="3975623" y="458534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flow_velocity.tif</a:t>
              </a:r>
              <a:endParaRPr lang="en-US" sz="14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975623" y="158354"/>
              <a:ext cx="1940400" cy="288000"/>
            </a:xfrm>
            <a:prstGeom prst="rect">
              <a:avLst/>
            </a:prstGeom>
            <a:solidFill>
              <a:srgbClr val="9672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basement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975623" y="753849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water_depth.tif</a:t>
              </a:r>
              <a:endParaRPr lang="en-US" sz="14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830344" y="566917"/>
            <a:ext cx="1940400" cy="2323763"/>
            <a:chOff x="6338242" y="120683"/>
            <a:chExt cx="1940400" cy="2323763"/>
          </a:xfrm>
        </p:grpSpPr>
        <p:sp>
          <p:nvSpPr>
            <p:cNvPr id="16" name="Rectangle 15"/>
            <p:cNvSpPr/>
            <p:nvPr/>
          </p:nvSpPr>
          <p:spPr>
            <a:xfrm>
              <a:off x="6338242" y="420863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dataset_mgmt.py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338242" y="120683"/>
              <a:ext cx="1940400" cy="288000"/>
            </a:xfrm>
            <a:prstGeom prst="rect">
              <a:avLst/>
            </a:prstGeom>
            <a:solidFill>
              <a:srgbClr val="9672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geo_utils</a:t>
              </a:r>
              <a:endParaRPr lang="en-US" sz="14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338242" y="716178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raster_mgmt.py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338242" y="1001342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shp_mgmt.py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338242" y="1295803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geo_tools.py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338242" y="1578254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srs_mgmt.py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338242" y="1873601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geoconfig.py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338242" y="2156446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__init__.py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135342" y="281167"/>
            <a:ext cx="1940400" cy="3037649"/>
            <a:chOff x="-2440800" y="1485270"/>
            <a:chExt cx="1940400" cy="3037649"/>
          </a:xfrm>
        </p:grpSpPr>
        <p:sp>
          <p:nvSpPr>
            <p:cNvPr id="40" name="Rectangle 12"/>
            <p:cNvSpPr>
              <a:spLocks noChangeArrowheads="1"/>
            </p:cNvSpPr>
            <p:nvPr/>
          </p:nvSpPr>
          <p:spPr bwMode="auto">
            <a:xfrm>
              <a:off x="-2440800" y="2318795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dirty="0">
                  <a:solidFill>
                    <a:srgbClr val="FFFF00"/>
                  </a:solidFill>
                  <a:latin typeface="Consolas" panose="020B0609020204030204" pitchFamily="49" charset="0"/>
                </a:rPr>
                <a:t>_</a:t>
              </a:r>
              <a:r>
                <a:rPr lang="en-US" altLang="en-US" sz="1200" b="1" i="1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make_raster</a:t>
              </a:r>
              <a:r>
                <a:rPr lang="en-US" altLang="en-US" sz="1200" b="1" i="1" dirty="0">
                  <a:solidFill>
                    <a:srgbClr val="FFFF00"/>
                  </a:solidFill>
                  <a:latin typeface="Consolas" panose="020B0609020204030204" pitchFamily="49" charset="0"/>
                </a:rPr>
                <a:t>()</a:t>
              </a:r>
              <a:endParaRPr lang="en-US" altLang="en-US" sz="1200" b="1" i="1" dirty="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-2440800" y="1485270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raster.py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2440800" y="1773270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dirty="0">
                  <a:solidFill>
                    <a:srgbClr val="FFC66D"/>
                  </a:solidFill>
                  <a:latin typeface="Consolas" panose="020B0609020204030204" pitchFamily="49" charset="0"/>
                </a:rPr>
                <a:t>Raster</a:t>
              </a:r>
              <a:endParaRPr lang="en-US" altLang="en-US" sz="1200" b="1" dirty="0">
                <a:latin typeface="Arial" panose="020B0604020202020204" pitchFamily="34" charset="0"/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-2440800" y="2045708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dirty="0">
                  <a:solidFill>
                    <a:srgbClr val="FFFF00"/>
                  </a:solidFill>
                  <a:latin typeface="Consolas" panose="020B0609020204030204" pitchFamily="49" charset="0"/>
                </a:rPr>
                <a:t>__magic__()</a:t>
              </a:r>
              <a:endParaRPr lang="en-US" altLang="en-US" sz="1200" b="1" i="1" dirty="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5" name="Rectangle 12"/>
            <p:cNvSpPr>
              <a:spLocks noChangeArrowheads="1"/>
            </p:cNvSpPr>
            <p:nvPr/>
          </p:nvSpPr>
          <p:spPr bwMode="auto">
            <a:xfrm>
              <a:off x="-2440800" y="2587706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dirty="0">
                  <a:solidFill>
                    <a:srgbClr val="FFFF00"/>
                  </a:solidFill>
                  <a:latin typeface="Consolas" panose="020B0609020204030204" pitchFamily="49" charset="0"/>
                </a:rPr>
                <a:t>save()</a:t>
              </a:r>
              <a:endParaRPr lang="en-US" altLang="en-US" sz="1200" b="1" i="1" dirty="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6" name="Rectangle 18"/>
            <p:cNvSpPr>
              <a:spLocks noChangeArrowheads="1"/>
            </p:cNvSpPr>
            <p:nvPr/>
          </p:nvSpPr>
          <p:spPr bwMode="auto">
            <a:xfrm>
              <a:off x="-2440800" y="2872842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</a:rPr>
                <a:t>name</a:t>
              </a:r>
              <a:endParaRPr lang="en-US" altLang="en-US" sz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7" name="Rectangle 18"/>
            <p:cNvSpPr>
              <a:spLocks noChangeArrowheads="1"/>
            </p:cNvSpPr>
            <p:nvPr/>
          </p:nvSpPr>
          <p:spPr bwMode="auto">
            <a:xfrm>
              <a:off x="-2440800" y="3151347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</a:rPr>
                <a:t>dataset</a:t>
              </a:r>
              <a:endParaRPr lang="en-US" altLang="en-US" sz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9" name="Rectangle 18"/>
            <p:cNvSpPr>
              <a:spLocks noChangeArrowheads="1"/>
            </p:cNvSpPr>
            <p:nvPr/>
          </p:nvSpPr>
          <p:spPr bwMode="auto">
            <a:xfrm>
              <a:off x="-2440800" y="3418788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</a:rPr>
                <a:t>array</a:t>
              </a:r>
              <a:endParaRPr lang="en-US" altLang="en-US" sz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0" name="Rectangle 18"/>
            <p:cNvSpPr>
              <a:spLocks noChangeArrowheads="1"/>
            </p:cNvSpPr>
            <p:nvPr/>
          </p:nvSpPr>
          <p:spPr bwMode="auto">
            <a:xfrm>
              <a:off x="-2440800" y="3698112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</a:rPr>
                <a:t>geo_transformation</a:t>
              </a:r>
              <a:endParaRPr lang="en-US" altLang="en-US" sz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1" name="Rectangle 18"/>
            <p:cNvSpPr>
              <a:spLocks noChangeArrowheads="1"/>
            </p:cNvSpPr>
            <p:nvPr/>
          </p:nvSpPr>
          <p:spPr bwMode="auto">
            <a:xfrm>
              <a:off x="-2440800" y="3979528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</a:rPr>
                <a:t>srs</a:t>
              </a:r>
              <a:endParaRPr lang="en-US" altLang="en-US" sz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" name="Rectangle 18"/>
            <p:cNvSpPr>
              <a:spLocks noChangeArrowheads="1"/>
            </p:cNvSpPr>
            <p:nvPr/>
          </p:nvSpPr>
          <p:spPr bwMode="auto">
            <a:xfrm>
              <a:off x="-2440800" y="4245719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</a:rPr>
                <a:t>epsg</a:t>
              </a:r>
              <a:endParaRPr lang="en-US" altLang="en-US" sz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148042" y="4698404"/>
            <a:ext cx="1940400" cy="1382280"/>
            <a:chOff x="2494819" y="3495641"/>
            <a:chExt cx="1940400" cy="1382280"/>
          </a:xfrm>
        </p:grpSpPr>
        <p:sp>
          <p:nvSpPr>
            <p:cNvPr id="45" name="Rectangle 44"/>
            <p:cNvSpPr/>
            <p:nvPr/>
          </p:nvSpPr>
          <p:spPr>
            <a:xfrm>
              <a:off x="2494819" y="3495641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create_hsi_rasters.py</a:t>
              </a:r>
            </a:p>
          </p:txBody>
        </p:sp>
        <p:sp>
          <p:nvSpPr>
            <p:cNvPr id="47" name="Rectangle 10"/>
            <p:cNvSpPr>
              <a:spLocks noChangeArrowheads="1"/>
            </p:cNvSpPr>
            <p:nvPr/>
          </p:nvSpPr>
          <p:spPr bwMode="auto">
            <a:xfrm>
              <a:off x="2494819" y="3783742"/>
              <a:ext cx="1940400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dirty="0" err="1" smtClean="0">
                  <a:solidFill>
                    <a:srgbClr val="FFFF00"/>
                  </a:solidFill>
                  <a:latin typeface="Consolas" panose="020B0609020204030204" pitchFamily="49" charset="0"/>
                </a:rPr>
                <a:t>combine_hsi_rasters</a:t>
              </a:r>
              <a:r>
                <a:rPr lang="en-US" altLang="en-US" sz="1200" b="1" i="1" dirty="0" smtClean="0">
                  <a:solidFill>
                    <a:srgbClr val="FFFF00"/>
                  </a:solidFill>
                  <a:latin typeface="Consolas" panose="020B0609020204030204" pitchFamily="49" charset="0"/>
                </a:rPr>
                <a:t>()</a:t>
              </a:r>
              <a:endParaRPr lang="en-US" altLang="en-US" sz="1200" b="1" i="1" dirty="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2494819" y="4050378"/>
              <a:ext cx="1940400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36000" tIns="45720" rIns="3600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dirty="0">
                  <a:solidFill>
                    <a:srgbClr val="FFFF00"/>
                  </a:solidFill>
                  <a:latin typeface="Consolas" panose="020B0609020204030204" pitchFamily="49" charset="0"/>
                </a:rPr>
                <a:t>get_hsi_curve()</a:t>
              </a:r>
              <a:endParaRPr lang="en-US" altLang="en-US" sz="1200" b="1" i="1" dirty="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" name="Rectangle 12"/>
            <p:cNvSpPr>
              <a:spLocks noChangeArrowheads="1"/>
            </p:cNvSpPr>
            <p:nvPr/>
          </p:nvSpPr>
          <p:spPr bwMode="auto">
            <a:xfrm>
              <a:off x="2494819" y="4322413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get_hsi_raster</a:t>
              </a:r>
              <a:r>
                <a:rPr lang="en-US" altLang="en-US" sz="1200" b="1" i="1" dirty="0">
                  <a:solidFill>
                    <a:srgbClr val="FFFF00"/>
                  </a:solidFill>
                  <a:latin typeface="Consolas" panose="020B0609020204030204" pitchFamily="49" charset="0"/>
                </a:rPr>
                <a:t>()</a:t>
              </a:r>
              <a:endParaRPr lang="en-US" altLang="en-US" sz="1200" b="1" i="1" dirty="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" name="Rectangle 12"/>
            <p:cNvSpPr>
              <a:spLocks noChangeArrowheads="1"/>
            </p:cNvSpPr>
            <p:nvPr/>
          </p:nvSpPr>
          <p:spPr bwMode="auto">
            <a:xfrm>
              <a:off x="2494819" y="4600922"/>
              <a:ext cx="1940400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7200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dirty="0">
                  <a:solidFill>
                    <a:srgbClr val="FFFF00"/>
                  </a:solidFill>
                  <a:latin typeface="Consolas" panose="020B0609020204030204" pitchFamily="49" charset="0"/>
                </a:rPr>
                <a:t>main()</a:t>
              </a:r>
              <a:endParaRPr lang="en-US" altLang="en-US" sz="1200" b="1" i="1" dirty="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830344" y="6648908"/>
            <a:ext cx="1940400" cy="831736"/>
            <a:chOff x="2494819" y="3495641"/>
            <a:chExt cx="1940400" cy="831736"/>
          </a:xfrm>
        </p:grpSpPr>
        <p:sp>
          <p:nvSpPr>
            <p:cNvPr id="105" name="Rectangle 104"/>
            <p:cNvSpPr/>
            <p:nvPr/>
          </p:nvSpPr>
          <p:spPr>
            <a:xfrm>
              <a:off x="2494819" y="3495641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calc</a:t>
              </a:r>
              <a:r>
                <a:rPr lang="en-DE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…</a:t>
              </a:r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habitat_area.py</a:t>
              </a:r>
            </a:p>
          </p:txBody>
        </p:sp>
        <p:sp>
          <p:nvSpPr>
            <p:cNvPr id="106" name="Rectangle 10"/>
            <p:cNvSpPr>
              <a:spLocks noChangeArrowheads="1"/>
            </p:cNvSpPr>
            <p:nvPr/>
          </p:nvSpPr>
          <p:spPr bwMode="auto">
            <a:xfrm>
              <a:off x="2494819" y="3783742"/>
              <a:ext cx="1940400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dirty="0" err="1" smtClean="0">
                  <a:solidFill>
                    <a:srgbClr val="FFFF00"/>
                  </a:solidFill>
                  <a:latin typeface="Consolas" panose="020B0609020204030204" pitchFamily="49" charset="0"/>
                </a:rPr>
                <a:t>calc</a:t>
              </a:r>
              <a:r>
                <a:rPr lang="en-DE" altLang="en-US" sz="1200" b="1" i="1" dirty="0">
                  <a:solidFill>
                    <a:srgbClr val="FFFF00"/>
                  </a:solidFill>
                  <a:latin typeface="Consolas" panose="020B0609020204030204" pitchFamily="49" charset="0"/>
                </a:rPr>
                <a:t>…</a:t>
              </a:r>
              <a:r>
                <a:rPr lang="en-US" altLang="en-US" sz="1200" b="1" i="1" dirty="0">
                  <a:solidFill>
                    <a:srgbClr val="FFFF00"/>
                  </a:solidFill>
                  <a:latin typeface="Consolas" panose="020B0609020204030204" pitchFamily="49" charset="0"/>
                </a:rPr>
                <a:t>_</a:t>
              </a:r>
              <a:r>
                <a:rPr lang="en-US" altLang="en-US" sz="1200" b="1" i="1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habitat_area</a:t>
              </a:r>
              <a:r>
                <a:rPr lang="en-US" altLang="en-US" sz="1200" b="1" i="1" dirty="0" smtClean="0">
                  <a:solidFill>
                    <a:srgbClr val="FFFF00"/>
                  </a:solidFill>
                  <a:latin typeface="Consolas" panose="020B0609020204030204" pitchFamily="49" charset="0"/>
                </a:rPr>
                <a:t>()</a:t>
              </a:r>
              <a:endParaRPr lang="en-US" altLang="en-US" sz="1200" b="1" i="1" dirty="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7" name="Rectangle 11"/>
            <p:cNvSpPr>
              <a:spLocks noChangeArrowheads="1"/>
            </p:cNvSpPr>
            <p:nvPr/>
          </p:nvSpPr>
          <p:spPr bwMode="auto">
            <a:xfrm>
              <a:off x="2494819" y="4050378"/>
              <a:ext cx="1940400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36000" tIns="45720" rIns="3600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dirty="0">
                  <a:solidFill>
                    <a:srgbClr val="FFFF00"/>
                  </a:solidFill>
                  <a:latin typeface="Consolas" panose="020B0609020204030204" pitchFamily="49" charset="0"/>
                </a:rPr>
                <a:t>main()</a:t>
              </a:r>
              <a:endParaRPr lang="en-US" altLang="en-US" sz="1200" b="1" i="1" dirty="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7830344" y="4199120"/>
            <a:ext cx="1940400" cy="2024606"/>
            <a:chOff x="2275200" y="129648"/>
            <a:chExt cx="1940400" cy="2024606"/>
          </a:xfrm>
        </p:grpSpPr>
        <p:sp>
          <p:nvSpPr>
            <p:cNvPr id="87" name="Rectangle 86"/>
            <p:cNvSpPr/>
            <p:nvPr/>
          </p:nvSpPr>
          <p:spPr>
            <a:xfrm>
              <a:off x="2275200" y="429828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trout.xlsx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275200" y="129648"/>
              <a:ext cx="1940400" cy="288000"/>
            </a:xfrm>
            <a:prstGeom prst="rect">
              <a:avLst/>
            </a:prstGeom>
            <a:solidFill>
              <a:srgbClr val="9672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habitat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275200" y="725143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trout.json</a:t>
              </a:r>
              <a:endParaRPr lang="en-US" sz="14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275200" y="1015087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i="1" dirty="0" err="1">
                  <a:solidFill>
                    <a:srgbClr val="FFFF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hsi_depth.tif</a:t>
              </a:r>
              <a:endParaRPr lang="en-US" sz="1400" b="1" i="1" dirty="0">
                <a:solidFill>
                  <a:srgbClr val="FFFF00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275200" y="1304866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i="1" dirty="0" err="1">
                  <a:solidFill>
                    <a:srgbClr val="FFFF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hsi_velocity.tif</a:t>
              </a:r>
              <a:endParaRPr lang="en-US" sz="1400" b="1" i="1" dirty="0">
                <a:solidFill>
                  <a:srgbClr val="FFFF00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275200" y="1588565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i="1" dirty="0" err="1">
                  <a:solidFill>
                    <a:srgbClr val="FFFF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chsi.tif</a:t>
              </a:r>
              <a:endParaRPr lang="en-US" sz="1400" b="1" i="1" dirty="0">
                <a:solidFill>
                  <a:srgbClr val="FFFF00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275200" y="1866254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i="1" dirty="0" err="1" smtClean="0">
                  <a:solidFill>
                    <a:srgbClr val="FFFF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habitat_pixels.tif</a:t>
              </a:r>
              <a:endParaRPr lang="en-US" sz="1400" b="1" i="1" dirty="0">
                <a:solidFill>
                  <a:srgbClr val="FFFF00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cxnSp>
        <p:nvCxnSpPr>
          <p:cNvPr id="130" name="Elbow Connector 129"/>
          <p:cNvCxnSpPr>
            <a:stCxn id="20" idx="1"/>
            <a:endCxn id="65" idx="1"/>
          </p:cNvCxnSpPr>
          <p:nvPr/>
        </p:nvCxnSpPr>
        <p:spPr>
          <a:xfrm rot="10800000" flipV="1">
            <a:off x="635909" y="320391"/>
            <a:ext cx="12700" cy="1956849"/>
          </a:xfrm>
          <a:prstGeom prst="bentConnector3">
            <a:avLst>
              <a:gd name="adj1" fmla="val 1800000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4" idx="3"/>
            <a:endCxn id="9" idx="3"/>
          </p:cNvCxnSpPr>
          <p:nvPr/>
        </p:nvCxnSpPr>
        <p:spPr>
          <a:xfrm>
            <a:off x="6075742" y="425167"/>
            <a:ext cx="12700" cy="3223624"/>
          </a:xfrm>
          <a:prstGeom prst="bentConnector3">
            <a:avLst>
              <a:gd name="adj1" fmla="val 5492858"/>
            </a:avLst>
          </a:prstGeom>
          <a:ln w="12700">
            <a:solidFill>
              <a:srgbClr val="00FE7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40" idx="3"/>
            <a:endCxn id="11" idx="3"/>
          </p:cNvCxnSpPr>
          <p:nvPr/>
        </p:nvCxnSpPr>
        <p:spPr>
          <a:xfrm flipV="1">
            <a:off x="6075742" y="980205"/>
            <a:ext cx="12700" cy="273087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77" idx="1"/>
            <a:endCxn id="81" idx="1"/>
          </p:cNvCxnSpPr>
          <p:nvPr/>
        </p:nvCxnSpPr>
        <p:spPr>
          <a:xfrm rot="10800000">
            <a:off x="635909" y="2559841"/>
            <a:ext cx="12700" cy="277200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54" idx="1"/>
            <a:endCxn id="81" idx="1"/>
          </p:cNvCxnSpPr>
          <p:nvPr/>
        </p:nvCxnSpPr>
        <p:spPr>
          <a:xfrm rot="10800000">
            <a:off x="635909" y="2559841"/>
            <a:ext cx="12700" cy="2190346"/>
          </a:xfrm>
          <a:prstGeom prst="bentConnector3">
            <a:avLst>
              <a:gd name="adj1" fmla="val 3150000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52" idx="1"/>
            <a:endCxn id="50" idx="1"/>
          </p:cNvCxnSpPr>
          <p:nvPr/>
        </p:nvCxnSpPr>
        <p:spPr>
          <a:xfrm rot="10800000">
            <a:off x="635909" y="3938510"/>
            <a:ext cx="12700" cy="258397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0" idx="1"/>
            <a:endCxn id="47" idx="1"/>
          </p:cNvCxnSpPr>
          <p:nvPr/>
        </p:nvCxnSpPr>
        <p:spPr>
          <a:xfrm rot="10800000" flipH="1" flipV="1">
            <a:off x="4135342" y="707767"/>
            <a:ext cx="12700" cy="4417238"/>
          </a:xfrm>
          <a:prstGeom prst="bentConnector3">
            <a:avLst>
              <a:gd name="adj1" fmla="val -1800000"/>
            </a:avLst>
          </a:prstGeom>
          <a:ln w="12700">
            <a:solidFill>
              <a:srgbClr val="00FE7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stCxn id="13" idx="3"/>
            <a:endCxn id="51" idx="3"/>
          </p:cNvCxnSpPr>
          <p:nvPr/>
        </p:nvCxnSpPr>
        <p:spPr>
          <a:xfrm>
            <a:off x="6075742" y="3918442"/>
            <a:ext cx="12700" cy="1745334"/>
          </a:xfrm>
          <a:prstGeom prst="bentConnector3">
            <a:avLst>
              <a:gd name="adj1" fmla="val 3550000"/>
            </a:avLst>
          </a:prstGeom>
          <a:ln w="127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stCxn id="51" idx="1"/>
            <a:endCxn id="103" idx="1"/>
          </p:cNvCxnSpPr>
          <p:nvPr/>
        </p:nvCxnSpPr>
        <p:spPr>
          <a:xfrm rot="10800000" flipV="1">
            <a:off x="4148042" y="5663775"/>
            <a:ext cx="12700" cy="278409"/>
          </a:xfrm>
          <a:prstGeom prst="bentConnector3">
            <a:avLst>
              <a:gd name="adj1" fmla="val 1725000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48" idx="1"/>
            <a:endCxn id="103" idx="1"/>
          </p:cNvCxnSpPr>
          <p:nvPr/>
        </p:nvCxnSpPr>
        <p:spPr>
          <a:xfrm rot="10800000" flipV="1">
            <a:off x="4148042" y="5391641"/>
            <a:ext cx="12700" cy="550544"/>
          </a:xfrm>
          <a:prstGeom prst="bentConnector3">
            <a:avLst>
              <a:gd name="adj1" fmla="val 2400000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47" idx="1"/>
            <a:endCxn id="103" idx="1"/>
          </p:cNvCxnSpPr>
          <p:nvPr/>
        </p:nvCxnSpPr>
        <p:spPr>
          <a:xfrm rot="10800000" flipV="1">
            <a:off x="4148042" y="5125005"/>
            <a:ext cx="12700" cy="817180"/>
          </a:xfrm>
          <a:prstGeom prst="bentConnector3">
            <a:avLst>
              <a:gd name="adj1" fmla="val 3675000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/>
          <p:cNvCxnSpPr>
            <a:stCxn id="9" idx="1"/>
            <a:endCxn id="45" idx="1"/>
          </p:cNvCxnSpPr>
          <p:nvPr/>
        </p:nvCxnSpPr>
        <p:spPr>
          <a:xfrm rot="10800000" flipH="1" flipV="1">
            <a:off x="4135342" y="3648790"/>
            <a:ext cx="12700" cy="1193613"/>
          </a:xfrm>
          <a:prstGeom prst="bentConnector3">
            <a:avLst>
              <a:gd name="adj1" fmla="val -4200000"/>
            </a:avLst>
          </a:prstGeom>
          <a:ln w="127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/>
          <p:cNvCxnSpPr>
            <a:stCxn id="90" idx="1"/>
            <a:endCxn id="48" idx="3"/>
          </p:cNvCxnSpPr>
          <p:nvPr/>
        </p:nvCxnSpPr>
        <p:spPr>
          <a:xfrm rot="10800000" flipV="1">
            <a:off x="6088442" y="4938615"/>
            <a:ext cx="1741902" cy="453026"/>
          </a:xfrm>
          <a:prstGeom prst="bentConnector3">
            <a:avLst>
              <a:gd name="adj1" fmla="val 63124"/>
            </a:avLst>
          </a:prstGeom>
          <a:ln w="19050">
            <a:solidFill>
              <a:srgbClr val="967200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Elbow Connector 208"/>
          <p:cNvCxnSpPr>
            <a:stCxn id="103" idx="3"/>
            <a:endCxn id="111" idx="1"/>
          </p:cNvCxnSpPr>
          <p:nvPr/>
        </p:nvCxnSpPr>
        <p:spPr>
          <a:xfrm flipV="1">
            <a:off x="6088442" y="5518338"/>
            <a:ext cx="1741902" cy="42384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>
            <a:stCxn id="103" idx="3"/>
            <a:endCxn id="110" idx="1"/>
          </p:cNvCxnSpPr>
          <p:nvPr/>
        </p:nvCxnSpPr>
        <p:spPr>
          <a:xfrm flipV="1">
            <a:off x="6088442" y="5228559"/>
            <a:ext cx="1741902" cy="713626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/>
          <p:cNvCxnSpPr>
            <a:stCxn id="103" idx="3"/>
            <a:endCxn id="112" idx="1"/>
          </p:cNvCxnSpPr>
          <p:nvPr/>
        </p:nvCxnSpPr>
        <p:spPr>
          <a:xfrm flipV="1">
            <a:off x="6088442" y="5802037"/>
            <a:ext cx="1741902" cy="140148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70" idx="1"/>
            <a:endCxn id="51" idx="3"/>
          </p:cNvCxnSpPr>
          <p:nvPr/>
        </p:nvCxnSpPr>
        <p:spPr>
          <a:xfrm rot="10800000" flipV="1">
            <a:off x="6088442" y="3438742"/>
            <a:ext cx="1741902" cy="2225033"/>
          </a:xfrm>
          <a:prstGeom prst="bentConnector3">
            <a:avLst>
              <a:gd name="adj1" fmla="val 55468"/>
            </a:avLst>
          </a:prstGeom>
          <a:ln w="19050">
            <a:solidFill>
              <a:srgbClr val="FFC000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/>
          <p:cNvCxnSpPr>
            <a:stCxn id="70" idx="1"/>
            <a:endCxn id="51" idx="3"/>
          </p:cNvCxnSpPr>
          <p:nvPr/>
        </p:nvCxnSpPr>
        <p:spPr>
          <a:xfrm rot="10800000" flipV="1">
            <a:off x="6088442" y="3438742"/>
            <a:ext cx="1741902" cy="2225033"/>
          </a:xfrm>
          <a:prstGeom prst="bentConnector3">
            <a:avLst>
              <a:gd name="adj1" fmla="val 54921"/>
            </a:avLst>
          </a:prstGeom>
          <a:ln w="19050">
            <a:solidFill>
              <a:srgbClr val="FFC000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/>
          <p:cNvCxnSpPr>
            <a:stCxn id="49" idx="1"/>
            <a:endCxn id="46" idx="1"/>
          </p:cNvCxnSpPr>
          <p:nvPr/>
        </p:nvCxnSpPr>
        <p:spPr>
          <a:xfrm rot="10800000">
            <a:off x="635909" y="3391442"/>
            <a:ext cx="12700" cy="266028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46" idx="3"/>
            <a:endCxn id="14" idx="1"/>
          </p:cNvCxnSpPr>
          <p:nvPr/>
        </p:nvCxnSpPr>
        <p:spPr>
          <a:xfrm>
            <a:off x="2576309" y="3391442"/>
            <a:ext cx="1559033" cy="804200"/>
          </a:xfrm>
          <a:prstGeom prst="bentConnector3">
            <a:avLst>
              <a:gd name="adj1" fmla="val 50000"/>
            </a:avLst>
          </a:prstGeom>
          <a:ln w="12700">
            <a:solidFill>
              <a:srgbClr val="E44AD9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/>
          <p:cNvCxnSpPr>
            <a:stCxn id="50" idx="3"/>
            <a:endCxn id="103" idx="1"/>
          </p:cNvCxnSpPr>
          <p:nvPr/>
        </p:nvCxnSpPr>
        <p:spPr>
          <a:xfrm>
            <a:off x="2576309" y="3938509"/>
            <a:ext cx="1571733" cy="2003676"/>
          </a:xfrm>
          <a:prstGeom prst="bentConnector3">
            <a:avLst>
              <a:gd name="adj1" fmla="val 41516"/>
            </a:avLst>
          </a:prstGeom>
          <a:ln w="12700">
            <a:solidFill>
              <a:srgbClr val="E44AD9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/>
          <p:cNvCxnSpPr>
            <a:stCxn id="81" idx="3"/>
            <a:endCxn id="103" idx="1"/>
          </p:cNvCxnSpPr>
          <p:nvPr/>
        </p:nvCxnSpPr>
        <p:spPr>
          <a:xfrm>
            <a:off x="2576309" y="2559841"/>
            <a:ext cx="1571733" cy="3382344"/>
          </a:xfrm>
          <a:prstGeom prst="bentConnector3">
            <a:avLst>
              <a:gd name="adj1" fmla="val 26971"/>
            </a:avLst>
          </a:prstGeom>
          <a:ln w="12700">
            <a:solidFill>
              <a:srgbClr val="E44AD9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Elbow Connector 246"/>
          <p:cNvCxnSpPr>
            <a:stCxn id="73" idx="1"/>
            <a:endCxn id="51" idx="3"/>
          </p:cNvCxnSpPr>
          <p:nvPr/>
        </p:nvCxnSpPr>
        <p:spPr>
          <a:xfrm rot="10800000" flipV="1">
            <a:off x="6088442" y="3734058"/>
            <a:ext cx="1741902" cy="1929718"/>
          </a:xfrm>
          <a:prstGeom prst="bentConnector3">
            <a:avLst>
              <a:gd name="adj1" fmla="val 54921"/>
            </a:avLst>
          </a:prstGeom>
          <a:ln w="19050">
            <a:solidFill>
              <a:srgbClr val="FFC000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/>
          <p:cNvCxnSpPr>
            <a:stCxn id="112" idx="3"/>
            <a:endCxn id="107" idx="3"/>
          </p:cNvCxnSpPr>
          <p:nvPr/>
        </p:nvCxnSpPr>
        <p:spPr>
          <a:xfrm>
            <a:off x="9770744" y="5802037"/>
            <a:ext cx="12700" cy="1540108"/>
          </a:xfrm>
          <a:prstGeom prst="bentConnector3">
            <a:avLst>
              <a:gd name="adj1" fmla="val 2175000"/>
            </a:avLst>
          </a:prstGeom>
          <a:ln w="19050">
            <a:solidFill>
              <a:srgbClr val="FFC000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Elbow Connector 254"/>
          <p:cNvCxnSpPr>
            <a:stCxn id="18" idx="3"/>
            <a:endCxn id="40" idx="1"/>
          </p:cNvCxnSpPr>
          <p:nvPr/>
        </p:nvCxnSpPr>
        <p:spPr>
          <a:xfrm flipV="1">
            <a:off x="2576481" y="1253292"/>
            <a:ext cx="1558861" cy="1861035"/>
          </a:xfrm>
          <a:prstGeom prst="bentConnector3">
            <a:avLst>
              <a:gd name="adj1" fmla="val 60387"/>
            </a:avLst>
          </a:prstGeom>
          <a:ln w="12700">
            <a:solidFill>
              <a:srgbClr val="E44AD9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>
            <a:stCxn id="26" idx="3"/>
            <a:endCxn id="40" idx="1"/>
          </p:cNvCxnSpPr>
          <p:nvPr/>
        </p:nvCxnSpPr>
        <p:spPr>
          <a:xfrm>
            <a:off x="2576309" y="1158988"/>
            <a:ext cx="1559033" cy="94304"/>
          </a:xfrm>
          <a:prstGeom prst="bentConnector3">
            <a:avLst>
              <a:gd name="adj1" fmla="val 42058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7834788" y="6220380"/>
            <a:ext cx="1940400" cy="288000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i="1" dirty="0" smtClean="0">
                <a:solidFill>
                  <a:srgbClr val="FFFF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habitat_area.SH</a:t>
            </a:r>
            <a:r>
              <a:rPr lang="en-US" sz="1400" b="1" i="1" dirty="0">
                <a:solidFill>
                  <a:srgbClr val="FFFF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*</a:t>
            </a:r>
          </a:p>
        </p:txBody>
      </p:sp>
      <p:cxnSp>
        <p:nvCxnSpPr>
          <p:cNvPr id="278" name="Elbow Connector 277"/>
          <p:cNvCxnSpPr>
            <a:stCxn id="107" idx="1"/>
            <a:endCxn id="113" idx="1"/>
          </p:cNvCxnSpPr>
          <p:nvPr/>
        </p:nvCxnSpPr>
        <p:spPr>
          <a:xfrm rot="10800000">
            <a:off x="7830344" y="6079727"/>
            <a:ext cx="12700" cy="1262419"/>
          </a:xfrm>
          <a:prstGeom prst="bentConnector3">
            <a:avLst>
              <a:gd name="adj1" fmla="val 3300000"/>
            </a:avLst>
          </a:prstGeom>
          <a:ln w="19050">
            <a:solidFill>
              <a:srgbClr val="C00000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1"/>
          <p:cNvCxnSpPr>
            <a:stCxn id="4" idx="3"/>
            <a:endCxn id="105" idx="1"/>
          </p:cNvCxnSpPr>
          <p:nvPr/>
        </p:nvCxnSpPr>
        <p:spPr>
          <a:xfrm>
            <a:off x="6075742" y="425167"/>
            <a:ext cx="1754602" cy="6367741"/>
          </a:xfrm>
          <a:prstGeom prst="bentConnector3">
            <a:avLst>
              <a:gd name="adj1" fmla="val 58686"/>
            </a:avLst>
          </a:prstGeom>
          <a:ln w="12700">
            <a:solidFill>
              <a:srgbClr val="00FE7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Elbow Connector 289"/>
          <p:cNvCxnSpPr>
            <a:stCxn id="106" idx="1"/>
            <a:endCxn id="276" idx="1"/>
          </p:cNvCxnSpPr>
          <p:nvPr/>
        </p:nvCxnSpPr>
        <p:spPr>
          <a:xfrm rot="10800000" flipH="1">
            <a:off x="7830344" y="6364381"/>
            <a:ext cx="4444" cy="711129"/>
          </a:xfrm>
          <a:prstGeom prst="bentConnector3">
            <a:avLst>
              <a:gd name="adj1" fmla="val -7716022"/>
            </a:avLst>
          </a:prstGeom>
          <a:ln w="19050">
            <a:solidFill>
              <a:srgbClr val="C00000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Elbow Connector 295"/>
          <p:cNvCxnSpPr>
            <a:stCxn id="113" idx="3"/>
            <a:endCxn id="106" idx="3"/>
          </p:cNvCxnSpPr>
          <p:nvPr/>
        </p:nvCxnSpPr>
        <p:spPr>
          <a:xfrm>
            <a:off x="9770744" y="6079726"/>
            <a:ext cx="12700" cy="995783"/>
          </a:xfrm>
          <a:prstGeom prst="bentConnector3">
            <a:avLst>
              <a:gd name="adj1" fmla="val 1650000"/>
            </a:avLst>
          </a:prstGeom>
          <a:ln w="19050">
            <a:solidFill>
              <a:srgbClr val="FFC000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tangle 11"/>
          <p:cNvSpPr>
            <a:spLocks noChangeArrowheads="1"/>
          </p:cNvSpPr>
          <p:nvPr/>
        </p:nvSpPr>
        <p:spPr bwMode="auto">
          <a:xfrm>
            <a:off x="51589" y="5802037"/>
            <a:ext cx="2117163" cy="1384995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LEGEND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14" name="Rectangle 11"/>
          <p:cNvSpPr>
            <a:spLocks noChangeArrowheads="1"/>
          </p:cNvSpPr>
          <p:nvPr/>
        </p:nvSpPr>
        <p:spPr bwMode="auto">
          <a:xfrm>
            <a:off x="138762" y="6433591"/>
            <a:ext cx="1940400" cy="276999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/>
            </a:solidFill>
          </a:ln>
          <a:effectLst/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i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function_to_write</a:t>
            </a:r>
            <a:r>
              <a:rPr lang="en-US" altLang="en-US" sz="1200" b="1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endParaRPr lang="en-US" altLang="en-US" sz="1200" b="1" i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138762" y="6726322"/>
            <a:ext cx="1940400" cy="288000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i="1" dirty="0" err="1" smtClean="0">
                <a:solidFill>
                  <a:srgbClr val="FFFF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file_to_create</a:t>
            </a:r>
            <a:endParaRPr lang="en-US" sz="1400" b="1" i="1" dirty="0">
              <a:solidFill>
                <a:srgbClr val="FFFF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6" name="Rectangle 11"/>
          <p:cNvSpPr>
            <a:spLocks noChangeArrowheads="1"/>
          </p:cNvSpPr>
          <p:nvPr/>
        </p:nvSpPr>
        <p:spPr bwMode="auto">
          <a:xfrm>
            <a:off x="142875" y="6138000"/>
            <a:ext cx="1934886" cy="276999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 feeds B: A </a:t>
            </a:r>
            <a:r>
              <a:rPr lang="en-DE" altLang="en-US" sz="1200" b="1" dirty="0" smtClean="0">
                <a:solidFill>
                  <a:schemeClr val="bg1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→</a:t>
            </a:r>
            <a:r>
              <a:rPr lang="en-US" altLang="en-US" sz="1200" b="1" dirty="0" smtClean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B</a:t>
            </a:r>
            <a:endParaRPr lang="en-US" altLang="en-US" sz="1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084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449</TotalTime>
  <Words>111</Words>
  <Application>Microsoft Office PowerPoint</Application>
  <PresentationFormat>Custom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Narrow</vt:lpstr>
      <vt:lpstr>Calibri</vt:lpstr>
      <vt:lpstr>Calibri Light</vt:lpstr>
      <vt:lpstr>Consolas</vt:lpstr>
      <vt:lpstr>Helvetica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Schwindt</dc:creator>
  <cp:lastModifiedBy>Sebastian Schwindt</cp:lastModifiedBy>
  <cp:revision>145</cp:revision>
  <dcterms:created xsi:type="dcterms:W3CDTF">2020-07-01T10:19:50Z</dcterms:created>
  <dcterms:modified xsi:type="dcterms:W3CDTF">2020-08-17T15:51:00Z</dcterms:modified>
</cp:coreProperties>
</file>