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US</a:t>
            </a:r>
            <a:r>
              <a:rPr spc="-45" dirty="0"/>
              <a:t> </a:t>
            </a:r>
            <a:r>
              <a:rPr dirty="0"/>
              <a:t>Army</a:t>
            </a:r>
            <a:r>
              <a:rPr spc="-25" dirty="0"/>
              <a:t> </a:t>
            </a:r>
            <a:r>
              <a:rPr dirty="0"/>
              <a:t>Corps</a:t>
            </a:r>
            <a:r>
              <a:rPr spc="-110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dirty="0"/>
              <a:t>Engineers</a:t>
            </a:r>
            <a:r>
              <a:rPr spc="330" dirty="0"/>
              <a:t> </a:t>
            </a:r>
            <a:r>
              <a:rPr spc="-50" dirty="0">
                <a:latin typeface="Symbol"/>
                <a:cs typeface="Symbol"/>
              </a:rPr>
              <a:t>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dirty="0"/>
              <a:t>Engineer</a:t>
            </a:r>
            <a:r>
              <a:rPr spc="-165" dirty="0"/>
              <a:t> </a:t>
            </a:r>
            <a:r>
              <a:rPr dirty="0"/>
              <a:t>Research</a:t>
            </a:r>
            <a:r>
              <a:rPr spc="-185" dirty="0"/>
              <a:t> </a:t>
            </a:r>
            <a:r>
              <a:rPr dirty="0"/>
              <a:t>and</a:t>
            </a:r>
            <a:r>
              <a:rPr spc="75" dirty="0"/>
              <a:t> </a:t>
            </a:r>
            <a:r>
              <a:rPr dirty="0"/>
              <a:t>Development</a:t>
            </a:r>
            <a:r>
              <a:rPr spc="-155" dirty="0"/>
              <a:t> </a:t>
            </a:r>
            <a:r>
              <a:rPr spc="-10" dirty="0"/>
              <a:t>Center</a:t>
            </a:r>
          </a:p>
          <a:p>
            <a:pPr marL="297180">
              <a:lnSpc>
                <a:spcPct val="100000"/>
              </a:lnSpc>
              <a:spcBef>
                <a:spcPts val="735"/>
              </a:spcBef>
            </a:pPr>
            <a:r>
              <a:rPr sz="950" b="1" spc="-10" dirty="0">
                <a:solidFill>
                  <a:srgbClr val="757575"/>
                </a:solidFill>
                <a:latin typeface="Arial"/>
                <a:cs typeface="Arial"/>
              </a:rPr>
              <a:t>//CUI//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US</a:t>
            </a:r>
            <a:r>
              <a:rPr spc="-45" dirty="0"/>
              <a:t> </a:t>
            </a:r>
            <a:r>
              <a:rPr dirty="0"/>
              <a:t>Army</a:t>
            </a:r>
            <a:r>
              <a:rPr spc="-25" dirty="0"/>
              <a:t> </a:t>
            </a:r>
            <a:r>
              <a:rPr dirty="0"/>
              <a:t>Corps</a:t>
            </a:r>
            <a:r>
              <a:rPr spc="-110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dirty="0"/>
              <a:t>Engineers</a:t>
            </a:r>
            <a:r>
              <a:rPr spc="330" dirty="0"/>
              <a:t> </a:t>
            </a:r>
            <a:r>
              <a:rPr spc="-50" dirty="0">
                <a:latin typeface="Symbol"/>
                <a:cs typeface="Symbol"/>
              </a:rPr>
              <a:t>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dirty="0"/>
              <a:t>Engineer</a:t>
            </a:r>
            <a:r>
              <a:rPr spc="-165" dirty="0"/>
              <a:t> </a:t>
            </a:r>
            <a:r>
              <a:rPr dirty="0"/>
              <a:t>Research</a:t>
            </a:r>
            <a:r>
              <a:rPr spc="-185" dirty="0"/>
              <a:t> </a:t>
            </a:r>
            <a:r>
              <a:rPr dirty="0"/>
              <a:t>and</a:t>
            </a:r>
            <a:r>
              <a:rPr spc="75" dirty="0"/>
              <a:t> </a:t>
            </a:r>
            <a:r>
              <a:rPr dirty="0"/>
              <a:t>Development</a:t>
            </a:r>
            <a:r>
              <a:rPr spc="-155" dirty="0"/>
              <a:t> </a:t>
            </a:r>
            <a:r>
              <a:rPr spc="-10" dirty="0"/>
              <a:t>Center</a:t>
            </a:r>
          </a:p>
          <a:p>
            <a:pPr marL="297180">
              <a:lnSpc>
                <a:spcPct val="100000"/>
              </a:lnSpc>
              <a:spcBef>
                <a:spcPts val="735"/>
              </a:spcBef>
            </a:pPr>
            <a:r>
              <a:rPr sz="950" b="1" spc="-10" dirty="0">
                <a:solidFill>
                  <a:srgbClr val="757575"/>
                </a:solidFill>
                <a:latin typeface="Arial"/>
                <a:cs typeface="Arial"/>
              </a:rPr>
              <a:t>//CUI//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US</a:t>
            </a:r>
            <a:r>
              <a:rPr spc="-45" dirty="0"/>
              <a:t> </a:t>
            </a:r>
            <a:r>
              <a:rPr dirty="0"/>
              <a:t>Army</a:t>
            </a:r>
            <a:r>
              <a:rPr spc="-25" dirty="0"/>
              <a:t> </a:t>
            </a:r>
            <a:r>
              <a:rPr dirty="0"/>
              <a:t>Corps</a:t>
            </a:r>
            <a:r>
              <a:rPr spc="-110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dirty="0"/>
              <a:t>Engineers</a:t>
            </a:r>
            <a:r>
              <a:rPr spc="330" dirty="0"/>
              <a:t> </a:t>
            </a:r>
            <a:r>
              <a:rPr spc="-50" dirty="0">
                <a:latin typeface="Symbol"/>
                <a:cs typeface="Symbol"/>
              </a:rPr>
              <a:t>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dirty="0"/>
              <a:t>Engineer</a:t>
            </a:r>
            <a:r>
              <a:rPr spc="-165" dirty="0"/>
              <a:t> </a:t>
            </a:r>
            <a:r>
              <a:rPr dirty="0"/>
              <a:t>Research</a:t>
            </a:r>
            <a:r>
              <a:rPr spc="-185" dirty="0"/>
              <a:t> </a:t>
            </a:r>
            <a:r>
              <a:rPr dirty="0"/>
              <a:t>and</a:t>
            </a:r>
            <a:r>
              <a:rPr spc="75" dirty="0"/>
              <a:t> </a:t>
            </a:r>
            <a:r>
              <a:rPr dirty="0"/>
              <a:t>Development</a:t>
            </a:r>
            <a:r>
              <a:rPr spc="-155" dirty="0"/>
              <a:t> </a:t>
            </a:r>
            <a:r>
              <a:rPr spc="-10" dirty="0"/>
              <a:t>Center</a:t>
            </a:r>
          </a:p>
          <a:p>
            <a:pPr marL="297180">
              <a:lnSpc>
                <a:spcPct val="100000"/>
              </a:lnSpc>
              <a:spcBef>
                <a:spcPts val="735"/>
              </a:spcBef>
            </a:pPr>
            <a:r>
              <a:rPr sz="950" b="1" spc="-10" dirty="0">
                <a:solidFill>
                  <a:srgbClr val="757575"/>
                </a:solidFill>
                <a:latin typeface="Arial"/>
                <a:cs typeface="Arial"/>
              </a:rPr>
              <a:t>//CUI//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US</a:t>
            </a:r>
            <a:r>
              <a:rPr spc="-45" dirty="0"/>
              <a:t> </a:t>
            </a:r>
            <a:r>
              <a:rPr dirty="0"/>
              <a:t>Army</a:t>
            </a:r>
            <a:r>
              <a:rPr spc="-25" dirty="0"/>
              <a:t> </a:t>
            </a:r>
            <a:r>
              <a:rPr dirty="0"/>
              <a:t>Corps</a:t>
            </a:r>
            <a:r>
              <a:rPr spc="-110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dirty="0"/>
              <a:t>Engineers</a:t>
            </a:r>
            <a:r>
              <a:rPr spc="330" dirty="0"/>
              <a:t> </a:t>
            </a:r>
            <a:r>
              <a:rPr spc="-50" dirty="0">
                <a:latin typeface="Symbol"/>
                <a:cs typeface="Symbol"/>
              </a:rPr>
              <a:t>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dirty="0"/>
              <a:t>Engineer</a:t>
            </a:r>
            <a:r>
              <a:rPr spc="-165" dirty="0"/>
              <a:t> </a:t>
            </a:r>
            <a:r>
              <a:rPr dirty="0"/>
              <a:t>Research</a:t>
            </a:r>
            <a:r>
              <a:rPr spc="-185" dirty="0"/>
              <a:t> </a:t>
            </a:r>
            <a:r>
              <a:rPr dirty="0"/>
              <a:t>and</a:t>
            </a:r>
            <a:r>
              <a:rPr spc="75" dirty="0"/>
              <a:t> </a:t>
            </a:r>
            <a:r>
              <a:rPr dirty="0"/>
              <a:t>Development</a:t>
            </a:r>
            <a:r>
              <a:rPr spc="-155" dirty="0"/>
              <a:t> </a:t>
            </a:r>
            <a:r>
              <a:rPr spc="-10" dirty="0"/>
              <a:t>Center</a:t>
            </a:r>
          </a:p>
          <a:p>
            <a:pPr marL="297180">
              <a:lnSpc>
                <a:spcPct val="100000"/>
              </a:lnSpc>
              <a:spcBef>
                <a:spcPts val="735"/>
              </a:spcBef>
            </a:pPr>
            <a:r>
              <a:rPr sz="950" b="1" spc="-10" dirty="0">
                <a:solidFill>
                  <a:srgbClr val="757575"/>
                </a:solidFill>
                <a:latin typeface="Arial"/>
                <a:cs typeface="Arial"/>
              </a:rPr>
              <a:t>//CUI//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US</a:t>
            </a:r>
            <a:r>
              <a:rPr spc="-45" dirty="0"/>
              <a:t> </a:t>
            </a:r>
            <a:r>
              <a:rPr dirty="0"/>
              <a:t>Army</a:t>
            </a:r>
            <a:r>
              <a:rPr spc="-25" dirty="0"/>
              <a:t> </a:t>
            </a:r>
            <a:r>
              <a:rPr dirty="0"/>
              <a:t>Corps</a:t>
            </a:r>
            <a:r>
              <a:rPr spc="-110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dirty="0"/>
              <a:t>Engineers</a:t>
            </a:r>
            <a:r>
              <a:rPr spc="330" dirty="0"/>
              <a:t> </a:t>
            </a:r>
            <a:r>
              <a:rPr spc="-50" dirty="0">
                <a:latin typeface="Symbol"/>
                <a:cs typeface="Symbol"/>
              </a:rPr>
              <a:t>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dirty="0"/>
              <a:t>Engineer</a:t>
            </a:r>
            <a:r>
              <a:rPr spc="-165" dirty="0"/>
              <a:t> </a:t>
            </a:r>
            <a:r>
              <a:rPr dirty="0"/>
              <a:t>Research</a:t>
            </a:r>
            <a:r>
              <a:rPr spc="-185" dirty="0"/>
              <a:t> </a:t>
            </a:r>
            <a:r>
              <a:rPr dirty="0"/>
              <a:t>and</a:t>
            </a:r>
            <a:r>
              <a:rPr spc="75" dirty="0"/>
              <a:t> </a:t>
            </a:r>
            <a:r>
              <a:rPr dirty="0"/>
              <a:t>Development</a:t>
            </a:r>
            <a:r>
              <a:rPr spc="-155" dirty="0"/>
              <a:t> </a:t>
            </a:r>
            <a:r>
              <a:rPr spc="-10" dirty="0"/>
              <a:t>Center</a:t>
            </a:r>
          </a:p>
          <a:p>
            <a:pPr marL="297180">
              <a:lnSpc>
                <a:spcPct val="100000"/>
              </a:lnSpc>
              <a:spcBef>
                <a:spcPts val="735"/>
              </a:spcBef>
            </a:pPr>
            <a:r>
              <a:rPr sz="950" b="1" spc="-10" dirty="0">
                <a:solidFill>
                  <a:srgbClr val="757575"/>
                </a:solidFill>
                <a:latin typeface="Arial"/>
                <a:cs typeface="Arial"/>
              </a:rPr>
              <a:t>//CUI//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0975" y="219075"/>
            <a:ext cx="11791950" cy="635317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076950" y="3424237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575" y="0"/>
                </a:lnTo>
              </a:path>
            </a:pathLst>
          </a:custGeom>
          <a:ln w="952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09575" y="6305550"/>
            <a:ext cx="11358880" cy="0"/>
          </a:xfrm>
          <a:custGeom>
            <a:avLst/>
            <a:gdLst/>
            <a:ahLst/>
            <a:cxnLst/>
            <a:rect l="l" t="t" r="r" b="b"/>
            <a:pathLst>
              <a:path w="11358880">
                <a:moveTo>
                  <a:pt x="0" y="0"/>
                </a:moveTo>
                <a:lnTo>
                  <a:pt x="113588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5457" y="403161"/>
            <a:ext cx="6705600" cy="517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5457" y="1081689"/>
            <a:ext cx="4944745" cy="2620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09645" y="6317593"/>
            <a:ext cx="2473325" cy="247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US</a:t>
            </a:r>
            <a:r>
              <a:rPr spc="-45" dirty="0"/>
              <a:t> </a:t>
            </a:r>
            <a:r>
              <a:rPr dirty="0"/>
              <a:t>Army</a:t>
            </a:r>
            <a:r>
              <a:rPr spc="-25" dirty="0"/>
              <a:t> </a:t>
            </a:r>
            <a:r>
              <a:rPr dirty="0"/>
              <a:t>Corps</a:t>
            </a:r>
            <a:r>
              <a:rPr spc="-110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dirty="0"/>
              <a:t>Engineers</a:t>
            </a:r>
            <a:r>
              <a:rPr spc="330" dirty="0"/>
              <a:t> </a:t>
            </a:r>
            <a:r>
              <a:rPr spc="-50" dirty="0">
                <a:latin typeface="Symbol"/>
                <a:cs typeface="Symbol"/>
              </a:rPr>
              <a:t>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611876" y="6335740"/>
            <a:ext cx="3568700" cy="466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dirty="0"/>
              <a:t>Engineer</a:t>
            </a:r>
            <a:r>
              <a:rPr spc="-165" dirty="0"/>
              <a:t> </a:t>
            </a:r>
            <a:r>
              <a:rPr dirty="0"/>
              <a:t>Research</a:t>
            </a:r>
            <a:r>
              <a:rPr spc="-185" dirty="0"/>
              <a:t> </a:t>
            </a:r>
            <a:r>
              <a:rPr dirty="0"/>
              <a:t>and</a:t>
            </a:r>
            <a:r>
              <a:rPr spc="75" dirty="0"/>
              <a:t> </a:t>
            </a:r>
            <a:r>
              <a:rPr dirty="0"/>
              <a:t>Development</a:t>
            </a:r>
            <a:r>
              <a:rPr spc="-155" dirty="0"/>
              <a:t> </a:t>
            </a:r>
            <a:r>
              <a:rPr spc="-10" dirty="0"/>
              <a:t>Center</a:t>
            </a:r>
          </a:p>
          <a:p>
            <a:pPr marL="297180">
              <a:lnSpc>
                <a:spcPct val="100000"/>
              </a:lnSpc>
              <a:spcBef>
                <a:spcPts val="735"/>
              </a:spcBef>
            </a:pPr>
            <a:r>
              <a:rPr sz="950" b="1" spc="-10" dirty="0">
                <a:solidFill>
                  <a:srgbClr val="757575"/>
                </a:solidFill>
                <a:latin typeface="Arial"/>
                <a:cs typeface="Arial"/>
              </a:rPr>
              <a:t>//CUI//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62994" y="6633242"/>
            <a:ext cx="153034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3275" y="3086100"/>
              <a:ext cx="2143125" cy="2438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43750" y="3076575"/>
              <a:ext cx="2162175" cy="2457450"/>
            </a:xfrm>
            <a:custGeom>
              <a:avLst/>
              <a:gdLst/>
              <a:ahLst/>
              <a:cxnLst/>
              <a:rect l="l" t="t" r="r" b="b"/>
              <a:pathLst>
                <a:path w="2162175" h="2457450">
                  <a:moveTo>
                    <a:pt x="0" y="2457450"/>
                  </a:moveTo>
                  <a:lnTo>
                    <a:pt x="2162175" y="2457450"/>
                  </a:lnTo>
                  <a:lnTo>
                    <a:pt x="2162175" y="0"/>
                  </a:lnTo>
                  <a:lnTo>
                    <a:pt x="0" y="0"/>
                  </a:lnTo>
                  <a:lnTo>
                    <a:pt x="0" y="245745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400" y="3086100"/>
              <a:ext cx="2438400" cy="2438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286875" y="3076575"/>
              <a:ext cx="2457450" cy="2457450"/>
            </a:xfrm>
            <a:custGeom>
              <a:avLst/>
              <a:gdLst/>
              <a:ahLst/>
              <a:cxnLst/>
              <a:rect l="l" t="t" r="r" b="b"/>
              <a:pathLst>
                <a:path w="2457450" h="2457450">
                  <a:moveTo>
                    <a:pt x="0" y="2457450"/>
                  </a:moveTo>
                  <a:lnTo>
                    <a:pt x="2457450" y="2457450"/>
                  </a:lnTo>
                  <a:lnTo>
                    <a:pt x="2457450" y="0"/>
                  </a:lnTo>
                  <a:lnTo>
                    <a:pt x="0" y="0"/>
                  </a:lnTo>
                  <a:lnTo>
                    <a:pt x="0" y="245745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53275" y="514350"/>
              <a:ext cx="4581525" cy="25622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43750" y="504825"/>
              <a:ext cx="4600575" cy="2581275"/>
            </a:xfrm>
            <a:custGeom>
              <a:avLst/>
              <a:gdLst/>
              <a:ahLst/>
              <a:cxnLst/>
              <a:rect l="l" t="t" r="r" b="b"/>
              <a:pathLst>
                <a:path w="4600575" h="2581275">
                  <a:moveTo>
                    <a:pt x="0" y="2581275"/>
                  </a:moveTo>
                  <a:lnTo>
                    <a:pt x="4600575" y="2581275"/>
                  </a:lnTo>
                  <a:lnTo>
                    <a:pt x="4600575" y="0"/>
                  </a:lnTo>
                  <a:lnTo>
                    <a:pt x="0" y="0"/>
                  </a:lnTo>
                  <a:lnTo>
                    <a:pt x="0" y="258127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76375" y="6372225"/>
              <a:ext cx="10207625" cy="0"/>
            </a:xfrm>
            <a:custGeom>
              <a:avLst/>
              <a:gdLst/>
              <a:ahLst/>
              <a:cxnLst/>
              <a:rect l="l" t="t" r="r" b="b"/>
              <a:pathLst>
                <a:path w="10207625">
                  <a:moveTo>
                    <a:pt x="10207371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559035" y="6483984"/>
            <a:ext cx="216154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i="1" dirty="0">
                <a:latin typeface="Arial"/>
                <a:cs typeface="Arial"/>
              </a:rPr>
              <a:t>DISCOVER</a:t>
            </a:r>
            <a:r>
              <a:rPr sz="950" i="1" spc="425" dirty="0">
                <a:latin typeface="Arial"/>
                <a:cs typeface="Arial"/>
              </a:rPr>
              <a:t> </a:t>
            </a:r>
            <a:r>
              <a:rPr sz="950" i="1" dirty="0">
                <a:latin typeface="Arial"/>
                <a:cs typeface="Arial"/>
              </a:rPr>
              <a:t>|</a:t>
            </a:r>
            <a:r>
              <a:rPr sz="950" i="1" spc="345" dirty="0">
                <a:latin typeface="Arial"/>
                <a:cs typeface="Arial"/>
              </a:rPr>
              <a:t> </a:t>
            </a:r>
            <a:r>
              <a:rPr sz="950" i="1" dirty="0">
                <a:latin typeface="Arial"/>
                <a:cs typeface="Arial"/>
              </a:rPr>
              <a:t>DEVELOP</a:t>
            </a:r>
            <a:r>
              <a:rPr sz="950" i="1" spc="400" dirty="0">
                <a:latin typeface="Arial"/>
                <a:cs typeface="Arial"/>
              </a:rPr>
              <a:t> </a:t>
            </a:r>
            <a:r>
              <a:rPr sz="950" i="1" dirty="0">
                <a:latin typeface="Arial"/>
                <a:cs typeface="Arial"/>
              </a:rPr>
              <a:t>|</a:t>
            </a:r>
            <a:r>
              <a:rPr sz="950" i="1" spc="265" dirty="0">
                <a:latin typeface="Arial"/>
                <a:cs typeface="Arial"/>
              </a:rPr>
              <a:t> </a:t>
            </a:r>
            <a:r>
              <a:rPr sz="950" i="1" spc="-10" dirty="0">
                <a:latin typeface="Arial"/>
                <a:cs typeface="Arial"/>
              </a:rPr>
              <a:t>DELIVER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88975" y="1709102"/>
            <a:ext cx="52273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</a:rPr>
              <a:t>DISSOLVED</a:t>
            </a:r>
            <a:r>
              <a:rPr sz="2400" spc="1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OXYGEN</a:t>
            </a:r>
            <a:r>
              <a:rPr sz="2400" spc="8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CASE</a:t>
            </a:r>
            <a:r>
              <a:rPr sz="2400" spc="-55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STUDY</a:t>
            </a:r>
            <a:endParaRPr sz="2400"/>
          </a:p>
        </p:txBody>
      </p:sp>
      <p:sp>
        <p:nvSpPr>
          <p:cNvPr id="13" name="object 13"/>
          <p:cNvSpPr txBox="1"/>
          <p:nvPr/>
        </p:nvSpPr>
        <p:spPr>
          <a:xfrm>
            <a:off x="688975" y="2540698"/>
            <a:ext cx="5243830" cy="2174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solidFill>
                  <a:srgbClr val="FFFFFF"/>
                </a:solidFill>
                <a:latin typeface="Arial"/>
                <a:cs typeface="Arial"/>
              </a:rPr>
              <a:t>Lauren Melendez</a:t>
            </a:r>
            <a:endParaRPr sz="24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U.S.</a:t>
            </a: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Army</a:t>
            </a:r>
            <a:r>
              <a:rPr sz="18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Engineer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Research</a:t>
            </a:r>
            <a:r>
              <a:rPr sz="1800" b="1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Development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Center,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Environmental</a:t>
            </a:r>
            <a:r>
              <a:rPr sz="1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Laboratory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CE-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QUAL-W2</a:t>
            </a:r>
            <a:r>
              <a:rPr sz="18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Workshop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July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spc="-2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US" sz="1800" b="1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202</a:t>
            </a:r>
            <a:r>
              <a:rPr lang="en-US" sz="1800" b="1" spc="-2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925300" y="6572250"/>
            <a:ext cx="242887" cy="28098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2011914" y="6610032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10200" y="66611"/>
            <a:ext cx="1376299" cy="37623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512815" y="120967"/>
            <a:ext cx="11671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UNCLASSIFIED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10200" y="6419850"/>
            <a:ext cx="1376299" cy="366712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512815" y="6478270"/>
            <a:ext cx="11671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UNCLASSIFIED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47800" y="5604700"/>
            <a:ext cx="7972425" cy="1253490"/>
            <a:chOff x="1447800" y="5604700"/>
            <a:chExt cx="7972425" cy="1253490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47800" y="5781675"/>
              <a:ext cx="981075" cy="9620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58175" y="5638800"/>
              <a:ext cx="1162050" cy="1219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25866" y="5604700"/>
              <a:ext cx="978407" cy="2359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975" y="219075"/>
              <a:ext cx="11791950" cy="63531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076950" y="3424237"/>
              <a:ext cx="28575" cy="0"/>
            </a:xfrm>
            <a:custGeom>
              <a:avLst/>
              <a:gdLst/>
              <a:ahLst/>
              <a:cxnLst/>
              <a:rect l="l" t="t" r="r" b="b"/>
              <a:pathLst>
                <a:path w="28575">
                  <a:moveTo>
                    <a:pt x="0" y="0"/>
                  </a:moveTo>
                  <a:lnTo>
                    <a:pt x="28573" y="0"/>
                  </a:lnTo>
                </a:path>
              </a:pathLst>
            </a:custGeom>
            <a:ln w="9524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9575" y="6305550"/>
              <a:ext cx="11358880" cy="0"/>
            </a:xfrm>
            <a:custGeom>
              <a:avLst/>
              <a:gdLst/>
              <a:ahLst/>
              <a:cxnLst/>
              <a:rect l="l" t="t" r="r" b="b"/>
              <a:pathLst>
                <a:path w="11358880">
                  <a:moveTo>
                    <a:pt x="0" y="0"/>
                  </a:moveTo>
                  <a:lnTo>
                    <a:pt x="1135888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636895" y="33273"/>
            <a:ext cx="93345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-10" dirty="0">
                <a:solidFill>
                  <a:srgbClr val="757575"/>
                </a:solidFill>
                <a:latin typeface="Arial"/>
                <a:cs typeface="Arial"/>
              </a:rPr>
              <a:t>UNCLASSIFIED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4320" y="327405"/>
            <a:ext cx="226631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>
                <a:solidFill>
                  <a:srgbClr val="000000"/>
                </a:solidFill>
              </a:rPr>
              <a:t>Questions?</a:t>
            </a: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33650" y="904875"/>
            <a:ext cx="7124700" cy="53435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US</a:t>
            </a:r>
            <a:r>
              <a:rPr spc="-45" dirty="0"/>
              <a:t> </a:t>
            </a:r>
            <a:r>
              <a:rPr dirty="0"/>
              <a:t>Army</a:t>
            </a:r>
            <a:r>
              <a:rPr spc="-25" dirty="0"/>
              <a:t> </a:t>
            </a:r>
            <a:r>
              <a:rPr dirty="0"/>
              <a:t>Corps</a:t>
            </a:r>
            <a:r>
              <a:rPr spc="-110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dirty="0"/>
              <a:t>Engineers</a:t>
            </a:r>
            <a:r>
              <a:rPr spc="330" dirty="0"/>
              <a:t> </a:t>
            </a:r>
            <a:r>
              <a:rPr spc="-50" dirty="0">
                <a:latin typeface="Symbol"/>
                <a:cs typeface="Symbol"/>
              </a:rPr>
              <a:t>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611876" y="6335740"/>
            <a:ext cx="356870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sz="1400" dirty="0">
                <a:latin typeface="Arial"/>
                <a:cs typeface="Arial"/>
              </a:rPr>
              <a:t>Engineer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Research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Development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Center</a:t>
            </a:r>
            <a:endParaRPr sz="140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735"/>
              </a:spcBef>
            </a:pPr>
            <a:r>
              <a:rPr sz="950" b="1" spc="-10" dirty="0">
                <a:solidFill>
                  <a:srgbClr val="757575"/>
                </a:solidFill>
                <a:latin typeface="Arial"/>
                <a:cs typeface="Arial"/>
              </a:rPr>
              <a:t>UNCLASSIFIED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71884" y="6648194"/>
            <a:ext cx="158750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25" dirty="0">
                <a:solidFill>
                  <a:srgbClr val="585858"/>
                </a:solidFill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0697" y="21764"/>
            <a:ext cx="1030605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950" b="1" spc="-10" dirty="0">
                <a:solidFill>
                  <a:srgbClr val="757575"/>
                </a:solidFill>
                <a:latin typeface="Arial"/>
                <a:cs typeface="Arial"/>
              </a:rPr>
              <a:t>UNCLASSIFIED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457" y="165099"/>
            <a:ext cx="33470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>
                <a:solidFill>
                  <a:schemeClr val="tx1"/>
                </a:solidFill>
              </a:rPr>
              <a:t>CE-</a:t>
            </a:r>
            <a:r>
              <a:rPr spc="-30" dirty="0">
                <a:solidFill>
                  <a:schemeClr val="tx1"/>
                </a:solidFill>
              </a:rPr>
              <a:t>QUAL-</a:t>
            </a:r>
            <a:r>
              <a:rPr dirty="0">
                <a:solidFill>
                  <a:schemeClr val="tx1"/>
                </a:solidFill>
              </a:rPr>
              <a:t>W2</a:t>
            </a:r>
            <a:r>
              <a:rPr spc="-70" dirty="0">
                <a:solidFill>
                  <a:schemeClr val="tx1"/>
                </a:solidFill>
              </a:rPr>
              <a:t> </a:t>
            </a:r>
            <a:r>
              <a:rPr spc="-25" dirty="0">
                <a:solidFill>
                  <a:schemeClr val="tx1"/>
                </a:solidFill>
              </a:rPr>
              <a:t>DO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6842" y="948776"/>
            <a:ext cx="3592195" cy="231457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Char char="•"/>
              <a:tabLst>
                <a:tab pos="298450" algn="l"/>
                <a:tab pos="299085" algn="l"/>
              </a:tabLst>
            </a:pP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Complete</a:t>
            </a:r>
            <a:r>
              <a:rPr sz="2000" spc="-1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model</a:t>
            </a:r>
            <a:r>
              <a:rPr sz="20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DO</a:t>
            </a:r>
            <a:r>
              <a:rPr sz="20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process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225"/>
              </a:spcBef>
              <a:buClr>
                <a:srgbClr val="000000"/>
              </a:buClr>
              <a:buChar char="•"/>
              <a:tabLst>
                <a:tab pos="298450" algn="l"/>
                <a:tab pos="299085" algn="l"/>
              </a:tabLst>
            </a:pP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Typically</a:t>
            </a:r>
            <a:r>
              <a:rPr sz="2000" spc="-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reduced</a:t>
            </a:r>
            <a:r>
              <a:rPr sz="2000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suite</a:t>
            </a:r>
            <a:r>
              <a:rPr sz="2000" spc="-10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chemeClr val="tx1"/>
                </a:solidFill>
                <a:latin typeface="Arial"/>
                <a:cs typeface="Arial"/>
              </a:rPr>
              <a:t>of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variables</a:t>
            </a:r>
            <a:r>
              <a:rPr sz="200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and</a:t>
            </a:r>
            <a:r>
              <a:rPr sz="2000" spc="-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processes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155"/>
              </a:spcBef>
              <a:buClr>
                <a:srgbClr val="000000"/>
              </a:buClr>
              <a:buChar char="•"/>
              <a:tabLst>
                <a:tab pos="298450" algn="l"/>
                <a:tab pos="299085" algn="l"/>
              </a:tabLst>
            </a:pP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Minimum</a:t>
            </a:r>
            <a:r>
              <a:rPr sz="2000" spc="-10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required: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869950" lvl="1" indent="-285750">
              <a:lnSpc>
                <a:spcPct val="100000"/>
              </a:lnSpc>
              <a:spcBef>
                <a:spcPts val="225"/>
              </a:spcBef>
              <a:buClr>
                <a:srgbClr val="000000"/>
              </a:buClr>
              <a:buChar char="•"/>
              <a:tabLst>
                <a:tab pos="869950" algn="l"/>
                <a:tab pos="870585" algn="l"/>
              </a:tabLst>
            </a:pP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Dissolved</a:t>
            </a:r>
            <a:r>
              <a:rPr sz="2000" spc="-5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Oxygen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869950" lvl="1" indent="-285750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Char char="•"/>
              <a:tabLst>
                <a:tab pos="869950" algn="l"/>
                <a:tab pos="870585" algn="l"/>
              </a:tabLst>
            </a:pP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Reaeration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869950" lvl="1" indent="-285750">
              <a:lnSpc>
                <a:spcPct val="100000"/>
              </a:lnSpc>
              <a:spcBef>
                <a:spcPts val="155"/>
              </a:spcBef>
              <a:buClr>
                <a:srgbClr val="000000"/>
              </a:buClr>
              <a:buChar char="•"/>
              <a:tabLst>
                <a:tab pos="869950" algn="l"/>
                <a:tab pos="870585" algn="l"/>
              </a:tabLst>
            </a:pP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Oxygen</a:t>
            </a:r>
            <a:r>
              <a:rPr sz="2000" spc="-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demand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2050" y="857250"/>
            <a:ext cx="6400800" cy="48482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US</a:t>
            </a:r>
            <a:r>
              <a:rPr spc="-45" dirty="0"/>
              <a:t> </a:t>
            </a:r>
            <a:r>
              <a:rPr dirty="0"/>
              <a:t>Army</a:t>
            </a:r>
            <a:r>
              <a:rPr spc="-25" dirty="0"/>
              <a:t> </a:t>
            </a:r>
            <a:r>
              <a:rPr dirty="0"/>
              <a:t>Corps</a:t>
            </a:r>
            <a:r>
              <a:rPr spc="-110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dirty="0"/>
              <a:t>Engineers</a:t>
            </a:r>
            <a:r>
              <a:rPr spc="330" dirty="0"/>
              <a:t> </a:t>
            </a:r>
            <a:r>
              <a:rPr spc="-50" dirty="0">
                <a:latin typeface="Symbol"/>
                <a:cs typeface="Symbol"/>
              </a:rPr>
              <a:t>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5611876" y="6335740"/>
            <a:ext cx="356870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dirty="0"/>
              <a:t>Engineer</a:t>
            </a:r>
            <a:r>
              <a:rPr spc="-165" dirty="0"/>
              <a:t> </a:t>
            </a:r>
            <a:r>
              <a:rPr dirty="0"/>
              <a:t>Research</a:t>
            </a:r>
            <a:r>
              <a:rPr spc="-185" dirty="0"/>
              <a:t> </a:t>
            </a:r>
            <a:r>
              <a:rPr dirty="0"/>
              <a:t>and</a:t>
            </a:r>
            <a:r>
              <a:rPr spc="75" dirty="0"/>
              <a:t> </a:t>
            </a:r>
            <a:r>
              <a:rPr dirty="0"/>
              <a:t>Development</a:t>
            </a:r>
            <a:r>
              <a:rPr spc="-155" dirty="0"/>
              <a:t> </a:t>
            </a:r>
            <a:r>
              <a:rPr spc="-10" dirty="0"/>
              <a:t>Center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037B9108-4258-EBAB-D90D-36CC0E791584}"/>
              </a:ext>
            </a:extLst>
          </p:cNvPr>
          <p:cNvSpPr txBox="1"/>
          <p:nvPr/>
        </p:nvSpPr>
        <p:spPr>
          <a:xfrm>
            <a:off x="5580697" y="6633242"/>
            <a:ext cx="1030605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950" b="1" spc="-10" dirty="0">
                <a:solidFill>
                  <a:srgbClr val="757575"/>
                </a:solidFill>
                <a:latin typeface="Arial"/>
                <a:cs typeface="Arial"/>
              </a:rPr>
              <a:t>UNCLASSIFIED</a:t>
            </a:r>
            <a:endParaRPr sz="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975" y="219075"/>
              <a:ext cx="11791950" cy="63531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076950" y="3424237"/>
              <a:ext cx="28575" cy="0"/>
            </a:xfrm>
            <a:custGeom>
              <a:avLst/>
              <a:gdLst/>
              <a:ahLst/>
              <a:cxnLst/>
              <a:rect l="l" t="t" r="r" b="b"/>
              <a:pathLst>
                <a:path w="28575">
                  <a:moveTo>
                    <a:pt x="0" y="0"/>
                  </a:moveTo>
                  <a:lnTo>
                    <a:pt x="28573" y="0"/>
                  </a:lnTo>
                </a:path>
              </a:pathLst>
            </a:custGeom>
            <a:ln w="9524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9575" y="6305550"/>
              <a:ext cx="11358880" cy="0"/>
            </a:xfrm>
            <a:custGeom>
              <a:avLst/>
              <a:gdLst/>
              <a:ahLst/>
              <a:cxnLst/>
              <a:rect l="l" t="t" r="r" b="b"/>
              <a:pathLst>
                <a:path w="11358880">
                  <a:moveTo>
                    <a:pt x="0" y="0"/>
                  </a:moveTo>
                  <a:lnTo>
                    <a:pt x="1135888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5457" y="165099"/>
            <a:ext cx="33470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>
                <a:solidFill>
                  <a:schemeClr val="tx1"/>
                </a:solidFill>
              </a:rPr>
              <a:t>CE-</a:t>
            </a:r>
            <a:r>
              <a:rPr spc="-30" dirty="0">
                <a:solidFill>
                  <a:schemeClr val="tx1"/>
                </a:solidFill>
              </a:rPr>
              <a:t>QUAL-</a:t>
            </a:r>
            <a:r>
              <a:rPr dirty="0">
                <a:solidFill>
                  <a:schemeClr val="tx1"/>
                </a:solidFill>
              </a:rPr>
              <a:t>W2</a:t>
            </a:r>
            <a:r>
              <a:rPr spc="-70" dirty="0">
                <a:solidFill>
                  <a:schemeClr val="tx1"/>
                </a:solidFill>
              </a:rPr>
              <a:t> </a:t>
            </a:r>
            <a:r>
              <a:rPr spc="-25" dirty="0">
                <a:solidFill>
                  <a:schemeClr val="tx1"/>
                </a:solidFill>
              </a:rPr>
              <a:t>DO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2253360" y="497840"/>
            <a:ext cx="6931025" cy="5760085"/>
            <a:chOff x="2253360" y="497840"/>
            <a:chExt cx="6931025" cy="576008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2224" y="1409700"/>
              <a:ext cx="6400800" cy="484822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253361" y="497839"/>
              <a:ext cx="6931025" cy="4292600"/>
            </a:xfrm>
            <a:custGeom>
              <a:avLst/>
              <a:gdLst/>
              <a:ahLst/>
              <a:cxnLst/>
              <a:rect l="l" t="t" r="r" b="b"/>
              <a:pathLst>
                <a:path w="6931025" h="4292600">
                  <a:moveTo>
                    <a:pt x="679450" y="4229100"/>
                  </a:moveTo>
                  <a:lnTo>
                    <a:pt x="420039" y="3771900"/>
                  </a:lnTo>
                  <a:lnTo>
                    <a:pt x="376809" y="3695700"/>
                  </a:lnTo>
                  <a:lnTo>
                    <a:pt x="563880" y="3594100"/>
                  </a:lnTo>
                  <a:lnTo>
                    <a:pt x="502285" y="3479800"/>
                  </a:lnTo>
                  <a:lnTo>
                    <a:pt x="0" y="3771900"/>
                  </a:lnTo>
                  <a:lnTo>
                    <a:pt x="61595" y="3886200"/>
                  </a:lnTo>
                  <a:lnTo>
                    <a:pt x="249174" y="3771900"/>
                  </a:lnTo>
                  <a:lnTo>
                    <a:pt x="551815" y="4292600"/>
                  </a:lnTo>
                  <a:lnTo>
                    <a:pt x="679450" y="4229100"/>
                  </a:lnTo>
                  <a:close/>
                </a:path>
                <a:path w="6931025" h="4292600">
                  <a:moveTo>
                    <a:pt x="1434973" y="3784600"/>
                  </a:moveTo>
                  <a:lnTo>
                    <a:pt x="1373632" y="3683000"/>
                  </a:lnTo>
                  <a:lnTo>
                    <a:pt x="1020432" y="3886200"/>
                  </a:lnTo>
                  <a:lnTo>
                    <a:pt x="921385" y="3721100"/>
                  </a:lnTo>
                  <a:lnTo>
                    <a:pt x="1111719" y="3606800"/>
                  </a:lnTo>
                  <a:lnTo>
                    <a:pt x="1238631" y="3530600"/>
                  </a:lnTo>
                  <a:lnTo>
                    <a:pt x="1177290" y="3429000"/>
                  </a:lnTo>
                  <a:lnTo>
                    <a:pt x="859917" y="3606800"/>
                  </a:lnTo>
                  <a:lnTo>
                    <a:pt x="779145" y="3467100"/>
                  </a:lnTo>
                  <a:lnTo>
                    <a:pt x="1120267" y="3276600"/>
                  </a:lnTo>
                  <a:lnTo>
                    <a:pt x="1058532" y="3162300"/>
                  </a:lnTo>
                  <a:lnTo>
                    <a:pt x="589915" y="3429000"/>
                  </a:lnTo>
                  <a:lnTo>
                    <a:pt x="954278" y="4064000"/>
                  </a:lnTo>
                  <a:lnTo>
                    <a:pt x="1260170" y="3886200"/>
                  </a:lnTo>
                  <a:lnTo>
                    <a:pt x="1434973" y="3784600"/>
                  </a:lnTo>
                  <a:close/>
                </a:path>
                <a:path w="6931025" h="4292600">
                  <a:moveTo>
                    <a:pt x="2148967" y="3378200"/>
                  </a:moveTo>
                  <a:lnTo>
                    <a:pt x="1901190" y="2946400"/>
                  </a:lnTo>
                  <a:lnTo>
                    <a:pt x="1784604" y="2743200"/>
                  </a:lnTo>
                  <a:lnTo>
                    <a:pt x="1593215" y="2857500"/>
                  </a:lnTo>
                  <a:lnTo>
                    <a:pt x="1728343" y="3352800"/>
                  </a:lnTo>
                  <a:lnTo>
                    <a:pt x="1540459" y="3162300"/>
                  </a:lnTo>
                  <a:lnTo>
                    <a:pt x="1365123" y="2984500"/>
                  </a:lnTo>
                  <a:lnTo>
                    <a:pt x="1174115" y="3098800"/>
                  </a:lnTo>
                  <a:lnTo>
                    <a:pt x="1538478" y="3733800"/>
                  </a:lnTo>
                  <a:lnTo>
                    <a:pt x="1656969" y="3657600"/>
                  </a:lnTo>
                  <a:lnTo>
                    <a:pt x="1370203" y="3162300"/>
                  </a:lnTo>
                  <a:lnTo>
                    <a:pt x="1782064" y="3594100"/>
                  </a:lnTo>
                  <a:lnTo>
                    <a:pt x="1904873" y="3517900"/>
                  </a:lnTo>
                  <a:lnTo>
                    <a:pt x="1858276" y="3352800"/>
                  </a:lnTo>
                  <a:lnTo>
                    <a:pt x="1743583" y="2946400"/>
                  </a:lnTo>
                  <a:lnTo>
                    <a:pt x="2030349" y="3441700"/>
                  </a:lnTo>
                  <a:lnTo>
                    <a:pt x="2148967" y="3378200"/>
                  </a:lnTo>
                  <a:close/>
                </a:path>
                <a:path w="6931025" h="4292600">
                  <a:moveTo>
                    <a:pt x="2558415" y="2692400"/>
                  </a:moveTo>
                  <a:lnTo>
                    <a:pt x="2548712" y="2641600"/>
                  </a:lnTo>
                  <a:lnTo>
                    <a:pt x="2537891" y="2603500"/>
                  </a:lnTo>
                  <a:lnTo>
                    <a:pt x="2500084" y="2540000"/>
                  </a:lnTo>
                  <a:lnTo>
                    <a:pt x="2446274" y="2489200"/>
                  </a:lnTo>
                  <a:lnTo>
                    <a:pt x="2406523" y="2472931"/>
                  </a:lnTo>
                  <a:lnTo>
                    <a:pt x="2406523" y="2717800"/>
                  </a:lnTo>
                  <a:lnTo>
                    <a:pt x="2404275" y="2730500"/>
                  </a:lnTo>
                  <a:lnTo>
                    <a:pt x="2384425" y="2768600"/>
                  </a:lnTo>
                  <a:lnTo>
                    <a:pt x="2350808" y="2794000"/>
                  </a:lnTo>
                  <a:lnTo>
                    <a:pt x="2323541" y="2819400"/>
                  </a:lnTo>
                  <a:lnTo>
                    <a:pt x="2289302" y="2832100"/>
                  </a:lnTo>
                  <a:lnTo>
                    <a:pt x="2219452" y="2882900"/>
                  </a:lnTo>
                  <a:lnTo>
                    <a:pt x="2116074" y="2692400"/>
                  </a:lnTo>
                  <a:lnTo>
                    <a:pt x="2177669" y="2667000"/>
                  </a:lnTo>
                  <a:lnTo>
                    <a:pt x="2209482" y="2641600"/>
                  </a:lnTo>
                  <a:lnTo>
                    <a:pt x="2235797" y="2628900"/>
                  </a:lnTo>
                  <a:lnTo>
                    <a:pt x="2256637" y="2616200"/>
                  </a:lnTo>
                  <a:lnTo>
                    <a:pt x="2272030" y="2616200"/>
                  </a:lnTo>
                  <a:lnTo>
                    <a:pt x="2289098" y="2603500"/>
                  </a:lnTo>
                  <a:lnTo>
                    <a:pt x="2322817" y="2603500"/>
                  </a:lnTo>
                  <a:lnTo>
                    <a:pt x="2339467" y="2616200"/>
                  </a:lnTo>
                  <a:lnTo>
                    <a:pt x="2355278" y="2616200"/>
                  </a:lnTo>
                  <a:lnTo>
                    <a:pt x="2392553" y="2654300"/>
                  </a:lnTo>
                  <a:lnTo>
                    <a:pt x="2406446" y="2705100"/>
                  </a:lnTo>
                  <a:lnTo>
                    <a:pt x="2406523" y="2717800"/>
                  </a:lnTo>
                  <a:lnTo>
                    <a:pt x="2406523" y="2472931"/>
                  </a:lnTo>
                  <a:lnTo>
                    <a:pt x="2383548" y="2463800"/>
                  </a:lnTo>
                  <a:lnTo>
                    <a:pt x="2288794" y="2463800"/>
                  </a:lnTo>
                  <a:lnTo>
                    <a:pt x="2263686" y="2476500"/>
                  </a:lnTo>
                  <a:lnTo>
                    <a:pt x="2229129" y="2489200"/>
                  </a:lnTo>
                  <a:lnTo>
                    <a:pt x="2185098" y="2514600"/>
                  </a:lnTo>
                  <a:lnTo>
                    <a:pt x="2131568" y="2552700"/>
                  </a:lnTo>
                  <a:lnTo>
                    <a:pt x="1926844" y="2667000"/>
                  </a:lnTo>
                  <a:lnTo>
                    <a:pt x="2291080" y="3302000"/>
                  </a:lnTo>
                  <a:lnTo>
                    <a:pt x="2418715" y="3225800"/>
                  </a:lnTo>
                  <a:lnTo>
                    <a:pt x="2281301" y="2984500"/>
                  </a:lnTo>
                  <a:lnTo>
                    <a:pt x="2364486" y="2933700"/>
                  </a:lnTo>
                  <a:lnTo>
                    <a:pt x="2404935" y="2908300"/>
                  </a:lnTo>
                  <a:lnTo>
                    <a:pt x="2439632" y="2895600"/>
                  </a:lnTo>
                  <a:lnTo>
                    <a:pt x="2454097" y="2882900"/>
                  </a:lnTo>
                  <a:lnTo>
                    <a:pt x="2468562" y="2870200"/>
                  </a:lnTo>
                  <a:lnTo>
                    <a:pt x="2491740" y="2857500"/>
                  </a:lnTo>
                  <a:lnTo>
                    <a:pt x="2505786" y="2832100"/>
                  </a:lnTo>
                  <a:lnTo>
                    <a:pt x="2518613" y="2819400"/>
                  </a:lnTo>
                  <a:lnTo>
                    <a:pt x="2530221" y="2806700"/>
                  </a:lnTo>
                  <a:lnTo>
                    <a:pt x="2540635" y="2781300"/>
                  </a:lnTo>
                  <a:lnTo>
                    <a:pt x="2549029" y="2755900"/>
                  </a:lnTo>
                  <a:lnTo>
                    <a:pt x="2554808" y="2743200"/>
                  </a:lnTo>
                  <a:lnTo>
                    <a:pt x="2557932" y="2717800"/>
                  </a:lnTo>
                  <a:lnTo>
                    <a:pt x="2558415" y="2692400"/>
                  </a:lnTo>
                  <a:close/>
                </a:path>
                <a:path w="6931025" h="4292600">
                  <a:moveTo>
                    <a:pt x="3294253" y="3761359"/>
                  </a:moveTo>
                  <a:lnTo>
                    <a:pt x="3232658" y="3654425"/>
                  </a:lnTo>
                  <a:lnTo>
                    <a:pt x="2968752" y="3806571"/>
                  </a:lnTo>
                  <a:lnTo>
                    <a:pt x="2882519" y="3656965"/>
                  </a:lnTo>
                  <a:lnTo>
                    <a:pt x="3188208" y="3480689"/>
                  </a:lnTo>
                  <a:lnTo>
                    <a:pt x="3126613" y="3373755"/>
                  </a:lnTo>
                  <a:lnTo>
                    <a:pt x="2693289" y="3623564"/>
                  </a:lnTo>
                  <a:lnTo>
                    <a:pt x="3057652" y="4255643"/>
                  </a:lnTo>
                  <a:lnTo>
                    <a:pt x="3185287" y="4182110"/>
                  </a:lnTo>
                  <a:lnTo>
                    <a:pt x="3030347" y="3913505"/>
                  </a:lnTo>
                  <a:lnTo>
                    <a:pt x="3215817" y="3806571"/>
                  </a:lnTo>
                  <a:lnTo>
                    <a:pt x="3294253" y="3761359"/>
                  </a:lnTo>
                  <a:close/>
                </a:path>
                <a:path w="6931025" h="4292600">
                  <a:moveTo>
                    <a:pt x="3357753" y="2679700"/>
                  </a:moveTo>
                  <a:lnTo>
                    <a:pt x="3296412" y="2578100"/>
                  </a:lnTo>
                  <a:lnTo>
                    <a:pt x="2943352" y="2781300"/>
                  </a:lnTo>
                  <a:lnTo>
                    <a:pt x="2844165" y="2603500"/>
                  </a:lnTo>
                  <a:lnTo>
                    <a:pt x="3025444" y="2501900"/>
                  </a:lnTo>
                  <a:lnTo>
                    <a:pt x="3161411" y="2425700"/>
                  </a:lnTo>
                  <a:lnTo>
                    <a:pt x="3100070" y="2311400"/>
                  </a:lnTo>
                  <a:lnTo>
                    <a:pt x="2782697" y="2501900"/>
                  </a:lnTo>
                  <a:lnTo>
                    <a:pt x="2702052" y="2362200"/>
                  </a:lnTo>
                  <a:lnTo>
                    <a:pt x="3043047" y="2159000"/>
                  </a:lnTo>
                  <a:lnTo>
                    <a:pt x="2981452" y="2057400"/>
                  </a:lnTo>
                  <a:lnTo>
                    <a:pt x="2512695" y="2324100"/>
                  </a:lnTo>
                  <a:lnTo>
                    <a:pt x="2877058" y="2959100"/>
                  </a:lnTo>
                  <a:lnTo>
                    <a:pt x="3182950" y="2781300"/>
                  </a:lnTo>
                  <a:lnTo>
                    <a:pt x="3357753" y="2679700"/>
                  </a:lnTo>
                  <a:close/>
                </a:path>
                <a:path w="6931025" h="4292600">
                  <a:moveTo>
                    <a:pt x="3716909" y="3875659"/>
                  </a:moveTo>
                  <a:lnTo>
                    <a:pt x="3352546" y="3243580"/>
                  </a:lnTo>
                  <a:lnTo>
                    <a:pt x="3224911" y="3317113"/>
                  </a:lnTo>
                  <a:lnTo>
                    <a:pt x="3589274" y="3949192"/>
                  </a:lnTo>
                  <a:lnTo>
                    <a:pt x="3716909" y="3875659"/>
                  </a:lnTo>
                  <a:close/>
                </a:path>
                <a:path w="6931025" h="4292600">
                  <a:moveTo>
                    <a:pt x="4031615" y="2298700"/>
                  </a:moveTo>
                  <a:lnTo>
                    <a:pt x="3925747" y="2235200"/>
                  </a:lnTo>
                  <a:lnTo>
                    <a:pt x="3883406" y="2209800"/>
                  </a:lnTo>
                  <a:lnTo>
                    <a:pt x="3842080" y="2197100"/>
                  </a:lnTo>
                  <a:lnTo>
                    <a:pt x="3824211" y="2184400"/>
                  </a:lnTo>
                  <a:lnTo>
                    <a:pt x="3806342" y="2171700"/>
                  </a:lnTo>
                  <a:lnTo>
                    <a:pt x="3776167" y="2159000"/>
                  </a:lnTo>
                  <a:lnTo>
                    <a:pt x="3751580" y="2159000"/>
                  </a:lnTo>
                  <a:lnTo>
                    <a:pt x="3729050" y="2146300"/>
                  </a:lnTo>
                  <a:lnTo>
                    <a:pt x="3652774" y="2146300"/>
                  </a:lnTo>
                  <a:lnTo>
                    <a:pt x="3687051" y="2108200"/>
                  </a:lnTo>
                  <a:lnTo>
                    <a:pt x="3713708" y="2082800"/>
                  </a:lnTo>
                  <a:lnTo>
                    <a:pt x="3732720" y="2044700"/>
                  </a:lnTo>
                  <a:lnTo>
                    <a:pt x="3744087" y="2006600"/>
                  </a:lnTo>
                  <a:lnTo>
                    <a:pt x="3748100" y="1968500"/>
                  </a:lnTo>
                  <a:lnTo>
                    <a:pt x="3745128" y="1943100"/>
                  </a:lnTo>
                  <a:lnTo>
                    <a:pt x="3735146" y="1905000"/>
                  </a:lnTo>
                  <a:lnTo>
                    <a:pt x="3718179" y="1866900"/>
                  </a:lnTo>
                  <a:lnTo>
                    <a:pt x="3680739" y="1816100"/>
                  </a:lnTo>
                  <a:lnTo>
                    <a:pt x="3658235" y="1803400"/>
                  </a:lnTo>
                  <a:lnTo>
                    <a:pt x="3633216" y="1778000"/>
                  </a:lnTo>
                  <a:lnTo>
                    <a:pt x="3606660" y="1778000"/>
                  </a:lnTo>
                  <a:lnTo>
                    <a:pt x="3605784" y="1777593"/>
                  </a:lnTo>
                  <a:lnTo>
                    <a:pt x="3605784" y="2006600"/>
                  </a:lnTo>
                  <a:lnTo>
                    <a:pt x="3593592" y="2044700"/>
                  </a:lnTo>
                  <a:lnTo>
                    <a:pt x="3548672" y="2082800"/>
                  </a:lnTo>
                  <a:lnTo>
                    <a:pt x="3516541" y="2108200"/>
                  </a:lnTo>
                  <a:lnTo>
                    <a:pt x="3475228" y="2133600"/>
                  </a:lnTo>
                  <a:lnTo>
                    <a:pt x="3380740" y="2184400"/>
                  </a:lnTo>
                  <a:lnTo>
                    <a:pt x="3288284" y="2019300"/>
                  </a:lnTo>
                  <a:lnTo>
                    <a:pt x="3387979" y="1968500"/>
                  </a:lnTo>
                  <a:lnTo>
                    <a:pt x="3422954" y="1943100"/>
                  </a:lnTo>
                  <a:lnTo>
                    <a:pt x="3450348" y="1930400"/>
                  </a:lnTo>
                  <a:lnTo>
                    <a:pt x="3470148" y="1917700"/>
                  </a:lnTo>
                  <a:lnTo>
                    <a:pt x="3482340" y="1917700"/>
                  </a:lnTo>
                  <a:lnTo>
                    <a:pt x="3498951" y="1905000"/>
                  </a:lnTo>
                  <a:lnTo>
                    <a:pt x="3544697" y="1905000"/>
                  </a:lnTo>
                  <a:lnTo>
                    <a:pt x="3581590" y="1943100"/>
                  </a:lnTo>
                  <a:lnTo>
                    <a:pt x="3603218" y="1981200"/>
                  </a:lnTo>
                  <a:lnTo>
                    <a:pt x="3605784" y="2006600"/>
                  </a:lnTo>
                  <a:lnTo>
                    <a:pt x="3605784" y="1777593"/>
                  </a:lnTo>
                  <a:lnTo>
                    <a:pt x="3579749" y="1765300"/>
                  </a:lnTo>
                  <a:lnTo>
                    <a:pt x="3524758" y="1765300"/>
                  </a:lnTo>
                  <a:lnTo>
                    <a:pt x="3494011" y="1778000"/>
                  </a:lnTo>
                  <a:lnTo>
                    <a:pt x="3457587" y="1790700"/>
                  </a:lnTo>
                  <a:lnTo>
                    <a:pt x="3415474" y="1803400"/>
                  </a:lnTo>
                  <a:lnTo>
                    <a:pt x="3367659" y="1828800"/>
                  </a:lnTo>
                  <a:lnTo>
                    <a:pt x="3099054" y="1993900"/>
                  </a:lnTo>
                  <a:lnTo>
                    <a:pt x="3463417" y="2616200"/>
                  </a:lnTo>
                  <a:lnTo>
                    <a:pt x="3591052" y="2552700"/>
                  </a:lnTo>
                  <a:lnTo>
                    <a:pt x="3438906" y="2286000"/>
                  </a:lnTo>
                  <a:lnTo>
                    <a:pt x="3464814" y="2273300"/>
                  </a:lnTo>
                  <a:lnTo>
                    <a:pt x="3485578" y="2260600"/>
                  </a:lnTo>
                  <a:lnTo>
                    <a:pt x="3503879" y="2247900"/>
                  </a:lnTo>
                  <a:lnTo>
                    <a:pt x="3519728" y="2247900"/>
                  </a:lnTo>
                  <a:lnTo>
                    <a:pt x="3533140" y="2235200"/>
                  </a:lnTo>
                  <a:lnTo>
                    <a:pt x="3572383" y="2235200"/>
                  </a:lnTo>
                  <a:lnTo>
                    <a:pt x="3586734" y="2247900"/>
                  </a:lnTo>
                  <a:lnTo>
                    <a:pt x="3605212" y="2247900"/>
                  </a:lnTo>
                  <a:lnTo>
                    <a:pt x="3631501" y="2260600"/>
                  </a:lnTo>
                  <a:lnTo>
                    <a:pt x="3665601" y="2273300"/>
                  </a:lnTo>
                  <a:lnTo>
                    <a:pt x="3707511" y="2298700"/>
                  </a:lnTo>
                  <a:lnTo>
                    <a:pt x="3879088" y="2387600"/>
                  </a:lnTo>
                  <a:lnTo>
                    <a:pt x="4031615" y="2298700"/>
                  </a:lnTo>
                  <a:close/>
                </a:path>
                <a:path w="6931025" h="4292600">
                  <a:moveTo>
                    <a:pt x="4409440" y="3476498"/>
                  </a:moveTo>
                  <a:lnTo>
                    <a:pt x="4303839" y="3420313"/>
                  </a:lnTo>
                  <a:lnTo>
                    <a:pt x="4219905" y="3376066"/>
                  </a:lnTo>
                  <a:lnTo>
                    <a:pt x="4184167" y="3358756"/>
                  </a:lnTo>
                  <a:lnTo>
                    <a:pt x="4129405" y="3336925"/>
                  </a:lnTo>
                  <a:lnTo>
                    <a:pt x="4082834" y="3326828"/>
                  </a:lnTo>
                  <a:lnTo>
                    <a:pt x="4030472" y="3323209"/>
                  </a:lnTo>
                  <a:lnTo>
                    <a:pt x="4064749" y="3292564"/>
                  </a:lnTo>
                  <a:lnTo>
                    <a:pt x="4091406" y="3260623"/>
                  </a:lnTo>
                  <a:lnTo>
                    <a:pt x="4110418" y="3227362"/>
                  </a:lnTo>
                  <a:lnTo>
                    <a:pt x="4121785" y="3192780"/>
                  </a:lnTo>
                  <a:lnTo>
                    <a:pt x="4125874" y="3157512"/>
                  </a:lnTo>
                  <a:lnTo>
                    <a:pt x="4122928" y="3122168"/>
                  </a:lnTo>
                  <a:lnTo>
                    <a:pt x="4113644" y="3089313"/>
                  </a:lnTo>
                  <a:lnTo>
                    <a:pt x="4112920" y="3086735"/>
                  </a:lnTo>
                  <a:lnTo>
                    <a:pt x="4095877" y="3051175"/>
                  </a:lnTo>
                  <a:lnTo>
                    <a:pt x="4058539" y="3002242"/>
                  </a:lnTo>
                  <a:lnTo>
                    <a:pt x="4010914" y="2967482"/>
                  </a:lnTo>
                  <a:lnTo>
                    <a:pt x="3983507" y="2955760"/>
                  </a:lnTo>
                  <a:lnTo>
                    <a:pt x="3983507" y="3190710"/>
                  </a:lnTo>
                  <a:lnTo>
                    <a:pt x="3981551" y="3202952"/>
                  </a:lnTo>
                  <a:lnTo>
                    <a:pt x="3963162" y="3237357"/>
                  </a:lnTo>
                  <a:lnTo>
                    <a:pt x="3926421" y="3266313"/>
                  </a:lnTo>
                  <a:lnTo>
                    <a:pt x="3894251" y="3286798"/>
                  </a:lnTo>
                  <a:lnTo>
                    <a:pt x="3852926" y="3311271"/>
                  </a:lnTo>
                  <a:lnTo>
                    <a:pt x="3758565" y="3365754"/>
                  </a:lnTo>
                  <a:lnTo>
                    <a:pt x="3666109" y="3205353"/>
                  </a:lnTo>
                  <a:lnTo>
                    <a:pt x="3800703" y="3127946"/>
                  </a:lnTo>
                  <a:lnTo>
                    <a:pt x="3847858" y="3102178"/>
                  </a:lnTo>
                  <a:lnTo>
                    <a:pt x="3892689" y="3089313"/>
                  </a:lnTo>
                  <a:lnTo>
                    <a:pt x="3907917" y="3089999"/>
                  </a:lnTo>
                  <a:lnTo>
                    <a:pt x="3948277" y="3108769"/>
                  </a:lnTo>
                  <a:lnTo>
                    <a:pt x="3976179" y="3149269"/>
                  </a:lnTo>
                  <a:lnTo>
                    <a:pt x="3983507" y="3190710"/>
                  </a:lnTo>
                  <a:lnTo>
                    <a:pt x="3983507" y="2955760"/>
                  </a:lnTo>
                  <a:lnTo>
                    <a:pt x="3957485" y="2949117"/>
                  </a:lnTo>
                  <a:lnTo>
                    <a:pt x="3930167" y="2946895"/>
                  </a:lnTo>
                  <a:lnTo>
                    <a:pt x="3902456" y="2949321"/>
                  </a:lnTo>
                  <a:lnTo>
                    <a:pt x="3835400" y="2970949"/>
                  </a:lnTo>
                  <a:lnTo>
                    <a:pt x="3793299" y="2990977"/>
                  </a:lnTo>
                  <a:lnTo>
                    <a:pt x="3745484" y="3017139"/>
                  </a:lnTo>
                  <a:lnTo>
                    <a:pt x="3476879" y="3171952"/>
                  </a:lnTo>
                  <a:lnTo>
                    <a:pt x="3841115" y="3804031"/>
                  </a:lnTo>
                  <a:lnTo>
                    <a:pt x="3968750" y="3730498"/>
                  </a:lnTo>
                  <a:lnTo>
                    <a:pt x="3816731" y="3466592"/>
                  </a:lnTo>
                  <a:lnTo>
                    <a:pt x="3842512" y="3451733"/>
                  </a:lnTo>
                  <a:lnTo>
                    <a:pt x="3881640" y="3431565"/>
                  </a:lnTo>
                  <a:lnTo>
                    <a:pt x="3923385" y="3420313"/>
                  </a:lnTo>
                  <a:lnTo>
                    <a:pt x="3936454" y="3420529"/>
                  </a:lnTo>
                  <a:lnTo>
                    <a:pt x="3982910" y="3432619"/>
                  </a:lnTo>
                  <a:lnTo>
                    <a:pt x="4043299" y="3459670"/>
                  </a:lnTo>
                  <a:lnTo>
                    <a:pt x="4256786" y="3564509"/>
                  </a:lnTo>
                  <a:lnTo>
                    <a:pt x="4409440" y="3476498"/>
                  </a:lnTo>
                  <a:close/>
                </a:path>
                <a:path w="6931025" h="4292600">
                  <a:moveTo>
                    <a:pt x="4668393" y="1930400"/>
                  </a:moveTo>
                  <a:lnTo>
                    <a:pt x="4620895" y="1892300"/>
                  </a:lnTo>
                  <a:lnTo>
                    <a:pt x="4289285" y="1626247"/>
                  </a:lnTo>
                  <a:lnTo>
                    <a:pt x="4289285" y="1816100"/>
                  </a:lnTo>
                  <a:lnTo>
                    <a:pt x="4116832" y="1905000"/>
                  </a:lnTo>
                  <a:lnTo>
                    <a:pt x="4067048" y="1625600"/>
                  </a:lnTo>
                  <a:lnTo>
                    <a:pt x="4289285" y="1816100"/>
                  </a:lnTo>
                  <a:lnTo>
                    <a:pt x="4289285" y="1626247"/>
                  </a:lnTo>
                  <a:lnTo>
                    <a:pt x="4288485" y="1625600"/>
                  </a:lnTo>
                  <a:lnTo>
                    <a:pt x="4051046" y="1435100"/>
                  </a:lnTo>
                  <a:lnTo>
                    <a:pt x="3916045" y="1524000"/>
                  </a:lnTo>
                  <a:lnTo>
                    <a:pt x="4034155" y="2286000"/>
                  </a:lnTo>
                  <a:lnTo>
                    <a:pt x="4169537" y="2209800"/>
                  </a:lnTo>
                  <a:lnTo>
                    <a:pt x="4138930" y="2044700"/>
                  </a:lnTo>
                  <a:lnTo>
                    <a:pt x="4370590" y="1905000"/>
                  </a:lnTo>
                  <a:lnTo>
                    <a:pt x="4391660" y="1892300"/>
                  </a:lnTo>
                  <a:lnTo>
                    <a:pt x="4529582" y="2006600"/>
                  </a:lnTo>
                  <a:lnTo>
                    <a:pt x="4668393" y="1930400"/>
                  </a:lnTo>
                  <a:close/>
                </a:path>
                <a:path w="6931025" h="4292600">
                  <a:moveTo>
                    <a:pt x="4879987" y="3096387"/>
                  </a:moveTo>
                  <a:lnTo>
                    <a:pt x="4874399" y="3033318"/>
                  </a:lnTo>
                  <a:lnTo>
                    <a:pt x="4851654" y="2976372"/>
                  </a:lnTo>
                  <a:lnTo>
                    <a:pt x="4814748" y="2926232"/>
                  </a:lnTo>
                  <a:lnTo>
                    <a:pt x="4768342" y="2890139"/>
                  </a:lnTo>
                  <a:lnTo>
                    <a:pt x="4717313" y="2871114"/>
                  </a:lnTo>
                  <a:lnTo>
                    <a:pt x="4661535" y="2866263"/>
                  </a:lnTo>
                  <a:lnTo>
                    <a:pt x="4629480" y="2869171"/>
                  </a:lnTo>
                  <a:lnTo>
                    <a:pt x="4591456" y="2875788"/>
                  </a:lnTo>
                  <a:lnTo>
                    <a:pt x="4547476" y="2886125"/>
                  </a:lnTo>
                  <a:lnTo>
                    <a:pt x="4449013" y="2913608"/>
                  </a:lnTo>
                  <a:lnTo>
                    <a:pt x="4409249" y="2922295"/>
                  </a:lnTo>
                  <a:lnTo>
                    <a:pt x="4378236" y="2926232"/>
                  </a:lnTo>
                  <a:lnTo>
                    <a:pt x="4355960" y="2925445"/>
                  </a:lnTo>
                  <a:lnTo>
                    <a:pt x="4342828" y="2921876"/>
                  </a:lnTo>
                  <a:lnTo>
                    <a:pt x="4309389" y="2885617"/>
                  </a:lnTo>
                  <a:lnTo>
                    <a:pt x="4307205" y="2872981"/>
                  </a:lnTo>
                  <a:lnTo>
                    <a:pt x="4308246" y="2860141"/>
                  </a:lnTo>
                  <a:lnTo>
                    <a:pt x="4340161" y="2808338"/>
                  </a:lnTo>
                  <a:lnTo>
                    <a:pt x="4386453" y="2774061"/>
                  </a:lnTo>
                  <a:lnTo>
                    <a:pt x="4436656" y="2752242"/>
                  </a:lnTo>
                  <a:lnTo>
                    <a:pt x="4459008" y="2748229"/>
                  </a:lnTo>
                  <a:lnTo>
                    <a:pt x="4479544" y="2748788"/>
                  </a:lnTo>
                  <a:lnTo>
                    <a:pt x="4498975" y="2754109"/>
                  </a:lnTo>
                  <a:lnTo>
                    <a:pt x="4518037" y="2764155"/>
                  </a:lnTo>
                  <a:lnTo>
                    <a:pt x="4536745" y="2778976"/>
                  </a:lnTo>
                  <a:lnTo>
                    <a:pt x="4555109" y="2798572"/>
                  </a:lnTo>
                  <a:lnTo>
                    <a:pt x="4634230" y="2748229"/>
                  </a:lnTo>
                  <a:lnTo>
                    <a:pt x="4679442" y="2719451"/>
                  </a:lnTo>
                  <a:lnTo>
                    <a:pt x="4650537" y="2681020"/>
                  </a:lnTo>
                  <a:lnTo>
                    <a:pt x="4616983" y="2651074"/>
                  </a:lnTo>
                  <a:lnTo>
                    <a:pt x="4578820" y="2629585"/>
                  </a:lnTo>
                  <a:lnTo>
                    <a:pt x="4536059" y="2616581"/>
                  </a:lnTo>
                  <a:lnTo>
                    <a:pt x="4489120" y="2613202"/>
                  </a:lnTo>
                  <a:lnTo>
                    <a:pt x="4438599" y="2620581"/>
                  </a:lnTo>
                  <a:lnTo>
                    <a:pt x="4384484" y="2638729"/>
                  </a:lnTo>
                  <a:lnTo>
                    <a:pt x="4326763" y="2667635"/>
                  </a:lnTo>
                  <a:lnTo>
                    <a:pt x="4292485" y="2689288"/>
                  </a:lnTo>
                  <a:lnTo>
                    <a:pt x="4236669" y="2736151"/>
                  </a:lnTo>
                  <a:lnTo>
                    <a:pt x="4197934" y="2787586"/>
                  </a:lnTo>
                  <a:lnTo>
                    <a:pt x="4176928" y="2842336"/>
                  </a:lnTo>
                  <a:lnTo>
                    <a:pt x="4173194" y="2878861"/>
                  </a:lnTo>
                  <a:lnTo>
                    <a:pt x="4173474" y="2899181"/>
                  </a:lnTo>
                  <a:lnTo>
                    <a:pt x="4185767" y="2952242"/>
                  </a:lnTo>
                  <a:lnTo>
                    <a:pt x="4222178" y="3010992"/>
                  </a:lnTo>
                  <a:lnTo>
                    <a:pt x="4252277" y="3037916"/>
                  </a:lnTo>
                  <a:lnTo>
                    <a:pt x="4287990" y="3057779"/>
                  </a:lnTo>
                  <a:lnTo>
                    <a:pt x="4329303" y="3070618"/>
                  </a:lnTo>
                  <a:lnTo>
                    <a:pt x="4364063" y="3074327"/>
                  </a:lnTo>
                  <a:lnTo>
                    <a:pt x="4405668" y="3072155"/>
                  </a:lnTo>
                  <a:lnTo>
                    <a:pt x="4454118" y="3064091"/>
                  </a:lnTo>
                  <a:lnTo>
                    <a:pt x="4509389" y="3050159"/>
                  </a:lnTo>
                  <a:lnTo>
                    <a:pt x="4584420" y="3029242"/>
                  </a:lnTo>
                  <a:lnTo>
                    <a:pt x="4609909" y="3022701"/>
                  </a:lnTo>
                  <a:lnTo>
                    <a:pt x="4627372" y="3018790"/>
                  </a:lnTo>
                  <a:lnTo>
                    <a:pt x="4646079" y="3016148"/>
                  </a:lnTo>
                  <a:lnTo>
                    <a:pt x="4662614" y="3015450"/>
                  </a:lnTo>
                  <a:lnTo>
                    <a:pt x="4676940" y="3016669"/>
                  </a:lnTo>
                  <a:lnTo>
                    <a:pt x="4717212" y="3040011"/>
                  </a:lnTo>
                  <a:lnTo>
                    <a:pt x="4735195" y="3086735"/>
                  </a:lnTo>
                  <a:lnTo>
                    <a:pt x="4735220" y="3089313"/>
                  </a:lnTo>
                  <a:lnTo>
                    <a:pt x="4734039" y="3107906"/>
                  </a:lnTo>
                  <a:lnTo>
                    <a:pt x="4717250" y="3150895"/>
                  </a:lnTo>
                  <a:lnTo>
                    <a:pt x="4678299" y="3190710"/>
                  </a:lnTo>
                  <a:lnTo>
                    <a:pt x="4621657" y="3223107"/>
                  </a:lnTo>
                  <a:lnTo>
                    <a:pt x="4566932" y="3235058"/>
                  </a:lnTo>
                  <a:lnTo>
                    <a:pt x="4540885" y="3232912"/>
                  </a:lnTo>
                  <a:lnTo>
                    <a:pt x="4515574" y="3225254"/>
                  </a:lnTo>
                  <a:lnTo>
                    <a:pt x="4490720" y="3211766"/>
                  </a:lnTo>
                  <a:lnTo>
                    <a:pt x="4466336" y="3192488"/>
                  </a:lnTo>
                  <a:lnTo>
                    <a:pt x="4442460" y="3167380"/>
                  </a:lnTo>
                  <a:lnTo>
                    <a:pt x="4325239" y="3250946"/>
                  </a:lnTo>
                  <a:lnTo>
                    <a:pt x="4363491" y="3295358"/>
                  </a:lnTo>
                  <a:lnTo>
                    <a:pt x="4404563" y="3329711"/>
                  </a:lnTo>
                  <a:lnTo>
                    <a:pt x="4448403" y="3353981"/>
                  </a:lnTo>
                  <a:lnTo>
                    <a:pt x="4495038" y="3368167"/>
                  </a:lnTo>
                  <a:lnTo>
                    <a:pt x="4534459" y="3372053"/>
                  </a:lnTo>
                  <a:lnTo>
                    <a:pt x="4575784" y="3368929"/>
                  </a:lnTo>
                  <a:lnTo>
                    <a:pt x="4619002" y="3358794"/>
                  </a:lnTo>
                  <a:lnTo>
                    <a:pt x="4664138" y="3341649"/>
                  </a:lnTo>
                  <a:lnTo>
                    <a:pt x="4711192" y="3317494"/>
                  </a:lnTo>
                  <a:lnTo>
                    <a:pt x="4749812" y="3293313"/>
                  </a:lnTo>
                  <a:lnTo>
                    <a:pt x="4783379" y="3268180"/>
                  </a:lnTo>
                  <a:lnTo>
                    <a:pt x="4811915" y="3242119"/>
                  </a:lnTo>
                  <a:lnTo>
                    <a:pt x="4818050" y="3235058"/>
                  </a:lnTo>
                  <a:lnTo>
                    <a:pt x="4835398" y="3215119"/>
                  </a:lnTo>
                  <a:lnTo>
                    <a:pt x="4853902" y="3187090"/>
                  </a:lnTo>
                  <a:lnTo>
                    <a:pt x="4867503" y="3157791"/>
                  </a:lnTo>
                  <a:lnTo>
                    <a:pt x="4876241" y="3127273"/>
                  </a:lnTo>
                  <a:lnTo>
                    <a:pt x="4879987" y="3096387"/>
                  </a:lnTo>
                  <a:close/>
                </a:path>
                <a:path w="6931025" h="4292600">
                  <a:moveTo>
                    <a:pt x="4904740" y="1790700"/>
                  </a:moveTo>
                  <a:lnTo>
                    <a:pt x="4639005" y="1333500"/>
                  </a:lnTo>
                  <a:lnTo>
                    <a:pt x="4602099" y="1270000"/>
                  </a:lnTo>
                  <a:lnTo>
                    <a:pt x="4789170" y="1155700"/>
                  </a:lnTo>
                  <a:lnTo>
                    <a:pt x="4727575" y="1054100"/>
                  </a:lnTo>
                  <a:lnTo>
                    <a:pt x="4225290" y="1333500"/>
                  </a:lnTo>
                  <a:lnTo>
                    <a:pt x="4286885" y="1447800"/>
                  </a:lnTo>
                  <a:lnTo>
                    <a:pt x="4474464" y="1333500"/>
                  </a:lnTo>
                  <a:lnTo>
                    <a:pt x="4777105" y="1866900"/>
                  </a:lnTo>
                  <a:lnTo>
                    <a:pt x="4904740" y="1790700"/>
                  </a:lnTo>
                  <a:close/>
                </a:path>
                <a:path w="6931025" h="4292600">
                  <a:moveTo>
                    <a:pt x="5331968" y="2944749"/>
                  </a:moveTo>
                  <a:lnTo>
                    <a:pt x="5071694" y="2493137"/>
                  </a:lnTo>
                  <a:lnTo>
                    <a:pt x="5029327" y="2419604"/>
                  </a:lnTo>
                  <a:lnTo>
                    <a:pt x="5216398" y="2311781"/>
                  </a:lnTo>
                  <a:lnTo>
                    <a:pt x="5154803" y="2204847"/>
                  </a:lnTo>
                  <a:lnTo>
                    <a:pt x="4652518" y="2494280"/>
                  </a:lnTo>
                  <a:lnTo>
                    <a:pt x="4714113" y="2601214"/>
                  </a:lnTo>
                  <a:lnTo>
                    <a:pt x="4901692" y="2493137"/>
                  </a:lnTo>
                  <a:lnTo>
                    <a:pt x="5204333" y="3018282"/>
                  </a:lnTo>
                  <a:lnTo>
                    <a:pt x="5331968" y="2944749"/>
                  </a:lnTo>
                  <a:close/>
                </a:path>
                <a:path w="6931025" h="4292600">
                  <a:moveTo>
                    <a:pt x="5602529" y="1282700"/>
                  </a:moveTo>
                  <a:lnTo>
                    <a:pt x="5598795" y="1231900"/>
                  </a:lnTo>
                  <a:lnTo>
                    <a:pt x="5580621" y="1181100"/>
                  </a:lnTo>
                  <a:lnTo>
                    <a:pt x="5563082" y="1143000"/>
                  </a:lnTo>
                  <a:lnTo>
                    <a:pt x="5539422" y="1092200"/>
                  </a:lnTo>
                  <a:lnTo>
                    <a:pt x="5509641" y="1041400"/>
                  </a:lnTo>
                  <a:lnTo>
                    <a:pt x="5318379" y="711200"/>
                  </a:lnTo>
                  <a:lnTo>
                    <a:pt x="5190744" y="787400"/>
                  </a:lnTo>
                  <a:lnTo>
                    <a:pt x="5392293" y="1130300"/>
                  </a:lnTo>
                  <a:lnTo>
                    <a:pt x="5412003" y="1168400"/>
                  </a:lnTo>
                  <a:lnTo>
                    <a:pt x="5427942" y="1193800"/>
                  </a:lnTo>
                  <a:lnTo>
                    <a:pt x="5440108" y="1219200"/>
                  </a:lnTo>
                  <a:lnTo>
                    <a:pt x="5448554" y="1244600"/>
                  </a:lnTo>
                  <a:lnTo>
                    <a:pt x="5453291" y="1257300"/>
                  </a:lnTo>
                  <a:lnTo>
                    <a:pt x="5454561" y="1282700"/>
                  </a:lnTo>
                  <a:lnTo>
                    <a:pt x="5452389" y="1295400"/>
                  </a:lnTo>
                  <a:lnTo>
                    <a:pt x="5446776" y="1320800"/>
                  </a:lnTo>
                  <a:lnTo>
                    <a:pt x="5436882" y="1333500"/>
                  </a:lnTo>
                  <a:lnTo>
                    <a:pt x="5422087" y="1358900"/>
                  </a:lnTo>
                  <a:lnTo>
                    <a:pt x="5402351" y="1371600"/>
                  </a:lnTo>
                  <a:lnTo>
                    <a:pt x="5377688" y="1384300"/>
                  </a:lnTo>
                  <a:lnTo>
                    <a:pt x="5351488" y="1397000"/>
                  </a:lnTo>
                  <a:lnTo>
                    <a:pt x="5326443" y="1409700"/>
                  </a:lnTo>
                  <a:lnTo>
                    <a:pt x="5258447" y="1409700"/>
                  </a:lnTo>
                  <a:lnTo>
                    <a:pt x="5238877" y="1397000"/>
                  </a:lnTo>
                  <a:lnTo>
                    <a:pt x="5221008" y="1384300"/>
                  </a:lnTo>
                  <a:lnTo>
                    <a:pt x="5204841" y="1371600"/>
                  </a:lnTo>
                  <a:lnTo>
                    <a:pt x="5193741" y="1358900"/>
                  </a:lnTo>
                  <a:lnTo>
                    <a:pt x="5179098" y="1333500"/>
                  </a:lnTo>
                  <a:lnTo>
                    <a:pt x="5160924" y="1308100"/>
                  </a:lnTo>
                  <a:lnTo>
                    <a:pt x="5139182" y="1270000"/>
                  </a:lnTo>
                  <a:lnTo>
                    <a:pt x="4941951" y="927100"/>
                  </a:lnTo>
                  <a:lnTo>
                    <a:pt x="4814316" y="1003300"/>
                  </a:lnTo>
                  <a:lnTo>
                    <a:pt x="5008626" y="1333500"/>
                  </a:lnTo>
                  <a:lnTo>
                    <a:pt x="5038102" y="1384300"/>
                  </a:lnTo>
                  <a:lnTo>
                    <a:pt x="5065407" y="1422400"/>
                  </a:lnTo>
                  <a:lnTo>
                    <a:pt x="5090541" y="1460500"/>
                  </a:lnTo>
                  <a:lnTo>
                    <a:pt x="5113528" y="1485900"/>
                  </a:lnTo>
                  <a:lnTo>
                    <a:pt x="5129479" y="1511300"/>
                  </a:lnTo>
                  <a:lnTo>
                    <a:pt x="5147475" y="1524000"/>
                  </a:lnTo>
                  <a:lnTo>
                    <a:pt x="5167541" y="1524000"/>
                  </a:lnTo>
                  <a:lnTo>
                    <a:pt x="5189728" y="1536700"/>
                  </a:lnTo>
                  <a:lnTo>
                    <a:pt x="5213731" y="1549400"/>
                  </a:lnTo>
                  <a:lnTo>
                    <a:pt x="5326418" y="1549400"/>
                  </a:lnTo>
                  <a:lnTo>
                    <a:pt x="5361775" y="1536700"/>
                  </a:lnTo>
                  <a:lnTo>
                    <a:pt x="5401094" y="1511300"/>
                  </a:lnTo>
                  <a:lnTo>
                    <a:pt x="5444363" y="1498600"/>
                  </a:lnTo>
                  <a:lnTo>
                    <a:pt x="5479415" y="1473200"/>
                  </a:lnTo>
                  <a:lnTo>
                    <a:pt x="5509514" y="1447800"/>
                  </a:lnTo>
                  <a:lnTo>
                    <a:pt x="5534660" y="1422400"/>
                  </a:lnTo>
                  <a:lnTo>
                    <a:pt x="5554853" y="1409700"/>
                  </a:lnTo>
                  <a:lnTo>
                    <a:pt x="5570994" y="1384300"/>
                  </a:lnTo>
                  <a:lnTo>
                    <a:pt x="5583821" y="1358900"/>
                  </a:lnTo>
                  <a:lnTo>
                    <a:pt x="5593334" y="1333500"/>
                  </a:lnTo>
                  <a:lnTo>
                    <a:pt x="5599557" y="1308100"/>
                  </a:lnTo>
                  <a:lnTo>
                    <a:pt x="5602529" y="1282700"/>
                  </a:lnTo>
                  <a:close/>
                </a:path>
                <a:path w="6931025" h="4292600">
                  <a:moveTo>
                    <a:pt x="6383655" y="939800"/>
                  </a:moveTo>
                  <a:lnTo>
                    <a:pt x="6260033" y="876300"/>
                  </a:lnTo>
                  <a:lnTo>
                    <a:pt x="6235319" y="863600"/>
                  </a:lnTo>
                  <a:lnTo>
                    <a:pt x="6194006" y="838200"/>
                  </a:lnTo>
                  <a:lnTo>
                    <a:pt x="6158268" y="825500"/>
                  </a:lnTo>
                  <a:lnTo>
                    <a:pt x="6128143" y="812800"/>
                  </a:lnTo>
                  <a:lnTo>
                    <a:pt x="6103620" y="800100"/>
                  </a:lnTo>
                  <a:lnTo>
                    <a:pt x="6081065" y="787400"/>
                  </a:lnTo>
                  <a:lnTo>
                    <a:pt x="6004687" y="787400"/>
                  </a:lnTo>
                  <a:lnTo>
                    <a:pt x="6038964" y="749300"/>
                  </a:lnTo>
                  <a:lnTo>
                    <a:pt x="6065621" y="723900"/>
                  </a:lnTo>
                  <a:lnTo>
                    <a:pt x="6084633" y="685800"/>
                  </a:lnTo>
                  <a:lnTo>
                    <a:pt x="6096000" y="647700"/>
                  </a:lnTo>
                  <a:lnTo>
                    <a:pt x="6100038" y="622300"/>
                  </a:lnTo>
                  <a:lnTo>
                    <a:pt x="6097092" y="584200"/>
                  </a:lnTo>
                  <a:lnTo>
                    <a:pt x="6087122" y="546100"/>
                  </a:lnTo>
                  <a:lnTo>
                    <a:pt x="6070092" y="508000"/>
                  </a:lnTo>
                  <a:lnTo>
                    <a:pt x="6032741" y="457200"/>
                  </a:lnTo>
                  <a:lnTo>
                    <a:pt x="5985129" y="431800"/>
                  </a:lnTo>
                  <a:lnTo>
                    <a:pt x="5957697" y="418769"/>
                  </a:lnTo>
                  <a:lnTo>
                    <a:pt x="5957697" y="647700"/>
                  </a:lnTo>
                  <a:lnTo>
                    <a:pt x="5955690" y="660400"/>
                  </a:lnTo>
                  <a:lnTo>
                    <a:pt x="5937377" y="698500"/>
                  </a:lnTo>
                  <a:lnTo>
                    <a:pt x="5900585" y="723900"/>
                  </a:lnTo>
                  <a:lnTo>
                    <a:pt x="5868454" y="749300"/>
                  </a:lnTo>
                  <a:lnTo>
                    <a:pt x="5827141" y="774700"/>
                  </a:lnTo>
                  <a:lnTo>
                    <a:pt x="5732780" y="825500"/>
                  </a:lnTo>
                  <a:lnTo>
                    <a:pt x="5640324" y="660400"/>
                  </a:lnTo>
                  <a:lnTo>
                    <a:pt x="5739892" y="609600"/>
                  </a:lnTo>
                  <a:lnTo>
                    <a:pt x="5774868" y="584200"/>
                  </a:lnTo>
                  <a:lnTo>
                    <a:pt x="5802261" y="571500"/>
                  </a:lnTo>
                  <a:lnTo>
                    <a:pt x="5822061" y="558800"/>
                  </a:lnTo>
                  <a:lnTo>
                    <a:pt x="5850915" y="558800"/>
                  </a:lnTo>
                  <a:lnTo>
                    <a:pt x="5866854" y="546100"/>
                  </a:lnTo>
                  <a:lnTo>
                    <a:pt x="5882068" y="546100"/>
                  </a:lnTo>
                  <a:lnTo>
                    <a:pt x="5896610" y="558800"/>
                  </a:lnTo>
                  <a:lnTo>
                    <a:pt x="5910161" y="558800"/>
                  </a:lnTo>
                  <a:lnTo>
                    <a:pt x="5943346" y="596900"/>
                  </a:lnTo>
                  <a:lnTo>
                    <a:pt x="5957570" y="635000"/>
                  </a:lnTo>
                  <a:lnTo>
                    <a:pt x="5957697" y="647700"/>
                  </a:lnTo>
                  <a:lnTo>
                    <a:pt x="5957697" y="418769"/>
                  </a:lnTo>
                  <a:lnTo>
                    <a:pt x="5931662" y="406400"/>
                  </a:lnTo>
                  <a:lnTo>
                    <a:pt x="5876671" y="406400"/>
                  </a:lnTo>
                  <a:lnTo>
                    <a:pt x="5845975" y="419100"/>
                  </a:lnTo>
                  <a:lnTo>
                    <a:pt x="5809564" y="431800"/>
                  </a:lnTo>
                  <a:lnTo>
                    <a:pt x="5767451" y="457200"/>
                  </a:lnTo>
                  <a:lnTo>
                    <a:pt x="5719699" y="482600"/>
                  </a:lnTo>
                  <a:lnTo>
                    <a:pt x="5451094" y="635000"/>
                  </a:lnTo>
                  <a:lnTo>
                    <a:pt x="5815330" y="1270000"/>
                  </a:lnTo>
                  <a:lnTo>
                    <a:pt x="5942965" y="1193800"/>
                  </a:lnTo>
                  <a:lnTo>
                    <a:pt x="5790819" y="927100"/>
                  </a:lnTo>
                  <a:lnTo>
                    <a:pt x="5816727" y="914400"/>
                  </a:lnTo>
                  <a:lnTo>
                    <a:pt x="5837491" y="901700"/>
                  </a:lnTo>
                  <a:lnTo>
                    <a:pt x="5855792" y="889000"/>
                  </a:lnTo>
                  <a:lnTo>
                    <a:pt x="5885053" y="889000"/>
                  </a:lnTo>
                  <a:lnTo>
                    <a:pt x="5897550" y="876300"/>
                  </a:lnTo>
                  <a:lnTo>
                    <a:pt x="5910656" y="876300"/>
                  </a:lnTo>
                  <a:lnTo>
                    <a:pt x="5924359" y="889000"/>
                  </a:lnTo>
                  <a:lnTo>
                    <a:pt x="5957125" y="889000"/>
                  </a:lnTo>
                  <a:lnTo>
                    <a:pt x="5983414" y="901700"/>
                  </a:lnTo>
                  <a:lnTo>
                    <a:pt x="6017514" y="927100"/>
                  </a:lnTo>
                  <a:lnTo>
                    <a:pt x="6059424" y="939800"/>
                  </a:lnTo>
                  <a:lnTo>
                    <a:pt x="6231001" y="1028700"/>
                  </a:lnTo>
                  <a:lnTo>
                    <a:pt x="6383655" y="939800"/>
                  </a:lnTo>
                  <a:close/>
                </a:path>
                <a:path w="6931025" h="4292600">
                  <a:moveTo>
                    <a:pt x="6931025" y="622300"/>
                  </a:moveTo>
                  <a:lnTo>
                    <a:pt x="6869684" y="520700"/>
                  </a:lnTo>
                  <a:lnTo>
                    <a:pt x="6516624" y="723900"/>
                  </a:lnTo>
                  <a:lnTo>
                    <a:pt x="6417437" y="546100"/>
                  </a:lnTo>
                  <a:lnTo>
                    <a:pt x="6598793" y="444500"/>
                  </a:lnTo>
                  <a:lnTo>
                    <a:pt x="6734810" y="368300"/>
                  </a:lnTo>
                  <a:lnTo>
                    <a:pt x="6673342" y="254000"/>
                  </a:lnTo>
                  <a:lnTo>
                    <a:pt x="6356096" y="444500"/>
                  </a:lnTo>
                  <a:lnTo>
                    <a:pt x="6275324" y="304800"/>
                  </a:lnTo>
                  <a:lnTo>
                    <a:pt x="6616319" y="101600"/>
                  </a:lnTo>
                  <a:lnTo>
                    <a:pt x="6554724" y="0"/>
                  </a:lnTo>
                  <a:lnTo>
                    <a:pt x="6086094" y="266700"/>
                  </a:lnTo>
                  <a:lnTo>
                    <a:pt x="6450330" y="901700"/>
                  </a:lnTo>
                  <a:lnTo>
                    <a:pt x="6756222" y="723900"/>
                  </a:lnTo>
                  <a:lnTo>
                    <a:pt x="6931025" y="6223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US</a:t>
            </a:r>
            <a:r>
              <a:rPr spc="-45" dirty="0"/>
              <a:t> </a:t>
            </a:r>
            <a:r>
              <a:rPr dirty="0"/>
              <a:t>Army</a:t>
            </a:r>
            <a:r>
              <a:rPr spc="-25" dirty="0"/>
              <a:t> </a:t>
            </a:r>
            <a:r>
              <a:rPr dirty="0"/>
              <a:t>Corps</a:t>
            </a:r>
            <a:r>
              <a:rPr spc="-110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dirty="0"/>
              <a:t>Engineers</a:t>
            </a:r>
            <a:r>
              <a:rPr spc="330" dirty="0"/>
              <a:t> </a:t>
            </a:r>
            <a:r>
              <a:rPr spc="-50" dirty="0">
                <a:latin typeface="Symbol"/>
                <a:cs typeface="Symbol"/>
              </a:rPr>
              <a:t>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5611876" y="6335740"/>
            <a:ext cx="356870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dirty="0"/>
              <a:t>Engineer</a:t>
            </a:r>
            <a:r>
              <a:rPr spc="-165" dirty="0"/>
              <a:t> </a:t>
            </a:r>
            <a:r>
              <a:rPr dirty="0"/>
              <a:t>Research</a:t>
            </a:r>
            <a:r>
              <a:rPr spc="-185" dirty="0"/>
              <a:t> </a:t>
            </a:r>
            <a:r>
              <a:rPr dirty="0"/>
              <a:t>and</a:t>
            </a:r>
            <a:r>
              <a:rPr spc="75" dirty="0"/>
              <a:t> </a:t>
            </a:r>
            <a:r>
              <a:rPr dirty="0"/>
              <a:t>Development</a:t>
            </a:r>
            <a:r>
              <a:rPr spc="-155" dirty="0"/>
              <a:t> </a:t>
            </a:r>
            <a:r>
              <a:rPr spc="-10" dirty="0"/>
              <a:t>Center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D1C8199A-E5A5-24EB-2C40-5945AB7A2825}"/>
              </a:ext>
            </a:extLst>
          </p:cNvPr>
          <p:cNvSpPr txBox="1"/>
          <p:nvPr/>
        </p:nvSpPr>
        <p:spPr>
          <a:xfrm>
            <a:off x="5580697" y="21764"/>
            <a:ext cx="1030605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950" b="1" spc="-10" dirty="0">
                <a:solidFill>
                  <a:srgbClr val="757575"/>
                </a:solidFill>
                <a:latin typeface="Arial"/>
                <a:cs typeface="Arial"/>
              </a:rPr>
              <a:t>UNCLASSIFIED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8C8A4677-B18F-FCA5-054D-0992F85EAF79}"/>
              </a:ext>
            </a:extLst>
          </p:cNvPr>
          <p:cNvSpPr txBox="1"/>
          <p:nvPr/>
        </p:nvSpPr>
        <p:spPr>
          <a:xfrm>
            <a:off x="5590222" y="6633242"/>
            <a:ext cx="1030605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950" b="1" spc="-10" dirty="0">
                <a:solidFill>
                  <a:srgbClr val="757575"/>
                </a:solidFill>
                <a:latin typeface="Arial"/>
                <a:cs typeface="Arial"/>
              </a:rPr>
              <a:t>UNCLASSIFIED</a:t>
            </a:r>
            <a:endParaRPr sz="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>
                <a:solidFill>
                  <a:schemeClr val="tx1"/>
                </a:solidFill>
              </a:rPr>
              <a:t>DO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Modeling</a:t>
            </a:r>
            <a:r>
              <a:rPr spc="-22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5457" y="1070767"/>
            <a:ext cx="5310505" cy="3916679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Char char="•"/>
              <a:tabLst>
                <a:tab pos="298450" algn="l"/>
                <a:tab pos="299085" algn="l"/>
              </a:tabLst>
            </a:pP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Typical</a:t>
            </a:r>
            <a:r>
              <a:rPr sz="2000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Sources: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lvl="1" indent="-219075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Char char="•"/>
              <a:tabLst>
                <a:tab pos="584200" algn="l"/>
                <a:tab pos="584835" algn="l"/>
              </a:tabLst>
            </a:pP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Boundary</a:t>
            </a:r>
            <a:r>
              <a:rPr sz="2000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Conditions</a:t>
            </a:r>
            <a:r>
              <a:rPr sz="2000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for</a:t>
            </a:r>
            <a:r>
              <a:rPr sz="20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all </a:t>
            </a: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inflows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lvl="1" indent="-219075">
              <a:lnSpc>
                <a:spcPct val="100000"/>
              </a:lnSpc>
              <a:spcBef>
                <a:spcPts val="155"/>
              </a:spcBef>
              <a:buClr>
                <a:srgbClr val="000000"/>
              </a:buClr>
              <a:buChar char="•"/>
              <a:tabLst>
                <a:tab pos="584200" algn="l"/>
                <a:tab pos="584835" algn="l"/>
              </a:tabLst>
            </a:pP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Initial</a:t>
            </a:r>
            <a:r>
              <a:rPr sz="2000" spc="-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Conditions</a:t>
            </a:r>
            <a:r>
              <a:rPr sz="2000" spc="-1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for</a:t>
            </a:r>
            <a:r>
              <a:rPr sz="2000" spc="-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water</a:t>
            </a:r>
            <a:r>
              <a:rPr sz="2000" spc="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chemeClr val="tx1"/>
                </a:solidFill>
                <a:latin typeface="Arial"/>
                <a:cs typeface="Arial"/>
              </a:rPr>
              <a:t>body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lvl="1" indent="-219075">
              <a:lnSpc>
                <a:spcPct val="100000"/>
              </a:lnSpc>
              <a:spcBef>
                <a:spcPts val="225"/>
              </a:spcBef>
              <a:buClr>
                <a:srgbClr val="000000"/>
              </a:buClr>
              <a:buChar char="•"/>
              <a:tabLst>
                <a:tab pos="584200" algn="l"/>
                <a:tab pos="584835" algn="l"/>
              </a:tabLst>
            </a:pP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Reaeration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Char char="•"/>
              <a:tabLst>
                <a:tab pos="298450" algn="l"/>
                <a:tab pos="299085" algn="l"/>
              </a:tabLst>
            </a:pP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Typical</a:t>
            </a:r>
            <a:r>
              <a:rPr sz="2000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chemeClr val="tx1"/>
                </a:solidFill>
                <a:latin typeface="Arial"/>
                <a:cs typeface="Arial"/>
              </a:rPr>
              <a:t>Sinks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lvl="1" indent="-219075">
              <a:lnSpc>
                <a:spcPct val="100000"/>
              </a:lnSpc>
              <a:spcBef>
                <a:spcPts val="155"/>
              </a:spcBef>
              <a:buClr>
                <a:srgbClr val="000000"/>
              </a:buClr>
              <a:buChar char="•"/>
              <a:tabLst>
                <a:tab pos="584200" algn="l"/>
                <a:tab pos="584835" algn="l"/>
              </a:tabLst>
            </a:pP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Water</a:t>
            </a:r>
            <a:r>
              <a:rPr sz="2000" spc="-1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quality</a:t>
            </a:r>
            <a:r>
              <a:rPr sz="2000" spc="-10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variables</a:t>
            </a:r>
            <a:r>
              <a:rPr sz="20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that</a:t>
            </a:r>
            <a:r>
              <a:rPr sz="2000" spc="-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utilize</a:t>
            </a:r>
            <a:r>
              <a:rPr sz="2000" spc="-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DO</a:t>
            </a:r>
            <a:r>
              <a:rPr sz="2000" spc="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chemeClr val="tx1"/>
                </a:solidFill>
                <a:latin typeface="Arial"/>
                <a:cs typeface="Arial"/>
              </a:rPr>
              <a:t>in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835">
              <a:lnSpc>
                <a:spcPct val="100000"/>
              </a:lnSpc>
            </a:pP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their</a:t>
            </a:r>
            <a:r>
              <a:rPr sz="2000" spc="-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kinetic</a:t>
            </a:r>
            <a:r>
              <a:rPr sz="2000" spc="-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processes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lvl="1" indent="-219075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Char char="•"/>
              <a:tabLst>
                <a:tab pos="584200" algn="l"/>
                <a:tab pos="584835" algn="l"/>
              </a:tabLst>
            </a:pP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CBOD,</a:t>
            </a:r>
            <a:r>
              <a:rPr sz="2000" spc="-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DOM,</a:t>
            </a:r>
            <a:r>
              <a:rPr sz="2000" spc="-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POM,</a:t>
            </a:r>
            <a:r>
              <a:rPr sz="2000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SOD,</a:t>
            </a:r>
            <a:r>
              <a:rPr sz="2000" spc="-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chemeClr val="tx1"/>
                </a:solidFill>
                <a:latin typeface="Arial"/>
                <a:cs typeface="Arial"/>
              </a:rPr>
              <a:t>etc…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98450" marR="5080" indent="-286385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Char char="•"/>
              <a:tabLst>
                <a:tab pos="298450" algn="l"/>
                <a:tab pos="299085" algn="l"/>
              </a:tabLst>
            </a:pP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Interactions</a:t>
            </a:r>
            <a:r>
              <a:rPr sz="2000" spc="-9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in</a:t>
            </a:r>
            <a:r>
              <a:rPr sz="2000" spc="-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sz="2000" spc="-5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DO</a:t>
            </a:r>
            <a:r>
              <a:rPr sz="2000" spc="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cycle</a:t>
            </a:r>
            <a:r>
              <a:rPr sz="2000" spc="-1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are</a:t>
            </a:r>
            <a:r>
              <a:rPr sz="2000" spc="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temperature dependent.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155"/>
              </a:spcBef>
              <a:buClr>
                <a:srgbClr val="000000"/>
              </a:buClr>
              <a:buChar char="•"/>
              <a:tabLst>
                <a:tab pos="298450" algn="l"/>
                <a:tab pos="299085" algn="l"/>
              </a:tabLst>
            </a:pP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Efforts</a:t>
            </a:r>
            <a:r>
              <a:rPr sz="2000" spc="-5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to</a:t>
            </a:r>
            <a:r>
              <a:rPr sz="2000" spc="-8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model</a:t>
            </a: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DO</a:t>
            </a:r>
            <a:r>
              <a:rPr sz="20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without</a:t>
            </a:r>
            <a:r>
              <a:rPr sz="2000" spc="-1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reasonable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temperature</a:t>
            </a:r>
            <a:r>
              <a:rPr sz="2000" spc="-17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model</a:t>
            </a:r>
            <a:r>
              <a:rPr sz="2000" spc="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are </a:t>
            </a: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futile.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2175" y="1066800"/>
            <a:ext cx="5610225" cy="42100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US</a:t>
            </a:r>
            <a:r>
              <a:rPr spc="-45" dirty="0"/>
              <a:t> </a:t>
            </a:r>
            <a:r>
              <a:rPr dirty="0"/>
              <a:t>Army</a:t>
            </a:r>
            <a:r>
              <a:rPr spc="-25" dirty="0"/>
              <a:t> </a:t>
            </a:r>
            <a:r>
              <a:rPr dirty="0"/>
              <a:t>Corps</a:t>
            </a:r>
            <a:r>
              <a:rPr spc="-110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dirty="0"/>
              <a:t>Engineers</a:t>
            </a:r>
            <a:r>
              <a:rPr spc="330" dirty="0"/>
              <a:t> </a:t>
            </a:r>
            <a:r>
              <a:rPr spc="-50" dirty="0">
                <a:latin typeface="Symbol"/>
                <a:cs typeface="Symbol"/>
              </a:rPr>
              <a:t>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5611876" y="6335740"/>
            <a:ext cx="356870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dirty="0"/>
              <a:t>Engineer</a:t>
            </a:r>
            <a:r>
              <a:rPr spc="-165" dirty="0"/>
              <a:t> </a:t>
            </a:r>
            <a:r>
              <a:rPr dirty="0"/>
              <a:t>Research</a:t>
            </a:r>
            <a:r>
              <a:rPr spc="-185" dirty="0"/>
              <a:t> </a:t>
            </a:r>
            <a:r>
              <a:rPr dirty="0"/>
              <a:t>and</a:t>
            </a:r>
            <a:r>
              <a:rPr spc="75" dirty="0"/>
              <a:t> </a:t>
            </a:r>
            <a:r>
              <a:rPr dirty="0"/>
              <a:t>Development</a:t>
            </a:r>
            <a:r>
              <a:rPr spc="-155" dirty="0"/>
              <a:t> </a:t>
            </a:r>
            <a:r>
              <a:rPr spc="-10" dirty="0"/>
              <a:t>Center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1381440B-0DC8-A04D-75C3-778F488E0F37}"/>
              </a:ext>
            </a:extLst>
          </p:cNvPr>
          <p:cNvSpPr txBox="1"/>
          <p:nvPr/>
        </p:nvSpPr>
        <p:spPr>
          <a:xfrm>
            <a:off x="5580697" y="21764"/>
            <a:ext cx="1030605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950" b="1" spc="-10" dirty="0">
                <a:solidFill>
                  <a:srgbClr val="757575"/>
                </a:solidFill>
                <a:latin typeface="Arial"/>
                <a:cs typeface="Arial"/>
              </a:rPr>
              <a:t>UNCLASSIFIED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2179BC5C-B7F7-AEBB-A668-876A57CC7063}"/>
              </a:ext>
            </a:extLst>
          </p:cNvPr>
          <p:cNvSpPr txBox="1"/>
          <p:nvPr/>
        </p:nvSpPr>
        <p:spPr>
          <a:xfrm>
            <a:off x="5580696" y="6625144"/>
            <a:ext cx="1030605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950" b="1" spc="-10" dirty="0">
                <a:solidFill>
                  <a:srgbClr val="757575"/>
                </a:solidFill>
                <a:latin typeface="Arial"/>
                <a:cs typeface="Arial"/>
              </a:rPr>
              <a:t>UNCLASSIFIED</a:t>
            </a:r>
            <a:endParaRPr sz="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US</a:t>
            </a:r>
            <a:r>
              <a:rPr spc="-45" dirty="0"/>
              <a:t> </a:t>
            </a:r>
            <a:r>
              <a:rPr dirty="0"/>
              <a:t>Army</a:t>
            </a:r>
            <a:r>
              <a:rPr spc="-25" dirty="0"/>
              <a:t> </a:t>
            </a:r>
            <a:r>
              <a:rPr dirty="0"/>
              <a:t>Corps</a:t>
            </a:r>
            <a:r>
              <a:rPr spc="-110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dirty="0"/>
              <a:t>Engineers</a:t>
            </a:r>
            <a:r>
              <a:rPr spc="330" dirty="0"/>
              <a:t> </a:t>
            </a:r>
            <a:r>
              <a:rPr spc="-50" dirty="0">
                <a:latin typeface="Symbol"/>
                <a:cs typeface="Symbol"/>
              </a:rPr>
              <a:t>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5611876" y="6335740"/>
            <a:ext cx="356870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dirty="0"/>
              <a:t>Engineer</a:t>
            </a:r>
            <a:r>
              <a:rPr spc="-165" dirty="0"/>
              <a:t> </a:t>
            </a:r>
            <a:r>
              <a:rPr dirty="0"/>
              <a:t>Research</a:t>
            </a:r>
            <a:r>
              <a:rPr spc="-185" dirty="0"/>
              <a:t> </a:t>
            </a:r>
            <a:r>
              <a:rPr dirty="0"/>
              <a:t>and</a:t>
            </a:r>
            <a:r>
              <a:rPr spc="75" dirty="0"/>
              <a:t> </a:t>
            </a:r>
            <a:r>
              <a:rPr dirty="0"/>
              <a:t>Development</a:t>
            </a:r>
            <a:r>
              <a:rPr spc="-155" dirty="0"/>
              <a:t> </a:t>
            </a:r>
            <a:r>
              <a:rPr spc="-10" dirty="0"/>
              <a:t>Center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>
                <a:solidFill>
                  <a:schemeClr val="tx1"/>
                </a:solidFill>
              </a:rPr>
              <a:t>DO</a:t>
            </a:r>
            <a:r>
              <a:rPr spc="-6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Modeling</a:t>
            </a:r>
            <a:r>
              <a:rPr spc="-2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Requirements</a:t>
            </a:r>
            <a:r>
              <a:rPr spc="-15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5457" y="1081689"/>
            <a:ext cx="5409565" cy="425069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Char char="•"/>
              <a:tabLst>
                <a:tab pos="298450" algn="l"/>
                <a:tab pos="299085" algn="l"/>
              </a:tabLst>
            </a:pP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Dissolved</a:t>
            </a:r>
            <a:r>
              <a:rPr sz="2000" spc="-15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Oxygen</a:t>
            </a:r>
            <a:r>
              <a:rPr sz="20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Observed</a:t>
            </a:r>
            <a:r>
              <a:rPr sz="2000" spc="-7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chemeClr val="tx1"/>
                </a:solidFill>
                <a:latin typeface="Arial"/>
                <a:cs typeface="Arial"/>
              </a:rPr>
              <a:t>Data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lvl="1" indent="-219075">
              <a:lnSpc>
                <a:spcPct val="100000"/>
              </a:lnSpc>
              <a:spcBef>
                <a:spcPts val="225"/>
              </a:spcBef>
              <a:buClr>
                <a:srgbClr val="000000"/>
              </a:buClr>
              <a:buChar char="•"/>
              <a:tabLst>
                <a:tab pos="584200" algn="l"/>
                <a:tab pos="584835" algn="l"/>
              </a:tabLst>
            </a:pP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Boundary</a:t>
            </a:r>
            <a:r>
              <a:rPr sz="2000" spc="-10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conditions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lvl="1" indent="-219075">
              <a:lnSpc>
                <a:spcPct val="100000"/>
              </a:lnSpc>
              <a:spcBef>
                <a:spcPts val="155"/>
              </a:spcBef>
              <a:buClr>
                <a:srgbClr val="000000"/>
              </a:buClr>
              <a:buChar char="•"/>
              <a:tabLst>
                <a:tab pos="584200" algn="l"/>
                <a:tab pos="584835" algn="l"/>
              </a:tabLst>
            </a:pP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Estimates</a:t>
            </a:r>
            <a:r>
              <a:rPr sz="2000" spc="-9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initial</a:t>
            </a:r>
            <a:r>
              <a:rPr sz="2000" spc="-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conditions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marR="5080" lvl="1" indent="-219075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Char char="•"/>
              <a:tabLst>
                <a:tab pos="584200" algn="l"/>
                <a:tab pos="584835" algn="l"/>
              </a:tabLst>
            </a:pP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In-situ</a:t>
            </a:r>
            <a:r>
              <a:rPr sz="2000" spc="-1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comparisons</a:t>
            </a:r>
            <a:r>
              <a:rPr sz="2000" spc="-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with</a:t>
            </a:r>
            <a:r>
              <a:rPr sz="2000" spc="-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model</a:t>
            </a:r>
            <a:r>
              <a:rPr sz="2000" spc="5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predictions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for</a:t>
            </a:r>
            <a:r>
              <a:rPr sz="2000" spc="-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Calibration/Validation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lvl="1" indent="-219075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Char char="•"/>
              <a:tabLst>
                <a:tab pos="584200" algn="l"/>
                <a:tab pos="584835" algn="l"/>
              </a:tabLst>
            </a:pP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Understanding</a:t>
            </a:r>
            <a:r>
              <a:rPr sz="2000" spc="-1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of</a:t>
            </a:r>
            <a:r>
              <a:rPr sz="20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system</a:t>
            </a:r>
            <a:r>
              <a:rPr sz="2000" spc="-17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behavior</a:t>
            </a:r>
            <a:r>
              <a:rPr sz="2000" spc="5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chemeClr val="tx1"/>
                </a:solidFill>
                <a:latin typeface="Arial"/>
                <a:cs typeface="Arial"/>
              </a:rPr>
              <a:t>and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83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model</a:t>
            </a:r>
            <a:r>
              <a:rPr sz="2000" spc="-5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performance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155"/>
              </a:spcBef>
              <a:buClr>
                <a:srgbClr val="000000"/>
              </a:buClr>
              <a:buChar char="•"/>
              <a:tabLst>
                <a:tab pos="298450" algn="l"/>
                <a:tab pos="299085" algn="l"/>
              </a:tabLst>
            </a:pP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Oxygen</a:t>
            </a:r>
            <a:r>
              <a:rPr sz="200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chemeClr val="tx1"/>
                </a:solidFill>
                <a:latin typeface="Arial"/>
                <a:cs typeface="Arial"/>
              </a:rPr>
              <a:t>Sinks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lvl="1" indent="-219075">
              <a:lnSpc>
                <a:spcPct val="100000"/>
              </a:lnSpc>
              <a:spcBef>
                <a:spcPts val="225"/>
              </a:spcBef>
              <a:buClr>
                <a:srgbClr val="000000"/>
              </a:buClr>
              <a:buChar char="•"/>
              <a:tabLst>
                <a:tab pos="584200" algn="l"/>
                <a:tab pos="584835" algn="l"/>
              </a:tabLst>
            </a:pP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Boundary</a:t>
            </a:r>
            <a:r>
              <a:rPr sz="2000" spc="-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conditions</a:t>
            </a:r>
            <a:r>
              <a:rPr sz="2000" spc="-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and</a:t>
            </a:r>
            <a:r>
              <a:rPr sz="2000" spc="5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in-situ</a:t>
            </a:r>
            <a:r>
              <a:rPr sz="2000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values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marR="455295" lvl="1" indent="-219075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Char char="•"/>
              <a:tabLst>
                <a:tab pos="584200" algn="l"/>
                <a:tab pos="584835" algn="l"/>
              </a:tabLst>
            </a:pP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External</a:t>
            </a:r>
            <a:r>
              <a:rPr sz="2000" spc="-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loadings</a:t>
            </a:r>
            <a:r>
              <a:rPr sz="2000" spc="-8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(Point</a:t>
            </a: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and</a:t>
            </a:r>
            <a:r>
              <a:rPr sz="2000" spc="-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Non-</a:t>
            </a: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point source)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lvl="1" indent="-219075">
              <a:lnSpc>
                <a:spcPct val="100000"/>
              </a:lnSpc>
              <a:spcBef>
                <a:spcPts val="155"/>
              </a:spcBef>
              <a:buClr>
                <a:srgbClr val="000000"/>
              </a:buClr>
              <a:buChar char="•"/>
              <a:tabLst>
                <a:tab pos="584200" algn="l"/>
                <a:tab pos="584835" algn="l"/>
              </a:tabLst>
            </a:pP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Sediments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Char char="•"/>
              <a:tabLst>
                <a:tab pos="298450" algn="l"/>
                <a:tab pos="299085" algn="l"/>
              </a:tabLst>
            </a:pP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Meteorological</a:t>
            </a:r>
            <a:r>
              <a:rPr sz="2000" spc="-9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chemeClr val="tx1"/>
                </a:solidFill>
                <a:latin typeface="Arial"/>
                <a:cs typeface="Arial"/>
              </a:rPr>
              <a:t>Data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71C9AA7-B61A-28A6-4F16-52165D9FCF58}"/>
              </a:ext>
            </a:extLst>
          </p:cNvPr>
          <p:cNvSpPr txBox="1"/>
          <p:nvPr/>
        </p:nvSpPr>
        <p:spPr>
          <a:xfrm>
            <a:off x="5379718" y="38471"/>
            <a:ext cx="1030605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950" b="1" spc="-10" dirty="0">
                <a:solidFill>
                  <a:srgbClr val="757575"/>
                </a:solidFill>
                <a:latin typeface="Arial"/>
                <a:cs typeface="Arial"/>
              </a:rPr>
              <a:t>UNCLASSIFIED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5C6E03DB-B36A-7C41-C067-7C1C2F6BC409}"/>
              </a:ext>
            </a:extLst>
          </p:cNvPr>
          <p:cNvSpPr txBox="1"/>
          <p:nvPr/>
        </p:nvSpPr>
        <p:spPr>
          <a:xfrm>
            <a:off x="5379719" y="6657305"/>
            <a:ext cx="1030605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950" b="1" spc="-10" dirty="0">
                <a:solidFill>
                  <a:srgbClr val="757575"/>
                </a:solidFill>
                <a:latin typeface="Arial"/>
                <a:cs typeface="Arial"/>
              </a:rPr>
              <a:t>UNCLASSIFIED</a:t>
            </a:r>
            <a:endParaRPr sz="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>
                <a:solidFill>
                  <a:schemeClr val="tx1"/>
                </a:solidFill>
              </a:rPr>
              <a:t>Model</a:t>
            </a:r>
            <a:r>
              <a:rPr spc="-1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DO</a:t>
            </a:r>
            <a:r>
              <a:rPr spc="-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Performance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Char char="•"/>
              <a:tabLst>
                <a:tab pos="298450" algn="l"/>
                <a:tab pos="299085" algn="l"/>
              </a:tabLst>
            </a:pPr>
            <a:r>
              <a:rPr dirty="0">
                <a:solidFill>
                  <a:schemeClr val="tx1"/>
                </a:solidFill>
              </a:rPr>
              <a:t>Compare</a:t>
            </a:r>
            <a:r>
              <a:rPr spc="-7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Model</a:t>
            </a:r>
            <a:r>
              <a:rPr spc="-6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output</a:t>
            </a:r>
            <a:r>
              <a:rPr spc="-1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with</a:t>
            </a:r>
            <a:r>
              <a:rPr spc="2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observations</a:t>
            </a:r>
          </a:p>
          <a:p>
            <a:pPr marL="298450" indent="-286385">
              <a:lnSpc>
                <a:spcPct val="100000"/>
              </a:lnSpc>
              <a:spcBef>
                <a:spcPts val="225"/>
              </a:spcBef>
              <a:buClr>
                <a:srgbClr val="000000"/>
              </a:buClr>
              <a:buChar char="•"/>
              <a:tabLst>
                <a:tab pos="298450" algn="l"/>
                <a:tab pos="299085" algn="l"/>
              </a:tabLst>
            </a:pPr>
            <a:r>
              <a:rPr dirty="0">
                <a:solidFill>
                  <a:schemeClr val="tx1"/>
                </a:solidFill>
              </a:rPr>
              <a:t>Evaluate</a:t>
            </a:r>
            <a:r>
              <a:rPr spc="-7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Model</a:t>
            </a:r>
            <a:r>
              <a:rPr spc="-6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DO</a:t>
            </a:r>
            <a:r>
              <a:rPr spc="-6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performance</a:t>
            </a:r>
            <a:r>
              <a:rPr spc="-7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using:</a:t>
            </a:r>
          </a:p>
          <a:p>
            <a:pPr marL="584200" lvl="1" indent="-219075">
              <a:lnSpc>
                <a:spcPct val="100000"/>
              </a:lnSpc>
              <a:spcBef>
                <a:spcPts val="155"/>
              </a:spcBef>
              <a:buClr>
                <a:srgbClr val="000000"/>
              </a:buClr>
              <a:buChar char="•"/>
              <a:tabLst>
                <a:tab pos="584200" algn="l"/>
                <a:tab pos="584835" algn="l"/>
              </a:tabLst>
            </a:pP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Time</a:t>
            </a:r>
            <a:r>
              <a:rPr sz="2000" spc="-8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Series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lvl="1" indent="-219075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Char char="•"/>
              <a:tabLst>
                <a:tab pos="584200" algn="l"/>
                <a:tab pos="584835" algn="l"/>
              </a:tabLst>
            </a:pP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Water</a:t>
            </a:r>
            <a:r>
              <a:rPr sz="2000" spc="-1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Column</a:t>
            </a:r>
            <a:r>
              <a:rPr sz="2000" spc="-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Profiles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lvl="1" indent="-219075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Char char="•"/>
              <a:tabLst>
                <a:tab pos="584200" algn="l"/>
                <a:tab pos="584835" algn="l"/>
              </a:tabLst>
            </a:pP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Statistics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98450" marR="157480" indent="-286385">
              <a:lnSpc>
                <a:spcPct val="100000"/>
              </a:lnSpc>
              <a:spcBef>
                <a:spcPts val="150"/>
              </a:spcBef>
              <a:buClr>
                <a:srgbClr val="000000"/>
              </a:buClr>
              <a:buChar char="•"/>
              <a:tabLst>
                <a:tab pos="298450" algn="l"/>
                <a:tab pos="299085" algn="l"/>
              </a:tabLst>
            </a:pPr>
            <a:r>
              <a:rPr dirty="0">
                <a:solidFill>
                  <a:schemeClr val="tx1"/>
                </a:solidFill>
              </a:rPr>
              <a:t>Incorporate</a:t>
            </a:r>
            <a:r>
              <a:rPr spc="-114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model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Temperature </a:t>
            </a:r>
            <a:r>
              <a:rPr dirty="0">
                <a:solidFill>
                  <a:schemeClr val="tx1"/>
                </a:solidFill>
              </a:rPr>
              <a:t>performance</a:t>
            </a:r>
            <a:r>
              <a:rPr spc="-6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in</a:t>
            </a:r>
            <a:r>
              <a:rPr spc="2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assessment,</a:t>
            </a:r>
            <a:r>
              <a:rPr spc="-18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aka</a:t>
            </a:r>
            <a:r>
              <a:rPr spc="-6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does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-25" dirty="0">
                <a:solidFill>
                  <a:schemeClr val="tx1"/>
                </a:solidFill>
              </a:rPr>
              <a:t>it </a:t>
            </a:r>
            <a:r>
              <a:rPr dirty="0">
                <a:solidFill>
                  <a:schemeClr val="tx1"/>
                </a:solidFill>
              </a:rPr>
              <a:t>look</a:t>
            </a:r>
            <a:r>
              <a:rPr spc="-6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right?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8800" y="1085860"/>
            <a:ext cx="5930073" cy="342898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US</a:t>
            </a:r>
            <a:r>
              <a:rPr spc="-45" dirty="0"/>
              <a:t> </a:t>
            </a:r>
            <a:r>
              <a:rPr dirty="0"/>
              <a:t>Army</a:t>
            </a:r>
            <a:r>
              <a:rPr spc="-25" dirty="0"/>
              <a:t> </a:t>
            </a:r>
            <a:r>
              <a:rPr dirty="0"/>
              <a:t>Corps</a:t>
            </a:r>
            <a:r>
              <a:rPr spc="-110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dirty="0"/>
              <a:t>Engineers</a:t>
            </a:r>
            <a:r>
              <a:rPr spc="330" dirty="0"/>
              <a:t> </a:t>
            </a:r>
            <a:r>
              <a:rPr spc="-50" dirty="0">
                <a:latin typeface="Symbol"/>
                <a:cs typeface="Symbol"/>
              </a:rPr>
              <a:t>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5611876" y="6335740"/>
            <a:ext cx="356870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dirty="0"/>
              <a:t>Engineer</a:t>
            </a:r>
            <a:r>
              <a:rPr spc="-165" dirty="0"/>
              <a:t> </a:t>
            </a:r>
            <a:r>
              <a:rPr dirty="0"/>
              <a:t>Research</a:t>
            </a:r>
            <a:r>
              <a:rPr spc="-185" dirty="0"/>
              <a:t> </a:t>
            </a:r>
            <a:r>
              <a:rPr dirty="0"/>
              <a:t>and</a:t>
            </a:r>
            <a:r>
              <a:rPr spc="75" dirty="0"/>
              <a:t> </a:t>
            </a:r>
            <a:r>
              <a:rPr dirty="0"/>
              <a:t>Development</a:t>
            </a:r>
            <a:r>
              <a:rPr spc="-155" dirty="0"/>
              <a:t> </a:t>
            </a:r>
            <a:r>
              <a:rPr spc="-10" dirty="0"/>
              <a:t>Center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A943138F-E4F2-E785-8EAC-A087B3B0CA4F}"/>
              </a:ext>
            </a:extLst>
          </p:cNvPr>
          <p:cNvSpPr txBox="1"/>
          <p:nvPr/>
        </p:nvSpPr>
        <p:spPr>
          <a:xfrm>
            <a:off x="5580697" y="21764"/>
            <a:ext cx="1030605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950" b="1" spc="-10" dirty="0">
                <a:solidFill>
                  <a:srgbClr val="757575"/>
                </a:solidFill>
                <a:latin typeface="Arial"/>
                <a:cs typeface="Arial"/>
              </a:rPr>
              <a:t>UNCLASSIFIED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B4EF1C0-848B-8F01-C46E-81BC07117022}"/>
              </a:ext>
            </a:extLst>
          </p:cNvPr>
          <p:cNvSpPr txBox="1"/>
          <p:nvPr/>
        </p:nvSpPr>
        <p:spPr>
          <a:xfrm>
            <a:off x="5580696" y="6625144"/>
            <a:ext cx="1030605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950" b="1" spc="-10" dirty="0">
                <a:solidFill>
                  <a:srgbClr val="757575"/>
                </a:solidFill>
                <a:latin typeface="Arial"/>
                <a:cs typeface="Arial"/>
              </a:rPr>
              <a:t>UNCLASSIFIED</a:t>
            </a:r>
            <a:endParaRPr sz="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>
                <a:solidFill>
                  <a:schemeClr val="tx1"/>
                </a:solidFill>
              </a:rPr>
              <a:t>Minnesota</a:t>
            </a:r>
            <a:r>
              <a:rPr spc="-2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River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35" dirty="0">
                <a:solidFill>
                  <a:schemeClr val="tx1"/>
                </a:solidFill>
              </a:rPr>
              <a:t>DO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6102986" y="2883571"/>
            <a:ext cx="5626100" cy="3358515"/>
            <a:chOff x="6102986" y="2883571"/>
            <a:chExt cx="5626100" cy="3358515"/>
          </a:xfrm>
        </p:grpSpPr>
        <p:sp>
          <p:nvSpPr>
            <p:cNvPr id="15" name="object 15"/>
            <p:cNvSpPr/>
            <p:nvPr/>
          </p:nvSpPr>
          <p:spPr>
            <a:xfrm>
              <a:off x="6102986" y="2883571"/>
              <a:ext cx="5626100" cy="3358515"/>
            </a:xfrm>
            <a:custGeom>
              <a:avLst/>
              <a:gdLst/>
              <a:ahLst/>
              <a:cxnLst/>
              <a:rect l="l" t="t" r="r" b="b"/>
              <a:pathLst>
                <a:path w="5626100" h="3358515">
                  <a:moveTo>
                    <a:pt x="5625705" y="0"/>
                  </a:moveTo>
                  <a:lnTo>
                    <a:pt x="0" y="0"/>
                  </a:lnTo>
                  <a:lnTo>
                    <a:pt x="0" y="3358244"/>
                  </a:lnTo>
                  <a:lnTo>
                    <a:pt x="5625706" y="3358244"/>
                  </a:lnTo>
                  <a:lnTo>
                    <a:pt x="56257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11380" y="3466204"/>
              <a:ext cx="4638675" cy="1650364"/>
            </a:xfrm>
            <a:custGeom>
              <a:avLst/>
              <a:gdLst/>
              <a:ahLst/>
              <a:cxnLst/>
              <a:rect l="l" t="t" r="r" b="b"/>
              <a:pathLst>
                <a:path w="4638675" h="1650364">
                  <a:moveTo>
                    <a:pt x="0" y="1649911"/>
                  </a:moveTo>
                  <a:lnTo>
                    <a:pt x="4638396" y="1649911"/>
                  </a:lnTo>
                </a:path>
                <a:path w="4638675" h="1650364">
                  <a:moveTo>
                    <a:pt x="0" y="1414211"/>
                  </a:moveTo>
                  <a:lnTo>
                    <a:pt x="4638396" y="1414211"/>
                  </a:lnTo>
                </a:path>
                <a:path w="4638675" h="1650364">
                  <a:moveTo>
                    <a:pt x="0" y="1178496"/>
                  </a:moveTo>
                  <a:lnTo>
                    <a:pt x="4638396" y="1178496"/>
                  </a:lnTo>
                </a:path>
                <a:path w="4638675" h="1650364">
                  <a:moveTo>
                    <a:pt x="0" y="942797"/>
                  </a:moveTo>
                  <a:lnTo>
                    <a:pt x="4638396" y="942797"/>
                  </a:lnTo>
                </a:path>
                <a:path w="4638675" h="1650364">
                  <a:moveTo>
                    <a:pt x="0" y="707098"/>
                  </a:moveTo>
                  <a:lnTo>
                    <a:pt x="4638396" y="707098"/>
                  </a:lnTo>
                </a:path>
                <a:path w="4638675" h="1650364">
                  <a:moveTo>
                    <a:pt x="0" y="471398"/>
                  </a:moveTo>
                  <a:lnTo>
                    <a:pt x="4638396" y="471398"/>
                  </a:lnTo>
                </a:path>
                <a:path w="4638675" h="1650364">
                  <a:moveTo>
                    <a:pt x="0" y="235699"/>
                  </a:moveTo>
                  <a:lnTo>
                    <a:pt x="4638396" y="235699"/>
                  </a:lnTo>
                </a:path>
                <a:path w="4638675" h="1650364">
                  <a:moveTo>
                    <a:pt x="0" y="0"/>
                  </a:moveTo>
                  <a:lnTo>
                    <a:pt x="4638396" y="0"/>
                  </a:lnTo>
                </a:path>
              </a:pathLst>
            </a:custGeom>
            <a:ln w="1178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69345" y="3466204"/>
              <a:ext cx="4280535" cy="1885950"/>
            </a:xfrm>
            <a:custGeom>
              <a:avLst/>
              <a:gdLst/>
              <a:ahLst/>
              <a:cxnLst/>
              <a:rect l="l" t="t" r="r" b="b"/>
              <a:pathLst>
                <a:path w="4280534" h="1885950">
                  <a:moveTo>
                    <a:pt x="0" y="0"/>
                  </a:moveTo>
                  <a:lnTo>
                    <a:pt x="0" y="1885610"/>
                  </a:lnTo>
                </a:path>
                <a:path w="4280534" h="1885950">
                  <a:moveTo>
                    <a:pt x="356081" y="0"/>
                  </a:moveTo>
                  <a:lnTo>
                    <a:pt x="356081" y="1885610"/>
                  </a:lnTo>
                </a:path>
                <a:path w="4280534" h="1885950">
                  <a:moveTo>
                    <a:pt x="712083" y="0"/>
                  </a:moveTo>
                  <a:lnTo>
                    <a:pt x="712084" y="1885610"/>
                  </a:lnTo>
                </a:path>
                <a:path w="4280534" h="1885950">
                  <a:moveTo>
                    <a:pt x="1070048" y="0"/>
                  </a:moveTo>
                  <a:lnTo>
                    <a:pt x="1070049" y="1885610"/>
                  </a:lnTo>
                </a:path>
                <a:path w="4280534" h="1885950">
                  <a:moveTo>
                    <a:pt x="1426130" y="0"/>
                  </a:moveTo>
                  <a:lnTo>
                    <a:pt x="1426130" y="1885610"/>
                  </a:lnTo>
                </a:path>
                <a:path w="4280534" h="1885950">
                  <a:moveTo>
                    <a:pt x="1782211" y="0"/>
                  </a:moveTo>
                  <a:lnTo>
                    <a:pt x="1782211" y="1885610"/>
                  </a:lnTo>
                </a:path>
                <a:path w="4280534" h="1885950">
                  <a:moveTo>
                    <a:pt x="2140333" y="0"/>
                  </a:moveTo>
                  <a:lnTo>
                    <a:pt x="2140333" y="1885610"/>
                  </a:lnTo>
                </a:path>
                <a:path w="4280534" h="1885950">
                  <a:moveTo>
                    <a:pt x="2496257" y="0"/>
                  </a:moveTo>
                  <a:lnTo>
                    <a:pt x="2496258" y="1885610"/>
                  </a:lnTo>
                </a:path>
                <a:path w="4280534" h="1885950">
                  <a:moveTo>
                    <a:pt x="2852338" y="0"/>
                  </a:moveTo>
                  <a:lnTo>
                    <a:pt x="2852339" y="1885610"/>
                  </a:lnTo>
                </a:path>
                <a:path w="4280534" h="1885950">
                  <a:moveTo>
                    <a:pt x="3210303" y="0"/>
                  </a:moveTo>
                  <a:lnTo>
                    <a:pt x="3210304" y="1885610"/>
                  </a:lnTo>
                </a:path>
                <a:path w="4280534" h="1885950">
                  <a:moveTo>
                    <a:pt x="3566385" y="0"/>
                  </a:moveTo>
                  <a:lnTo>
                    <a:pt x="3566385" y="1885610"/>
                  </a:lnTo>
                </a:path>
                <a:path w="4280534" h="1885950">
                  <a:moveTo>
                    <a:pt x="3922466" y="0"/>
                  </a:moveTo>
                  <a:lnTo>
                    <a:pt x="3922466" y="1885610"/>
                  </a:lnTo>
                </a:path>
                <a:path w="4280534" h="1885950">
                  <a:moveTo>
                    <a:pt x="4280431" y="0"/>
                  </a:moveTo>
                  <a:lnTo>
                    <a:pt x="4280431" y="1885610"/>
                  </a:lnTo>
                </a:path>
              </a:pathLst>
            </a:custGeom>
            <a:ln w="1178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11380" y="3466204"/>
              <a:ext cx="4638675" cy="1885950"/>
            </a:xfrm>
            <a:custGeom>
              <a:avLst/>
              <a:gdLst/>
              <a:ahLst/>
              <a:cxnLst/>
              <a:rect l="l" t="t" r="r" b="b"/>
              <a:pathLst>
                <a:path w="4638675" h="1885950">
                  <a:moveTo>
                    <a:pt x="0" y="1885610"/>
                  </a:moveTo>
                  <a:lnTo>
                    <a:pt x="0" y="0"/>
                  </a:lnTo>
                </a:path>
                <a:path w="4638675" h="1885950">
                  <a:moveTo>
                    <a:pt x="0" y="1885610"/>
                  </a:moveTo>
                  <a:lnTo>
                    <a:pt x="4638554" y="1885610"/>
                  </a:lnTo>
                </a:path>
              </a:pathLst>
            </a:custGeom>
            <a:ln w="1178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75199" y="3714398"/>
              <a:ext cx="4493802" cy="103755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73168" y="3644631"/>
              <a:ext cx="90909" cy="909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286344" y="4121964"/>
            <a:ext cx="216535" cy="57467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DO</a:t>
            </a:r>
            <a:r>
              <a:rPr sz="1200" b="1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spc="-20" dirty="0">
                <a:solidFill>
                  <a:srgbClr val="585858"/>
                </a:solidFill>
                <a:latin typeface="Calibri"/>
                <a:cs typeface="Calibri"/>
              </a:rPr>
              <a:t>mg/l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US</a:t>
            </a:r>
            <a:r>
              <a:rPr spc="-45" dirty="0"/>
              <a:t> </a:t>
            </a:r>
            <a:r>
              <a:rPr dirty="0"/>
              <a:t>Army</a:t>
            </a:r>
            <a:r>
              <a:rPr spc="-25" dirty="0"/>
              <a:t> </a:t>
            </a:r>
            <a:r>
              <a:rPr dirty="0"/>
              <a:t>Corps</a:t>
            </a:r>
            <a:r>
              <a:rPr spc="-110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dirty="0"/>
              <a:t>Engineers</a:t>
            </a:r>
            <a:r>
              <a:rPr spc="330" dirty="0"/>
              <a:t> </a:t>
            </a:r>
            <a:r>
              <a:rPr spc="-50" dirty="0">
                <a:latin typeface="Symbol"/>
                <a:cs typeface="Symbol"/>
              </a:rPr>
              <a:t>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xfrm>
            <a:off x="5611876" y="6335740"/>
            <a:ext cx="356870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dirty="0"/>
              <a:t>Engineer</a:t>
            </a:r>
            <a:r>
              <a:rPr spc="-165" dirty="0"/>
              <a:t> </a:t>
            </a:r>
            <a:r>
              <a:rPr dirty="0"/>
              <a:t>Research</a:t>
            </a:r>
            <a:r>
              <a:rPr spc="-185" dirty="0"/>
              <a:t> </a:t>
            </a:r>
            <a:r>
              <a:rPr dirty="0"/>
              <a:t>and</a:t>
            </a:r>
            <a:r>
              <a:rPr spc="75" dirty="0"/>
              <a:t> </a:t>
            </a:r>
            <a:r>
              <a:rPr dirty="0"/>
              <a:t>Development</a:t>
            </a:r>
            <a:r>
              <a:rPr spc="-155" dirty="0"/>
              <a:t> </a:t>
            </a:r>
            <a:r>
              <a:rPr spc="-10" dirty="0"/>
              <a:t>Center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102986" y="2883571"/>
            <a:ext cx="5626100" cy="2943113"/>
          </a:xfrm>
          <a:prstGeom prst="rect">
            <a:avLst/>
          </a:prstGeom>
          <a:ln w="11783">
            <a:solidFill>
              <a:srgbClr val="D9D9D9"/>
            </a:solidFill>
          </a:ln>
        </p:spPr>
        <p:txBody>
          <a:bodyPr vert="horz" wrap="square" lIns="0" tIns="11049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870"/>
              </a:spcBef>
            </a:pPr>
            <a:r>
              <a:rPr sz="1700" b="1" dirty="0">
                <a:solidFill>
                  <a:schemeClr val="tx1"/>
                </a:solidFill>
                <a:latin typeface="Calibri"/>
                <a:cs typeface="Calibri"/>
              </a:rPr>
              <a:t>Segment</a:t>
            </a:r>
            <a:r>
              <a:rPr sz="1700" b="1" spc="7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700" b="1" spc="-25" dirty="0">
                <a:solidFill>
                  <a:schemeClr val="tx1"/>
                </a:solidFill>
                <a:latin typeface="Calibri"/>
                <a:cs typeface="Calibri"/>
              </a:rPr>
              <a:t>46</a:t>
            </a:r>
            <a:endParaRPr sz="17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34340">
              <a:lnSpc>
                <a:spcPct val="100000"/>
              </a:lnSpc>
              <a:spcBef>
                <a:spcPts val="885"/>
              </a:spcBef>
            </a:pP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16</a:t>
            </a:r>
            <a:endParaRPr sz="1100" dirty="0">
              <a:latin typeface="Calibri"/>
              <a:cs typeface="Calibri"/>
            </a:endParaRPr>
          </a:p>
          <a:p>
            <a:pPr marL="434340">
              <a:lnSpc>
                <a:spcPct val="100000"/>
              </a:lnSpc>
              <a:spcBef>
                <a:spcPts val="540"/>
              </a:spcBef>
            </a:pP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14</a:t>
            </a:r>
            <a:endParaRPr sz="1100" dirty="0">
              <a:latin typeface="Calibri"/>
              <a:cs typeface="Calibri"/>
            </a:endParaRPr>
          </a:p>
          <a:p>
            <a:pPr marL="434340">
              <a:lnSpc>
                <a:spcPct val="100000"/>
              </a:lnSpc>
              <a:spcBef>
                <a:spcPts val="535"/>
              </a:spcBef>
            </a:pP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12</a:t>
            </a:r>
            <a:endParaRPr sz="1100" dirty="0">
              <a:latin typeface="Calibri"/>
              <a:cs typeface="Calibri"/>
            </a:endParaRPr>
          </a:p>
          <a:p>
            <a:pPr marL="434340">
              <a:lnSpc>
                <a:spcPct val="100000"/>
              </a:lnSpc>
              <a:spcBef>
                <a:spcPts val="540"/>
              </a:spcBef>
            </a:pP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endParaRPr sz="1100" dirty="0">
              <a:latin typeface="Calibri"/>
              <a:cs typeface="Calibri"/>
            </a:endParaRPr>
          </a:p>
          <a:p>
            <a:pPr marL="506095">
              <a:lnSpc>
                <a:spcPct val="100000"/>
              </a:lnSpc>
              <a:spcBef>
                <a:spcPts val="535"/>
              </a:spcBef>
            </a:pP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endParaRPr sz="1100" dirty="0">
              <a:latin typeface="Calibri"/>
              <a:cs typeface="Calibri"/>
            </a:endParaRPr>
          </a:p>
          <a:p>
            <a:pPr marL="506095">
              <a:lnSpc>
                <a:spcPct val="100000"/>
              </a:lnSpc>
              <a:spcBef>
                <a:spcPts val="540"/>
              </a:spcBef>
            </a:pP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1100" dirty="0">
              <a:latin typeface="Calibri"/>
              <a:cs typeface="Calibri"/>
            </a:endParaRPr>
          </a:p>
          <a:p>
            <a:pPr marL="506095">
              <a:lnSpc>
                <a:spcPct val="100000"/>
              </a:lnSpc>
              <a:spcBef>
                <a:spcPts val="535"/>
              </a:spcBef>
            </a:pP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1100" dirty="0">
              <a:latin typeface="Calibri"/>
              <a:cs typeface="Calibri"/>
            </a:endParaRPr>
          </a:p>
          <a:p>
            <a:pPr marL="506095">
              <a:lnSpc>
                <a:spcPct val="100000"/>
              </a:lnSpc>
              <a:spcBef>
                <a:spcPts val="540"/>
              </a:spcBef>
            </a:pP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1100" dirty="0">
              <a:latin typeface="Calibri"/>
              <a:cs typeface="Calibri"/>
            </a:endParaRPr>
          </a:p>
          <a:p>
            <a:pPr marL="506095">
              <a:lnSpc>
                <a:spcPct val="100000"/>
              </a:lnSpc>
              <a:spcBef>
                <a:spcPts val="535"/>
              </a:spcBef>
            </a:pPr>
            <a:r>
              <a:rPr sz="1100" b="1" spc="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100" dirty="0">
              <a:latin typeface="Calibri"/>
              <a:cs typeface="Calibri"/>
            </a:endParaRPr>
          </a:p>
          <a:p>
            <a:pPr marL="601345">
              <a:lnSpc>
                <a:spcPct val="100000"/>
              </a:lnSpc>
              <a:spcBef>
                <a:spcPts val="130"/>
              </a:spcBef>
              <a:tabLst>
                <a:tab pos="958215" algn="l"/>
                <a:tab pos="1315085" algn="l"/>
                <a:tab pos="1671320" algn="l"/>
                <a:tab pos="2028189" algn="l"/>
                <a:tab pos="2385060" algn="l"/>
                <a:tab pos="2741930" algn="l"/>
                <a:tab pos="3098800" algn="l"/>
                <a:tab pos="3455670" algn="l"/>
                <a:tab pos="3812540" algn="l"/>
                <a:tab pos="4169410" algn="l"/>
                <a:tab pos="4525645" algn="l"/>
                <a:tab pos="4882515" algn="l"/>
                <a:tab pos="5239385" algn="l"/>
              </a:tabLst>
            </a:pP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270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300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330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360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390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420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450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480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510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540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570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630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660</a:t>
            </a:r>
            <a:endParaRPr sz="1100" dirty="0">
              <a:latin typeface="Calibri"/>
              <a:cs typeface="Calibri"/>
            </a:endParaRPr>
          </a:p>
          <a:p>
            <a:pPr marL="429259" algn="ctr">
              <a:lnSpc>
                <a:spcPct val="100000"/>
              </a:lnSpc>
              <a:spcBef>
                <a:spcPts val="430"/>
              </a:spcBef>
            </a:pP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J </a:t>
            </a:r>
            <a:r>
              <a:rPr sz="1200" b="1" spc="-25" dirty="0">
                <a:solidFill>
                  <a:srgbClr val="585858"/>
                </a:solidFill>
                <a:latin typeface="Calibri"/>
                <a:cs typeface="Calibri"/>
              </a:rPr>
              <a:t>Day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963F93-6E7E-A2A3-9217-8750E9B5C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04" y="1014340"/>
            <a:ext cx="5597525" cy="335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object 2">
            <a:extLst>
              <a:ext uri="{FF2B5EF4-FFF2-40B4-BE49-F238E27FC236}">
                <a16:creationId xmlns:a16="http://schemas.microsoft.com/office/drawing/2014/main" id="{3294C81D-4FE2-3512-C9CD-ED455D57E2AF}"/>
              </a:ext>
            </a:extLst>
          </p:cNvPr>
          <p:cNvSpPr txBox="1"/>
          <p:nvPr/>
        </p:nvSpPr>
        <p:spPr>
          <a:xfrm>
            <a:off x="5580697" y="21764"/>
            <a:ext cx="1030605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950" b="1" spc="-10" dirty="0">
                <a:solidFill>
                  <a:srgbClr val="757575"/>
                </a:solidFill>
                <a:latin typeface="Arial"/>
                <a:cs typeface="Arial"/>
              </a:rPr>
              <a:t>UNCLASSIFIED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26" name="object 2">
            <a:extLst>
              <a:ext uri="{FF2B5EF4-FFF2-40B4-BE49-F238E27FC236}">
                <a16:creationId xmlns:a16="http://schemas.microsoft.com/office/drawing/2014/main" id="{C2180E29-7F99-0D70-C9A9-0D26B263D13B}"/>
              </a:ext>
            </a:extLst>
          </p:cNvPr>
          <p:cNvSpPr txBox="1"/>
          <p:nvPr/>
        </p:nvSpPr>
        <p:spPr>
          <a:xfrm>
            <a:off x="5580696" y="6625144"/>
            <a:ext cx="1030605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950" b="1" spc="-10" dirty="0">
                <a:solidFill>
                  <a:srgbClr val="757575"/>
                </a:solidFill>
                <a:latin typeface="Arial"/>
                <a:cs typeface="Arial"/>
              </a:rPr>
              <a:t>UNCLASSIFIED</a:t>
            </a:r>
            <a:endParaRPr sz="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>
                <a:solidFill>
                  <a:schemeClr val="tx1"/>
                </a:solidFill>
              </a:rPr>
              <a:t>Minnesota</a:t>
            </a:r>
            <a:r>
              <a:rPr spc="-2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River</a:t>
            </a:r>
            <a:r>
              <a:rPr spc="-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DO</a:t>
            </a:r>
            <a:r>
              <a:rPr spc="-4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(cont.)</a:t>
            </a:r>
          </a:p>
        </p:txBody>
      </p:sp>
      <p:sp>
        <p:nvSpPr>
          <p:cNvPr id="16" name="object 16"/>
          <p:cNvSpPr/>
          <p:nvPr/>
        </p:nvSpPr>
        <p:spPr>
          <a:xfrm>
            <a:off x="6131431" y="2902467"/>
            <a:ext cx="5521325" cy="3292475"/>
          </a:xfrm>
          <a:custGeom>
            <a:avLst/>
            <a:gdLst/>
            <a:ahLst/>
            <a:cxnLst/>
            <a:rect l="l" t="t" r="r" b="b"/>
            <a:pathLst>
              <a:path w="5521325" h="3292475">
                <a:moveTo>
                  <a:pt x="5521158" y="0"/>
                </a:moveTo>
                <a:lnTo>
                  <a:pt x="0" y="0"/>
                </a:lnTo>
                <a:lnTo>
                  <a:pt x="0" y="3291853"/>
                </a:lnTo>
                <a:lnTo>
                  <a:pt x="5521159" y="3291853"/>
                </a:lnTo>
                <a:lnTo>
                  <a:pt x="55211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820882" y="3467806"/>
          <a:ext cx="4549774" cy="1847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11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6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9297" y="3561607"/>
            <a:ext cx="4408434" cy="107248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545283" y="3262958"/>
            <a:ext cx="166370" cy="213995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14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12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  <a:p>
            <a:pPr marL="82550">
              <a:lnSpc>
                <a:spcPct val="100000"/>
              </a:lnSpc>
              <a:spcBef>
                <a:spcPts val="760"/>
              </a:spcBef>
            </a:pP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  <a:p>
            <a:pPr marL="82550">
              <a:lnSpc>
                <a:spcPct val="100000"/>
              </a:lnSpc>
              <a:spcBef>
                <a:spcPts val="760"/>
              </a:spcBef>
            </a:pP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82550">
              <a:lnSpc>
                <a:spcPct val="100000"/>
              </a:lnSpc>
              <a:spcBef>
                <a:spcPts val="760"/>
              </a:spcBef>
            </a:pP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  <a:p>
            <a:pPr marL="82550">
              <a:lnSpc>
                <a:spcPct val="100000"/>
              </a:lnSpc>
              <a:spcBef>
                <a:spcPts val="760"/>
              </a:spcBef>
            </a:pP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  <a:p>
            <a:pPr marL="82550">
              <a:lnSpc>
                <a:spcPct val="100000"/>
              </a:lnSpc>
              <a:spcBef>
                <a:spcPts val="760"/>
              </a:spcBef>
            </a:pPr>
            <a:r>
              <a:rPr sz="1100" b="1" spc="-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09106" y="5346654"/>
            <a:ext cx="4788535" cy="46990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362585" algn="l"/>
                <a:tab pos="712470" algn="l"/>
                <a:tab pos="1062990" algn="l"/>
                <a:tab pos="1412875" algn="l"/>
                <a:tab pos="1763395" algn="l"/>
                <a:tab pos="2113280" algn="l"/>
                <a:tab pos="2463800" algn="l"/>
                <a:tab pos="2813685" algn="l"/>
                <a:tab pos="3164205" algn="l"/>
                <a:tab pos="3514090" algn="l"/>
                <a:tab pos="3863975" algn="l"/>
                <a:tab pos="4214495" algn="l"/>
                <a:tab pos="4564380" algn="l"/>
              </a:tabLst>
            </a:pP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270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300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330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360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390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420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450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480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510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540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570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630</a:t>
            </a:r>
            <a:r>
              <a:rPr sz="1100" b="1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1100" b="1" spc="-25" dirty="0">
                <a:solidFill>
                  <a:srgbClr val="585858"/>
                </a:solidFill>
                <a:latin typeface="Calibri"/>
                <a:cs typeface="Calibri"/>
              </a:rPr>
              <a:t>660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spc="-25" dirty="0">
                <a:solidFill>
                  <a:srgbClr val="585858"/>
                </a:solidFill>
                <a:latin typeface="Calibri"/>
                <a:cs typeface="Calibri"/>
              </a:rPr>
              <a:t>Day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53959" y="2993412"/>
            <a:ext cx="107886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585858"/>
                </a:solidFill>
                <a:latin typeface="Calibri"/>
                <a:cs typeface="Calibri"/>
              </a:rPr>
              <a:t>Segment</a:t>
            </a:r>
            <a:r>
              <a:rPr sz="1700" b="1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700" b="1" spc="-25" dirty="0">
                <a:solidFill>
                  <a:srgbClr val="585858"/>
                </a:solidFill>
                <a:latin typeface="Calibri"/>
                <a:cs typeface="Calibri"/>
              </a:rPr>
              <a:t>83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31431" y="2902467"/>
            <a:ext cx="5521325" cy="3292475"/>
          </a:xfrm>
          <a:custGeom>
            <a:avLst/>
            <a:gdLst/>
            <a:ahLst/>
            <a:cxnLst/>
            <a:rect l="l" t="t" r="r" b="b"/>
            <a:pathLst>
              <a:path w="5521325" h="3292475">
                <a:moveTo>
                  <a:pt x="0" y="3291853"/>
                </a:moveTo>
                <a:lnTo>
                  <a:pt x="5521159" y="3291853"/>
                </a:lnTo>
                <a:lnTo>
                  <a:pt x="5521158" y="0"/>
                </a:lnTo>
                <a:lnTo>
                  <a:pt x="0" y="0"/>
                </a:lnTo>
                <a:lnTo>
                  <a:pt x="0" y="3291853"/>
                </a:lnTo>
                <a:close/>
              </a:path>
            </a:pathLst>
          </a:custGeom>
          <a:ln w="1155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US</a:t>
            </a:r>
            <a:r>
              <a:rPr spc="-45" dirty="0"/>
              <a:t> </a:t>
            </a:r>
            <a:r>
              <a:rPr dirty="0"/>
              <a:t>Army</a:t>
            </a:r>
            <a:r>
              <a:rPr spc="-25" dirty="0"/>
              <a:t> </a:t>
            </a:r>
            <a:r>
              <a:rPr dirty="0"/>
              <a:t>Corps</a:t>
            </a:r>
            <a:r>
              <a:rPr spc="-110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dirty="0"/>
              <a:t>Engineers</a:t>
            </a:r>
            <a:r>
              <a:rPr spc="330" dirty="0"/>
              <a:t> </a:t>
            </a:r>
            <a:r>
              <a:rPr spc="-50" dirty="0">
                <a:latin typeface="Symbol"/>
                <a:cs typeface="Symbol"/>
              </a:rPr>
              <a:t>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xfrm>
            <a:off x="5611876" y="6335740"/>
            <a:ext cx="356870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dirty="0"/>
              <a:t>Engineer</a:t>
            </a:r>
            <a:r>
              <a:rPr spc="-165" dirty="0"/>
              <a:t> </a:t>
            </a:r>
            <a:r>
              <a:rPr dirty="0"/>
              <a:t>Research</a:t>
            </a:r>
            <a:r>
              <a:rPr spc="-185" dirty="0"/>
              <a:t> </a:t>
            </a:r>
            <a:r>
              <a:rPr dirty="0"/>
              <a:t>and</a:t>
            </a:r>
            <a:r>
              <a:rPr spc="75" dirty="0"/>
              <a:t> </a:t>
            </a:r>
            <a:r>
              <a:rPr dirty="0"/>
              <a:t>Development</a:t>
            </a:r>
            <a:r>
              <a:rPr spc="-155" dirty="0"/>
              <a:t> </a:t>
            </a:r>
            <a:r>
              <a:rPr spc="-10" dirty="0"/>
              <a:t>Center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344ACE-E7EA-B000-59C8-5BF357FFA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97" y="1237204"/>
            <a:ext cx="5503598" cy="3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bject 2">
            <a:extLst>
              <a:ext uri="{FF2B5EF4-FFF2-40B4-BE49-F238E27FC236}">
                <a16:creationId xmlns:a16="http://schemas.microsoft.com/office/drawing/2014/main" id="{422A912C-1724-CB38-DFB1-2A02086A0786}"/>
              </a:ext>
            </a:extLst>
          </p:cNvPr>
          <p:cNvSpPr txBox="1"/>
          <p:nvPr/>
        </p:nvSpPr>
        <p:spPr>
          <a:xfrm>
            <a:off x="5580697" y="21764"/>
            <a:ext cx="1030605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950" b="1" spc="-10" dirty="0">
                <a:solidFill>
                  <a:srgbClr val="757575"/>
                </a:solidFill>
                <a:latin typeface="Arial"/>
                <a:cs typeface="Arial"/>
              </a:rPr>
              <a:t>UNCLASSIFIED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B384E7DF-3584-5AC5-03B4-F8C2CD0F3388}"/>
              </a:ext>
            </a:extLst>
          </p:cNvPr>
          <p:cNvSpPr txBox="1"/>
          <p:nvPr/>
        </p:nvSpPr>
        <p:spPr>
          <a:xfrm>
            <a:off x="5580696" y="6625144"/>
            <a:ext cx="1030605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950" b="1" spc="-10" dirty="0">
                <a:solidFill>
                  <a:srgbClr val="757575"/>
                </a:solidFill>
                <a:latin typeface="Arial"/>
                <a:cs typeface="Arial"/>
              </a:rPr>
              <a:t>UNCLASSIFIED</a:t>
            </a:r>
            <a:endParaRPr sz="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>
                <a:solidFill>
                  <a:schemeClr val="tx1"/>
                </a:solidFill>
              </a:rPr>
              <a:t>Evaluating</a:t>
            </a:r>
            <a:r>
              <a:rPr spc="-12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Model</a:t>
            </a:r>
            <a:r>
              <a:rPr spc="-16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DO</a:t>
            </a:r>
            <a:r>
              <a:rPr spc="-5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Performance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5457" y="1250886"/>
            <a:ext cx="4812665" cy="19081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marR="6350" indent="-286385">
              <a:lnSpc>
                <a:spcPct val="100000"/>
              </a:lnSpc>
              <a:spcBef>
                <a:spcPts val="125"/>
              </a:spcBef>
              <a:buClr>
                <a:srgbClr val="000000"/>
              </a:buClr>
              <a:buChar char="•"/>
              <a:tabLst>
                <a:tab pos="298450" algn="l"/>
                <a:tab pos="299085" algn="l"/>
              </a:tabLst>
            </a:pP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DO</a:t>
            </a:r>
            <a:r>
              <a:rPr sz="200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is</a:t>
            </a:r>
            <a:r>
              <a:rPr sz="2000" spc="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culmination</a:t>
            </a:r>
            <a:r>
              <a:rPr sz="2000" spc="-1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of</a:t>
            </a:r>
            <a:r>
              <a:rPr sz="2000" spc="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all</a:t>
            </a:r>
            <a:r>
              <a:rPr sz="20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other</a:t>
            </a:r>
            <a:r>
              <a:rPr sz="2000" spc="-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processes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occurring</a:t>
            </a:r>
            <a:r>
              <a:rPr sz="2000" spc="-1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in</a:t>
            </a:r>
            <a:r>
              <a:rPr sz="2000" spc="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model.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98450" marR="5080" indent="-286385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Char char="•"/>
              <a:tabLst>
                <a:tab pos="298450" algn="l"/>
                <a:tab pos="299085" algn="l"/>
              </a:tabLst>
            </a:pP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DO</a:t>
            </a:r>
            <a:r>
              <a:rPr sz="2000" spc="-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Predictions</a:t>
            </a:r>
            <a:r>
              <a:rPr sz="2000" spc="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i="1" u="sng" dirty="0">
                <a:solidFill>
                  <a:schemeClr val="tx1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sensitive</a:t>
            </a:r>
            <a:r>
              <a:rPr sz="2000" i="1" spc="-20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or</a:t>
            </a:r>
            <a:r>
              <a:rPr sz="2000" spc="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i="1" u="sng" spc="-10" dirty="0">
                <a:solidFill>
                  <a:schemeClr val="tx1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insensitive</a:t>
            </a:r>
            <a:r>
              <a:rPr sz="2000" i="1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depending</a:t>
            </a:r>
            <a:r>
              <a:rPr sz="2000" spc="-7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upon</a:t>
            </a:r>
            <a:r>
              <a:rPr sz="2000" spc="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location</a:t>
            </a:r>
            <a:r>
              <a:rPr sz="2000" spc="-1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and</a:t>
            </a:r>
            <a:r>
              <a:rPr sz="20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conditions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in</a:t>
            </a:r>
            <a:r>
              <a:rPr sz="20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model.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160"/>
              </a:spcBef>
              <a:buClr>
                <a:srgbClr val="000000"/>
              </a:buClr>
              <a:buChar char="•"/>
              <a:tabLst>
                <a:tab pos="298450" algn="l"/>
                <a:tab pos="299085" algn="l"/>
              </a:tabLst>
            </a:pP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Proceed</a:t>
            </a:r>
            <a:r>
              <a:rPr sz="2000" spc="-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slowly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2125" y="1209675"/>
            <a:ext cx="6010275" cy="4010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US</a:t>
            </a:r>
            <a:r>
              <a:rPr spc="-45" dirty="0"/>
              <a:t> </a:t>
            </a:r>
            <a:r>
              <a:rPr dirty="0"/>
              <a:t>Army</a:t>
            </a:r>
            <a:r>
              <a:rPr spc="-25" dirty="0"/>
              <a:t> </a:t>
            </a:r>
            <a:r>
              <a:rPr dirty="0"/>
              <a:t>Corps</a:t>
            </a:r>
            <a:r>
              <a:rPr spc="-110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dirty="0"/>
              <a:t>Engineers</a:t>
            </a:r>
            <a:r>
              <a:rPr spc="330" dirty="0"/>
              <a:t> </a:t>
            </a:r>
            <a:r>
              <a:rPr spc="-50" dirty="0">
                <a:latin typeface="Symbol"/>
                <a:cs typeface="Symbol"/>
              </a:rPr>
              <a:t>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5611876" y="6335740"/>
            <a:ext cx="356870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</a:pPr>
            <a:r>
              <a:rPr dirty="0"/>
              <a:t>Engineer</a:t>
            </a:r>
            <a:r>
              <a:rPr spc="-165" dirty="0"/>
              <a:t> </a:t>
            </a:r>
            <a:r>
              <a:rPr dirty="0"/>
              <a:t>Research</a:t>
            </a:r>
            <a:r>
              <a:rPr spc="-185" dirty="0"/>
              <a:t> </a:t>
            </a:r>
            <a:r>
              <a:rPr dirty="0"/>
              <a:t>and</a:t>
            </a:r>
            <a:r>
              <a:rPr spc="75" dirty="0"/>
              <a:t> </a:t>
            </a:r>
            <a:r>
              <a:rPr dirty="0"/>
              <a:t>Development</a:t>
            </a:r>
            <a:r>
              <a:rPr spc="-155" dirty="0"/>
              <a:t> </a:t>
            </a:r>
            <a:r>
              <a:rPr spc="-10" dirty="0"/>
              <a:t>Center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A1785935-FBE7-7C5B-F04D-F1DF734252CA}"/>
              </a:ext>
            </a:extLst>
          </p:cNvPr>
          <p:cNvSpPr txBox="1"/>
          <p:nvPr/>
        </p:nvSpPr>
        <p:spPr>
          <a:xfrm>
            <a:off x="5580697" y="21764"/>
            <a:ext cx="1030605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950" b="1" spc="-10" dirty="0">
                <a:solidFill>
                  <a:srgbClr val="757575"/>
                </a:solidFill>
                <a:latin typeface="Arial"/>
                <a:cs typeface="Arial"/>
              </a:rPr>
              <a:t>UNCLASSIFIED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8B895F44-A2EF-B1C3-B5B5-2ECE7488B378}"/>
              </a:ext>
            </a:extLst>
          </p:cNvPr>
          <p:cNvSpPr txBox="1"/>
          <p:nvPr/>
        </p:nvSpPr>
        <p:spPr>
          <a:xfrm>
            <a:off x="5580696" y="6625144"/>
            <a:ext cx="1030605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950" b="1" spc="-10" dirty="0">
                <a:solidFill>
                  <a:srgbClr val="757575"/>
                </a:solidFill>
                <a:latin typeface="Arial"/>
                <a:cs typeface="Arial"/>
              </a:rPr>
              <a:t>UNCLASSIFIED</a:t>
            </a:r>
            <a:endParaRPr sz="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AF2FAC55F63A40BD9EED0C36836299" ma:contentTypeVersion="11" ma:contentTypeDescription="Create a new document." ma:contentTypeScope="" ma:versionID="3728a24128c8d92f839bb13793558aed">
  <xsd:schema xmlns:xsd="http://www.w3.org/2001/XMLSchema" xmlns:xs="http://www.w3.org/2001/XMLSchema" xmlns:p="http://schemas.microsoft.com/office/2006/metadata/properties" xmlns:ns2="83868113-c0a5-43de-a876-5fe4e9e92519" xmlns:ns3="33812d21-cc6d-40d3-8190-1784895c4f86" targetNamespace="http://schemas.microsoft.com/office/2006/metadata/properties" ma:root="true" ma:fieldsID="b12b5e841fafb2392613c5d5cd91cc7a" ns2:_="" ns3:_="">
    <xsd:import namespace="83868113-c0a5-43de-a876-5fe4e9e92519"/>
    <xsd:import namespace="33812d21-cc6d-40d3-8190-1784895c4f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868113-c0a5-43de-a876-5fe4e9e925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e6c1609-49e0-4fdc-8f5b-8b798a9691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812d21-cc6d-40d3-8190-1784895c4f8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54ceb61-3fcb-461d-8e52-255959401034}" ma:internalName="TaxCatchAll" ma:showField="CatchAllData" ma:web="33812d21-cc6d-40d3-8190-1784895c4f8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3868113-c0a5-43de-a876-5fe4e9e92519">
      <Terms xmlns="http://schemas.microsoft.com/office/infopath/2007/PartnerControls"/>
    </lcf76f155ced4ddcb4097134ff3c332f>
    <TaxCatchAll xmlns="33812d21-cc6d-40d3-8190-1784895c4f86" xsi:nil="true"/>
  </documentManagement>
</p:properties>
</file>

<file path=customXml/itemProps1.xml><?xml version="1.0" encoding="utf-8"?>
<ds:datastoreItem xmlns:ds="http://schemas.openxmlformats.org/officeDocument/2006/customXml" ds:itemID="{85F37376-17F3-4A31-B559-6D062242D287}"/>
</file>

<file path=customXml/itemProps2.xml><?xml version="1.0" encoding="utf-8"?>
<ds:datastoreItem xmlns:ds="http://schemas.openxmlformats.org/officeDocument/2006/customXml" ds:itemID="{A1C78821-3DE0-4ADE-B765-13A59F21F2DD}"/>
</file>

<file path=customXml/itemProps3.xml><?xml version="1.0" encoding="utf-8"?>
<ds:datastoreItem xmlns:ds="http://schemas.openxmlformats.org/officeDocument/2006/customXml" ds:itemID="{F0A6443E-A39E-4CF9-8A4E-6FEB1C8FD63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447</Words>
  <Application>Microsoft Office PowerPoint</Application>
  <PresentationFormat>Widescreen</PresentationFormat>
  <Paragraphs>121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Symbol</vt:lpstr>
      <vt:lpstr>Times New Roman</vt:lpstr>
      <vt:lpstr>Office Theme</vt:lpstr>
      <vt:lpstr>DISSOLVED OXYGEN CASE STUDY</vt:lpstr>
      <vt:lpstr>CE-QUAL-W2 DO</vt:lpstr>
      <vt:lpstr>CE-QUAL-W2 DO</vt:lpstr>
      <vt:lpstr>DO Modeling Requirements</vt:lpstr>
      <vt:lpstr>DO Modeling Requirements (cont.)</vt:lpstr>
      <vt:lpstr>Model DO Performance</vt:lpstr>
      <vt:lpstr>Minnesota River DO</vt:lpstr>
      <vt:lpstr>Minnesota River DO (cont.)</vt:lpstr>
      <vt:lpstr>Evaluating Model DO Performance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DISSOLVED OXYGEN CASE STUDY</dc:title>
  <cp:lastModifiedBy>Melendez, Lauren L CIV USARMY CEERD-EL (USA)</cp:lastModifiedBy>
  <cp:revision>2</cp:revision>
  <dcterms:created xsi:type="dcterms:W3CDTF">2023-05-10T20:31:40Z</dcterms:created>
  <dcterms:modified xsi:type="dcterms:W3CDTF">2024-06-25T15:24:48Z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2022-08-15T00:00:00Z</vt:filetime>
  </property>
  <property fmtid="{D5CDD505-2E9C-101B-9397-08002B2CF9AE}" pid="3" name="LastSaved">
    <vt:filetime>2023-05-10T00:00:00Z</vt:filetime>
  </property>
  <property fmtid="{D5CDD505-2E9C-101B-9397-08002B2CF9AE}" pid="4" name="ContentTypeId">
    <vt:lpwstr>0x01010031AF2FAC55F63A40BD9EED0C36836299</vt:lpwstr>
  </property>
</Properties>
</file>