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C29C"/>
    <a:srgbClr val="71C6A1"/>
    <a:srgbClr val="6FC5A1"/>
    <a:srgbClr val="CAE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12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C0AFF-4715-423F-8AB6-AAD13E319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481DB-12B4-4ED2-A4FB-5E6C8FA30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12283-38DF-46EE-86DB-B30DEFC6F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52F7-2DC3-4693-8BC5-AF35F29CE97E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38FB0-66F5-43F1-A8C3-49EFE6A53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6E21B-01F7-49D8-9A22-5812919B7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2C75-9F81-4417-A89B-46AA5D4CB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1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12BA2-4FD3-45CC-AA62-74051AB93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FDC71F-86F4-44CC-B0B3-BB9C92856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59608-09EE-4A97-8DCC-294B3B673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52F7-2DC3-4693-8BC5-AF35F29CE97E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F92EB-6F72-4BAB-97D8-9CC0B7530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FF672-6D59-4617-AD33-CFC2408BD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2C75-9F81-4417-A89B-46AA5D4CB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47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8436B5-8BED-4689-B059-A8140D9E36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F35929-21C3-404D-9569-201A54D83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B4741-1BA7-4723-8CB7-5DE9A9FDA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52F7-2DC3-4693-8BC5-AF35F29CE97E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8016-0F78-48F2-B2D9-47F59F572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7C444-896A-45E4-B9C7-058265C83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2C75-9F81-4417-A89B-46AA5D4CB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86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23A54-2542-472D-974E-2E7806382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0A59B-9A19-42B2-AAD1-0B2A5659A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0CF7D-0BD9-4A2C-BA5B-111260A33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52F7-2DC3-4693-8BC5-AF35F29CE97E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86E61-4EAA-4A4B-95BE-F14A65D03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5E371-5A8B-4328-98D2-BBA73D6FD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2C75-9F81-4417-A89B-46AA5D4CB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97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97FF0-EF77-4637-97C9-9240189F8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36392-8D7F-426B-B332-E96C5FD02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C45AE-1E84-426F-A443-F709BF8EB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52F7-2DC3-4693-8BC5-AF35F29CE97E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0E365-3764-4F50-BA69-A2E25DEC0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2B93D-1A59-43F5-993C-F8888ACA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2C75-9F81-4417-A89B-46AA5D4CB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26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7BDA1-8218-4342-A664-959F017F7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9EB0F-F764-418F-8685-C3BD2AF5A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766B7-4F6E-434C-8539-48D505338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5A2B0-7180-4766-8979-EB7CF212A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52F7-2DC3-4693-8BC5-AF35F29CE97E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F0059-9D50-436E-B163-BDBE0F9C0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68BE-B321-4380-8ED1-6B09C4367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2C75-9F81-4417-A89B-46AA5D4CB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91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78295-4490-46CA-9A28-1A7C80895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16E4C-BF69-45F8-BEB7-68412E602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7B7A2-6D3F-4452-A4B2-D758CA84E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601F19-1459-4967-B3BC-7E50F7846A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EA51B-0774-4AFA-8B0A-02A9CC393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A27490-BF18-4E3D-AEE5-D6292D2B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52F7-2DC3-4693-8BC5-AF35F29CE97E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FEC8C4-D462-49BD-9CAC-BCE190EA9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A568C-F1A6-4E3C-999C-C33C4E45B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2C75-9F81-4417-A89B-46AA5D4CB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76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0F192-22E1-4028-AB1E-037C11CBC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589DB5-A44B-40E7-888C-0E5A6D2CC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52F7-2DC3-4693-8BC5-AF35F29CE97E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ACCCC1-3A8B-4FC8-BCD6-D95964E1A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5B4AB-16F5-46B8-82E1-9E119CF9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2C75-9F81-4417-A89B-46AA5D4CB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50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A7A02C-72A5-4D4A-8F8D-9863067F4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52F7-2DC3-4693-8BC5-AF35F29CE97E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B1B136-8789-4C39-B046-C3C9C3FA6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98BDA-0A4C-4D78-B44D-620055C83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2C75-9F81-4417-A89B-46AA5D4CB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96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0884C-F390-4AD1-9528-A50932FC2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00C4C-75DD-4824-AB55-7C8DE6548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B397B-D949-4444-A232-D6D899DBE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F6D81-C98A-41A4-9F6A-A55928F29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52F7-2DC3-4693-8BC5-AF35F29CE97E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E8494-E4D8-4D65-89E1-F1E158F65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54DF9-F9EB-4733-97EF-AECA0BD8F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2C75-9F81-4417-A89B-46AA5D4CB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1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6DB31-21E7-47B4-A777-922F3C9FA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74978E-EB0D-4634-B76E-91CC9A40B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1B425-C4EA-4300-9077-B1599B6B0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2825D-AD3E-40E8-866C-B4F9263AC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52F7-2DC3-4693-8BC5-AF35F29CE97E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3EAD2-71CB-4C56-8A6E-7D8C56265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966AC-4E0F-4AD5-B5FA-AB1534E4A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2C75-9F81-4417-A89B-46AA5D4CB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2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21FF25-9A2B-4211-AEC1-F6D14108F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1D19A-31A6-491D-93A2-8564A723F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20338-43FE-404C-8125-BCFD00FECF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052F7-2DC3-4693-8BC5-AF35F29CE97E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A1014-4178-454A-8B4C-E816BAB2A3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3608A-7659-4505-B47F-0A1ADE4CE2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22C75-9F81-4417-A89B-46AA5D4CB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15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272075"/>
          </a:xfrm>
          <a:prstGeom prst="rect">
            <a:avLst/>
          </a:prstGeom>
          <a:solidFill>
            <a:srgbClr val="61C2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EA7FEF-46BA-4C84-BDE5-1BBBFCD63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4414" y="10345"/>
            <a:ext cx="3603171" cy="1325563"/>
          </a:xfrm>
        </p:spPr>
        <p:txBody>
          <a:bodyPr/>
          <a:lstStyle/>
          <a:p>
            <a:pPr algn="ctr"/>
            <a:r>
              <a:rPr lang="en-US" sz="3800" b="1" dirty="0"/>
              <a:t>Title</a:t>
            </a:r>
            <a:br>
              <a:rPr lang="en-US" sz="3800" b="1" dirty="0"/>
            </a:br>
            <a:r>
              <a:rPr lang="en-US" sz="1500" b="1" dirty="0"/>
              <a:t>Lead PI (email, phone), co-PIs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9D2F2-3749-4B04-A42D-3419F3BF8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16" y="1352967"/>
            <a:ext cx="3358637" cy="7085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/>
              <a:t>Problem Statement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9F0BF0C-3EF6-4EAB-A5A5-57DA687D169A}"/>
              </a:ext>
            </a:extLst>
          </p:cNvPr>
          <p:cNvSpPr txBox="1">
            <a:spLocks/>
          </p:cNvSpPr>
          <p:nvPr/>
        </p:nvSpPr>
        <p:spPr>
          <a:xfrm>
            <a:off x="4092913" y="1835472"/>
            <a:ext cx="3172016" cy="407876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/>
              <a:t>Please preserve section titles (font type and size: Calibri 26) and use text no smaller than Calibri 15 for main text.</a:t>
            </a:r>
          </a:p>
          <a:p>
            <a:pPr marL="0" indent="0">
              <a:buNone/>
            </a:pPr>
            <a:r>
              <a:rPr lang="en-US" sz="1500" dirty="0"/>
              <a:t>Pictures/graphics encouraged in place of words where possible – please make sure pictures/graphics are clear and not pixelated with citations as appropriate.</a:t>
            </a:r>
          </a:p>
          <a:p>
            <a:pPr marL="0" indent="0">
              <a:buNone/>
            </a:pPr>
            <a:r>
              <a:rPr lang="en-US" sz="1500" dirty="0"/>
              <a:t>First slide is the whole project overview – audience should come away understanding project objective, how it will be accomplished, key methods/tasks being used, and when key activities are planned so that viewers can easily identify opportunities for potential collaboration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321E43C-7C10-4133-A419-54ED53BDBD02}"/>
              </a:ext>
            </a:extLst>
          </p:cNvPr>
          <p:cNvSpPr txBox="1">
            <a:spLocks/>
          </p:cNvSpPr>
          <p:nvPr/>
        </p:nvSpPr>
        <p:spPr>
          <a:xfrm>
            <a:off x="7398954" y="4412196"/>
            <a:ext cx="4225645" cy="1711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Deliverables </a:t>
            </a:r>
            <a:r>
              <a:rPr lang="en-US" b="1"/>
              <a:t>&amp; Schedule</a:t>
            </a:r>
            <a:endParaRPr lang="en-US" dirty="0"/>
          </a:p>
          <a:p>
            <a:r>
              <a:rPr lang="en-US" sz="1500" dirty="0"/>
              <a:t>Highlight schedule of key items identified in technical approach</a:t>
            </a:r>
            <a:endParaRPr lang="en-US" sz="1500" b="1" dirty="0"/>
          </a:p>
          <a:p>
            <a:r>
              <a:rPr lang="en-US" sz="1500" dirty="0"/>
              <a:t>Highlight project deliverables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D32D0D-F04E-4F5A-B016-5F8EFF7F04C0}"/>
              </a:ext>
            </a:extLst>
          </p:cNvPr>
          <p:cNvSpPr txBox="1"/>
          <p:nvPr/>
        </p:nvSpPr>
        <p:spPr>
          <a:xfrm>
            <a:off x="0" y="6496044"/>
            <a:ext cx="12192000" cy="369332"/>
          </a:xfrm>
          <a:prstGeom prst="rect">
            <a:avLst/>
          </a:prstGeom>
          <a:solidFill>
            <a:srgbClr val="61C29C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lvl="1" algn="ctr"/>
            <a:r>
              <a:rPr lang="en-US" b="1" i="1" dirty="0"/>
              <a:t>ANSRP Harmful Algal Bloom Congressional Interest In-Progress Review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5078" y="1976093"/>
            <a:ext cx="31922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Brief problem statement; conclude with </a:t>
            </a:r>
            <a:r>
              <a:rPr lang="en-US" sz="1500" b="1" dirty="0"/>
              <a:t>project objective 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3B9D2F2-3749-4B04-A42D-3419F3BF8EE8}"/>
              </a:ext>
            </a:extLst>
          </p:cNvPr>
          <p:cNvSpPr txBox="1">
            <a:spLocks/>
          </p:cNvSpPr>
          <p:nvPr/>
        </p:nvSpPr>
        <p:spPr>
          <a:xfrm>
            <a:off x="103297" y="3554606"/>
            <a:ext cx="3890554" cy="70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600" b="1" dirty="0"/>
              <a:t>Technical Approach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5077" y="4179695"/>
            <a:ext cx="37301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Describe technical approach, highlight: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key tasks and phases with go/no-go decision points identified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key methods or lab/field demonstration activities where collaboration could be cultivated with others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3B9D2F2-3749-4B04-A42D-3419F3BF8EE8}"/>
              </a:ext>
            </a:extLst>
          </p:cNvPr>
          <p:cNvSpPr txBox="1">
            <a:spLocks/>
          </p:cNvSpPr>
          <p:nvPr/>
        </p:nvSpPr>
        <p:spPr>
          <a:xfrm>
            <a:off x="7401673" y="1324234"/>
            <a:ext cx="3890554" cy="7085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Technical Approach Cont’d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98954" y="1808328"/>
            <a:ext cx="37301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Describe technical approach, highlight: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key tasks and phases with go/no-go decision points identified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key methods or lab/field demonstration activities where collaboration could be cultivated with others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C28B7F-DDA7-6FD4-6916-2B8C2970E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56" y="328452"/>
            <a:ext cx="693492" cy="6966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663B65-49C8-6EB6-B033-C2BD6B77CB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48" y="226788"/>
            <a:ext cx="2405456" cy="86647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6C8881-CC61-FC61-0909-5A3F75073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5527" y="0"/>
            <a:ext cx="3996472" cy="127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902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272075"/>
          </a:xfrm>
          <a:prstGeom prst="rect">
            <a:avLst/>
          </a:prstGeom>
          <a:solidFill>
            <a:srgbClr val="61C2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EA7FEF-46BA-4C84-BDE5-1BBBFCD63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4414" y="10345"/>
            <a:ext cx="3603171" cy="1325563"/>
          </a:xfrm>
        </p:spPr>
        <p:txBody>
          <a:bodyPr/>
          <a:lstStyle/>
          <a:p>
            <a:pPr algn="ctr"/>
            <a:r>
              <a:rPr lang="en-US" sz="3800" b="1" dirty="0"/>
              <a:t>Title</a:t>
            </a:r>
            <a:br>
              <a:rPr lang="en-US" sz="3800" b="1" dirty="0"/>
            </a:br>
            <a:r>
              <a:rPr lang="en-US" sz="1500" b="1" dirty="0"/>
              <a:t>Lead PI (email, phone), co-PIs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D32D0D-F04E-4F5A-B016-5F8EFF7F04C0}"/>
              </a:ext>
            </a:extLst>
          </p:cNvPr>
          <p:cNvSpPr txBox="1"/>
          <p:nvPr/>
        </p:nvSpPr>
        <p:spPr>
          <a:xfrm>
            <a:off x="0" y="6496044"/>
            <a:ext cx="12192000" cy="369332"/>
          </a:xfrm>
          <a:prstGeom prst="rect">
            <a:avLst/>
          </a:prstGeom>
          <a:solidFill>
            <a:srgbClr val="61C29C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lvl="1" algn="ctr"/>
            <a:r>
              <a:rPr lang="en-US" b="1" i="1" dirty="0"/>
              <a:t>ANSRP Harmful Algal Bloom Congressional Interest In-Progress Review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C28B7F-DDA7-6FD4-6916-2B8C2970E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56" y="328452"/>
            <a:ext cx="693492" cy="6966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663B65-49C8-6EB6-B033-C2BD6B77CB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48" y="226788"/>
            <a:ext cx="2405456" cy="86647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6C8881-CC61-FC61-0909-5A3F75073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5527" y="0"/>
            <a:ext cx="3996472" cy="1271016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649182F-71DA-4202-51AD-46FDCAA5A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34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321E43C-7C10-4133-A419-54ED53BDBD02}"/>
              </a:ext>
            </a:extLst>
          </p:cNvPr>
          <p:cNvSpPr txBox="1">
            <a:spLocks/>
          </p:cNvSpPr>
          <p:nvPr/>
        </p:nvSpPr>
        <p:spPr>
          <a:xfrm>
            <a:off x="6689722" y="3127066"/>
            <a:ext cx="4225645" cy="1711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Deliverables by Year</a:t>
            </a:r>
          </a:p>
          <a:p>
            <a:pPr lvl="1"/>
            <a:r>
              <a:rPr lang="en-US" sz="1500" dirty="0"/>
              <a:t>Lorem ipsum dolor</a:t>
            </a:r>
          </a:p>
          <a:p>
            <a:pPr lvl="1"/>
            <a:r>
              <a:rPr lang="en-US" sz="1500" dirty="0"/>
              <a:t>Lorem ipsum dolor</a:t>
            </a:r>
          </a:p>
          <a:p>
            <a:pPr lvl="1"/>
            <a:r>
              <a:rPr lang="en-US" sz="1500" dirty="0"/>
              <a:t>Lorem ipsum dolor</a:t>
            </a:r>
          </a:p>
          <a:p>
            <a:pPr lvl="1"/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EAE3DD2-4D95-448F-9F27-13E337336715}"/>
              </a:ext>
            </a:extLst>
          </p:cNvPr>
          <p:cNvSpPr txBox="1">
            <a:spLocks/>
          </p:cNvSpPr>
          <p:nvPr/>
        </p:nvSpPr>
        <p:spPr>
          <a:xfrm>
            <a:off x="6736716" y="1391556"/>
            <a:ext cx="5200817" cy="70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Value to USACE Operations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EAE3DD2-4D95-448F-9F27-13E337336715}"/>
              </a:ext>
            </a:extLst>
          </p:cNvPr>
          <p:cNvSpPr txBox="1">
            <a:spLocks/>
          </p:cNvSpPr>
          <p:nvPr/>
        </p:nvSpPr>
        <p:spPr>
          <a:xfrm>
            <a:off x="7466559" y="5285968"/>
            <a:ext cx="3890554" cy="972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9F0BF0C-3EF6-4EAB-A5A5-57DA687D169A}"/>
              </a:ext>
            </a:extLst>
          </p:cNvPr>
          <p:cNvSpPr txBox="1">
            <a:spLocks/>
          </p:cNvSpPr>
          <p:nvPr/>
        </p:nvSpPr>
        <p:spPr>
          <a:xfrm>
            <a:off x="301088" y="1431703"/>
            <a:ext cx="5200817" cy="31450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/>
              <a:t>Graphical abstract for project – conveys key project objective and approach in single image (or group of images). Useful for tech transfer, HAB website, good news story briefs etc.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EAE3DD2-4D95-448F-9F27-13E337336715}"/>
              </a:ext>
            </a:extLst>
          </p:cNvPr>
          <p:cNvSpPr txBox="1">
            <a:spLocks/>
          </p:cNvSpPr>
          <p:nvPr/>
        </p:nvSpPr>
        <p:spPr>
          <a:xfrm>
            <a:off x="301087" y="4512964"/>
            <a:ext cx="4396747" cy="70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Forecasting Project Hurdles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01087" y="4978366"/>
            <a:ext cx="37301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Permits?</a:t>
            </a:r>
          </a:p>
          <a:p>
            <a:r>
              <a:rPr lang="en-US" sz="1500" dirty="0"/>
              <a:t>Patents?</a:t>
            </a:r>
            <a:br>
              <a:rPr lang="en-US" sz="1500" dirty="0"/>
            </a:br>
            <a:r>
              <a:rPr lang="en-US" sz="1500" dirty="0"/>
              <a:t>Agreements?</a:t>
            </a:r>
          </a:p>
          <a:p>
            <a:r>
              <a:rPr lang="en-US" sz="1500" dirty="0"/>
              <a:t>Other?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F94888-EE53-8561-8761-5361C3A8366C}"/>
              </a:ext>
            </a:extLst>
          </p:cNvPr>
          <p:cNvSpPr txBox="1"/>
          <p:nvPr/>
        </p:nvSpPr>
        <p:spPr>
          <a:xfrm>
            <a:off x="6783183" y="1939117"/>
            <a:ext cx="37301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We can help refine this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DB109C-E7DA-1D4B-1793-B953191ECB9F}"/>
              </a:ext>
            </a:extLst>
          </p:cNvPr>
          <p:cNvSpPr/>
          <p:nvPr/>
        </p:nvSpPr>
        <p:spPr>
          <a:xfrm>
            <a:off x="0" y="0"/>
            <a:ext cx="12192000" cy="1272075"/>
          </a:xfrm>
          <a:prstGeom prst="rect">
            <a:avLst/>
          </a:prstGeom>
          <a:solidFill>
            <a:srgbClr val="61C2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7962613-B8FB-F5E4-DE6D-C333BBCAA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4414" y="10345"/>
            <a:ext cx="3603171" cy="1325563"/>
          </a:xfrm>
        </p:spPr>
        <p:txBody>
          <a:bodyPr/>
          <a:lstStyle/>
          <a:p>
            <a:pPr algn="ctr"/>
            <a:r>
              <a:rPr lang="en-US" sz="3800" b="1" dirty="0"/>
              <a:t>Title</a:t>
            </a:r>
            <a:br>
              <a:rPr lang="en-US" sz="3800" b="1" dirty="0"/>
            </a:br>
            <a:r>
              <a:rPr lang="en-US" sz="1500" b="1" dirty="0"/>
              <a:t>Lead PI (email, phone), co-PIs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C8CDE0-98F3-2C51-B974-E9CDE0EDD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56" y="328452"/>
            <a:ext cx="693492" cy="6966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758B53-7F93-2C9E-4452-9E4341147E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48" y="226788"/>
            <a:ext cx="2405456" cy="86647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F440070-A886-D3FF-7277-80DA26BBC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5527" y="0"/>
            <a:ext cx="3996472" cy="127101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032689F-D515-4D66-0878-7A7FF52DEAE9}"/>
              </a:ext>
            </a:extLst>
          </p:cNvPr>
          <p:cNvSpPr txBox="1"/>
          <p:nvPr/>
        </p:nvSpPr>
        <p:spPr>
          <a:xfrm>
            <a:off x="0" y="6496044"/>
            <a:ext cx="12192000" cy="369332"/>
          </a:xfrm>
          <a:prstGeom prst="rect">
            <a:avLst/>
          </a:prstGeom>
          <a:solidFill>
            <a:srgbClr val="61C29C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lvl="1" algn="ctr"/>
            <a:r>
              <a:rPr lang="en-US" b="1" i="1" dirty="0"/>
              <a:t>ANSRP Harmful Algal Bloom Congressional Interest In-Progress Review</a:t>
            </a:r>
          </a:p>
        </p:txBody>
      </p:sp>
    </p:spTree>
    <p:extLst>
      <p:ext uri="{BB962C8B-B14F-4D97-AF65-F5344CB8AC3E}">
        <p14:creationId xmlns:p14="http://schemas.microsoft.com/office/powerpoint/2010/main" val="3877733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</TotalTime>
  <Words>312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Title Lead PI (email, phone), co-PIs</vt:lpstr>
      <vt:lpstr>Title Lead PI (email, phone), co-PIs</vt:lpstr>
      <vt:lpstr>Title Lead PI (email, phone), co-PIs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PI</dc:title>
  <dc:creator>Todd S</dc:creator>
  <cp:lastModifiedBy>Michalsen, Mandy M CIV USARMY CENWS (USA)</cp:lastModifiedBy>
  <cp:revision>19</cp:revision>
  <dcterms:created xsi:type="dcterms:W3CDTF">2020-10-16T13:53:41Z</dcterms:created>
  <dcterms:modified xsi:type="dcterms:W3CDTF">2024-12-17T17:56:22Z</dcterms:modified>
</cp:coreProperties>
</file>