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12"/>
  </p:notesMasterIdLst>
  <p:handoutMasterIdLst>
    <p:handoutMasterId r:id="rId13"/>
  </p:handoutMasterIdLst>
  <p:sldIdLst>
    <p:sldId id="301" r:id="rId5"/>
    <p:sldId id="303" r:id="rId6"/>
    <p:sldId id="302" r:id="rId7"/>
    <p:sldId id="609" r:id="rId8"/>
    <p:sldId id="305" r:id="rId9"/>
    <p:sldId id="607" r:id="rId10"/>
    <p:sldId id="6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8AA"/>
    <a:srgbClr val="0A203C"/>
    <a:srgbClr val="C0C1C1"/>
    <a:srgbClr val="82B283"/>
    <a:srgbClr val="1B1B1B"/>
    <a:srgbClr val="08203C"/>
    <a:srgbClr val="0E203B"/>
    <a:srgbClr val="797979"/>
    <a:srgbClr val="FFCC01"/>
    <a:srgbClr val="565557"/>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93469" autoAdjust="0"/>
  </p:normalViewPr>
  <p:slideViewPr>
    <p:cSldViewPr snapToGrid="0">
      <p:cViewPr>
        <p:scale>
          <a:sx n="115" d="100"/>
          <a:sy n="115" d="100"/>
        </p:scale>
        <p:origin x="840"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10/31/24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10/31/24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project objectives as described in the PMP, using a few bullets. Add a couple of project photos. If you’d like to share additional photos, please put these in the last slide of this slide deck.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2</a:t>
            </a:fld>
            <a:endParaRPr lang="en-US"/>
          </a:p>
        </p:txBody>
      </p:sp>
    </p:spTree>
    <p:extLst>
      <p:ext uri="{BB962C8B-B14F-4D97-AF65-F5344CB8AC3E}">
        <p14:creationId xmlns:p14="http://schemas.microsoft.com/office/powerpoint/2010/main" val="339145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5</a:t>
            </a:fld>
            <a:endParaRPr lang="en-US"/>
          </a:p>
        </p:txBody>
      </p:sp>
    </p:spTree>
    <p:extLst>
      <p:ext uri="{BB962C8B-B14F-4D97-AF65-F5344CB8AC3E}">
        <p14:creationId xmlns:p14="http://schemas.microsoft.com/office/powerpoint/2010/main" val="261693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132533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include a bullet list of delays and/or difficulties with project activities or deliverables. Indicate how delays/difficulties are being addressed and managed, and the anticipated dates for getting back on track.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7</a:t>
            </a:fld>
            <a:endParaRPr lang="en-US"/>
          </a:p>
        </p:txBody>
      </p:sp>
    </p:spTree>
    <p:extLst>
      <p:ext uri="{BB962C8B-B14F-4D97-AF65-F5344CB8AC3E}">
        <p14:creationId xmlns:p14="http://schemas.microsoft.com/office/powerpoint/2010/main" val="2335921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97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129204"/>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pic>
        <p:nvPicPr>
          <p:cNvPr id="2" name="Picture 1">
            <a:extLst>
              <a:ext uri="{FF2B5EF4-FFF2-40B4-BE49-F238E27FC236}">
                <a16:creationId xmlns:a16="http://schemas.microsoft.com/office/drawing/2014/main" id="{81A0E6D6-9362-0336-F73B-E529BD7B3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129205"/>
            <a:ext cx="6096000" cy="2385891"/>
          </a:xfrm>
          <a:prstGeom prst="rect">
            <a:avLst/>
          </a:prstGeom>
        </p:spPr>
      </p:pic>
      <p:sp>
        <p:nvSpPr>
          <p:cNvPr id="11" name="Content Placeholder 2"/>
          <p:cNvSpPr>
            <a:spLocks noGrp="1"/>
          </p:cNvSpPr>
          <p:nvPr>
            <p:ph sz="quarter" idx="19"/>
          </p:nvPr>
        </p:nvSpPr>
        <p:spPr>
          <a:xfrm>
            <a:off x="6203894" y="1282535"/>
            <a:ext cx="5721406"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49CDA116-D369-F40D-EC0F-C825C4CCEF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82399"/>
            <a:ext cx="5988106" cy="2385891"/>
          </a:xfrm>
          <a:prstGeom prst="rect">
            <a:avLst/>
          </a:prstGeom>
        </p:spPr>
      </p:pic>
      <p:sp>
        <p:nvSpPr>
          <p:cNvPr id="7" name="Content Placeholder 2">
            <a:extLst>
              <a:ext uri="{FF2B5EF4-FFF2-40B4-BE49-F238E27FC236}">
                <a16:creationId xmlns:a16="http://schemas.microsoft.com/office/drawing/2014/main" id="{159BAF71-9616-4CB0-8C00-98FF21188111}"/>
              </a:ext>
            </a:extLst>
          </p:cNvPr>
          <p:cNvSpPr>
            <a:spLocks noGrp="1"/>
          </p:cNvSpPr>
          <p:nvPr>
            <p:ph sz="quarter" idx="20"/>
          </p:nvPr>
        </p:nvSpPr>
        <p:spPr>
          <a:xfrm>
            <a:off x="266700" y="3835729"/>
            <a:ext cx="5599710"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DD263EA-1EF5-718F-933D-2C471664A719}"/>
              </a:ext>
            </a:extLst>
          </p:cNvPr>
          <p:cNvSpPr>
            <a:spLocks noGrp="1"/>
          </p:cNvSpPr>
          <p:nvPr>
            <p:ph sz="quarter" idx="21"/>
          </p:nvPr>
        </p:nvSpPr>
        <p:spPr>
          <a:xfrm>
            <a:off x="6228113" y="3682399"/>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4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1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8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038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91140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760378"/>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287266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658870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241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58453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61723"/>
            <a:ext cx="1746491" cy="767677"/>
          </a:xfrm>
          <a:prstGeom prst="rect">
            <a:avLst/>
          </a:prstGeom>
          <a:solidFill>
            <a:srgbClr val="0A2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3594969"/>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5979200"/>
            <a:ext cx="1170214" cy="519255"/>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pic>
        <p:nvPicPr>
          <p:cNvPr id="11" name="Picture 10">
            <a:extLst>
              <a:ext uri="{FF2B5EF4-FFF2-40B4-BE49-F238E27FC236}">
                <a16:creationId xmlns:a16="http://schemas.microsoft.com/office/drawing/2014/main" id="{F1264A1F-8A8E-C26B-2257-E526AFC81CF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516291" y="5860937"/>
            <a:ext cx="10407935" cy="767677"/>
          </a:xfrm>
          <a:prstGeom prst="rect">
            <a:avLst/>
          </a:prstGeom>
        </p:spPr>
      </p:pic>
    </p:spTree>
    <p:extLst>
      <p:ext uri="{BB962C8B-B14F-4D97-AF65-F5344CB8AC3E}">
        <p14:creationId xmlns:p14="http://schemas.microsoft.com/office/powerpoint/2010/main" val="378027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80970"/>
            <a:ext cx="1746491" cy="748430"/>
          </a:xfrm>
          <a:prstGeom prst="rect">
            <a:avLst/>
          </a:prstGeom>
          <a:solidFill>
            <a:srgbClr val="1B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6006700"/>
            <a:ext cx="1170214" cy="519255"/>
          </a:xfrm>
          <a:prstGeom prst="rect">
            <a:avLst/>
          </a:prstGeom>
        </p:spPr>
      </p:pic>
      <p:pic>
        <p:nvPicPr>
          <p:cNvPr id="18" name="Picture 17">
            <a:extLst>
              <a:ext uri="{FF2B5EF4-FFF2-40B4-BE49-F238E27FC236}">
                <a16:creationId xmlns:a16="http://schemas.microsoft.com/office/drawing/2014/main" id="{8F780E27-E9ED-7494-FF2F-9C1678A834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746491" y="5880970"/>
            <a:ext cx="8763169" cy="748430"/>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
        <p:nvSpPr>
          <p:cNvPr id="2" name="Picture Placeholder 16">
            <a:extLst>
              <a:ext uri="{FF2B5EF4-FFF2-40B4-BE49-F238E27FC236}">
                <a16:creationId xmlns:a16="http://schemas.microsoft.com/office/drawing/2014/main" id="{734B35BF-9482-9F6C-AAEE-65079FE4040F}"/>
              </a:ext>
            </a:extLst>
          </p:cNvPr>
          <p:cNvSpPr>
            <a:spLocks noGrp="1" noChangeAspect="1"/>
          </p:cNvSpPr>
          <p:nvPr>
            <p:ph type="pic" sz="quarter" idx="15"/>
          </p:nvPr>
        </p:nvSpPr>
        <p:spPr>
          <a:xfrm>
            <a:off x="7823200" y="3433565"/>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422115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682150"/>
            <a:ext cx="6096000" cy="3916010"/>
          </a:xfrm>
          <a:prstGeom prst="rect">
            <a:avLst/>
          </a:prstGeom>
        </p:spPr>
      </p:pic>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57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D42F8-9677-9E25-D996-73A93C421E12}"/>
              </a:ext>
            </a:extLst>
          </p:cNvPr>
          <p:cNvSpPr/>
          <p:nvPr userDrawn="1"/>
        </p:nvSpPr>
        <p:spPr>
          <a:xfrm>
            <a:off x="6096000" y="1682150"/>
            <a:ext cx="6096000"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4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1995" y="1682150"/>
            <a:ext cx="7810005" cy="3916010"/>
          </a:xfrm>
          <a:prstGeom prst="rect">
            <a:avLst/>
          </a:prstGeom>
        </p:spPr>
      </p:pic>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4846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682150"/>
            <a:ext cx="7810005"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34336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0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 2 Secti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6">
            <a:extLst>
              <a:ext uri="{FF2B5EF4-FFF2-40B4-BE49-F238E27FC236}">
                <a16:creationId xmlns:a16="http://schemas.microsoft.com/office/drawing/2014/main" id="{0E9711A6-8714-B074-3760-D89C14F007A3}"/>
              </a:ext>
            </a:extLst>
          </p:cNvPr>
          <p:cNvSpPr>
            <a:spLocks noGrp="1" noChangeAspect="1"/>
          </p:cNvSpPr>
          <p:nvPr>
            <p:ph type="pic" sz="quarter" idx="22"/>
          </p:nvPr>
        </p:nvSpPr>
        <p:spPr>
          <a:xfrm>
            <a:off x="7813963" y="1178511"/>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CBBE1E38-CF22-507F-62A0-070D712DBDC3}"/>
              </a:ext>
            </a:extLst>
          </p:cNvPr>
          <p:cNvSpPr/>
          <p:nvPr userDrawn="1"/>
        </p:nvSpPr>
        <p:spPr>
          <a:xfrm>
            <a:off x="0" y="1397143"/>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A3E213F-3CC2-9986-FF2B-4BF587998739}"/>
              </a:ext>
            </a:extLst>
          </p:cNvPr>
          <p:cNvSpPr>
            <a:spLocks noGrp="1"/>
          </p:cNvSpPr>
          <p:nvPr>
            <p:ph sz="quarter" idx="23"/>
          </p:nvPr>
        </p:nvSpPr>
        <p:spPr>
          <a:xfrm>
            <a:off x="200808" y="1565735"/>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83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2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601946-F927-31EC-79BA-5750C71C4AB4}"/>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802880" y="6302119"/>
            <a:ext cx="4414761" cy="360680"/>
          </a:xfrm>
          <a:prstGeom prst="rect">
            <a:avLst/>
          </a:prstGeom>
        </p:spPr>
      </p:pic>
      <p:pic>
        <p:nvPicPr>
          <p:cNvPr id="12" name="Picture 11">
            <a:extLst>
              <a:ext uri="{FF2B5EF4-FFF2-40B4-BE49-F238E27FC236}">
                <a16:creationId xmlns:a16="http://schemas.microsoft.com/office/drawing/2014/main" id="{1089CAF6-8143-BCB9-B0D1-294AAFC13459}"/>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103120" y="206393"/>
            <a:ext cx="10088880" cy="755508"/>
          </a:xfrm>
          <a:prstGeom prst="rect">
            <a:avLst/>
          </a:prstGeom>
        </p:spPr>
      </p:pic>
      <p:sp>
        <p:nvSpPr>
          <p:cNvPr id="10" name="TextBox 9">
            <a:extLst>
              <a:ext uri="{FF2B5EF4-FFF2-40B4-BE49-F238E27FC236}">
                <a16:creationId xmlns:a16="http://schemas.microsoft.com/office/drawing/2014/main" id="{E5929BCB-46A0-A5B8-189B-126209C896C9}"/>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4099" name="Title Placeholder 1"/>
          <p:cNvSpPr>
            <a:spLocks noGrp="1"/>
          </p:cNvSpPr>
          <p:nvPr>
            <p:ph type="title"/>
          </p:nvPr>
        </p:nvSpPr>
        <p:spPr bwMode="auto">
          <a:xfrm>
            <a:off x="2103120" y="206391"/>
            <a:ext cx="9821108" cy="755509"/>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3" name="Picture 6"/>
          <p:cNvPicPr>
            <a:picLocks noChangeAspect="1"/>
          </p:cNvPicPr>
          <p:nvPr/>
        </p:nvPicPr>
        <p:blipFill>
          <a:blip r:embed="rId25"/>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6629400"/>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3" name="Picture 2" descr="A red and white sign&#10;&#10;Description automatically generated with medium confidence">
            <a:extLst>
              <a:ext uri="{FF2B5EF4-FFF2-40B4-BE49-F238E27FC236}">
                <a16:creationId xmlns:a16="http://schemas.microsoft.com/office/drawing/2014/main" id="{9C10DF0B-5790-9C31-F5A0-73C6E643917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175153" y="6244257"/>
            <a:ext cx="681667" cy="451942"/>
          </a:xfrm>
          <a:prstGeom prst="rect">
            <a:avLst/>
          </a:prstGeom>
        </p:spPr>
      </p:pic>
      <p:sp>
        <p:nvSpPr>
          <p:cNvPr id="2" name="TextBox 1">
            <a:extLst>
              <a:ext uri="{FF2B5EF4-FFF2-40B4-BE49-F238E27FC236}">
                <a16:creationId xmlns:a16="http://schemas.microsoft.com/office/drawing/2014/main" id="{AFCD70BD-4A5C-9059-C8D2-F229772C8882}"/>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9" name="Picture 8">
            <a:extLst>
              <a:ext uri="{FF2B5EF4-FFF2-40B4-BE49-F238E27FC236}">
                <a16:creationId xmlns:a16="http://schemas.microsoft.com/office/drawing/2014/main" id="{8E0ADD57-8AB1-FD55-8F30-A6094009B3C6}"/>
              </a:ext>
            </a:extLst>
          </p:cNvPr>
          <p:cNvPicPr>
            <a:picLocks noChangeAspect="1"/>
          </p:cNvPicPr>
          <p:nvPr userDrawn="1"/>
        </p:nvPicPr>
        <p:blipFill>
          <a:blip r:embed="rId27" cstate="hqprint">
            <a:extLst>
              <a:ext uri="{28A0092B-C50C-407E-A947-70E740481C1C}">
                <a14:useLocalDpi xmlns:a14="http://schemas.microsoft.com/office/drawing/2010/main" val="0"/>
              </a:ext>
            </a:extLst>
          </a:blip>
          <a:stretch>
            <a:fillRect/>
          </a:stretch>
        </p:blipFill>
        <p:spPr>
          <a:xfrm>
            <a:off x="266700" y="236703"/>
            <a:ext cx="1284871" cy="651455"/>
          </a:xfrm>
          <a:prstGeom prst="rect">
            <a:avLst/>
          </a:prstGeom>
        </p:spPr>
      </p:pic>
      <p:sp>
        <p:nvSpPr>
          <p:cNvPr id="14" name="TextBox 13">
            <a:extLst>
              <a:ext uri="{FF2B5EF4-FFF2-40B4-BE49-F238E27FC236}">
                <a16:creationId xmlns:a16="http://schemas.microsoft.com/office/drawing/2014/main" id="{85EF2B18-BF20-ACCE-1AB1-A11F11CE1FA7}"/>
              </a:ext>
            </a:extLst>
          </p:cNvPr>
          <p:cNvSpPr txBox="1"/>
          <p:nvPr userDrawn="1"/>
        </p:nvSpPr>
        <p:spPr>
          <a:xfrm>
            <a:off x="8708313" y="629703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Tree>
    <p:extLst>
      <p:ext uri="{BB962C8B-B14F-4D97-AF65-F5344CB8AC3E}">
        <p14:creationId xmlns:p14="http://schemas.microsoft.com/office/powerpoint/2010/main" val="2346450069"/>
      </p:ext>
    </p:extLst>
  </p:cSld>
  <p:clrMap bg1="dk1" tx1="lt1" bg2="dk2" tx2="lt2" accent1="accent1" accent2="accent2" accent3="accent3" accent4="accent4" accent5="accent5" accent6="accent6" hlink="hlink" folHlink="folHlink"/>
  <p:sldLayoutIdLst>
    <p:sldLayoutId id="2147483967" r:id="rId1"/>
    <p:sldLayoutId id="2147483970" r:id="rId2"/>
    <p:sldLayoutId id="2147483972" r:id="rId3"/>
    <p:sldLayoutId id="2147484175" r:id="rId4"/>
    <p:sldLayoutId id="2147484174" r:id="rId5"/>
    <p:sldLayoutId id="2147484176" r:id="rId6"/>
    <p:sldLayoutId id="2147484177" r:id="rId7"/>
    <p:sldLayoutId id="2147484179" r:id="rId8"/>
    <p:sldLayoutId id="2147484178" r:id="rId9"/>
    <p:sldLayoutId id="2147484173"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8" r:id="rId20"/>
    <p:sldLayoutId id="2147484172" r:id="rId21"/>
  </p:sldLayoutIdLst>
  <p:hf hdr="0" dt="0"/>
  <p:txStyles>
    <p:titleStyle>
      <a:lvl1pPr algn="l" rtl="0" eaLnBrk="1" fontAlgn="base" hangingPunct="1">
        <a:spcBef>
          <a:spcPct val="0"/>
        </a:spcBef>
        <a:spcAft>
          <a:spcPct val="0"/>
        </a:spcAft>
        <a:defRPr sz="3200" b="1" kern="1200" cap="all">
          <a:solidFill>
            <a:schemeClr val="bg1">
              <a:lumMod val="90000"/>
              <a:lumOff val="10000"/>
            </a:schemeClr>
          </a:solidFill>
          <a:latin typeface="Calibri" panose="020F0502020204030204" pitchFamily="34" charset="0"/>
          <a:ea typeface="ＭＳ Ｐゴシック" charset="0"/>
          <a:cs typeface="Calibri" panose="020F0502020204030204"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Calibri" panose="020F0502020204030204" pitchFamily="34" charset="0"/>
          <a:ea typeface="ＭＳ Ｐゴシック" charset="0"/>
          <a:cs typeface="Calibri" panose="020F0502020204030204"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Calibri" panose="020F0502020204030204" pitchFamily="34" charset="0"/>
          <a:ea typeface="Arial" charset="0"/>
          <a:cs typeface="Calibri" panose="020F0502020204030204"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git.erdc.dren.mil/GSSHA/gssh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54D-EDE4-A6AF-7248-4118332F3D5A}"/>
              </a:ext>
            </a:extLst>
          </p:cNvPr>
          <p:cNvSpPr>
            <a:spLocks noGrp="1"/>
          </p:cNvSpPr>
          <p:nvPr>
            <p:ph type="title"/>
          </p:nvPr>
        </p:nvSpPr>
        <p:spPr>
          <a:xfrm>
            <a:off x="266700" y="1971620"/>
            <a:ext cx="7556500" cy="681299"/>
          </a:xfrm>
        </p:spPr>
        <p:txBody>
          <a:bodyPr/>
          <a:lstStyle/>
          <a:p>
            <a:r>
              <a:rPr lang="en-US" dirty="0"/>
              <a:t>EWN FY24 </a:t>
            </a:r>
            <a:r>
              <a:rPr lang="en-US" cap="none" dirty="0"/>
              <a:t>End of Year In-Progress Review</a:t>
            </a:r>
            <a:endParaRPr lang="en-US" dirty="0"/>
          </a:p>
        </p:txBody>
      </p:sp>
      <p:sp>
        <p:nvSpPr>
          <p:cNvPr id="3" name="Text Placeholder 2">
            <a:extLst>
              <a:ext uri="{FF2B5EF4-FFF2-40B4-BE49-F238E27FC236}">
                <a16:creationId xmlns:a16="http://schemas.microsoft.com/office/drawing/2014/main" id="{A813DD27-8AA7-E0BD-038A-BF5522D7F1E0}"/>
              </a:ext>
            </a:extLst>
          </p:cNvPr>
          <p:cNvSpPr>
            <a:spLocks noGrp="1"/>
          </p:cNvSpPr>
          <p:nvPr>
            <p:ph type="body" sz="quarter" idx="12"/>
          </p:nvPr>
        </p:nvSpPr>
        <p:spPr>
          <a:xfrm>
            <a:off x="266700" y="2652919"/>
            <a:ext cx="7428510" cy="1349474"/>
          </a:xfrm>
        </p:spPr>
        <p:txBody>
          <a:bodyPr/>
          <a:lstStyle/>
          <a:p>
            <a:r>
              <a:rPr lang="en-US" sz="1600" dirty="0"/>
              <a:t>Name of Project: Utilizing EWN for Water, Sediment, and Contaminant Management in Agricultural Areas in the Midwest and Great Plains Regions</a:t>
            </a:r>
          </a:p>
          <a:p>
            <a:r>
              <a:rPr lang="en-US" sz="1600" dirty="0"/>
              <a:t>Project Code: ERT-23-12</a:t>
            </a:r>
          </a:p>
          <a:p>
            <a:r>
              <a:rPr lang="en-US" sz="1600" dirty="0"/>
              <a:t>PI Name(s): Todd Steissberg, Chuck Downer, Aaron Byrd, Rose Shillito, Nawa Pradhan</a:t>
            </a:r>
          </a:p>
          <a:p>
            <a:r>
              <a:rPr lang="en-US" sz="1600" dirty="0"/>
              <a:t>Funding per FY ($K, add/remove columns as needed)</a:t>
            </a:r>
          </a:p>
        </p:txBody>
      </p:sp>
      <p:graphicFrame>
        <p:nvGraphicFramePr>
          <p:cNvPr id="6" name="Table 2">
            <a:extLst>
              <a:ext uri="{FF2B5EF4-FFF2-40B4-BE49-F238E27FC236}">
                <a16:creationId xmlns:a16="http://schemas.microsoft.com/office/drawing/2014/main" id="{F27352E9-B757-EB7F-4A0C-2E8C77C89EC6}"/>
              </a:ext>
            </a:extLst>
          </p:cNvPr>
          <p:cNvGraphicFramePr>
            <a:graphicFrameLocks noGrp="1"/>
          </p:cNvGraphicFramePr>
          <p:nvPr>
            <p:extLst>
              <p:ext uri="{D42A27DB-BD31-4B8C-83A1-F6EECF244321}">
                <p14:modId xmlns:p14="http://schemas.microsoft.com/office/powerpoint/2010/main" val="3155038477"/>
              </p:ext>
            </p:extLst>
          </p:nvPr>
        </p:nvGraphicFramePr>
        <p:xfrm>
          <a:off x="266700" y="4057673"/>
          <a:ext cx="7345386" cy="816154"/>
        </p:xfrm>
        <a:graphic>
          <a:graphicData uri="http://schemas.openxmlformats.org/drawingml/2006/table">
            <a:tbl>
              <a:tblPr firstRow="1" bandRow="1">
                <a:tableStyleId>{2D5ABB26-0587-4C30-8999-92F81FD0307C}</a:tableStyleId>
              </a:tblPr>
              <a:tblGrid>
                <a:gridCol w="1224231">
                  <a:extLst>
                    <a:ext uri="{9D8B030D-6E8A-4147-A177-3AD203B41FA5}">
                      <a16:colId xmlns:a16="http://schemas.microsoft.com/office/drawing/2014/main" val="1134896417"/>
                    </a:ext>
                  </a:extLst>
                </a:gridCol>
                <a:gridCol w="1224231">
                  <a:extLst>
                    <a:ext uri="{9D8B030D-6E8A-4147-A177-3AD203B41FA5}">
                      <a16:colId xmlns:a16="http://schemas.microsoft.com/office/drawing/2014/main" val="1093005985"/>
                    </a:ext>
                  </a:extLst>
                </a:gridCol>
                <a:gridCol w="1224231">
                  <a:extLst>
                    <a:ext uri="{9D8B030D-6E8A-4147-A177-3AD203B41FA5}">
                      <a16:colId xmlns:a16="http://schemas.microsoft.com/office/drawing/2014/main" val="45459015"/>
                    </a:ext>
                  </a:extLst>
                </a:gridCol>
                <a:gridCol w="1224231">
                  <a:extLst>
                    <a:ext uri="{9D8B030D-6E8A-4147-A177-3AD203B41FA5}">
                      <a16:colId xmlns:a16="http://schemas.microsoft.com/office/drawing/2014/main" val="2214996069"/>
                    </a:ext>
                  </a:extLst>
                </a:gridCol>
                <a:gridCol w="1224231">
                  <a:extLst>
                    <a:ext uri="{9D8B030D-6E8A-4147-A177-3AD203B41FA5}">
                      <a16:colId xmlns:a16="http://schemas.microsoft.com/office/drawing/2014/main" val="2116079636"/>
                    </a:ext>
                  </a:extLst>
                </a:gridCol>
                <a:gridCol w="1224231">
                  <a:extLst>
                    <a:ext uri="{9D8B030D-6E8A-4147-A177-3AD203B41FA5}">
                      <a16:colId xmlns:a16="http://schemas.microsoft.com/office/drawing/2014/main" val="3489875586"/>
                    </a:ext>
                  </a:extLst>
                </a:gridCol>
              </a:tblGrid>
              <a:tr h="408077">
                <a:tc>
                  <a:txBody>
                    <a:bodyPr/>
                    <a:lstStyle/>
                    <a:p>
                      <a:pPr algn="ctr"/>
                      <a:r>
                        <a:rPr lang="en-US" sz="2100" b="1" dirty="0">
                          <a:solidFill>
                            <a:schemeClr val="bg2">
                              <a:lumMod val="95000"/>
                            </a:schemeClr>
                          </a:solidFill>
                        </a:rPr>
                        <a:t>FY22</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FY23</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FY24</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FY25</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FY26</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TOTAL</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71585847"/>
                  </a:ext>
                </a:extLst>
              </a:tr>
              <a:tr h="408077">
                <a:tc>
                  <a:txBody>
                    <a:bodyPr/>
                    <a:lstStyle/>
                    <a:p>
                      <a:pPr algn="ctr"/>
                      <a:r>
                        <a:rPr lang="en-US" sz="2100" dirty="0">
                          <a:solidFill>
                            <a:schemeClr val="bg2">
                              <a:lumMod val="95000"/>
                            </a:schemeClr>
                          </a:solidFill>
                        </a:rPr>
                        <a:t>$0K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bg2">
                              <a:lumMod val="95000"/>
                            </a:schemeClr>
                          </a:solidFill>
                        </a:rPr>
                        <a:t>$180K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bg2">
                              <a:lumMod val="95000"/>
                            </a:schemeClr>
                          </a:solidFill>
                        </a:rPr>
                        <a:t>$20K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Calibri"/>
                          <a:ea typeface="+mn-ea"/>
                          <a:cs typeface="+mn-cs"/>
                        </a:rPr>
                        <a:t>$250K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Calibri"/>
                          <a:ea typeface="+mn-ea"/>
                          <a:cs typeface="+mn-cs"/>
                        </a:rPr>
                        <a:t>$200K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chemeClr val="bg2">
                              <a:lumMod val="95000"/>
                            </a:schemeClr>
                          </a:solidFill>
                          <a:effectLst/>
                          <a:uLnTx/>
                          <a:uFillTx/>
                          <a:latin typeface="Calibri"/>
                          <a:ea typeface="+mn-ea"/>
                          <a:cs typeface="+mn-cs"/>
                        </a:rPr>
                        <a:t>$650K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58744030"/>
                  </a:ext>
                </a:extLst>
              </a:tr>
            </a:tbl>
          </a:graphicData>
        </a:graphic>
      </p:graphicFrame>
      <p:sp>
        <p:nvSpPr>
          <p:cNvPr id="4" name="TextBox 3">
            <a:extLst>
              <a:ext uri="{FF2B5EF4-FFF2-40B4-BE49-F238E27FC236}">
                <a16:creationId xmlns:a16="http://schemas.microsoft.com/office/drawing/2014/main" id="{C3C01800-F125-ECE3-2B47-3BCB5C7E51C6}"/>
              </a:ext>
            </a:extLst>
          </p:cNvPr>
          <p:cNvSpPr txBox="1"/>
          <p:nvPr/>
        </p:nvSpPr>
        <p:spPr>
          <a:xfrm>
            <a:off x="8659812" y="1971620"/>
            <a:ext cx="2695575" cy="369332"/>
          </a:xfrm>
          <a:prstGeom prst="rect">
            <a:avLst/>
          </a:prstGeom>
          <a:noFill/>
        </p:spPr>
        <p:txBody>
          <a:bodyPr wrap="square" rtlCol="0">
            <a:spAutoFit/>
          </a:bodyPr>
          <a:lstStyle/>
          <a:p>
            <a:r>
              <a:rPr lang="en-US" b="1" dirty="0">
                <a:solidFill>
                  <a:schemeClr val="bg2"/>
                </a:solidFill>
              </a:rPr>
              <a:t>UPDATE THIS PHOTO</a:t>
            </a:r>
          </a:p>
        </p:txBody>
      </p:sp>
      <p:pic>
        <p:nvPicPr>
          <p:cNvPr id="9" name="Picture 8">
            <a:extLst>
              <a:ext uri="{FF2B5EF4-FFF2-40B4-BE49-F238E27FC236}">
                <a16:creationId xmlns:a16="http://schemas.microsoft.com/office/drawing/2014/main" id="{5DCF8C3B-FE75-CA57-D069-532356BAF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129" y="3476657"/>
            <a:ext cx="3354748" cy="2173625"/>
          </a:xfrm>
          <a:prstGeom prst="rect">
            <a:avLst/>
          </a:prstGeom>
        </p:spPr>
      </p:pic>
      <p:pic>
        <p:nvPicPr>
          <p:cNvPr id="12" name="Picture 11">
            <a:extLst>
              <a:ext uri="{FF2B5EF4-FFF2-40B4-BE49-F238E27FC236}">
                <a16:creationId xmlns:a16="http://schemas.microsoft.com/office/drawing/2014/main" id="{4BCAC2CE-2745-B4AE-57D9-0987BE341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129" y="1515243"/>
            <a:ext cx="3354748" cy="1884250"/>
          </a:xfrm>
          <a:prstGeom prst="rect">
            <a:avLst/>
          </a:prstGeom>
        </p:spPr>
      </p:pic>
      <p:pic>
        <p:nvPicPr>
          <p:cNvPr id="13" name="Picture 12">
            <a:extLst>
              <a:ext uri="{FF2B5EF4-FFF2-40B4-BE49-F238E27FC236}">
                <a16:creationId xmlns:a16="http://schemas.microsoft.com/office/drawing/2014/main" id="{7A9566BC-CC7F-1F55-DC45-8F56E20FAE2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27474" y="2837615"/>
            <a:ext cx="1379964" cy="1349474"/>
          </a:xfrm>
          <a:prstGeom prst="rect">
            <a:avLst/>
          </a:prstGeom>
          <a:noFill/>
          <a:ln w="3175">
            <a:solidFill>
              <a:schemeClr val="accent1"/>
            </a:solidFill>
          </a:ln>
        </p:spPr>
      </p:pic>
    </p:spTree>
    <p:extLst>
      <p:ext uri="{BB962C8B-B14F-4D97-AF65-F5344CB8AC3E}">
        <p14:creationId xmlns:p14="http://schemas.microsoft.com/office/powerpoint/2010/main" val="45534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ERT-23-12: Project Objectives</a:t>
            </a:r>
          </a:p>
        </p:txBody>
      </p:sp>
      <p:sp>
        <p:nvSpPr>
          <p:cNvPr id="4" name="Content Placeholder 3">
            <a:extLst>
              <a:ext uri="{FF2B5EF4-FFF2-40B4-BE49-F238E27FC236}">
                <a16:creationId xmlns:a16="http://schemas.microsoft.com/office/drawing/2014/main" id="{38BC9065-14A2-0C99-0063-5A866E3F92B5}"/>
              </a:ext>
            </a:extLst>
          </p:cNvPr>
          <p:cNvSpPr>
            <a:spLocks noGrp="1"/>
          </p:cNvSpPr>
          <p:nvPr>
            <p:ph sz="quarter" idx="10"/>
          </p:nvPr>
        </p:nvSpPr>
        <p:spPr>
          <a:xfrm>
            <a:off x="903245" y="1168506"/>
            <a:ext cx="11010900" cy="5393987"/>
          </a:xfrm>
        </p:spPr>
        <p:txBody>
          <a:bodyPr/>
          <a:lstStyle/>
          <a:p>
            <a:r>
              <a:rPr lang="en-US" sz="1600" dirty="0"/>
              <a:t>The broad objective of this project is to facilitate the use and design of sustainable EWN projects in intensively hydrologically altered agricultural areas in the Great Plains and Midwest regions. We intend to advance the use of EWN in these areas by developing and demonstrating an analysis tool to identify the potential for EWN to provide benefits for water bodies in the regions. </a:t>
            </a:r>
          </a:p>
          <a:p>
            <a:endParaRPr lang="en-US" sz="1600" dirty="0"/>
          </a:p>
          <a:p>
            <a:pPr marL="342900" indent="-342900">
              <a:buAutoNum type="arabicPeriod"/>
            </a:pPr>
            <a:r>
              <a:rPr lang="en-US" sz="1600" dirty="0"/>
              <a:t>Develop an advanced modeling tool, the EWN Engineering Design Tool, will allow farmers to:</a:t>
            </a:r>
          </a:p>
          <a:p>
            <a:pPr marL="569913" lvl="1" indent="-342900">
              <a:buFont typeface="+mj-lt"/>
              <a:buAutoNum type="alphaLcPeriod"/>
            </a:pPr>
            <a:r>
              <a:rPr lang="en-US" sz="1600" dirty="0"/>
              <a:t>Optimize operations (e.g., tillage practices)</a:t>
            </a:r>
          </a:p>
          <a:p>
            <a:pPr marL="569913" lvl="1" indent="-342900">
              <a:buFont typeface="+mj-lt"/>
              <a:buAutoNum type="alphaLcPeriod"/>
            </a:pPr>
            <a:r>
              <a:rPr lang="en-US" sz="1600" dirty="0"/>
              <a:t>Application of fertilizers</a:t>
            </a:r>
          </a:p>
          <a:p>
            <a:pPr marL="569913" lvl="1" indent="-342900">
              <a:buFont typeface="+mj-lt"/>
              <a:buAutoNum type="alphaLcPeriod"/>
            </a:pPr>
            <a:r>
              <a:rPr lang="en-US" sz="1600" dirty="0"/>
              <a:t>Design tile drains to more efficiently remove water from fields</a:t>
            </a:r>
          </a:p>
          <a:p>
            <a:pPr marL="569913" lvl="1" indent="-342900">
              <a:buFont typeface="+mj-lt"/>
              <a:buAutoNum type="alphaLcPeriod"/>
            </a:pPr>
            <a:r>
              <a:rPr lang="en-US" sz="1600" dirty="0"/>
              <a:t>Mitigate excess suspended sediments, nutrients, and chemicals to downstream waterbodies through the use of EWN features such as constructed wetlands, bio-swales, etc.</a:t>
            </a:r>
          </a:p>
          <a:p>
            <a:pPr marL="342900" indent="-342900">
              <a:buAutoNum type="arabicPeriod"/>
            </a:pPr>
            <a:r>
              <a:rPr lang="en-US" sz="1600" dirty="0"/>
              <a:t>Develop a demonstration study to verify that the model is performing satisfactorily and will meet the needs of agricultural land managers.</a:t>
            </a:r>
          </a:p>
          <a:p>
            <a:endParaRPr lang="en-US" sz="1600" dirty="0"/>
          </a:p>
        </p:txBody>
      </p:sp>
    </p:spTree>
    <p:extLst>
      <p:ext uri="{BB962C8B-B14F-4D97-AF65-F5344CB8AC3E}">
        <p14:creationId xmlns:p14="http://schemas.microsoft.com/office/powerpoint/2010/main" val="342266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56611" y="206391"/>
            <a:ext cx="10167617" cy="755509"/>
          </a:xfrm>
        </p:spPr>
        <p:txBody>
          <a:bodyPr/>
          <a:lstStyle/>
          <a:p>
            <a:r>
              <a:rPr lang="en-US" dirty="0">
                <a:solidFill>
                  <a:schemeClr val="tx1"/>
                </a:solidFill>
              </a:rPr>
              <a:t>ERT-23-12: Research Deliverables</a:t>
            </a:r>
          </a:p>
        </p:txBody>
      </p:sp>
      <p:graphicFrame>
        <p:nvGraphicFramePr>
          <p:cNvPr id="5" name="Table 16">
            <a:extLst>
              <a:ext uri="{FF2B5EF4-FFF2-40B4-BE49-F238E27FC236}">
                <a16:creationId xmlns:a16="http://schemas.microsoft.com/office/drawing/2014/main" id="{B52DB126-1F5B-2ED3-F67B-FB18247F2B58}"/>
              </a:ext>
            </a:extLst>
          </p:cNvPr>
          <p:cNvGraphicFramePr>
            <a:graphicFrameLocks/>
          </p:cNvGraphicFramePr>
          <p:nvPr>
            <p:extLst>
              <p:ext uri="{D42A27DB-BD31-4B8C-83A1-F6EECF244321}">
                <p14:modId xmlns:p14="http://schemas.microsoft.com/office/powerpoint/2010/main" val="4233424902"/>
              </p:ext>
            </p:extLst>
          </p:nvPr>
        </p:nvGraphicFramePr>
        <p:xfrm>
          <a:off x="955288" y="1001751"/>
          <a:ext cx="10723124" cy="4669695"/>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r>
                        <a:rPr lang="en-US" sz="1600" dirty="0">
                          <a:latin typeface="+mn-lt"/>
                        </a:rPr>
                        <a:t>Develop Design Plan for integrating nutrient and contaminant processes with Super Link and Vadose Zone within GSSHA using the Basic Modeling Interface (BMI)</a:t>
                      </a:r>
                    </a:p>
                  </a:txBody>
                  <a:tcPr marL="121920" marR="121920" marT="60960" marB="60960">
                    <a:solidFill>
                      <a:srgbClr val="C0C1C1"/>
                    </a:solidFill>
                  </a:tcPr>
                </a:tc>
                <a:tc>
                  <a:txBody>
                    <a:bodyPr/>
                    <a:lstStyle/>
                    <a:p>
                      <a:r>
                        <a:rPr lang="en-US" sz="1600" dirty="0">
                          <a:latin typeface="+mn-lt"/>
                        </a:rPr>
                        <a:t>Y</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r>
                        <a:rPr lang="en-US" sz="1600" dirty="0">
                          <a:latin typeface="+mn-lt"/>
                        </a:rPr>
                        <a:t>Develop transport simulation capabilities in the vadose zone and tile drain networks for suspended sediments, nutrients, and contaminants</a:t>
                      </a: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tc>
                  <a:txBody>
                    <a:bodyPr/>
                    <a:lstStyle/>
                    <a:p>
                      <a:r>
                        <a:rPr lang="en-US" sz="1600" dirty="0">
                          <a:latin typeface="+mn-lt"/>
                        </a:rPr>
                        <a:t>30 Sep 2025</a:t>
                      </a: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r>
                        <a:rPr lang="en-US" sz="1600" dirty="0">
                          <a:latin typeface="+mn-lt"/>
                        </a:rPr>
                        <a:t>Integrate ERDC’s Nutrient Simulation Module (NSM) with GSSHA’s Vadose Zone module</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tc>
                  <a:txBody>
                    <a:bodyPr/>
                    <a:lstStyle/>
                    <a:p>
                      <a:r>
                        <a:rPr lang="en-US" sz="1600" dirty="0">
                          <a:latin typeface="+mn-lt"/>
                        </a:rPr>
                        <a:t>30 Sep 2025</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r>
                        <a:rPr lang="en-US" sz="1600" dirty="0">
                          <a:latin typeface="+mn-lt"/>
                        </a:rPr>
                        <a:t>Integrate USGS’s PHREEQC biogeochemistry model with Vadose</a:t>
                      </a: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tc>
                  <a:txBody>
                    <a:bodyPr/>
                    <a:lstStyle/>
                    <a:p>
                      <a:r>
                        <a:rPr lang="en-US" sz="1600" dirty="0">
                          <a:latin typeface="+mn-lt"/>
                        </a:rPr>
                        <a:t>30 Sep 2025</a:t>
                      </a: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r>
                        <a:rPr lang="en-US" sz="1600" dirty="0">
                          <a:latin typeface="+mn-lt"/>
                        </a:rPr>
                        <a:t>Integrate NSM with GSSHA’s Super Link</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tc>
                  <a:txBody>
                    <a:bodyPr/>
                    <a:lstStyle/>
                    <a:p>
                      <a:r>
                        <a:rPr lang="en-US" sz="1600" dirty="0">
                          <a:latin typeface="+mn-lt"/>
                        </a:rPr>
                        <a:t>03 Mar 2026</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137136418"/>
                  </a:ext>
                </a:extLst>
              </a:tr>
            </a:tbl>
          </a:graphicData>
        </a:graphic>
      </p:graphicFrame>
    </p:spTree>
    <p:extLst>
      <p:ext uri="{BB962C8B-B14F-4D97-AF65-F5344CB8AC3E}">
        <p14:creationId xmlns:p14="http://schemas.microsoft.com/office/powerpoint/2010/main" val="306709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4CB00-160C-BB15-9C89-A6FFC901AFB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2C9B1F6-22EE-C02F-4C1E-0E04BAC0415A}"/>
              </a:ext>
            </a:extLst>
          </p:cNvPr>
          <p:cNvSpPr>
            <a:spLocks noGrp="1"/>
          </p:cNvSpPr>
          <p:nvPr>
            <p:ph type="title"/>
          </p:nvPr>
        </p:nvSpPr>
        <p:spPr>
          <a:xfrm>
            <a:off x="1756611" y="206391"/>
            <a:ext cx="10167617" cy="755509"/>
          </a:xfrm>
        </p:spPr>
        <p:txBody>
          <a:bodyPr/>
          <a:lstStyle/>
          <a:p>
            <a:r>
              <a:rPr lang="en-US" dirty="0">
                <a:solidFill>
                  <a:schemeClr val="tx1"/>
                </a:solidFill>
              </a:rPr>
              <a:t>ERT-23-12: Research Deliverables</a:t>
            </a:r>
          </a:p>
        </p:txBody>
      </p:sp>
      <p:graphicFrame>
        <p:nvGraphicFramePr>
          <p:cNvPr id="5" name="Table 16">
            <a:extLst>
              <a:ext uri="{FF2B5EF4-FFF2-40B4-BE49-F238E27FC236}">
                <a16:creationId xmlns:a16="http://schemas.microsoft.com/office/drawing/2014/main" id="{D62D3891-07C1-AE22-8CFC-00726EDC327A}"/>
              </a:ext>
            </a:extLst>
          </p:cNvPr>
          <p:cNvGraphicFramePr>
            <a:graphicFrameLocks/>
          </p:cNvGraphicFramePr>
          <p:nvPr>
            <p:extLst>
              <p:ext uri="{D42A27DB-BD31-4B8C-83A1-F6EECF244321}">
                <p14:modId xmlns:p14="http://schemas.microsoft.com/office/powerpoint/2010/main" val="16512615"/>
              </p:ext>
            </p:extLst>
          </p:nvPr>
        </p:nvGraphicFramePr>
        <p:xfrm>
          <a:off x="944131" y="996882"/>
          <a:ext cx="10723124" cy="5279646"/>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latin typeface="+mn-lt"/>
                        </a:rPr>
                        <a:t>Integrate PHREEQC with GSSHA’s Super Link</a:t>
                      </a:r>
                    </a:p>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latin typeface="+mn-lt"/>
                        </a:rPr>
                        <a:t>03 Mar 2026</a:t>
                      </a:r>
                    </a:p>
                    <a:p>
                      <a:endParaRPr lang="en-US" sz="1600" dirty="0">
                        <a:latin typeface="+mn-lt"/>
                      </a:endParaRP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latin typeface="+mn-lt"/>
                        </a:rPr>
                        <a:t>Develop time-varying ground conditions</a:t>
                      </a:r>
                    </a:p>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latin typeface="+mn-lt"/>
                        </a:rPr>
                        <a:t>03 Mar 2026</a:t>
                      </a:r>
                    </a:p>
                    <a:p>
                      <a:endParaRPr lang="en-US" sz="1600" dirty="0">
                        <a:latin typeface="+mn-lt"/>
                      </a:endParaRP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r>
                        <a:rPr lang="en-US" sz="1600" dirty="0">
                          <a:latin typeface="+mn-lt"/>
                        </a:rPr>
                        <a:t>Test and debug GSSHA-NSM</a:t>
                      </a: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r>
                        <a:rPr lang="en-US" sz="1600" dirty="0">
                          <a:latin typeface="+mn-lt"/>
                        </a:rPr>
                        <a:t>30 Sep 2026</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r>
                        <a:rPr lang="en-US" sz="1600" dirty="0">
                          <a:latin typeface="+mn-lt"/>
                        </a:rPr>
                        <a:t>Test and debug GSSHA-PHREEQC</a:t>
                      </a: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1600" dirty="0">
                          <a:latin typeface="+mn-lt"/>
                        </a:rPr>
                        <a:t>30 Sep 2026</a:t>
                      </a:r>
                    </a:p>
                    <a:p>
                      <a:endParaRPr lang="en-US" sz="1600" dirty="0">
                        <a:latin typeface="+mn-lt"/>
                      </a:endParaRP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r>
                        <a:rPr lang="en-US" sz="1600" dirty="0">
                          <a:latin typeface="+mn-lt"/>
                        </a:rPr>
                        <a:t>Develop case study</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tc>
                  <a:txBody>
                    <a:bodyPr/>
                    <a:lstStyle/>
                    <a:p>
                      <a:r>
                        <a:rPr lang="en-US" sz="1600" dirty="0">
                          <a:latin typeface="+mn-lt"/>
                        </a:rPr>
                        <a:t>31 Mar 2025</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137136418"/>
                  </a:ext>
                </a:extLst>
              </a:tr>
              <a:tr h="406517">
                <a:tc>
                  <a:txBody>
                    <a:bodyPr/>
                    <a:lstStyle/>
                    <a:p>
                      <a:r>
                        <a:rPr lang="en-US" sz="1600" dirty="0">
                          <a:latin typeface="+mn-lt"/>
                        </a:rPr>
                        <a:t>Publication: Technical note on tile drain water quality</a:t>
                      </a: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tc>
                  <a:txBody>
                    <a:bodyPr/>
                    <a:lstStyle/>
                    <a:p>
                      <a:r>
                        <a:rPr lang="en-US" sz="1600" dirty="0">
                          <a:latin typeface="+mn-lt"/>
                        </a:rPr>
                        <a:t>30 Nov 2024</a:t>
                      </a:r>
                    </a:p>
                  </a:txBody>
                  <a:tcPr marL="121920" marR="121920" marT="60960" marB="60960">
                    <a:solidFill>
                      <a:schemeClr val="bg2">
                        <a:lumMod val="85000"/>
                      </a:schemeClr>
                    </a:solidFill>
                  </a:tcPr>
                </a:tc>
                <a:tc>
                  <a:txBody>
                    <a:bodyPr/>
                    <a:lstStyle/>
                    <a:p>
                      <a:r>
                        <a:rPr lang="en-US" sz="1600" dirty="0">
                          <a:latin typeface="+mn-lt"/>
                        </a:rPr>
                        <a:t>N</a:t>
                      </a:r>
                    </a:p>
                  </a:txBody>
                  <a:tcPr marL="121920" marR="121920" marT="60960" marB="60960">
                    <a:solidFill>
                      <a:schemeClr val="bg2">
                        <a:lumMod val="85000"/>
                      </a:schemeClr>
                    </a:solidFill>
                  </a:tcPr>
                </a:tc>
                <a:extLst>
                  <a:ext uri="{0D108BD9-81ED-4DB2-BD59-A6C34878D82A}">
                    <a16:rowId xmlns:a16="http://schemas.microsoft.com/office/drawing/2014/main" val="1417313177"/>
                  </a:ext>
                </a:extLst>
              </a:tr>
              <a:tr h="406517">
                <a:tc>
                  <a:txBody>
                    <a:bodyPr/>
                    <a:lstStyle/>
                    <a:p>
                      <a:r>
                        <a:rPr lang="en-US" sz="1600" dirty="0">
                          <a:latin typeface="+mn-lt"/>
                        </a:rPr>
                        <a:t>Publication: EWN Design Tool</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tc>
                  <a:txBody>
                    <a:bodyPr/>
                    <a:lstStyle/>
                    <a:p>
                      <a:r>
                        <a:rPr lang="en-US" sz="1600" dirty="0">
                          <a:latin typeface="+mn-lt"/>
                        </a:rPr>
                        <a:t>30 Sep 2026</a:t>
                      </a:r>
                    </a:p>
                  </a:txBody>
                  <a:tcPr marL="121920" marR="121920" marT="60960" marB="60960">
                    <a:solidFill>
                      <a:srgbClr val="C0C1C1"/>
                    </a:solidFill>
                  </a:tcPr>
                </a:tc>
                <a:tc>
                  <a:txBody>
                    <a:bodyPr/>
                    <a:lstStyle/>
                    <a:p>
                      <a:r>
                        <a:rPr lang="en-US" sz="1600" dirty="0">
                          <a:latin typeface="+mn-lt"/>
                        </a:rPr>
                        <a:t>N</a:t>
                      </a:r>
                    </a:p>
                  </a:txBody>
                  <a:tcPr marL="121920" marR="121920" marT="60960" marB="60960">
                    <a:solidFill>
                      <a:srgbClr val="C0C1C1"/>
                    </a:solidFill>
                  </a:tcPr>
                </a:tc>
                <a:extLst>
                  <a:ext uri="{0D108BD9-81ED-4DB2-BD59-A6C34878D82A}">
                    <a16:rowId xmlns:a16="http://schemas.microsoft.com/office/drawing/2014/main" val="312362960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6085911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102631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ERT-23-12: Project Highlights in FY24</a:t>
            </a:r>
          </a:p>
        </p:txBody>
      </p:sp>
      <p:sp>
        <p:nvSpPr>
          <p:cNvPr id="4" name="Content Placeholder 3">
            <a:extLst>
              <a:ext uri="{FF2B5EF4-FFF2-40B4-BE49-F238E27FC236}">
                <a16:creationId xmlns:a16="http://schemas.microsoft.com/office/drawing/2014/main" id="{7E7BB06A-AD3F-DDCA-CDD1-F788A61D76B3}"/>
              </a:ext>
            </a:extLst>
          </p:cNvPr>
          <p:cNvSpPr>
            <a:spLocks noGrp="1"/>
          </p:cNvSpPr>
          <p:nvPr>
            <p:ph sz="quarter" idx="10"/>
          </p:nvPr>
        </p:nvSpPr>
        <p:spPr>
          <a:xfrm>
            <a:off x="903245" y="1168506"/>
            <a:ext cx="11010900" cy="5393987"/>
          </a:xfrm>
        </p:spPr>
        <p:txBody>
          <a:bodyPr/>
          <a:lstStyle/>
          <a:p>
            <a:pPr marL="285750" indent="-285750">
              <a:buFont typeface="Arial" panose="020B0604020202020204" pitchFamily="34" charset="0"/>
              <a:buChar char="•"/>
            </a:pPr>
            <a:r>
              <a:rPr lang="en-US" sz="1800" dirty="0"/>
              <a:t>Technical Note (in prep.): Effects of agricultural tile drains on water quality</a:t>
            </a:r>
          </a:p>
          <a:p>
            <a:pPr marL="285750" indent="-285750">
              <a:buFont typeface="Arial" panose="020B0604020202020204" pitchFamily="34" charset="0"/>
              <a:buChar char="•"/>
            </a:pPr>
            <a:r>
              <a:rPr lang="en-US" sz="1800" dirty="0"/>
              <a:t>GSSHA water quality development:</a:t>
            </a:r>
          </a:p>
          <a:p>
            <a:pPr marL="512763" lvl="1" indent="-285750">
              <a:buFont typeface="Arial" panose="020B0604020202020204" pitchFamily="34" charset="0"/>
              <a:buChar char="•"/>
            </a:pPr>
            <a:r>
              <a:rPr lang="en-US" sz="1800" dirty="0"/>
              <a:t>Developing Basic Modeling Interface (BMI) linkage between GSSHA and the USGS PHREEQC biogeochemistry </a:t>
            </a:r>
            <a:r>
              <a:rPr lang="en-US" sz="1800" dirty="0" err="1"/>
              <a:t>modelCode</a:t>
            </a:r>
            <a:r>
              <a:rPr lang="en-US" sz="1800" dirty="0"/>
              <a:t> development collaboratively managed within a private GitLab repository: </a:t>
            </a:r>
            <a:r>
              <a:rPr lang="en-US" sz="1800" dirty="0">
                <a:hlinkClick r:id="rId3"/>
              </a:rPr>
              <a:t>https://public.git.erdc.dren.mil/GSSHA/gssha</a:t>
            </a:r>
            <a:endParaRPr lang="en-US" sz="1800" dirty="0"/>
          </a:p>
          <a:p>
            <a:pPr marL="512763" lvl="1" indent="-285750">
              <a:buFont typeface="Arial" panose="020B0604020202020204" pitchFamily="34" charset="0"/>
              <a:buChar char="•"/>
            </a:pPr>
            <a:r>
              <a:rPr lang="en-US" sz="1800" dirty="0"/>
              <a:t>Developed a GSSHA water quality Case Study model using the Joe Pool Reservoir and Drainage area in the Trinity River Watershed, Texas</a:t>
            </a:r>
          </a:p>
          <a:p>
            <a:pPr marL="512763" lvl="1" indent="-285750">
              <a:buFont typeface="Arial" panose="020B0604020202020204" pitchFamily="34" charset="0"/>
              <a:buChar char="•"/>
            </a:pPr>
            <a:r>
              <a:rPr lang="en-US" sz="1800" dirty="0"/>
              <a:t>Developing a geochemical reactive transport test case to demonstrate the BMI-based coupling of the PHREEQC geochemical reaction model with GSSHA's constituent transport capabilities</a:t>
            </a:r>
          </a:p>
          <a:p>
            <a:pPr marL="512763" lvl="1" indent="-285750">
              <a:buFont typeface="Arial" panose="020B0604020202020204" pitchFamily="34" charset="0"/>
              <a:buChar char="•"/>
            </a:pPr>
            <a:r>
              <a:rPr lang="en-US" sz="1800" dirty="0"/>
              <a:t>Developing coupled GSSHA-PHREEQC test cases with domains sized to visualize contaminant transport and to run in seconds or minutes</a:t>
            </a:r>
          </a:p>
          <a:p>
            <a:pPr marL="512763" lvl="1" indent="-285750">
              <a:buFont typeface="Arial" panose="020B0604020202020204" pitchFamily="34" charset="0"/>
              <a:buChar char="•"/>
            </a:pPr>
            <a:r>
              <a:rPr lang="en-US" sz="1800" dirty="0"/>
              <a:t>Developing demonstration capabilities of the GSSHA-PHREEQC BMI (Basic Modeling Interface)</a:t>
            </a:r>
          </a:p>
          <a:p>
            <a:pPr marL="512763" lvl="1" indent="-285750">
              <a:buFont typeface="Arial" panose="020B0604020202020204" pitchFamily="34" charset="0"/>
              <a:buChar char="•"/>
            </a:pPr>
            <a:r>
              <a:rPr lang="en-US" sz="1800" dirty="0"/>
              <a:t>Developed capability to read GSSHA inputs/outputs into Python Xarray datasets</a:t>
            </a:r>
          </a:p>
          <a:p>
            <a:pPr marL="512763" lvl="1" indent="-285750">
              <a:buFont typeface="Arial" panose="020B0604020202020204" pitchFamily="34" charset="0"/>
              <a:buChar char="•"/>
            </a:pPr>
            <a:r>
              <a:rPr lang="en-US" sz="1800" dirty="0"/>
              <a:t>Expanded the documentation for the PHREEQCRM BMI example Jupyter Notebook</a:t>
            </a:r>
          </a:p>
          <a:p>
            <a:pPr marL="512763" lvl="1" indent="-285750">
              <a:buFont typeface="Arial" panose="020B0604020202020204" pitchFamily="34" charset="0"/>
              <a:buChar char="•"/>
            </a:pPr>
            <a:r>
              <a:rPr lang="en-US" sz="1800" dirty="0"/>
              <a:t>Adapting PHREEQC BMI demo notebook for use with Python's Xarray library</a:t>
            </a:r>
          </a:p>
          <a:p>
            <a:pPr marL="512763" lvl="1" indent="-285750">
              <a:buFont typeface="Arial" panose="020B0604020202020204" pitchFamily="34" charset="0"/>
              <a:buChar char="•"/>
            </a:pPr>
            <a:r>
              <a:rPr lang="en-US" sz="1800" dirty="0"/>
              <a:t>Testing the GSSHA BMI</a:t>
            </a:r>
          </a:p>
          <a:p>
            <a:endParaRPr lang="en-US" sz="1800" dirty="0"/>
          </a:p>
        </p:txBody>
      </p:sp>
    </p:spTree>
    <p:extLst>
      <p:ext uri="{BB962C8B-B14F-4D97-AF65-F5344CB8AC3E}">
        <p14:creationId xmlns:p14="http://schemas.microsoft.com/office/powerpoint/2010/main" val="83937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ERT-ASU-04: Status of Project Activities (Thru FY24) </a:t>
            </a:r>
          </a:p>
        </p:txBody>
      </p:sp>
      <p:graphicFrame>
        <p:nvGraphicFramePr>
          <p:cNvPr id="3" name="Table 2">
            <a:extLst>
              <a:ext uri="{FF2B5EF4-FFF2-40B4-BE49-F238E27FC236}">
                <a16:creationId xmlns:a16="http://schemas.microsoft.com/office/drawing/2014/main" id="{3D6E55BA-496A-E57B-C170-BB7527B5BE53}"/>
              </a:ext>
            </a:extLst>
          </p:cNvPr>
          <p:cNvGraphicFramePr>
            <a:graphicFrameLocks noGrp="1"/>
          </p:cNvGraphicFramePr>
          <p:nvPr>
            <p:extLst>
              <p:ext uri="{D42A27DB-BD31-4B8C-83A1-F6EECF244321}">
                <p14:modId xmlns:p14="http://schemas.microsoft.com/office/powerpoint/2010/main" val="1399180518"/>
              </p:ext>
            </p:extLst>
          </p:nvPr>
        </p:nvGraphicFramePr>
        <p:xfrm>
          <a:off x="869796" y="1017551"/>
          <a:ext cx="11020982" cy="5471599"/>
        </p:xfrm>
        <a:graphic>
          <a:graphicData uri="http://schemas.openxmlformats.org/drawingml/2006/table">
            <a:tbl>
              <a:tblPr firstRow="1" firstCol="1" bandRow="1">
                <a:tableStyleId>{D7AC3CCA-C797-4891-BE02-D94E43425B78}</a:tableStyleId>
              </a:tblPr>
              <a:tblGrid>
                <a:gridCol w="3300760">
                  <a:extLst>
                    <a:ext uri="{9D8B030D-6E8A-4147-A177-3AD203B41FA5}">
                      <a16:colId xmlns:a16="http://schemas.microsoft.com/office/drawing/2014/main" val="1522188827"/>
                    </a:ext>
                  </a:extLst>
                </a:gridCol>
                <a:gridCol w="1628078">
                  <a:extLst>
                    <a:ext uri="{9D8B030D-6E8A-4147-A177-3AD203B41FA5}">
                      <a16:colId xmlns:a16="http://schemas.microsoft.com/office/drawing/2014/main" val="1137186617"/>
                    </a:ext>
                  </a:extLst>
                </a:gridCol>
                <a:gridCol w="2575932">
                  <a:extLst>
                    <a:ext uri="{9D8B030D-6E8A-4147-A177-3AD203B41FA5}">
                      <a16:colId xmlns:a16="http://schemas.microsoft.com/office/drawing/2014/main" val="1548724805"/>
                    </a:ext>
                  </a:extLst>
                </a:gridCol>
                <a:gridCol w="1059366">
                  <a:extLst>
                    <a:ext uri="{9D8B030D-6E8A-4147-A177-3AD203B41FA5}">
                      <a16:colId xmlns:a16="http://schemas.microsoft.com/office/drawing/2014/main" val="3083198129"/>
                    </a:ext>
                  </a:extLst>
                </a:gridCol>
                <a:gridCol w="1360448">
                  <a:extLst>
                    <a:ext uri="{9D8B030D-6E8A-4147-A177-3AD203B41FA5}">
                      <a16:colId xmlns:a16="http://schemas.microsoft.com/office/drawing/2014/main" val="1518379010"/>
                    </a:ext>
                  </a:extLst>
                </a:gridCol>
                <a:gridCol w="1096398">
                  <a:extLst>
                    <a:ext uri="{9D8B030D-6E8A-4147-A177-3AD203B41FA5}">
                      <a16:colId xmlns:a16="http://schemas.microsoft.com/office/drawing/2014/main" val="3206198376"/>
                    </a:ext>
                  </a:extLst>
                </a:gridCol>
              </a:tblGrid>
              <a:tr h="436699">
                <a:tc>
                  <a:txBody>
                    <a:bodyPr/>
                    <a:lstStyle/>
                    <a:p>
                      <a:pPr marL="0" marR="0">
                        <a:lnSpc>
                          <a:spcPct val="115000"/>
                        </a:lnSpc>
                        <a:spcAft>
                          <a:spcPts val="600"/>
                        </a:spcAft>
                      </a:pPr>
                      <a:r>
                        <a:rPr lang="en-US" sz="800" dirty="0">
                          <a:effectLst/>
                        </a:rPr>
                        <a:t>Activity</a:t>
                      </a:r>
                      <a:endParaRPr lang="en-US" sz="8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lnSpc>
                          <a:spcPct val="115000"/>
                        </a:lnSpc>
                        <a:spcAft>
                          <a:spcPts val="600"/>
                        </a:spcAft>
                      </a:pPr>
                      <a:r>
                        <a:rPr lang="en-US" sz="800">
                          <a:effectLst/>
                        </a:rPr>
                        <a:t>Deliverable</a:t>
                      </a:r>
                      <a:endParaRPr lang="en-US" sz="8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lnSpc>
                          <a:spcPct val="115000"/>
                        </a:lnSpc>
                        <a:spcAft>
                          <a:spcPts val="600"/>
                        </a:spcAft>
                      </a:pPr>
                      <a:r>
                        <a:rPr lang="en-US" sz="800">
                          <a:effectLst/>
                        </a:rPr>
                        <a:t>Communication/Technical Transfer Plan</a:t>
                      </a:r>
                      <a:endParaRPr lang="en-US" sz="8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lnSpc>
                          <a:spcPct val="115000"/>
                        </a:lnSpc>
                        <a:spcAft>
                          <a:spcPts val="600"/>
                        </a:spcAft>
                      </a:pPr>
                      <a:r>
                        <a:rPr lang="en-US" sz="800">
                          <a:effectLst/>
                        </a:rPr>
                        <a:t>Lead POC</a:t>
                      </a:r>
                      <a:endParaRPr lang="en-US" sz="8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lnSpc>
                          <a:spcPct val="115000"/>
                        </a:lnSpc>
                        <a:spcAft>
                          <a:spcPts val="600"/>
                        </a:spcAft>
                      </a:pPr>
                      <a:r>
                        <a:rPr lang="en-US" sz="800">
                          <a:effectLst/>
                        </a:rPr>
                        <a:t>Anticipated Start Date (quarter and year)</a:t>
                      </a:r>
                      <a:endParaRPr lang="en-US" sz="8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lnSpc>
                          <a:spcPct val="115000"/>
                        </a:lnSpc>
                        <a:spcAft>
                          <a:spcPts val="600"/>
                        </a:spcAft>
                      </a:pPr>
                      <a:r>
                        <a:rPr lang="en-US" sz="800">
                          <a:effectLst/>
                        </a:rPr>
                        <a:t>Anticipated End Date (quarter and year)</a:t>
                      </a:r>
                      <a:endParaRPr lang="en-US" sz="8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944992539"/>
                  </a:ext>
                </a:extLst>
              </a:tr>
              <a:tr h="645500">
                <a:tc>
                  <a:txBody>
                    <a:bodyPr/>
                    <a:lstStyle/>
                    <a:p>
                      <a:pPr marL="0" marR="0">
                        <a:spcAft>
                          <a:spcPts val="600"/>
                        </a:spcAft>
                      </a:pPr>
                      <a:r>
                        <a:rPr lang="en-US" sz="800" dirty="0">
                          <a:effectLst/>
                        </a:rPr>
                        <a:t>Task 1. Develop Design Plan for Integrating nutrient and contaminant processes with Super Link, Vadose zone, and Groundwater within GSSHA</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Design document for use in directing integration activities.</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Published ERDC Technical Report</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Todd Steissberg</a:t>
                      </a:r>
                      <a:endParaRPr lang="en-US" sz="700" dirty="0">
                        <a:effectLst/>
                      </a:endParaRPr>
                    </a:p>
                    <a:p>
                      <a:pPr marL="0" marR="0">
                        <a:spcAft>
                          <a:spcPts val="600"/>
                        </a:spcAft>
                      </a:pPr>
                      <a:r>
                        <a:rPr lang="en-US" sz="800" dirty="0">
                          <a:effectLst/>
                        </a:rPr>
                        <a:t> </a:t>
                      </a:r>
                      <a:endParaRPr lang="en-US" sz="700" dirty="0">
                        <a:effectLst/>
                      </a:endParaRPr>
                    </a:p>
                    <a:p>
                      <a:pPr marL="0" marR="0">
                        <a:spcAft>
                          <a:spcPts val="600"/>
                        </a:spcAft>
                      </a:pPr>
                      <a:r>
                        <a:rPr lang="en-US" sz="800" dirty="0">
                          <a:effectLst/>
                        </a:rPr>
                        <a:t> </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3</a:t>
                      </a:r>
                      <a:r>
                        <a:rPr lang="en-US" sz="800" baseline="30000">
                          <a:effectLst/>
                        </a:rPr>
                        <a:t>rd</a:t>
                      </a:r>
                      <a:r>
                        <a:rPr lang="en-US" sz="800">
                          <a:effectLst/>
                        </a:rPr>
                        <a:t>/FY23</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4</a:t>
                      </a:r>
                      <a:r>
                        <a:rPr lang="en-US" sz="800" baseline="30000">
                          <a:effectLst/>
                        </a:rPr>
                        <a:t>th</a:t>
                      </a:r>
                      <a:r>
                        <a:rPr lang="en-US" sz="800">
                          <a:effectLst/>
                        </a:rPr>
                        <a:t>/FY23</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2692241570"/>
                  </a:ext>
                </a:extLst>
              </a:tr>
              <a:tr h="645500">
                <a:tc>
                  <a:txBody>
                    <a:bodyPr/>
                    <a:lstStyle/>
                    <a:p>
                      <a:pPr marL="0" marR="0">
                        <a:spcAft>
                          <a:spcPts val="600"/>
                        </a:spcAft>
                      </a:pPr>
                      <a:r>
                        <a:rPr lang="en-US" sz="800" dirty="0">
                          <a:effectLst/>
                        </a:rPr>
                        <a:t>Task 2. Develop transport capabilities in the Vadose zone and tile drain networks for suspended sediments, nutrients, and contaminants</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Updated GSSHA Model</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ERDC GitHub Site, Coastal and Hydraulics Laboratory Web Site</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Chuck Downer</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3rd/FY23</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2nd/FY24</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4176342044"/>
                  </a:ext>
                </a:extLst>
              </a:tr>
              <a:tr h="387300">
                <a:tc>
                  <a:txBody>
                    <a:bodyPr/>
                    <a:lstStyle/>
                    <a:p>
                      <a:pPr marL="0" marR="0">
                        <a:spcAft>
                          <a:spcPts val="600"/>
                        </a:spcAft>
                      </a:pPr>
                      <a:r>
                        <a:rPr lang="en-US" sz="800" dirty="0">
                          <a:effectLst/>
                        </a:rPr>
                        <a:t>Task 3. Integration of NSM with Vadose zone module</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Updated GSSHA model</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ERDC GitHub Site, Coastal and Hydraulics Laboratory Web Site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Chuck Downer</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3</a:t>
                      </a:r>
                      <a:r>
                        <a:rPr lang="en-US" sz="800" baseline="30000">
                          <a:effectLst/>
                        </a:rPr>
                        <a:t>rd</a:t>
                      </a:r>
                      <a:r>
                        <a:rPr lang="en-US" sz="800">
                          <a:effectLst/>
                        </a:rPr>
                        <a:t>/FY23</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2</a:t>
                      </a:r>
                      <a:r>
                        <a:rPr lang="en-US" sz="800" baseline="30000">
                          <a:effectLst/>
                        </a:rPr>
                        <a:t>nd</a:t>
                      </a:r>
                      <a:r>
                        <a:rPr lang="en-US" sz="800">
                          <a:effectLst/>
                        </a:rPr>
                        <a:t>/FY24</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3057034616"/>
                  </a:ext>
                </a:extLst>
              </a:tr>
              <a:tr h="387300">
                <a:tc>
                  <a:txBody>
                    <a:bodyPr/>
                    <a:lstStyle/>
                    <a:p>
                      <a:pPr marL="0" marR="0">
                        <a:spcAft>
                          <a:spcPts val="600"/>
                        </a:spcAft>
                      </a:pPr>
                      <a:r>
                        <a:rPr lang="en-US" sz="800">
                          <a:effectLst/>
                        </a:rPr>
                        <a:t>Task 4. Integration of CSM with Vadose zone module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Updated GSSHA model</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ERDC GitHub Site, Coastal and Hydraulics Laboratory Web Site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Chuck Downer</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2</a:t>
                      </a:r>
                      <a:r>
                        <a:rPr lang="en-US" sz="800" baseline="30000">
                          <a:effectLst/>
                        </a:rPr>
                        <a:t>nd</a:t>
                      </a:r>
                      <a:r>
                        <a:rPr lang="en-US" sz="800">
                          <a:effectLst/>
                        </a:rPr>
                        <a:t>/FY24</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1</a:t>
                      </a:r>
                      <a:r>
                        <a:rPr lang="en-US" sz="800" baseline="30000">
                          <a:effectLst/>
                        </a:rPr>
                        <a:t>st</a:t>
                      </a:r>
                      <a:r>
                        <a:rPr lang="en-US" sz="800">
                          <a:effectLst/>
                        </a:rPr>
                        <a:t>/FY25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633830555"/>
                  </a:ext>
                </a:extLst>
              </a:tr>
              <a:tr h="387300">
                <a:tc>
                  <a:txBody>
                    <a:bodyPr/>
                    <a:lstStyle/>
                    <a:p>
                      <a:pPr marL="0" marR="0">
                        <a:spcAft>
                          <a:spcPts val="600"/>
                        </a:spcAft>
                      </a:pPr>
                      <a:r>
                        <a:rPr lang="en-US" sz="800">
                          <a:effectLst/>
                        </a:rPr>
                        <a:t>Task 5. Integration of NSM with Super Link</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Updated GSSHA model</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ERDC GitHub Site, Coastal and Hydraulics Laboratory Web Site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Chuck Downer</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3</a:t>
                      </a:r>
                      <a:r>
                        <a:rPr lang="en-US" sz="800" baseline="30000">
                          <a:effectLst/>
                        </a:rPr>
                        <a:t>rd</a:t>
                      </a:r>
                      <a:r>
                        <a:rPr lang="en-US" sz="800">
                          <a:effectLst/>
                        </a:rPr>
                        <a:t>/FY24</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2</a:t>
                      </a:r>
                      <a:r>
                        <a:rPr lang="en-US" sz="800" baseline="30000">
                          <a:effectLst/>
                        </a:rPr>
                        <a:t>nd</a:t>
                      </a:r>
                      <a:r>
                        <a:rPr lang="en-US" sz="800">
                          <a:effectLst/>
                        </a:rPr>
                        <a:t>/FY25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4186797825"/>
                  </a:ext>
                </a:extLst>
              </a:tr>
              <a:tr h="387300">
                <a:tc>
                  <a:txBody>
                    <a:bodyPr/>
                    <a:lstStyle/>
                    <a:p>
                      <a:pPr marL="0" marR="0">
                        <a:spcAft>
                          <a:spcPts val="600"/>
                        </a:spcAft>
                      </a:pPr>
                      <a:r>
                        <a:rPr lang="en-US" sz="800">
                          <a:effectLst/>
                        </a:rPr>
                        <a:t>Task 6. Integration of CSM with Super Link</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Updated GSSHA model</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ERDC GitHub Site, Coastal and Hydraulics Laboratory Web Site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Chuck Downer</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1</a:t>
                      </a:r>
                      <a:r>
                        <a:rPr lang="en-US" sz="800" baseline="30000">
                          <a:effectLst/>
                        </a:rPr>
                        <a:t>st</a:t>
                      </a:r>
                      <a:r>
                        <a:rPr lang="en-US" sz="800">
                          <a:effectLst/>
                        </a:rPr>
                        <a:t>/FY25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4</a:t>
                      </a:r>
                      <a:r>
                        <a:rPr lang="en-US" sz="800" baseline="30000">
                          <a:effectLst/>
                        </a:rPr>
                        <a:t>th</a:t>
                      </a:r>
                      <a:r>
                        <a:rPr lang="en-US" sz="800">
                          <a:effectLst/>
                        </a:rPr>
                        <a:t>/FY25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3290782255"/>
                  </a:ext>
                </a:extLst>
              </a:tr>
              <a:tr h="387300">
                <a:tc>
                  <a:txBody>
                    <a:bodyPr/>
                    <a:lstStyle/>
                    <a:p>
                      <a:pPr marL="0" marR="0">
                        <a:spcAft>
                          <a:spcPts val="600"/>
                        </a:spcAft>
                      </a:pPr>
                      <a:r>
                        <a:rPr lang="en-US" sz="800">
                          <a:effectLst/>
                        </a:rPr>
                        <a:t>Task 7. Development of time varying Ground Concentrations</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Updated GSSHA model</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ERDC GitHub Site, Coastal and Hydraulics Laboratory Web Site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Chuck Downer</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1st/FY25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4th/FY25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1425330396"/>
                  </a:ext>
                </a:extLst>
              </a:tr>
              <a:tr h="387300">
                <a:tc>
                  <a:txBody>
                    <a:bodyPr/>
                    <a:lstStyle/>
                    <a:p>
                      <a:pPr marL="0" marR="0">
                        <a:spcAft>
                          <a:spcPts val="600"/>
                        </a:spcAft>
                      </a:pPr>
                      <a:r>
                        <a:rPr lang="en-US" sz="800">
                          <a:effectLst/>
                        </a:rPr>
                        <a:t>Task 8. Testing and Debugging of NSM integration with GSSHA</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Updated GSSHA model, Technical Note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Published ERDC Technical Note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Todd Steissberg</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3</a:t>
                      </a:r>
                      <a:r>
                        <a:rPr lang="en-US" sz="800" baseline="30000">
                          <a:effectLst/>
                        </a:rPr>
                        <a:t>rd</a:t>
                      </a:r>
                      <a:r>
                        <a:rPr lang="en-US" sz="800">
                          <a:effectLst/>
                        </a:rPr>
                        <a:t>/FY25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2</a:t>
                      </a:r>
                      <a:r>
                        <a:rPr lang="en-US" sz="800" baseline="30000">
                          <a:effectLst/>
                        </a:rPr>
                        <a:t>nd</a:t>
                      </a:r>
                      <a:r>
                        <a:rPr lang="en-US" sz="800">
                          <a:effectLst/>
                        </a:rPr>
                        <a:t>/FY26</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1880333792"/>
                  </a:ext>
                </a:extLst>
              </a:tr>
              <a:tr h="387300">
                <a:tc>
                  <a:txBody>
                    <a:bodyPr/>
                    <a:lstStyle/>
                    <a:p>
                      <a:pPr marL="0" marR="0">
                        <a:spcAft>
                          <a:spcPts val="600"/>
                        </a:spcAft>
                      </a:pPr>
                      <a:r>
                        <a:rPr lang="en-US" sz="800">
                          <a:effectLst/>
                        </a:rPr>
                        <a:t>Task 9. Testing and Debugging of CSM integration with GSSHA</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Updated GSSHA model, Technical Note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Published ERDC Technical Note</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Todd Steissberg</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3</a:t>
                      </a:r>
                      <a:r>
                        <a:rPr lang="en-US" sz="800" baseline="30000">
                          <a:effectLst/>
                        </a:rPr>
                        <a:t>rd</a:t>
                      </a:r>
                      <a:r>
                        <a:rPr lang="en-US" sz="800">
                          <a:effectLst/>
                        </a:rPr>
                        <a:t>/FY25</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2</a:t>
                      </a:r>
                      <a:r>
                        <a:rPr lang="en-US" sz="800" baseline="30000">
                          <a:effectLst/>
                        </a:rPr>
                        <a:t>nd</a:t>
                      </a:r>
                      <a:r>
                        <a:rPr lang="en-US" sz="800">
                          <a:effectLst/>
                        </a:rPr>
                        <a:t>/FY26</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2455415818"/>
                  </a:ext>
                </a:extLst>
              </a:tr>
              <a:tr h="387300">
                <a:tc>
                  <a:txBody>
                    <a:bodyPr/>
                    <a:lstStyle/>
                    <a:p>
                      <a:pPr marL="0" marR="0">
                        <a:spcAft>
                          <a:spcPts val="600"/>
                        </a:spcAft>
                      </a:pPr>
                      <a:r>
                        <a:rPr lang="en-US" sz="800">
                          <a:effectLst/>
                        </a:rPr>
                        <a:t>Task 10. Development and Execution of Seven Mile Creek Demonstration Study</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Seven Mile Creek GSSHA model, Technical Report</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Published ERDC Technical Report</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Nawa Pradhan</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1</a:t>
                      </a:r>
                      <a:r>
                        <a:rPr lang="en-US" sz="800" baseline="30000">
                          <a:effectLst/>
                        </a:rPr>
                        <a:t>st</a:t>
                      </a:r>
                      <a:r>
                        <a:rPr lang="en-US" sz="800">
                          <a:effectLst/>
                        </a:rPr>
                        <a:t>/FY26</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4</a:t>
                      </a:r>
                      <a:r>
                        <a:rPr lang="en-US" sz="800" baseline="30000">
                          <a:effectLst/>
                        </a:rPr>
                        <a:t>th</a:t>
                      </a:r>
                      <a:r>
                        <a:rPr lang="en-US" sz="800">
                          <a:effectLst/>
                        </a:rPr>
                        <a:t>/FY26</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3093715657"/>
                  </a:ext>
                </a:extLst>
              </a:tr>
              <a:tr h="387300">
                <a:tc>
                  <a:txBody>
                    <a:bodyPr/>
                    <a:lstStyle/>
                    <a:p>
                      <a:pPr marL="0" marR="0">
                        <a:spcAft>
                          <a:spcPts val="600"/>
                        </a:spcAft>
                      </a:pPr>
                      <a:r>
                        <a:rPr lang="en-US" sz="800">
                          <a:effectLst/>
                        </a:rPr>
                        <a:t>Task 11. Conferences/Journals</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Conference Papers, Journal Articles</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Conference Publications and Presentations, Published Journal Articles</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Todd Steissberg</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1</a:t>
                      </a:r>
                      <a:r>
                        <a:rPr lang="en-US" sz="800" baseline="30000">
                          <a:effectLst/>
                        </a:rPr>
                        <a:t>st</a:t>
                      </a:r>
                      <a:r>
                        <a:rPr lang="en-US" sz="800">
                          <a:effectLst/>
                        </a:rPr>
                        <a:t>/FY26</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4</a:t>
                      </a:r>
                      <a:r>
                        <a:rPr lang="en-US" sz="800" baseline="30000">
                          <a:effectLst/>
                        </a:rPr>
                        <a:t>th</a:t>
                      </a:r>
                      <a:r>
                        <a:rPr lang="en-US" sz="800">
                          <a:effectLst/>
                        </a:rPr>
                        <a:t>/FY26</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2537284676"/>
                  </a:ext>
                </a:extLst>
              </a:tr>
              <a:tr h="258200">
                <a:tc>
                  <a:txBody>
                    <a:bodyPr/>
                    <a:lstStyle/>
                    <a:p>
                      <a:pPr marL="0" marR="0">
                        <a:spcAft>
                          <a:spcPts val="600"/>
                        </a:spcAft>
                      </a:pPr>
                      <a:r>
                        <a:rPr lang="en-US" sz="800">
                          <a:effectLst/>
                        </a:rPr>
                        <a:t>Task 12. Workshop with USACE District Personnel</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Workshop</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Workshop</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Chuck Downer</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a:effectLst/>
                        </a:rPr>
                        <a:t>1</a:t>
                      </a:r>
                      <a:r>
                        <a:rPr lang="en-US" sz="800" baseline="30000">
                          <a:effectLst/>
                        </a:rPr>
                        <a:t>st</a:t>
                      </a:r>
                      <a:r>
                        <a:rPr lang="en-US" sz="800">
                          <a:effectLst/>
                        </a:rPr>
                        <a:t>/FY26</a:t>
                      </a:r>
                      <a:endParaRPr lang="en-US" sz="70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tc>
                  <a:txBody>
                    <a:bodyPr/>
                    <a:lstStyle/>
                    <a:p>
                      <a:pPr marL="0" marR="0">
                        <a:spcAft>
                          <a:spcPts val="600"/>
                        </a:spcAft>
                      </a:pPr>
                      <a:r>
                        <a:rPr lang="en-US" sz="800" dirty="0">
                          <a:effectLst/>
                        </a:rPr>
                        <a:t>4</a:t>
                      </a:r>
                      <a:r>
                        <a:rPr lang="en-US" sz="800" baseline="30000" dirty="0">
                          <a:effectLst/>
                        </a:rPr>
                        <a:t>th</a:t>
                      </a:r>
                      <a:r>
                        <a:rPr lang="en-US" sz="800" dirty="0">
                          <a:effectLst/>
                        </a:rPr>
                        <a:t>/FY26</a:t>
                      </a:r>
                      <a:endParaRPr lang="en-US" sz="700" dirty="0">
                        <a:effectLst/>
                        <a:latin typeface="Calibri" panose="020F0502020204030204" pitchFamily="34" charset="0"/>
                        <a:ea typeface="MS Mincho" panose="02020609040205080304" pitchFamily="49" charset="-128"/>
                        <a:cs typeface="Times New Roman" panose="02020603050405020304" pitchFamily="18" charset="0"/>
                      </a:endParaRPr>
                    </a:p>
                  </a:txBody>
                  <a:tcPr marL="48413" marR="48413" marT="0" marB="0"/>
                </a:tc>
                <a:extLst>
                  <a:ext uri="{0D108BD9-81ED-4DB2-BD59-A6C34878D82A}">
                    <a16:rowId xmlns:a16="http://schemas.microsoft.com/office/drawing/2014/main" val="3881185879"/>
                  </a:ext>
                </a:extLst>
              </a:tr>
            </a:tbl>
          </a:graphicData>
        </a:graphic>
      </p:graphicFrame>
    </p:spTree>
    <p:extLst>
      <p:ext uri="{BB962C8B-B14F-4D97-AF65-F5344CB8AC3E}">
        <p14:creationId xmlns:p14="http://schemas.microsoft.com/office/powerpoint/2010/main" val="42426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072832"/>
            <a:ext cx="10991445" cy="5600700"/>
          </a:xfrm>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Case study development was paused to focus on BMI development to link GSSHA with NSM and PHREEQC</a:t>
            </a:r>
          </a:p>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FY24 tasks were paused due to budget cuts. LimnoTech continued to make progress on </a:t>
            </a:r>
            <a:r>
              <a:rPr lang="en-US" sz="2400" dirty="0">
                <a:solidFill>
                  <a:schemeClr val="tx1"/>
                </a:solidFill>
              </a:rPr>
              <a:t>model capability and case study development </a:t>
            </a:r>
            <a:r>
              <a:rPr lang="en-US" sz="2400" dirty="0">
                <a:solidFill>
                  <a:schemeClr val="tx1"/>
                </a:solidFill>
                <a:effectLst/>
                <a:latin typeface="Calibri" panose="020F0502020204030204" pitchFamily="34" charset="0"/>
              </a:rPr>
              <a:t>under a task order funded in FY23.</a:t>
            </a:r>
          </a:p>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If funding is available in FY25, ERDC plans to continue development as planned in the PMP.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ERT-23-12: Delays and difficulties</a:t>
            </a:r>
          </a:p>
        </p:txBody>
      </p:sp>
    </p:spTree>
    <p:extLst>
      <p:ext uri="{BB962C8B-B14F-4D97-AF65-F5344CB8AC3E}">
        <p14:creationId xmlns:p14="http://schemas.microsoft.com/office/powerpoint/2010/main" val="1743304089"/>
      </p:ext>
    </p:extLst>
  </p:cSld>
  <p:clrMapOvr>
    <a:masterClrMapping/>
  </p:clrMapOvr>
</p:sld>
</file>

<file path=ppt/theme/theme1.xml><?xml version="1.0" encoding="utf-8"?>
<a:theme xmlns:a="http://schemas.openxmlformats.org/drawingml/2006/main" name="1_UNCLASS No Border">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WN Slide Template - Main" id="{FF00BCFF-968D-154E-9B61-64D55EA62473}" vid="{00F51031-CFD3-4945-A097-52F6B4C85B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45D28C5B06AF478B2531C17E85C6A0" ma:contentTypeVersion="2" ma:contentTypeDescription="Create a new document." ma:contentTypeScope="" ma:versionID="a607b088d1f823daad15e4fd0f18d4f2">
  <xsd:schema xmlns:xsd="http://www.w3.org/2001/XMLSchema" xmlns:xs="http://www.w3.org/2001/XMLSchema" xmlns:p="http://schemas.microsoft.com/office/2006/metadata/properties" xmlns:ns2="1c1d9cf8-8fbb-4cb0-bc90-ffce08f888e0" targetNamespace="http://schemas.microsoft.com/office/2006/metadata/properties" ma:root="true" ma:fieldsID="0e0cbf54ee846107550037296ab1abce" ns2:_="">
    <xsd:import namespace="1c1d9cf8-8fbb-4cb0-bc90-ffce08f888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1d9cf8-8fbb-4cb0-bc90-ffce08f888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2.xml><?xml version="1.0" encoding="utf-8"?>
<ds:datastoreItem xmlns:ds="http://schemas.openxmlformats.org/officeDocument/2006/customXml" ds:itemID="{9DB4222E-8A83-46AC-9795-A2179EAE5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1d9cf8-8fbb-4cb0-bc90-ffce08f88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8C2CD5-50C2-4A7C-996A-3D6312B83669}">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1c1d9cf8-8fbb-4cb0-bc90-ffce08f888e0"/>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EWN Slide Template - IPR 2023</Template>
  <TotalTime>519</TotalTime>
  <Words>1296</Words>
  <Application>Microsoft Macintosh PowerPoint</Application>
  <PresentationFormat>Widescreen</PresentationFormat>
  <Paragraphs>186</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1_UNCLASS No Border</vt:lpstr>
      <vt:lpstr>EWN FY24 End of Year In-Progress Review</vt:lpstr>
      <vt:lpstr>ERT-23-12: Project Objectives</vt:lpstr>
      <vt:lpstr>ERT-23-12: Research Deliverables</vt:lpstr>
      <vt:lpstr>ERT-23-12: Research Deliverables</vt:lpstr>
      <vt:lpstr>ERT-23-12: Project Highlights in FY24</vt:lpstr>
      <vt:lpstr>ERT-ASU-04: Status of Project Activities (Thru FY24) </vt:lpstr>
      <vt:lpstr>ERT-23-12: Delays and 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EWN FY23 Mid Year In-Progress Review</dc:title>
  <dc:creator>Chambers, Courtney E CIV USARMY CEERD-EL (USA)</dc:creator>
  <cp:lastModifiedBy>Steissberg, Todd E ERDC-RDE-EL-CA CIV</cp:lastModifiedBy>
  <cp:revision>27</cp:revision>
  <dcterms:created xsi:type="dcterms:W3CDTF">2023-09-18T18:33:49Z</dcterms:created>
  <dcterms:modified xsi:type="dcterms:W3CDTF">2024-10-31T11:18:39Z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0x010100F745D28C5B06AF478B2531C17E85C6A0</vt:lpwstr>
  </property>
</Properties>
</file>