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4"/>
  </p:notesMasterIdLst>
  <p:handoutMasterIdLst>
    <p:handoutMasterId r:id="rId15"/>
  </p:handoutMasterIdLst>
  <p:sldIdLst>
    <p:sldId id="301" r:id="rId5"/>
    <p:sldId id="303" r:id="rId6"/>
    <p:sldId id="302" r:id="rId7"/>
    <p:sldId id="611" r:id="rId8"/>
    <p:sldId id="305" r:id="rId9"/>
    <p:sldId id="609" r:id="rId10"/>
    <p:sldId id="610" r:id="rId11"/>
    <p:sldId id="607" r:id="rId12"/>
    <p:sldId id="6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8AA"/>
    <a:srgbClr val="0A203C"/>
    <a:srgbClr val="C0C1C1"/>
    <a:srgbClr val="82B283"/>
    <a:srgbClr val="1B1B1B"/>
    <a:srgbClr val="08203C"/>
    <a:srgbClr val="0E203B"/>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93490" autoAdjust="0"/>
  </p:normalViewPr>
  <p:slideViewPr>
    <p:cSldViewPr snapToGrid="0">
      <p:cViewPr varScale="1">
        <p:scale>
          <a:sx n="144" d="100"/>
          <a:sy n="144" d="100"/>
        </p:scale>
        <p:origin x="232" y="2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10/31/24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FB308-FD28-B5F2-A311-1049A845C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C4A8D-BCD9-B221-B745-B7DC4229C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6EC2F1-58B8-C01A-739B-81D3D175D3A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a:extLst>
              <a:ext uri="{FF2B5EF4-FFF2-40B4-BE49-F238E27FC236}">
                <a16:creationId xmlns:a16="http://schemas.microsoft.com/office/drawing/2014/main" id="{87C95634-6029-8994-A43A-297DAF9A6885}"/>
              </a:ext>
            </a:extLst>
          </p:cNvPr>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28546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3687E-7B3D-4A0A-0746-3D57DB97F6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1B62C-5DCA-0130-A7DA-42479B0DE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FBDAC-8DD8-C1CE-A67E-2F1E0046F87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a:extLst>
              <a:ext uri="{FF2B5EF4-FFF2-40B4-BE49-F238E27FC236}">
                <a16:creationId xmlns:a16="http://schemas.microsoft.com/office/drawing/2014/main" id="{50FF1629-8C23-C426-A02A-CF1B2C8D4EBB}"/>
              </a:ext>
            </a:extLst>
          </p:cNvPr>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227705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233592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593160"/>
          </a:xfrm>
        </p:spPr>
        <p:txBody>
          <a:bodyPr/>
          <a:lstStyle/>
          <a:p>
            <a:r>
              <a:rPr lang="en-US" dirty="0"/>
              <a:t>EWN FY24 </a:t>
            </a:r>
            <a:r>
              <a:rPr lang="en-US" cap="none" dirty="0"/>
              <a:t>End of Year In-Progress Review</a:t>
            </a:r>
            <a:endParaRPr lang="en-US"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574862"/>
            <a:ext cx="7428510" cy="1349474"/>
          </a:xfrm>
        </p:spPr>
        <p:txBody>
          <a:bodyPr/>
          <a:lstStyle/>
          <a:p>
            <a:r>
              <a:rPr lang="en-US" dirty="0"/>
              <a:t>Name of Project: Data Science to Advance Nature-based Solutions for Water Resource Management</a:t>
            </a:r>
          </a:p>
          <a:p>
            <a:r>
              <a:rPr lang="en-US" dirty="0"/>
              <a:t>Project Code: ERT-ASU-04</a:t>
            </a:r>
          </a:p>
          <a:p>
            <a:r>
              <a:rPr lang="en-US" dirty="0"/>
              <a:t>PI Name(s): Todd Steissberg, Selcuk Candan, Rebecca Muenich</a:t>
            </a:r>
          </a:p>
          <a:p>
            <a:r>
              <a:rPr lang="en-US" dirty="0"/>
              <a:t>Funding per FY ($K, add/remove columns as needed)</a:t>
            </a:r>
          </a:p>
        </p:txBody>
      </p:sp>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graphicFrame>
        <p:nvGraphicFramePr>
          <p:cNvPr id="5" name="Table 2">
            <a:extLst>
              <a:ext uri="{FF2B5EF4-FFF2-40B4-BE49-F238E27FC236}">
                <a16:creationId xmlns:a16="http://schemas.microsoft.com/office/drawing/2014/main" id="{31BD83D3-6577-A985-05BC-1465F3980B79}"/>
              </a:ext>
            </a:extLst>
          </p:cNvPr>
          <p:cNvGraphicFramePr>
            <a:graphicFrameLocks noGrp="1"/>
          </p:cNvGraphicFramePr>
          <p:nvPr>
            <p:extLst>
              <p:ext uri="{D42A27DB-BD31-4B8C-83A1-F6EECF244321}">
                <p14:modId xmlns:p14="http://schemas.microsoft.com/office/powerpoint/2010/main" val="1938414028"/>
              </p:ext>
            </p:extLst>
          </p:nvPr>
        </p:nvGraphicFramePr>
        <p:xfrm>
          <a:off x="266700" y="4057673"/>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FY25</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dirty="0">
                          <a:solidFill>
                            <a:schemeClr val="bg2">
                              <a:lumMod val="95000"/>
                            </a:schemeClr>
                          </a:solidFill>
                        </a:rPr>
                        <a:t>$0K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$395K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rPr>
                        <a:t>$200K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rPr>
                        <a:t>$395K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chemeClr val="bg2">
                              <a:lumMod val="95000"/>
                            </a:schemeClr>
                          </a:solidFill>
                          <a:effectLst/>
                          <a:uLnTx/>
                          <a:uFillTx/>
                          <a:latin typeface="Arial" panose="020B0604020202020204" pitchFamily="34" charset="0"/>
                          <a:ea typeface="+mn-ea"/>
                          <a:cs typeface="Arial" panose="020B0604020202020204" pitchFamily="34" charset="0"/>
                        </a:rPr>
                        <a:t>$990K</a:t>
                      </a:r>
                      <a:endPar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pic>
        <p:nvPicPr>
          <p:cNvPr id="10" name="Picture 9">
            <a:extLst>
              <a:ext uri="{FF2B5EF4-FFF2-40B4-BE49-F238E27FC236}">
                <a16:creationId xmlns:a16="http://schemas.microsoft.com/office/drawing/2014/main" id="{DBFCBC00-BA55-DB4D-B625-C004BEAE8EBA}"/>
              </a:ext>
            </a:extLst>
          </p:cNvPr>
          <p:cNvPicPr>
            <a:picLocks noChangeAspect="1"/>
          </p:cNvPicPr>
          <p:nvPr/>
        </p:nvPicPr>
        <p:blipFill>
          <a:blip r:embed="rId2"/>
          <a:stretch>
            <a:fillRect/>
          </a:stretch>
        </p:blipFill>
        <p:spPr>
          <a:xfrm>
            <a:off x="7894634" y="2289664"/>
            <a:ext cx="4273029" cy="2271184"/>
          </a:xfrm>
          <a:prstGeom prst="rect">
            <a:avLst/>
          </a:prstGeom>
        </p:spPr>
      </p:pic>
    </p:spTree>
    <p:extLst>
      <p:ext uri="{BB962C8B-B14F-4D97-AF65-F5344CB8AC3E}">
        <p14:creationId xmlns:p14="http://schemas.microsoft.com/office/powerpoint/2010/main" val="45534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ASU-04: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914400" y="1123902"/>
            <a:ext cx="11010900" cy="5393987"/>
          </a:xfrm>
        </p:spPr>
        <p:txBody>
          <a:bodyPr/>
          <a:lstStyle/>
          <a:p>
            <a:r>
              <a:rPr lang="en-US" sz="2000" dirty="0"/>
              <a:t>Our primary objective is to answer this question: “How can we effectively empower decision makers, including USACE and other local water infrastructure managers, to find nature-based solutions that make the most sense for their local context?” This project will achieve its goals through 5 primary objectives:</a:t>
            </a:r>
          </a:p>
          <a:p>
            <a:endParaRPr lang="en-US" sz="2000" dirty="0"/>
          </a:p>
          <a:p>
            <a:pPr marL="457200" indent="-457200">
              <a:buFont typeface="+mj-lt"/>
              <a:buAutoNum type="arabicPeriod"/>
            </a:pPr>
            <a:r>
              <a:rPr lang="en-US" sz="2000" dirty="0"/>
              <a:t>Developing </a:t>
            </a:r>
            <a:r>
              <a:rPr lang="en-US" sz="2000" dirty="0" err="1"/>
              <a:t>spatio</a:t>
            </a:r>
            <a:r>
              <a:rPr lang="en-US" sz="2000" dirty="0"/>
              <a:t>-temporal causal discovery algorithms and causally-informed, generalizable data and physically-based models of impact for characterizing complex natural and built systems</a:t>
            </a:r>
          </a:p>
          <a:p>
            <a:pPr marL="457200" indent="-457200">
              <a:buFont typeface="+mj-lt"/>
              <a:buAutoNum type="arabicPeriod"/>
            </a:pPr>
            <a:r>
              <a:rPr lang="en-US" sz="2000" dirty="0"/>
              <a:t>Developing a scalable and modular cloud-based platform for data and model integration and complex system simulation and emulation</a:t>
            </a:r>
          </a:p>
          <a:p>
            <a:pPr marL="457200" indent="-457200">
              <a:buFont typeface="+mj-lt"/>
              <a:buAutoNum type="arabicPeriod"/>
            </a:pPr>
            <a:r>
              <a:rPr lang="en-US" sz="2000" dirty="0"/>
              <a:t>Developing </a:t>
            </a:r>
            <a:r>
              <a:rPr lang="en-US" sz="2000" dirty="0" err="1"/>
              <a:t>spatio</a:t>
            </a:r>
            <a:r>
              <a:rPr lang="en-US" sz="2000" dirty="0"/>
              <a:t>-temporal multi-objective and high-dimensional optimization frameworks</a:t>
            </a:r>
          </a:p>
          <a:p>
            <a:pPr marL="457200" indent="-457200">
              <a:buFont typeface="+mj-lt"/>
              <a:buAutoNum type="arabicPeriod"/>
            </a:pPr>
            <a:r>
              <a:rPr lang="en-US" sz="2000" dirty="0"/>
              <a:t>Developing methods to apply transfer learning and emulation modeling techniques to simulate and understand processes driving and controlling integrated NWI and BWI systems.</a:t>
            </a:r>
          </a:p>
          <a:p>
            <a:pPr marL="457200" indent="-457200">
              <a:buFont typeface="+mj-lt"/>
              <a:buAutoNum type="arabicPeriod"/>
            </a:pPr>
            <a:r>
              <a:rPr lang="en-US" sz="2000" dirty="0"/>
              <a:t>Implementing, testing, and monitoring the performance of the proposed data frameworks within the context of the three domain PMPs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42266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ASU-04: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extLst>
              <p:ext uri="{D42A27DB-BD31-4B8C-83A1-F6EECF244321}">
                <p14:modId xmlns:p14="http://schemas.microsoft.com/office/powerpoint/2010/main" val="2254273715"/>
              </p:ext>
            </p:extLst>
          </p:nvPr>
        </p:nvGraphicFramePr>
        <p:xfrm>
          <a:off x="609600" y="1398320"/>
          <a:ext cx="10723124" cy="4425855"/>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r>
                        <a:rPr lang="en-US" sz="1600" dirty="0">
                          <a:latin typeface="+mn-lt"/>
                        </a:rPr>
                        <a:t>Develop </a:t>
                      </a:r>
                      <a:r>
                        <a:rPr lang="en-US" sz="1600" dirty="0" err="1">
                          <a:latin typeface="+mn-lt"/>
                        </a:rPr>
                        <a:t>spatio</a:t>
                      </a:r>
                      <a:r>
                        <a:rPr lang="en-US" sz="1600" dirty="0">
                          <a:latin typeface="+mn-lt"/>
                        </a:rPr>
                        <a:t>-temporal deep learning framework for predicting streamflow</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r>
                        <a:rPr lang="en-US" sz="1600" dirty="0">
                          <a:latin typeface="+mn-lt"/>
                        </a:rPr>
                        <a:t>Develop STREAMS framework, combining reinforcement learning with LSTM for spatiotemporal causal discovery in streamflow rate prediction</a:t>
                      </a: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r>
                        <a:rPr lang="en-US" sz="1600" dirty="0">
                          <a:latin typeface="+mn-lt"/>
                        </a:rPr>
                        <a:t>Train models for downstream tasks</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r>
                        <a:rPr lang="en-US" sz="1600" dirty="0">
                          <a:latin typeface="+mn-lt"/>
                        </a:rPr>
                        <a:t>Apply </a:t>
                      </a:r>
                      <a:r>
                        <a:rPr lang="en-US" sz="1600" dirty="0" err="1">
                          <a:latin typeface="+mn-lt"/>
                        </a:rPr>
                        <a:t>spatio</a:t>
                      </a:r>
                      <a:r>
                        <a:rPr lang="en-US" sz="1600" dirty="0">
                          <a:latin typeface="+mn-lt"/>
                        </a:rPr>
                        <a:t>-temporal graph learning for water stream data imputation, developing domain adaptation and diffusion models </a:t>
                      </a: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r>
                        <a:rPr lang="en-US" sz="1600" dirty="0">
                          <a:latin typeface="+mn-lt"/>
                        </a:rPr>
                        <a:t>Developed a general framework for spatiotemporal causal knowledge representation </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extLst>
                  <a:ext uri="{0D108BD9-81ED-4DB2-BD59-A6C34878D82A}">
                    <a16:rowId xmlns:a16="http://schemas.microsoft.com/office/drawing/2014/main" val="3137136418"/>
                  </a:ext>
                </a:extLst>
              </a:tr>
            </a:tbl>
          </a:graphicData>
        </a:graphic>
      </p:graphicFrame>
    </p:spTree>
    <p:extLst>
      <p:ext uri="{BB962C8B-B14F-4D97-AF65-F5344CB8AC3E}">
        <p14:creationId xmlns:p14="http://schemas.microsoft.com/office/powerpoint/2010/main" val="306709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8573E-6E97-5B40-8F8B-1FE6B0E8E81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D736F5F-8D8C-722A-6259-BB2CBE27EDF8}"/>
              </a:ext>
            </a:extLst>
          </p:cNvPr>
          <p:cNvSpPr>
            <a:spLocks noGrp="1"/>
          </p:cNvSpPr>
          <p:nvPr>
            <p:ph type="title"/>
          </p:nvPr>
        </p:nvSpPr>
        <p:spPr>
          <a:xfrm>
            <a:off x="1756611" y="206391"/>
            <a:ext cx="10167617" cy="755509"/>
          </a:xfrm>
        </p:spPr>
        <p:txBody>
          <a:bodyPr/>
          <a:lstStyle/>
          <a:p>
            <a:r>
              <a:rPr lang="en-US" dirty="0">
                <a:solidFill>
                  <a:schemeClr val="tx1"/>
                </a:solidFill>
              </a:rPr>
              <a:t>ASU-04: Research Deliverables</a:t>
            </a:r>
          </a:p>
        </p:txBody>
      </p:sp>
      <p:graphicFrame>
        <p:nvGraphicFramePr>
          <p:cNvPr id="5" name="Table 16">
            <a:extLst>
              <a:ext uri="{FF2B5EF4-FFF2-40B4-BE49-F238E27FC236}">
                <a16:creationId xmlns:a16="http://schemas.microsoft.com/office/drawing/2014/main" id="{DDA0A3A2-0772-A944-52C1-A0EF1D6BAF3C}"/>
              </a:ext>
            </a:extLst>
          </p:cNvPr>
          <p:cNvGraphicFramePr>
            <a:graphicFrameLocks/>
          </p:cNvGraphicFramePr>
          <p:nvPr>
            <p:extLst>
              <p:ext uri="{D42A27DB-BD31-4B8C-83A1-F6EECF244321}">
                <p14:modId xmlns:p14="http://schemas.microsoft.com/office/powerpoint/2010/main" val="2544840546"/>
              </p:ext>
            </p:extLst>
          </p:nvPr>
        </p:nvGraphicFramePr>
        <p:xfrm>
          <a:off x="609600" y="1398320"/>
          <a:ext cx="10723124" cy="4629640"/>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r>
                        <a:rPr lang="en-US" sz="1600" dirty="0">
                          <a:latin typeface="+mn-lt"/>
                        </a:rPr>
                        <a:t>Validated the SWAT model for causal learning integration</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r>
                        <a:rPr lang="en-US" sz="1600" dirty="0">
                          <a:latin typeface="+mn-lt"/>
                        </a:rPr>
                        <a:t>Develop causal disentanglement framework</a:t>
                      </a: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r>
                        <a:rPr lang="en-US" sz="1600" dirty="0">
                          <a:latin typeface="+mn-lt"/>
                        </a:rPr>
                        <a:t>Publication: Causal disentanglement</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r>
                        <a:rPr lang="en-US" sz="1600" dirty="0">
                          <a:latin typeface="+mn-lt"/>
                        </a:rPr>
                        <a:t>Publication: STREAMS</a:t>
                      </a: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Y</a:t>
                      </a: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r>
                        <a:rPr lang="en-US" sz="1600" dirty="0">
                          <a:latin typeface="+mn-lt"/>
                        </a:rPr>
                        <a:t>Publication: </a:t>
                      </a:r>
                      <a:r>
                        <a:rPr lang="en-US" sz="1600" dirty="0" err="1">
                          <a:latin typeface="+mn-lt"/>
                        </a:rPr>
                        <a:t>Spatio</a:t>
                      </a:r>
                      <a:r>
                        <a:rPr lang="en-US" sz="1600" dirty="0">
                          <a:latin typeface="+mn-lt"/>
                        </a:rPr>
                        <a:t>-Causal Situation Awareness</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137136418"/>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41731317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2362960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6085911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68762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266700" y="1028226"/>
            <a:ext cx="11658600" cy="5216458"/>
          </a:xfrm>
        </p:spPr>
        <p:txBody>
          <a:bodyPr/>
          <a:lstStyle/>
          <a:p>
            <a:pPr marL="285750" indent="-285750">
              <a:buFont typeface="Arial" panose="020B0604020202020204" pitchFamily="34" charset="0"/>
              <a:buChar char="•"/>
            </a:pPr>
            <a:r>
              <a:rPr lang="en-US" sz="1400" dirty="0"/>
              <a:t>Developed a novel </a:t>
            </a:r>
            <a:r>
              <a:rPr lang="en-US" sz="1400" dirty="0" err="1"/>
              <a:t>spatio</a:t>
            </a:r>
            <a:r>
              <a:rPr lang="en-US" sz="1400" dirty="0"/>
              <a:t>-temporal deep learning framework for predicting streamflow in the Brazos River basin.</a:t>
            </a:r>
          </a:p>
          <a:p>
            <a:pPr marL="285750" indent="-285750">
              <a:buFont typeface="Arial" panose="020B0604020202020204" pitchFamily="34" charset="0"/>
              <a:buChar char="•"/>
            </a:pPr>
            <a:r>
              <a:rPr lang="en-US" sz="1400" dirty="0"/>
              <a:t>Collaborated with Tulane University on research involving </a:t>
            </a:r>
            <a:r>
              <a:rPr lang="en-US" sz="1400" dirty="0" err="1"/>
              <a:t>spatio</a:t>
            </a:r>
            <a:r>
              <a:rPr lang="en-US" sz="1400" dirty="0"/>
              <a:t>-temporal causal learning for streamflow prediction.</a:t>
            </a:r>
          </a:p>
          <a:p>
            <a:pPr marL="285750" indent="-285750">
              <a:buFont typeface="Arial" panose="020B0604020202020204" pitchFamily="34" charset="0"/>
              <a:buChar char="•"/>
            </a:pPr>
            <a:r>
              <a:rPr lang="en-US" sz="1400" dirty="0"/>
              <a:t>Introduced the STREAMS framework, combining reinforcement learning with LSTM for spatiotemporal causal discovery in streamflow rate prediction.</a:t>
            </a:r>
          </a:p>
          <a:p>
            <a:pPr marL="285750" indent="-285750">
              <a:buFont typeface="Arial" panose="020B0604020202020204" pitchFamily="34" charset="0"/>
              <a:buChar char="•"/>
            </a:pPr>
            <a:r>
              <a:rPr lang="en-US" sz="1400" dirty="0"/>
              <a:t>Focused on identifying potential wetlands using datasets like the National Land Cover Database (NLCD), the Soil Survey Geographic Database (SSURGO), and the Height Above Nearest Drainage (HAND) layer.</a:t>
            </a:r>
          </a:p>
          <a:p>
            <a:pPr marL="285750" indent="-285750">
              <a:buFont typeface="Arial" panose="020B0604020202020204" pitchFamily="34" charset="0"/>
              <a:buChar char="•"/>
            </a:pPr>
            <a:r>
              <a:rPr lang="en-US" sz="1400" dirty="0"/>
              <a:t>Trained models for downstream tasks such as flood risk reduction and water storage enhancement, leveraging features like soil characteristics and flood/drainage frequency.</a:t>
            </a:r>
          </a:p>
          <a:p>
            <a:pPr marL="285750" indent="-285750">
              <a:buFont typeface="Arial" panose="020B0604020202020204" pitchFamily="34" charset="0"/>
              <a:buChar char="•"/>
            </a:pPr>
            <a:r>
              <a:rPr lang="en-US" sz="1400" dirty="0"/>
              <a:t>Explored the </a:t>
            </a:r>
            <a:r>
              <a:rPr lang="en-US" sz="1400" dirty="0" err="1"/>
              <a:t>DataStorm</a:t>
            </a:r>
            <a:r>
              <a:rPr lang="en-US" sz="1400" dirty="0"/>
              <a:t> project for simulating traditional hydrological models and enhancing parameter tuning efficiency.</a:t>
            </a:r>
          </a:p>
          <a:p>
            <a:pPr marL="285750" indent="-285750">
              <a:buFont typeface="Arial" panose="020B0604020202020204" pitchFamily="34" charset="0"/>
              <a:buChar char="•"/>
            </a:pPr>
            <a:r>
              <a:rPr lang="en-US" sz="1400" dirty="0"/>
              <a:t>Investigated the use of causal information for improving skyline discovery in decision support queries.</a:t>
            </a:r>
          </a:p>
          <a:p>
            <a:pPr marL="285750" indent="-285750">
              <a:buFont typeface="Arial" panose="020B0604020202020204" pitchFamily="34" charset="0"/>
              <a:buChar char="•"/>
            </a:pPr>
            <a:r>
              <a:rPr lang="en-US" sz="1400" dirty="0"/>
              <a:t>Applied </a:t>
            </a:r>
            <a:r>
              <a:rPr lang="en-US" sz="1400" dirty="0" err="1"/>
              <a:t>spatio</a:t>
            </a:r>
            <a:r>
              <a:rPr lang="en-US" sz="1400" dirty="0"/>
              <a:t>-temporal graph learning for water stream data imputation, developing domain adaptation and diffusion models (https://</a:t>
            </a:r>
            <a:r>
              <a:rPr lang="en-US" sz="1400" dirty="0" err="1"/>
              <a:t>github.com</a:t>
            </a:r>
            <a:r>
              <a:rPr lang="en-US" sz="1400" dirty="0"/>
              <a:t>/</a:t>
            </a:r>
            <a:r>
              <a:rPr lang="en-US" sz="1400" dirty="0" err="1"/>
              <a:t>keyangds</a:t>
            </a:r>
            <a:r>
              <a:rPr lang="en-US" sz="1400" dirty="0"/>
              <a:t>/Domain-Adaptation).</a:t>
            </a:r>
          </a:p>
          <a:p>
            <a:pPr marL="285750" indent="-285750">
              <a:buFont typeface="Arial" panose="020B0604020202020204" pitchFamily="34" charset="0"/>
              <a:buChar char="•"/>
            </a:pPr>
            <a:r>
              <a:rPr lang="en-US" sz="1400" dirty="0"/>
              <a:t>Introduced a causality-aware disentanglement model to improve predictive accuracy in data-scarce regions.</a:t>
            </a:r>
          </a:p>
          <a:p>
            <a:pPr marL="285750" indent="-285750">
              <a:buFont typeface="Arial" panose="020B0604020202020204" pitchFamily="34" charset="0"/>
              <a:buChar char="•"/>
            </a:pPr>
            <a:r>
              <a:rPr lang="en-US" sz="1400" dirty="0"/>
              <a:t>Developed a general framework for spatiotemporal causal knowledge representation to enhance causal discovery algorithms.</a:t>
            </a:r>
          </a:p>
          <a:p>
            <a:pPr marL="285750" indent="-285750">
              <a:buFont typeface="Arial" panose="020B0604020202020204" pitchFamily="34" charset="0"/>
              <a:buChar char="•"/>
            </a:pPr>
            <a:r>
              <a:rPr lang="en-US" sz="1400" dirty="0"/>
              <a:t>Continued wetland prioritization efforts, focusing on adaptive propagation and knowledge transfer methods.</a:t>
            </a:r>
          </a:p>
          <a:p>
            <a:pPr marL="285750" indent="-285750">
              <a:buFont typeface="Arial" panose="020B0604020202020204" pitchFamily="34" charset="0"/>
              <a:buChar char="•"/>
            </a:pPr>
            <a:r>
              <a:rPr lang="en-US" sz="1400" dirty="0"/>
              <a:t>Developed the Causal Streamflow Forecasting (CSF) model, combining station-level runoff predictions with basin-level streamflow learning.</a:t>
            </a:r>
          </a:p>
          <a:p>
            <a:pPr marL="285750" indent="-285750">
              <a:buFont typeface="Arial" panose="020B0604020202020204" pitchFamily="34" charset="0"/>
              <a:buChar char="•"/>
            </a:pPr>
            <a:r>
              <a:rPr lang="en-US" sz="1400" dirty="0"/>
              <a:t>Introduced a weakly supervised causal disentanglement framework to learn generalizable causal representations in noisy data.</a:t>
            </a:r>
          </a:p>
          <a:p>
            <a:pPr marL="285750" indent="-285750">
              <a:buFont typeface="Arial" panose="020B0604020202020204" pitchFamily="34" charset="0"/>
              <a:buChar char="•"/>
            </a:pPr>
            <a:r>
              <a:rPr lang="en-US" sz="1400" dirty="0"/>
              <a:t>Investigated the use of causal learning for efficient Pareto-optimal policy recommendations in decision-making.</a:t>
            </a:r>
          </a:p>
          <a:p>
            <a:pPr marL="285750" indent="-285750">
              <a:buFont typeface="Arial" panose="020B0604020202020204" pitchFamily="34" charset="0"/>
              <a:buChar char="•"/>
            </a:pPr>
            <a:r>
              <a:rPr lang="en-US" sz="1400" dirty="0"/>
              <a:t>Validated the SWAT model for causal learning integration, enabling alternate timeline simulations for hydrological predictions.</a:t>
            </a:r>
          </a:p>
          <a:p>
            <a:pPr marL="285750" indent="-285750">
              <a:buFont typeface="Arial" panose="020B0604020202020204" pitchFamily="34" charset="0"/>
              <a:buChar char="•"/>
            </a:pPr>
            <a:r>
              <a:rPr lang="en-US" sz="1400" dirty="0"/>
              <a:t>Integrated LLM-based soil documentation analysis with data-driven and causal-based learning for wetland prioritization.</a:t>
            </a:r>
          </a:p>
          <a:p>
            <a:pPr marL="285750" indent="-285750">
              <a:buFont typeface="Arial" panose="020B0604020202020204" pitchFamily="34" charset="0"/>
              <a:buChar char="•"/>
            </a:pPr>
            <a:r>
              <a:rPr lang="en-US" sz="1400" dirty="0"/>
              <a:t>Advanced the CSF model for streamflow prediction, incorporating causal graph learning for enhanced accuracy.</a:t>
            </a:r>
          </a:p>
          <a:p>
            <a:pPr marL="285750" indent="-285750">
              <a:buFont typeface="Arial" panose="020B0604020202020204" pitchFamily="34" charset="0"/>
              <a:buChar char="•"/>
            </a:pPr>
            <a:r>
              <a:rPr lang="en-US" sz="1400" dirty="0"/>
              <a:t>Developed a cross-domain time series imputation strategy for missing hydrological data using data-rich regions.</a:t>
            </a:r>
          </a:p>
          <a:p>
            <a:pPr marL="285750" indent="-285750">
              <a:buFont typeface="Arial" panose="020B0604020202020204" pitchFamily="34" charset="0"/>
              <a:buChar char="•"/>
            </a:pPr>
            <a:r>
              <a:rPr lang="en-US" sz="1400" dirty="0"/>
              <a:t>Investigated model integration techniques to unify various hydrological models under a continuous simulation framework.</a:t>
            </a:r>
          </a:p>
          <a:p>
            <a:pPr marL="285750" indent="-285750">
              <a:buFont typeface="Arial" panose="020B0604020202020204" pitchFamily="34" charset="0"/>
              <a:buChar char="•"/>
            </a:pPr>
            <a:r>
              <a:rPr lang="en-US" sz="1400" dirty="0"/>
              <a:t>Established </a:t>
            </a:r>
            <a:r>
              <a:rPr lang="en-US" sz="1400" dirty="0" err="1"/>
              <a:t>CausalBench</a:t>
            </a:r>
            <a:r>
              <a:rPr lang="en-US" sz="1400" dirty="0"/>
              <a:t> for assessing causal learning models with hydrological data, promoting reproducibility and fairness in research.</a:t>
            </a: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ASU-04: Project Highlights in FY24</a:t>
            </a:r>
          </a:p>
        </p:txBody>
      </p:sp>
    </p:spTree>
    <p:extLst>
      <p:ext uri="{BB962C8B-B14F-4D97-AF65-F5344CB8AC3E}">
        <p14:creationId xmlns:p14="http://schemas.microsoft.com/office/powerpoint/2010/main" val="83937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0AE79-BA73-81D6-F514-8858D4F27F99}"/>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6A567BD-DE80-9519-EE2B-A0E1E7C1E478}"/>
              </a:ext>
            </a:extLst>
          </p:cNvPr>
          <p:cNvSpPr>
            <a:spLocks noGrp="1"/>
          </p:cNvSpPr>
          <p:nvPr>
            <p:ph sz="quarter" idx="10"/>
          </p:nvPr>
        </p:nvSpPr>
        <p:spPr>
          <a:xfrm>
            <a:off x="266701" y="1072832"/>
            <a:ext cx="11657528" cy="5127248"/>
          </a:xfrm>
        </p:spPr>
        <p:txBody>
          <a:bodyPr/>
          <a:lstStyle/>
          <a:p>
            <a:pPr marL="285750" indent="-285750">
              <a:buFont typeface="Arial" panose="020B0604020202020204" pitchFamily="34" charset="0"/>
              <a:buChar char="•"/>
            </a:pPr>
            <a:r>
              <a:rPr lang="en-US" sz="1600" dirty="0"/>
              <a:t>Paras Sheth, </a:t>
            </a:r>
            <a:r>
              <a:rPr lang="en-US" sz="1600" dirty="0" err="1"/>
              <a:t>Ruocheng</a:t>
            </a:r>
            <a:r>
              <a:rPr lang="en-US" sz="1600" dirty="0"/>
              <a:t> Guo, Lu Cheng, Huan Liu, Kasim </a:t>
            </a:r>
            <a:r>
              <a:rPr lang="en-US" sz="1600" dirty="0" err="1"/>
              <a:t>Selçuk</a:t>
            </a:r>
            <a:r>
              <a:rPr lang="en-US" sz="1600" dirty="0"/>
              <a:t> Candan. Causal Disentanglement for Implicit Recommendations with Network Information. ACM Trans. </a:t>
            </a:r>
            <a:r>
              <a:rPr lang="en-US" sz="1600" dirty="0" err="1"/>
              <a:t>Knowl</a:t>
            </a:r>
            <a:r>
              <a:rPr lang="en-US" sz="1600" dirty="0"/>
              <a:t>. </a:t>
            </a:r>
            <a:r>
              <a:rPr lang="en-US" sz="1600" dirty="0" err="1"/>
              <a:t>Discov</a:t>
            </a:r>
            <a:r>
              <a:rPr lang="en-US" sz="1600" dirty="0"/>
              <a:t>. Data 17(7): 94:1-94:18 (2023).</a:t>
            </a:r>
          </a:p>
          <a:p>
            <a:pPr marL="285750" indent="-285750">
              <a:buFont typeface="Arial" panose="020B0604020202020204" pitchFamily="34" charset="0"/>
              <a:buChar char="•"/>
            </a:pPr>
            <a:r>
              <a:rPr lang="en-US" sz="1600" dirty="0"/>
              <a:t>Paras Sheth, </a:t>
            </a:r>
            <a:r>
              <a:rPr lang="en-US" sz="1600" dirty="0" err="1"/>
              <a:t>Ahmadreza</a:t>
            </a:r>
            <a:r>
              <a:rPr lang="en-US" sz="1600" dirty="0"/>
              <a:t> </a:t>
            </a:r>
            <a:r>
              <a:rPr lang="en-US" sz="1600" dirty="0" err="1"/>
              <a:t>Mosallanezhad</a:t>
            </a:r>
            <a:r>
              <a:rPr lang="en-US" sz="1600" dirty="0"/>
              <a:t>, </a:t>
            </a:r>
            <a:r>
              <a:rPr lang="en-US" sz="1600" dirty="0" err="1"/>
              <a:t>Kaize</a:t>
            </a:r>
            <a:r>
              <a:rPr lang="en-US" sz="1600" dirty="0"/>
              <a:t> Ding, </a:t>
            </a:r>
            <a:r>
              <a:rPr lang="en-US" sz="1600" dirty="0" err="1"/>
              <a:t>Reepal</a:t>
            </a:r>
            <a:r>
              <a:rPr lang="en-US" sz="1600" dirty="0"/>
              <a:t> Shah, John Sabo, Huan Liu, K. </a:t>
            </a:r>
            <a:r>
              <a:rPr lang="en-US" sz="1600" dirty="0" err="1"/>
              <a:t>Selçuk</a:t>
            </a:r>
            <a:r>
              <a:rPr lang="en-US" sz="1600" dirty="0"/>
              <a:t> Candan. STREAMS: Towards </a:t>
            </a:r>
            <a:r>
              <a:rPr lang="en-US" sz="1600" dirty="0" err="1"/>
              <a:t>Spatio</a:t>
            </a:r>
            <a:r>
              <a:rPr lang="en-US" sz="1600" dirty="0"/>
              <a:t>-Temporal Causal Discovery with Reinforcement Learning for Streamflow Rate Prediction. CIKM 2023: 4815-4821.</a:t>
            </a:r>
          </a:p>
          <a:p>
            <a:pPr marL="285750" indent="-285750">
              <a:buFont typeface="Arial" panose="020B0604020202020204" pitchFamily="34" charset="0"/>
              <a:buChar char="•"/>
            </a:pPr>
            <a:r>
              <a:rPr lang="en-US" sz="1600" dirty="0"/>
              <a:t>Ting Liu, Qi Deng, </a:t>
            </a:r>
            <a:r>
              <a:rPr lang="en-US" sz="1600" dirty="0" err="1"/>
              <a:t>Kaize</a:t>
            </a:r>
            <a:r>
              <a:rPr lang="en-US" sz="1600" dirty="0"/>
              <a:t> Ding, John L Sabo, Huan Liu, Kasim </a:t>
            </a:r>
            <a:r>
              <a:rPr lang="en-US" sz="1600" dirty="0" err="1"/>
              <a:t>Selçuk</a:t>
            </a:r>
            <a:r>
              <a:rPr lang="en-US" sz="1600" dirty="0"/>
              <a:t> Candan, and Rebecca Logsdon Muenich. Applying Graph Neural Networks to Improve the Data Resolution of Stream Water Quality Monitoring Networks. AGU 2023.</a:t>
            </a:r>
          </a:p>
          <a:p>
            <a:pPr marL="285750" indent="-285750">
              <a:buFont typeface="Arial" panose="020B0604020202020204" pitchFamily="34" charset="0"/>
              <a:buChar char="•"/>
            </a:pPr>
            <a:r>
              <a:rPr lang="en-US" sz="1600" dirty="0" err="1"/>
              <a:t>Bilgehan</a:t>
            </a:r>
            <a:r>
              <a:rPr lang="en-US" sz="1600" dirty="0"/>
              <a:t> Arslan et al. Streamflow Prediction using </a:t>
            </a:r>
            <a:r>
              <a:rPr lang="en-US" sz="1600" dirty="0" err="1"/>
              <a:t>SpatioTemporal</a:t>
            </a:r>
            <a:r>
              <a:rPr lang="en-US" sz="1600" dirty="0"/>
              <a:t> Deep-Learning based Framework with Reinforcement Learning. HydroML poster, 2023.</a:t>
            </a:r>
          </a:p>
          <a:p>
            <a:pPr marL="285750" indent="-285750">
              <a:buFont typeface="Arial" panose="020B0604020202020204" pitchFamily="34" charset="0"/>
              <a:buChar char="•"/>
            </a:pPr>
            <a:r>
              <a:rPr lang="en-US" sz="1600" dirty="0"/>
              <a:t>F. Azad et al. A Vision for </a:t>
            </a:r>
            <a:r>
              <a:rPr lang="en-US" sz="1600" dirty="0" err="1"/>
              <a:t>Spatio</a:t>
            </a:r>
            <a:r>
              <a:rPr lang="en-US" sz="1600" dirty="0"/>
              <a:t>-Causal Situation Awareness, Forecasting, and Planning. ACM Transaction on Spatial Algorithms and Systems, Under Review, 2023.</a:t>
            </a:r>
          </a:p>
          <a:p>
            <a:pPr marL="285750" indent="-285750">
              <a:buFont typeface="Arial" panose="020B0604020202020204" pitchFamily="34" charset="0"/>
              <a:buChar char="•"/>
            </a:pPr>
            <a:r>
              <a:rPr lang="en-US" sz="1600" dirty="0"/>
              <a:t>Shu Wan, </a:t>
            </a:r>
            <a:r>
              <a:rPr lang="en-US" sz="1600" dirty="0" err="1"/>
              <a:t>Reepal</a:t>
            </a:r>
            <a:r>
              <a:rPr lang="en-US" sz="1600" dirty="0"/>
              <a:t> Shah, Qi Deng, John Sabo, Huan Liu, K. </a:t>
            </a:r>
            <a:r>
              <a:rPr lang="en-US" sz="1600" dirty="0" err="1"/>
              <a:t>Selçuk</a:t>
            </a:r>
            <a:r>
              <a:rPr lang="en-US" sz="1600" dirty="0"/>
              <a:t> Candan. </a:t>
            </a:r>
            <a:r>
              <a:rPr lang="en-US" sz="1600" dirty="0" err="1"/>
              <a:t>Spatio</a:t>
            </a:r>
            <a:r>
              <a:rPr lang="en-US" sz="1600" dirty="0"/>
              <a:t>-temporal Causal Learning for Streamflow Forecasting, accepted for presentation at the N-EWN Symposium, 2024.</a:t>
            </a:r>
          </a:p>
          <a:p>
            <a:pPr marL="285750" indent="-285750">
              <a:buFont typeface="Arial" panose="020B0604020202020204" pitchFamily="34" charset="0"/>
              <a:buChar char="•"/>
            </a:pPr>
            <a:r>
              <a:rPr lang="en-US" sz="1600" dirty="0"/>
              <a:t>P. Mandal, Y. Choi, R. Shah, J. Sabo, H. Liu, K. </a:t>
            </a:r>
            <a:r>
              <a:rPr lang="en-US" sz="1600" dirty="0" err="1"/>
              <a:t>Selçuk</a:t>
            </a:r>
            <a:r>
              <a:rPr lang="en-US" sz="1600" dirty="0"/>
              <a:t> Candan. Identifying Potential Wetlands via Causality-based Data Imputation and Knowledge Transfer, accepted for presentation at the N-EWN Symposium, 2024.</a:t>
            </a:r>
          </a:p>
          <a:p>
            <a:pPr marL="285750" indent="-285750">
              <a:buFont typeface="Arial" panose="020B0604020202020204" pitchFamily="34" charset="0"/>
              <a:buChar char="•"/>
            </a:pPr>
            <a:r>
              <a:rPr lang="en-US" sz="1600" dirty="0" err="1"/>
              <a:t>Yoonhyuk</a:t>
            </a:r>
            <a:r>
              <a:rPr lang="en-US" sz="1600" dirty="0"/>
              <a:t> Choi, </a:t>
            </a:r>
            <a:r>
              <a:rPr lang="en-US" sz="1600" dirty="0" err="1"/>
              <a:t>Reepal</a:t>
            </a:r>
            <a:r>
              <a:rPr lang="en-US" sz="1600" dirty="0"/>
              <a:t> Shah, John Sabo, Huan Liu, and </a:t>
            </a:r>
            <a:r>
              <a:rPr lang="en-US" sz="1600" dirty="0" err="1"/>
              <a:t>Selçuk</a:t>
            </a:r>
            <a:r>
              <a:rPr lang="en-US" sz="1600" dirty="0"/>
              <a:t> Candan. Prioritizing Potential Wetland Areas via Region-to-Region Knowledge Transfer and Adaptive Propagation, Under Review at CIKM ’24.</a:t>
            </a:r>
          </a:p>
        </p:txBody>
      </p:sp>
      <p:sp>
        <p:nvSpPr>
          <p:cNvPr id="7" name="Title 6">
            <a:extLst>
              <a:ext uri="{FF2B5EF4-FFF2-40B4-BE49-F238E27FC236}">
                <a16:creationId xmlns:a16="http://schemas.microsoft.com/office/drawing/2014/main" id="{FBA816D1-BC0D-720E-C39A-CBFA101021FB}"/>
              </a:ext>
            </a:extLst>
          </p:cNvPr>
          <p:cNvSpPr>
            <a:spLocks noGrp="1"/>
          </p:cNvSpPr>
          <p:nvPr>
            <p:ph type="title"/>
          </p:nvPr>
        </p:nvSpPr>
        <p:spPr>
          <a:xfrm>
            <a:off x="1724526" y="206391"/>
            <a:ext cx="10199702" cy="755509"/>
          </a:xfrm>
        </p:spPr>
        <p:txBody>
          <a:bodyPr/>
          <a:lstStyle/>
          <a:p>
            <a:r>
              <a:rPr lang="en-US" dirty="0">
                <a:solidFill>
                  <a:schemeClr val="tx1"/>
                </a:solidFill>
              </a:rPr>
              <a:t>ASU-04: Project Highlights in FY24</a:t>
            </a:r>
          </a:p>
        </p:txBody>
      </p:sp>
    </p:spTree>
    <p:extLst>
      <p:ext uri="{BB962C8B-B14F-4D97-AF65-F5344CB8AC3E}">
        <p14:creationId xmlns:p14="http://schemas.microsoft.com/office/powerpoint/2010/main" val="171406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5A448-3191-50B4-E1F4-FA67ACC23CD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4C9417F-5DAD-013F-5F7C-29BAB1961A07}"/>
              </a:ext>
            </a:extLst>
          </p:cNvPr>
          <p:cNvSpPr>
            <a:spLocks noGrp="1"/>
          </p:cNvSpPr>
          <p:nvPr>
            <p:ph sz="quarter" idx="10"/>
          </p:nvPr>
        </p:nvSpPr>
        <p:spPr>
          <a:xfrm>
            <a:off x="266701" y="1072832"/>
            <a:ext cx="11657528" cy="5127248"/>
          </a:xfrm>
        </p:spPr>
        <p:txBody>
          <a:bodyPr/>
          <a:lstStyle/>
          <a:p>
            <a:pPr marL="285750" indent="-285750">
              <a:buFont typeface="Arial" panose="020B0604020202020204" pitchFamily="34" charset="0"/>
              <a:buChar char="•"/>
            </a:pPr>
            <a:r>
              <a:rPr lang="en-US" sz="1600" dirty="0"/>
              <a:t>Shu Wan, </a:t>
            </a:r>
            <a:r>
              <a:rPr lang="en-US" sz="1600" dirty="0" err="1"/>
              <a:t>Reepal</a:t>
            </a:r>
            <a:r>
              <a:rPr lang="en-US" sz="1600" dirty="0"/>
              <a:t> Shah, Qi Deng, John Sabo, Huan Liu, and K. </a:t>
            </a:r>
            <a:r>
              <a:rPr lang="en-US" sz="1600" dirty="0" err="1"/>
              <a:t>Selçuk</a:t>
            </a:r>
            <a:r>
              <a:rPr lang="en-US" sz="1600" dirty="0"/>
              <a:t> Candan. Spatiotemporal Causal Learning for Streamflow Forecasting, Presented as a poster at N-EWN Partner Symposium ’24.</a:t>
            </a:r>
          </a:p>
          <a:p>
            <a:pPr marL="285750" indent="-285750">
              <a:buFont typeface="Arial" panose="020B0604020202020204" pitchFamily="34" charset="0"/>
              <a:buChar char="•"/>
            </a:pPr>
            <a:r>
              <a:rPr lang="en-US" sz="1600" dirty="0"/>
              <a:t>Fahim </a:t>
            </a:r>
            <a:r>
              <a:rPr lang="en-US" sz="1600" dirty="0" err="1"/>
              <a:t>Tasneema</a:t>
            </a:r>
            <a:r>
              <a:rPr lang="en-US" sz="1600" dirty="0"/>
              <a:t> Azad, K. </a:t>
            </a:r>
            <a:r>
              <a:rPr lang="en-US" sz="1600" dirty="0" err="1"/>
              <a:t>Selçuk</a:t>
            </a:r>
            <a:r>
              <a:rPr lang="en-US" sz="1600" dirty="0"/>
              <a:t> Candan, Ahmet </a:t>
            </a:r>
            <a:r>
              <a:rPr lang="en-US" sz="1600" dirty="0" err="1"/>
              <a:t>Kapkic</a:t>
            </a:r>
            <a:r>
              <a:rPr lang="en-US" sz="1600" dirty="0"/>
              <a:t>, Mao-Lin Li, Huan Liu, </a:t>
            </a:r>
            <a:r>
              <a:rPr lang="en-US" sz="1600" dirty="0" err="1"/>
              <a:t>Pratanu</a:t>
            </a:r>
            <a:r>
              <a:rPr lang="en-US" sz="1600" dirty="0"/>
              <a:t> Mandal, Paras Sheth, </a:t>
            </a:r>
            <a:r>
              <a:rPr lang="en-US" sz="1600" dirty="0" err="1"/>
              <a:t>Bilgehan</a:t>
            </a:r>
            <a:r>
              <a:rPr lang="en-US" sz="1600" dirty="0"/>
              <a:t> Arslan, Gerardo </a:t>
            </a:r>
            <a:r>
              <a:rPr lang="en-US" sz="1600" dirty="0" err="1"/>
              <a:t>Chowell</a:t>
            </a:r>
            <a:r>
              <a:rPr lang="en-US" sz="1600" dirty="0"/>
              <a:t>-Puente, John Sabo, Rebecca Muenich, Javier Redondo Anton, and Maria Luisa </a:t>
            </a:r>
            <a:r>
              <a:rPr lang="en-US" sz="1600" dirty="0" err="1"/>
              <a:t>Sapino</a:t>
            </a:r>
            <a:r>
              <a:rPr lang="en-US" sz="1600" dirty="0"/>
              <a:t>. (Vision Paper) A Vision for </a:t>
            </a:r>
            <a:r>
              <a:rPr lang="en-US" sz="1600" dirty="0" err="1"/>
              <a:t>Spatio</a:t>
            </a:r>
            <a:r>
              <a:rPr lang="en-US" sz="1600" dirty="0"/>
              <a:t>-Causal Situation Awareness, Forecasting, and Planning. ACM Trans. Spatial Algorithms Syst. Just Accepted (June 2024). https://</a:t>
            </a:r>
            <a:r>
              <a:rPr lang="en-US" sz="1600" dirty="0" err="1"/>
              <a:t>doi.org</a:t>
            </a:r>
            <a:r>
              <a:rPr lang="en-US" sz="1600" dirty="0"/>
              <a:t>/10.1145/3672556.</a:t>
            </a:r>
          </a:p>
          <a:p>
            <a:pPr marL="285750" indent="-285750">
              <a:buFont typeface="Arial" panose="020B0604020202020204" pitchFamily="34" charset="0"/>
              <a:buChar char="•"/>
            </a:pPr>
            <a:r>
              <a:rPr lang="en-US" sz="1600" dirty="0"/>
              <a:t>Ahmet </a:t>
            </a:r>
            <a:r>
              <a:rPr lang="en-US" sz="1600" dirty="0" err="1"/>
              <a:t>Kapkiç</a:t>
            </a:r>
            <a:r>
              <a:rPr lang="en-US" sz="1600" dirty="0"/>
              <a:t>, </a:t>
            </a:r>
            <a:r>
              <a:rPr lang="en-US" sz="1600" dirty="0" err="1"/>
              <a:t>Pratanu</a:t>
            </a:r>
            <a:r>
              <a:rPr lang="en-US" sz="1600" dirty="0"/>
              <a:t> Mandal, Shu Wan, Paras Sheth, Abhinav Gorantla, </a:t>
            </a:r>
            <a:r>
              <a:rPr lang="en-US" sz="1600" dirty="0" err="1"/>
              <a:t>Yoonhyuk</a:t>
            </a:r>
            <a:r>
              <a:rPr lang="en-US" sz="1600" dirty="0"/>
              <a:t> Choi, K. </a:t>
            </a:r>
            <a:r>
              <a:rPr lang="en-US" sz="1600" dirty="0" err="1"/>
              <a:t>Selçuk</a:t>
            </a:r>
            <a:r>
              <a:rPr lang="en-US" sz="1600" dirty="0"/>
              <a:t> Candan, and Huan Liu. </a:t>
            </a:r>
            <a:r>
              <a:rPr lang="en-US" sz="1600" dirty="0" err="1"/>
              <a:t>CausalBench</a:t>
            </a:r>
            <a:r>
              <a:rPr lang="en-US" sz="1600" dirty="0"/>
              <a:t>: A Transparent Benchmark Framework for Causal Analysis and Machine Learning, Under Review at CIKM ’24.</a:t>
            </a:r>
          </a:p>
          <a:p>
            <a:pPr marL="285750" indent="-285750">
              <a:buFont typeface="Arial" panose="020B0604020202020204" pitchFamily="34" charset="0"/>
              <a:buChar char="•"/>
            </a:pPr>
            <a:r>
              <a:rPr lang="en-US" sz="1600" dirty="0"/>
              <a:t>In review article: Domain-Adaptive Conditional Diffusion Models for Cross-Domain Time Series Imputation. Submitted to AAAI24.</a:t>
            </a:r>
          </a:p>
          <a:p>
            <a:pPr marL="285750" indent="-285750">
              <a:buFont typeface="Arial" panose="020B0604020202020204" pitchFamily="34" charset="0"/>
              <a:buChar char="•"/>
            </a:pPr>
            <a:r>
              <a:rPr lang="en-US" sz="1600" dirty="0"/>
              <a:t>In preparation: Shu Wan, </a:t>
            </a:r>
            <a:r>
              <a:rPr lang="en-US" sz="1600" dirty="0" err="1"/>
              <a:t>Reepal</a:t>
            </a:r>
            <a:r>
              <a:rPr lang="en-US" sz="1600" dirty="0"/>
              <a:t> Shah, Qi Deng, John Sabo, Huan Liu, K. </a:t>
            </a:r>
            <a:r>
              <a:rPr lang="en-US" sz="1600" dirty="0" err="1"/>
              <a:t>Selçuk</a:t>
            </a:r>
            <a:r>
              <a:rPr lang="en-US" sz="1600" dirty="0"/>
              <a:t> Candan. </a:t>
            </a:r>
            <a:r>
              <a:rPr lang="en-US" sz="1600" dirty="0" err="1"/>
              <a:t>Spatio</a:t>
            </a:r>
            <a:r>
              <a:rPr lang="en-US" sz="1600" dirty="0"/>
              <a:t>-temporal Causal Learning for Causally-Guided Streamflow Forecasting.</a:t>
            </a:r>
          </a:p>
          <a:p>
            <a:pPr marL="285750" indent="-285750">
              <a:buFont typeface="Arial" panose="020B0604020202020204" pitchFamily="34" charset="0"/>
              <a:buChar char="•"/>
            </a:pPr>
            <a:r>
              <a:rPr lang="en-US" sz="1600" dirty="0"/>
              <a:t>Accepted for publication: Ahmet </a:t>
            </a:r>
            <a:r>
              <a:rPr lang="en-US" sz="1600" dirty="0" err="1"/>
              <a:t>Kapkiç</a:t>
            </a:r>
            <a:r>
              <a:rPr lang="en-US" sz="1600" dirty="0"/>
              <a:t>, </a:t>
            </a:r>
            <a:r>
              <a:rPr lang="en-US" sz="1600" dirty="0" err="1"/>
              <a:t>Pratanu</a:t>
            </a:r>
            <a:r>
              <a:rPr lang="en-US" sz="1600" dirty="0"/>
              <a:t> Mandal, Shu Wan, Paras Sheth, Abhinav Gorantla, </a:t>
            </a:r>
            <a:r>
              <a:rPr lang="en-US" sz="1600" dirty="0" err="1"/>
              <a:t>Yoonhyuk</a:t>
            </a:r>
            <a:r>
              <a:rPr lang="en-US" sz="1600" dirty="0"/>
              <a:t> Choi, Huan Liu, K. </a:t>
            </a:r>
            <a:r>
              <a:rPr lang="en-US" sz="1600" dirty="0" err="1"/>
              <a:t>Selçuk</a:t>
            </a:r>
            <a:r>
              <a:rPr lang="en-US" sz="1600" dirty="0"/>
              <a:t> Candan. Introducing </a:t>
            </a:r>
            <a:r>
              <a:rPr lang="en-US" sz="1600" dirty="0" err="1"/>
              <a:t>CausalBench</a:t>
            </a:r>
            <a:r>
              <a:rPr lang="en-US" sz="1600" dirty="0"/>
              <a:t>: A Flexible Benchmark Framework for Causal Analysis and Machine Learning. CIKM 2024.</a:t>
            </a:r>
          </a:p>
        </p:txBody>
      </p:sp>
      <p:sp>
        <p:nvSpPr>
          <p:cNvPr id="7" name="Title 6">
            <a:extLst>
              <a:ext uri="{FF2B5EF4-FFF2-40B4-BE49-F238E27FC236}">
                <a16:creationId xmlns:a16="http://schemas.microsoft.com/office/drawing/2014/main" id="{D0D830CE-0BDF-BEFD-317B-5C3470F30003}"/>
              </a:ext>
            </a:extLst>
          </p:cNvPr>
          <p:cNvSpPr>
            <a:spLocks noGrp="1"/>
          </p:cNvSpPr>
          <p:nvPr>
            <p:ph type="title"/>
          </p:nvPr>
        </p:nvSpPr>
        <p:spPr>
          <a:xfrm>
            <a:off x="1724526" y="206391"/>
            <a:ext cx="10199702" cy="755509"/>
          </a:xfrm>
        </p:spPr>
        <p:txBody>
          <a:bodyPr/>
          <a:lstStyle/>
          <a:p>
            <a:r>
              <a:rPr lang="en-US" dirty="0">
                <a:solidFill>
                  <a:schemeClr val="tx1"/>
                </a:solidFill>
              </a:rPr>
              <a:t>ASU-04: Project Highlights in FY24</a:t>
            </a:r>
          </a:p>
        </p:txBody>
      </p:sp>
    </p:spTree>
    <p:extLst>
      <p:ext uri="{BB962C8B-B14F-4D97-AF65-F5344CB8AC3E}">
        <p14:creationId xmlns:p14="http://schemas.microsoft.com/office/powerpoint/2010/main" val="320213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ERT-ASU-04: Status of Project Activities (Thru FY24)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948810677"/>
              </p:ext>
            </p:extLst>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Published....</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Journal Paper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Publication</a:t>
                      </a: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Candan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MM/YYYY</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MM/YYYY</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The ERDC team’s budget reductions for FY24 required pausing development of an emulator for ERDC’s ClearWater-Riverine water quality model. If funds are available in FY25, this task would leverage the tools and methods developed by the ASU team in FY24.</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ERT-ASU-04: Delays and difficulties</a:t>
            </a:r>
          </a:p>
        </p:txBody>
      </p:sp>
    </p:spTree>
    <p:extLst>
      <p:ext uri="{BB962C8B-B14F-4D97-AF65-F5344CB8AC3E}">
        <p14:creationId xmlns:p14="http://schemas.microsoft.com/office/powerpoint/2010/main" val="1743304089"/>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3.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218</TotalTime>
  <Words>1666</Words>
  <Application>Microsoft Macintosh PowerPoint</Application>
  <PresentationFormat>Widescreen</PresentationFormat>
  <Paragraphs>140</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1_UNCLASS No Border</vt:lpstr>
      <vt:lpstr>EWN FY24 End of Year In-Progress Review</vt:lpstr>
      <vt:lpstr>ASU-04: Project Objectives</vt:lpstr>
      <vt:lpstr>ASU-04: Research Deliverables</vt:lpstr>
      <vt:lpstr>ASU-04: Research Deliverables</vt:lpstr>
      <vt:lpstr>ASU-04: Project Highlights in FY24</vt:lpstr>
      <vt:lpstr>ASU-04: Project Highlights in FY24</vt:lpstr>
      <vt:lpstr>ASU-04: Project Highlights in FY24</vt:lpstr>
      <vt:lpstr>ERT-ASU-04: Status of Project Activities (Thru FY24) </vt:lpstr>
      <vt:lpstr>ERT-ASU-04: Delays and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Steissberg, Todd E ERDC-RDE-EL-CA CIV</cp:lastModifiedBy>
  <cp:revision>23</cp:revision>
  <dcterms:created xsi:type="dcterms:W3CDTF">2023-09-18T18:33:49Z</dcterms:created>
  <dcterms:modified xsi:type="dcterms:W3CDTF">2024-10-31T10:14:55Z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