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9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C0AFF-4715-423F-8AB6-AAD13E319D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481DB-12B4-4ED2-A4FB-5E6C8FA30A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12283-38DF-46EE-86DB-B30DEFC6F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52F7-2DC3-4693-8BC5-AF35F29CE97E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38FB0-66F5-43F1-A8C3-49EFE6A53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6E21B-01F7-49D8-9A22-5812919B7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2C75-9F81-4417-A89B-46AA5D4CB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1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12BA2-4FD3-45CC-AA62-74051AB93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FDC71F-86F4-44CC-B0B3-BB9C928564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59608-09EE-4A97-8DCC-294B3B673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52F7-2DC3-4693-8BC5-AF35F29CE97E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F92EB-6F72-4BAB-97D8-9CC0B7530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FF672-6D59-4617-AD33-CFC2408BD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2C75-9F81-4417-A89B-46AA5D4CB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47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8436B5-8BED-4689-B059-A8140D9E36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F35929-21C3-404D-9569-201A54D83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B4741-1BA7-4723-8CB7-5DE9A9FDA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52F7-2DC3-4693-8BC5-AF35F29CE97E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8016-0F78-48F2-B2D9-47F59F572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7C444-896A-45E4-B9C7-058265C83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2C75-9F81-4417-A89B-46AA5D4CB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86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23A54-2542-472D-974E-2E7806382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0A59B-9A19-42B2-AAD1-0B2A5659A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0CF7D-0BD9-4A2C-BA5B-111260A33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52F7-2DC3-4693-8BC5-AF35F29CE97E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86E61-4EAA-4A4B-95BE-F14A65D03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5E371-5A8B-4328-98D2-BBA73D6FD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2C75-9F81-4417-A89B-46AA5D4CB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97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97FF0-EF77-4637-97C9-9240189F8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36392-8D7F-426B-B332-E96C5FD02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C45AE-1E84-426F-A443-F709BF8EB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52F7-2DC3-4693-8BC5-AF35F29CE97E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0E365-3764-4F50-BA69-A2E25DEC0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2B93D-1A59-43F5-993C-F8888ACA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2C75-9F81-4417-A89B-46AA5D4CB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26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7BDA1-8218-4342-A664-959F017F7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9EB0F-F764-418F-8685-C3BD2AF5A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3766B7-4F6E-434C-8539-48D505338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5A2B0-7180-4766-8979-EB7CF212A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52F7-2DC3-4693-8BC5-AF35F29CE97E}" type="datetimeFigureOut">
              <a:rPr lang="en-US" smtClean="0"/>
              <a:t>10/7/21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3F0059-9D50-436E-B163-BDBE0F9C0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68BE-B321-4380-8ED1-6B09C4367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2C75-9F81-4417-A89B-46AA5D4CB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91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78295-4490-46CA-9A28-1A7C80895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16E4C-BF69-45F8-BEB7-68412E602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7B7A2-6D3F-4452-A4B2-D758CA84E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601F19-1459-4967-B3BC-7E50F7846A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AEA51B-0774-4AFA-8B0A-02A9CC393B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A27490-BF18-4E3D-AEE5-D6292D2B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52F7-2DC3-4693-8BC5-AF35F29CE97E}" type="datetimeFigureOut">
              <a:rPr lang="en-US" smtClean="0"/>
              <a:t>10/7/21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FEC8C4-D462-49BD-9CAC-BCE190EA9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A568C-F1A6-4E3C-999C-C33C4E45B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2C75-9F81-4417-A89B-46AA5D4CB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76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0F192-22E1-4028-AB1E-037C11CBC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589DB5-A44B-40E7-888C-0E5A6D2CC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52F7-2DC3-4693-8BC5-AF35F29CE97E}" type="datetimeFigureOut">
              <a:rPr lang="en-US" smtClean="0"/>
              <a:t>10/7/21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ACCCC1-3A8B-4FC8-BCD6-D95964E1A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D5B4AB-16F5-46B8-82E1-9E119CF9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2C75-9F81-4417-A89B-46AA5D4CB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50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A7A02C-72A5-4D4A-8F8D-9863067F4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52F7-2DC3-4693-8BC5-AF35F29CE97E}" type="datetimeFigureOut">
              <a:rPr lang="en-US" smtClean="0"/>
              <a:t>10/7/21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B1B136-8789-4C39-B046-C3C9C3FA6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98BDA-0A4C-4D78-B44D-620055C83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2C75-9F81-4417-A89B-46AA5D4CB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96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0884C-F390-4AD1-9528-A50932FC2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00C4C-75DD-4824-AB55-7C8DE6548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CB397B-D949-4444-A232-D6D899DBE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F6D81-C98A-41A4-9F6A-A55928F29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52F7-2DC3-4693-8BC5-AF35F29CE97E}" type="datetimeFigureOut">
              <a:rPr lang="en-US" smtClean="0"/>
              <a:t>10/7/21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E8494-E4D8-4D65-89E1-F1E158F65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54DF9-F9EB-4733-97EF-AECA0BD8F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2C75-9F81-4417-A89B-46AA5D4CB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19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6DB31-21E7-47B4-A777-922F3C9FA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74978E-EB0D-4634-B76E-91CC9A40B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61B425-C4EA-4300-9077-B1599B6B04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2825D-AD3E-40E8-866C-B4F9263AC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52F7-2DC3-4693-8BC5-AF35F29CE97E}" type="datetimeFigureOut">
              <a:rPr lang="en-US" smtClean="0"/>
              <a:t>10/7/21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53EAD2-71CB-4C56-8A6E-7D8C56265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966AC-4E0F-4AD5-B5FA-AB1534E4A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2C75-9F81-4417-A89B-46AA5D4CB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21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21FF25-9A2B-4211-AEC1-F6D14108F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71D19A-31A6-491D-93A2-8564A723F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20338-43FE-404C-8125-BCFD00FECF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052F7-2DC3-4693-8BC5-AF35F29CE97E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A1014-4178-454A-8B4C-E816BAB2A3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3608A-7659-4505-B47F-0A1ADE4CE2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22C75-9F81-4417-A89B-46AA5D4CB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15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272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EA7FEF-46BA-4C84-BDE5-1BBBFCD63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544" y="20620"/>
            <a:ext cx="7688577" cy="1194408"/>
          </a:xfrm>
        </p:spPr>
        <p:txBody>
          <a:bodyPr>
            <a:normAutofit/>
          </a:bodyPr>
          <a:lstStyle/>
          <a:p>
            <a:pPr algn="ctr"/>
            <a:r>
              <a:rPr lang="en-US" sz="2200" dirty="0"/>
              <a:t>Incorporating nutrient flow into overland flow and groundwater models to better predict ecological response across large scales</a:t>
            </a:r>
            <a:br>
              <a:rPr lang="en-US" sz="3800" b="1" dirty="0"/>
            </a:br>
            <a:r>
              <a:rPr lang="en-US" sz="1500" b="1" dirty="0"/>
              <a:t>Todd Steissberg (Todd.E.Steissberg@usace.army.mil, 530-574-5572), Billy Johnson, John Kucharski, Kervi Ramos, Charles Downer, Nawa Pradhan, Zhonglong Zhang (PSU), Lora Johnson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9D2F2-3749-4B04-A42D-3419F3BF8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39" y="1331373"/>
            <a:ext cx="3358637" cy="452432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sz="2600" b="1" dirty="0"/>
              <a:t>Problem Statement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321E43C-7C10-4133-A419-54ED53BDBD02}"/>
              </a:ext>
            </a:extLst>
          </p:cNvPr>
          <p:cNvSpPr txBox="1">
            <a:spLocks/>
          </p:cNvSpPr>
          <p:nvPr/>
        </p:nvSpPr>
        <p:spPr>
          <a:xfrm>
            <a:off x="6492349" y="3496656"/>
            <a:ext cx="5596354" cy="304698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Award contracts; initiate water temperature &amp; nutrient simulation capability development, Q4/FY20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Complete water temperature development, Q1/FY21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Deliverables: model and technical note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Develop nutrient simulation capabilities, Q4/FY21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Deliverables: GSSHA-WQ model (model, visualization, user interface, and database) &amp; 4 technical notes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Link GSSHA-WQ with aquatic plants model, Q4/FY22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Deliverables: Integrated model &amp; 4 technical notes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Link GSSHA-WQ with terrestrial plants model, Q4/FY23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Deliverables: Final integrated nutrient-vegetation model &amp; 4 technical notes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D32D0D-F04E-4F5A-B016-5F8EFF7F04C0}"/>
              </a:ext>
            </a:extLst>
          </p:cNvPr>
          <p:cNvSpPr txBox="1"/>
          <p:nvPr/>
        </p:nvSpPr>
        <p:spPr>
          <a:xfrm>
            <a:off x="0" y="6496044"/>
            <a:ext cx="12192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lvl="1" algn="ctr"/>
            <a:r>
              <a:rPr lang="en-US" b="1" i="1" dirty="0"/>
              <a:t>ANSRP Ecological Modeling Congressional Interest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6" y="15547"/>
            <a:ext cx="1278512" cy="128427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126" y="119481"/>
            <a:ext cx="3012874" cy="10852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9319" y="1735338"/>
            <a:ext cx="59166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Current models cannot simulate nutrient flow across watershed scales, which prevents accurate prediction of how native and nuisance species will spatially distribute themselves across a landscape. Objective: Incorporate nutrient flow into the Gridded Surface Sub-surface Hydrologic Analysis (GSSHA) model and couple the nutrient model with ERDC's multi-species vegetation model.</a:t>
            </a:r>
            <a:endParaRPr lang="en-US" sz="1600" b="1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3B9D2F2-3749-4B04-A42D-3419F3BF8EE8}"/>
              </a:ext>
            </a:extLst>
          </p:cNvPr>
          <p:cNvSpPr txBox="1">
            <a:spLocks/>
          </p:cNvSpPr>
          <p:nvPr/>
        </p:nvSpPr>
        <p:spPr>
          <a:xfrm>
            <a:off x="77539" y="3323841"/>
            <a:ext cx="3890554" cy="450673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600" b="1" dirty="0"/>
              <a:t>Technical Approach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9320" y="3768261"/>
            <a:ext cx="17525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Phase I. Water quality simulation capabilities (</a:t>
            </a:r>
            <a:r>
              <a:rPr lang="en-US" sz="1600" b="1" dirty="0"/>
              <a:t>GSSHA-WQ</a:t>
            </a:r>
            <a:r>
              <a:rPr lang="en-US" sz="1600" dirty="0"/>
              <a:t>)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3B9D2F2-3749-4B04-A42D-3419F3BF8EE8}"/>
              </a:ext>
            </a:extLst>
          </p:cNvPr>
          <p:cNvSpPr txBox="1">
            <a:spLocks/>
          </p:cNvSpPr>
          <p:nvPr/>
        </p:nvSpPr>
        <p:spPr>
          <a:xfrm>
            <a:off x="6321767" y="1334508"/>
            <a:ext cx="4200271" cy="4801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Technical Approach Cont’d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92349" y="1745089"/>
            <a:ext cx="55963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Phase II. Integrated nutrient &amp; vegetation simulation capabilities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Link the GSSHA-WQ with ERDC’s multi-species vegetation model for aquatic plants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Link the GSSHA-WQ with ERDC’s multi-species vegetation model for terrestrial plants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271C4C0-44EC-BC4A-AD98-9C2F18B179C5}"/>
              </a:ext>
            </a:extLst>
          </p:cNvPr>
          <p:cNvSpPr txBox="1">
            <a:spLocks/>
          </p:cNvSpPr>
          <p:nvPr/>
        </p:nvSpPr>
        <p:spPr>
          <a:xfrm>
            <a:off x="6321768" y="3076910"/>
            <a:ext cx="1598917" cy="48013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Schedule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972C24-D8A9-0844-A206-F3439EDBC36B}"/>
              </a:ext>
            </a:extLst>
          </p:cNvPr>
          <p:cNvSpPr txBox="1"/>
          <p:nvPr/>
        </p:nvSpPr>
        <p:spPr>
          <a:xfrm>
            <a:off x="179320" y="4887607"/>
            <a:ext cx="59166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Complete/extend existing water temperature simulation capabilities in GSSHA for overland flow (runoff) &amp; streams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Temperature controls water quality kinetics rates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Link in-stream nutrient kinetics with GSSHA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Nutrient Simulation Module (NSM) provides kinetics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Develop overland and sub-surface nutrient models</a:t>
            </a:r>
          </a:p>
        </p:txBody>
      </p:sp>
      <p:pic>
        <p:nvPicPr>
          <p:cNvPr id="31" name="Picture 30" descr="Timeline&#10;&#10;Description automatically generated">
            <a:extLst>
              <a:ext uri="{FF2B5EF4-FFF2-40B4-BE49-F238E27FC236}">
                <a16:creationId xmlns:a16="http://schemas.microsoft.com/office/drawing/2014/main" id="{4618A283-0AFC-0B42-AD58-2D5ED016B8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743" y="3715579"/>
            <a:ext cx="3887909" cy="122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902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272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EA7FEF-46BA-4C84-BDE5-1BBBFCD63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545" y="10346"/>
            <a:ext cx="7589062" cy="126173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700" dirty="0"/>
              <a:t>Incorporating nutrient flow into overland flow and groundwater models to better predict ecological </a:t>
            </a:r>
            <a:br>
              <a:rPr lang="en-US" sz="2700" dirty="0"/>
            </a:br>
            <a:r>
              <a:rPr lang="en-US" sz="2700" dirty="0"/>
              <a:t>response across large scales</a:t>
            </a:r>
            <a:br>
              <a:rPr lang="en-US" sz="4900" dirty="0"/>
            </a:br>
            <a:r>
              <a:rPr lang="en-US" sz="2000" dirty="0"/>
              <a:t>Todd Steissberg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D32D0D-F04E-4F5A-B016-5F8EFF7F04C0}"/>
              </a:ext>
            </a:extLst>
          </p:cNvPr>
          <p:cNvSpPr txBox="1"/>
          <p:nvPr/>
        </p:nvSpPr>
        <p:spPr>
          <a:xfrm>
            <a:off x="0" y="6496044"/>
            <a:ext cx="12192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lvl="1" algn="ctr"/>
            <a:r>
              <a:rPr lang="en-US" b="1" i="1" dirty="0"/>
              <a:t>ANSRP Ecological Modeling Congressional Interest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6" y="15547"/>
            <a:ext cx="1278512" cy="128427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126" y="119481"/>
            <a:ext cx="3012874" cy="1085272"/>
          </a:xfrm>
          <a:prstGeom prst="rect">
            <a:avLst/>
          </a:prstGeom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7E300BA-9C17-BF44-9C0F-712126D5F23C}"/>
              </a:ext>
            </a:extLst>
          </p:cNvPr>
          <p:cNvSpPr txBox="1">
            <a:spLocks/>
          </p:cNvSpPr>
          <p:nvPr/>
        </p:nvSpPr>
        <p:spPr>
          <a:xfrm>
            <a:off x="5865471" y="3274265"/>
            <a:ext cx="6189153" cy="161428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lvl="1" indent="-230188"/>
            <a:r>
              <a:rPr lang="en-US" sz="1600" dirty="0"/>
              <a:t>FY20: Contracts awarded, WQ development initiated</a:t>
            </a:r>
          </a:p>
          <a:p>
            <a:pPr marL="230188" lvl="1" indent="-230188"/>
            <a:r>
              <a:rPr lang="en-US" sz="1600" dirty="0"/>
              <a:t>FY21: GSSHA-WQ model capable of simulating overland and stream water temperature and nutrient flow; 4 technical notes</a:t>
            </a:r>
          </a:p>
          <a:p>
            <a:pPr marL="230188" lvl="1" indent="-230188"/>
            <a:r>
              <a:rPr lang="en-US" sz="1600" dirty="0"/>
              <a:t>FY22: GSSHA-WQ linked with aquatic plants model; 4 technical notes</a:t>
            </a:r>
          </a:p>
          <a:p>
            <a:pPr marL="230188" lvl="1" indent="-230188"/>
            <a:r>
              <a:rPr lang="en-US" sz="1600" dirty="0"/>
              <a:t>FY23: GSSHA-WQ linked with terrestrial plants model; final product; 4 technical notes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9A419ED-CF33-874D-A868-F14C39E4CBA8}"/>
              </a:ext>
            </a:extLst>
          </p:cNvPr>
          <p:cNvSpPr txBox="1">
            <a:spLocks/>
          </p:cNvSpPr>
          <p:nvPr/>
        </p:nvSpPr>
        <p:spPr>
          <a:xfrm>
            <a:off x="5664316" y="1343132"/>
            <a:ext cx="5200817" cy="7085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Value statement for USACE operations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C88C3668-D72B-244F-857B-AB57377175A6}"/>
              </a:ext>
            </a:extLst>
          </p:cNvPr>
          <p:cNvSpPr txBox="1">
            <a:spLocks/>
          </p:cNvSpPr>
          <p:nvPr/>
        </p:nvSpPr>
        <p:spPr>
          <a:xfrm>
            <a:off x="118099" y="5035490"/>
            <a:ext cx="4396747" cy="452432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/>
              <a:t>Forecasting Project Hurdles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C18135-B9F7-D449-804E-4C8112C806A1}"/>
              </a:ext>
            </a:extLst>
          </p:cNvPr>
          <p:cNvSpPr txBox="1"/>
          <p:nvPr/>
        </p:nvSpPr>
        <p:spPr>
          <a:xfrm>
            <a:off x="301087" y="5441386"/>
            <a:ext cx="51595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Data exchange between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Observed data for calibration/validation (flow, water quality, and vegetation)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Use existing data, but may require travel in FY22-23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672D350C-3D16-D943-A83A-D3B99DAC2C30}"/>
              </a:ext>
            </a:extLst>
          </p:cNvPr>
          <p:cNvSpPr txBox="1">
            <a:spLocks/>
          </p:cNvSpPr>
          <p:nvPr/>
        </p:nvSpPr>
        <p:spPr>
          <a:xfrm>
            <a:off x="5664316" y="2844435"/>
            <a:ext cx="3421201" cy="4524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/>
              <a:t>Deliverables by Year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3E294172-BE09-2F45-96C0-87E4416AD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453851"/>
              </p:ext>
            </p:extLst>
          </p:nvPr>
        </p:nvGraphicFramePr>
        <p:xfrm>
          <a:off x="6208679" y="4929510"/>
          <a:ext cx="41786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5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5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5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Qtr1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Qtr2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Qtr3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Qtr4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FY20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FY21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FY22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41D22AC0-F235-0C47-A17E-ED34FB308177}"/>
              </a:ext>
            </a:extLst>
          </p:cNvPr>
          <p:cNvSpPr txBox="1"/>
          <p:nvPr/>
        </p:nvSpPr>
        <p:spPr>
          <a:xfrm>
            <a:off x="5889937" y="1977498"/>
            <a:ext cx="61646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Integrating nutrient flow with multi-species vegetation models will enable accurate simulation of native and nuisance species distribution across watersheds.</a:t>
            </a:r>
          </a:p>
        </p:txBody>
      </p:sp>
      <p:pic>
        <p:nvPicPr>
          <p:cNvPr id="31" name="Picture 30" descr="Diagram&#10;&#10;Description automatically generated">
            <a:extLst>
              <a:ext uri="{FF2B5EF4-FFF2-40B4-BE49-F238E27FC236}">
                <a16:creationId xmlns:a16="http://schemas.microsoft.com/office/drawing/2014/main" id="{B12DD48A-968E-7B4D-9D00-F61518C2C9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" y="1227004"/>
            <a:ext cx="5584591" cy="37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733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463</Words>
  <Application>Microsoft Macintosh PowerPoint</Application>
  <PresentationFormat>Widescreen</PresentationFormat>
  <Paragraphs>57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Incorporating nutrient flow into overland flow and groundwater models to better predict ecological response across large scales Todd Steissberg (Todd.E.Steissberg@usace.army.mil, 530-574-5572), Billy Johnson, John Kucharski, Kervi Ramos, Charles Downer, Nawa Pradhan, Zhonglong Zhang (PSU), Lora Johnson</vt:lpstr>
      <vt:lpstr>Incorporating nutrient flow into overland flow and groundwater models to better predict ecological  response across large scales Todd Steissberg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PI</dc:title>
  <dc:creator>Todd S</dc:creator>
  <cp:lastModifiedBy>Todd Steissberg</cp:lastModifiedBy>
  <cp:revision>66</cp:revision>
  <dcterms:created xsi:type="dcterms:W3CDTF">2020-10-16T13:53:41Z</dcterms:created>
  <dcterms:modified xsi:type="dcterms:W3CDTF">2021-10-08T06:50:48Z</dcterms:modified>
</cp:coreProperties>
</file>