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352967"/>
            <a:ext cx="3358637" cy="70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653049" y="4058687"/>
            <a:ext cx="4974270" cy="410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Schedule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562791"/>
              </p:ext>
            </p:extLst>
          </p:nvPr>
        </p:nvGraphicFramePr>
        <p:xfrm>
          <a:off x="6653051" y="4469483"/>
          <a:ext cx="5414263" cy="17649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35063">
                  <a:extLst>
                    <a:ext uri="{9D8B030D-6E8A-4147-A177-3AD203B41FA5}">
                      <a16:colId xmlns:a16="http://schemas.microsoft.com/office/drawing/2014/main" val="73414149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86847848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45286309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82351106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72289907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4670137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964002062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89352415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06705950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33232154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211246060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943077133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4225260124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2386774497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1421540976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149027058"/>
                    </a:ext>
                  </a:extLst>
                </a:gridCol>
                <a:gridCol w="136200">
                  <a:extLst>
                    <a:ext uri="{9D8B030D-6E8A-4147-A177-3AD203B41FA5}">
                      <a16:colId xmlns:a16="http://schemas.microsoft.com/office/drawing/2014/main" val="3678259215"/>
                    </a:ext>
                  </a:extLst>
                </a:gridCol>
              </a:tblGrid>
              <a:tr h="1784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Task 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FY20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FY21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FY22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rtl="0" fontAlgn="base"/>
                      <a:r>
                        <a:rPr lang="en-US" sz="1100" b="1" dirty="0">
                          <a:effectLst/>
                        </a:rPr>
                        <a:t>FY23</a:t>
                      </a:r>
                      <a:endParaRPr lang="en-US" sz="1600" b="1" i="0" dirty="0">
                        <a:effectLst/>
                      </a:endParaRPr>
                    </a:p>
                  </a:txBody>
                  <a:tcPr marL="88502" marR="88502" marT="44251" marB="44251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57667"/>
                  </a:ext>
                </a:extLst>
              </a:tr>
              <a:tr h="12140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1)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93505138"/>
                  </a:ext>
                </a:extLst>
              </a:tr>
              <a:tr h="2232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2)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59672855"/>
                  </a:ext>
                </a:extLst>
              </a:tr>
              <a:tr h="182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effectLst/>
                        </a:rPr>
                        <a:t>3)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75208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4)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41984737"/>
                  </a:ext>
                </a:extLst>
              </a:tr>
              <a:tr h="13374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5)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7978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050" dirty="0">
                          <a:effectLst/>
                        </a:rPr>
                        <a:t>6) </a:t>
                      </a:r>
                      <a:endParaRPr lang="en-US" sz="1600" b="0" i="0" dirty="0">
                        <a:effectLst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>
                          <a:effectLst/>
                          <a:latin typeface="+mn-lt"/>
                        </a:rPr>
                        <a:t> </a:t>
                      </a:r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>
                        <a:effectLst/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dirty="0">
                          <a:effectLst/>
                          <a:latin typeface="+mn-lt"/>
                        </a:rPr>
                        <a:t> </a:t>
                      </a:r>
                      <a:endParaRPr lang="en-US" sz="800" b="0" i="0" dirty="0">
                        <a:effectLst/>
                        <a:latin typeface="+mn-lt"/>
                      </a:endParaRPr>
                    </a:p>
                  </a:txBody>
                  <a:tcPr marL="45720" marR="4572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2365"/>
                  </a:ext>
                </a:extLst>
              </a:tr>
            </a:tbl>
          </a:graphicData>
        </a:graphic>
      </p:graphicFrame>
      <p:sp>
        <p:nvSpPr>
          <p:cNvPr id="6" name="AutoShape 2" descr="data:image/jpg;base64,%20/9j/4AAQSkZJRgABAQEAYABgAAD/2wBDAAUDBAQEAwUEBAQFBQUGBwwIBwcHBw8LCwkMEQ8SEhEPERETFhwXExQaFRERGCEYGh0dHx8fExciJCIeJBweHx7/2wBDAQUFBQcGBw4ICA4eFBEUHh4eHh4eHh4eHh4eHh4eHh4eHh4eHh4eHh4eHh4eHh4eHh4eHh4eHh4eHh4eHh4eHh7/wAARCAFBAc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wfGd5qmlWcWs2H762smL31qEy0sH8TIeoZB8wHcAjrgjKtU9lBzte3YaV3Y3qKis7iG8tIbq2kWWCZBJG6nhlIyCKlrSMlJKUXoxGX4n1ddG05LgRCaaa4itoIi23fJI4UDODjrn8K1K5fxO5uvGvhfS/L3Ij3GoSHsPKjEaj858/8AAa6iuelOU60+ysvna7/NFNaIKKKK6SQooooAKKKKACiiigAooooAKKKKACiiigAooooAKKKKACiiigAooooAKKKKACiiigAooooAKKKKACiiigAooooAKKKKACiiigAooooAKKKKACiiigAooooAKKKKACiiigCjrjatHZebo8drNcowYwzkqJV7qGH3WPYkEeo71B4e16z1lJY41ktry3IW5s5xtmgb/aHoezDIPY1q1i+IvD1vqssV9DM9hqtuCLa+hHzoD1Vh0dD3U8d+Dg1z1Y1U+em7+XR+nZ/h37lK2zNqiuc03xDPbXkWk+JoEsL6RtkFwh/0a7PbYx+6x/uNz6bhzXR1dKtGqtN1uuq9f69BNNHJeBv+JPqep+EZDiOzcXOngk/8espJC8/3HDr7ALXW1zHjCKCLV9J1iG+t7a/spCrpISfPtnwJE2rknkKynHDKB3NNuPHWix7/ACYr+52cHyrYkZ9MnHNeXHMMLgJSoYirGNtrtLR/5beljTklP3oofYB7r4k6pcFv3djYQWyj/admdj+WyumriPBmsaStzrWoiW5UX18s0zTBf9HPlpGqMFJKD5OrADk10mq67YafMlu5mnunAKW9vE0khB74HQe5wK68POFOm6kpL3m3fv29dLEyTbsadVr+/sbCMSX15b2qHo00oQH86xwviXVwrSMmgWpwTGhWa6YehblE/DcfcVa0zw3o+nzm6js1mvCu17u5JlnYehdsnHsOPatPbVan8ONl3en4b/fYVkty1p2r6XqTumn6laXbIMsIZlcqPfBq7TUjjTOxFXPoMU6t6aml77TfkrfqxO3QKKKKsQUUUUAFFFFABRRRQAUUUUAFFFFABRRRQAUUUUAFFFFABRRRQAUUUUAFFFFABRRRQAUUUUAFFFFABRRRQAUUUUAFFFFABRRRQAUUUUAFFFFABRRRQAUUUycyiFzCqNJg7Q7YBPucHH5Um7K4D6KyhceIe+l6Yfpfv/8AGqX7Tr3/AECbL/wPOP8A0XWH1mPVP/wF/wCRXKXNSsbPUrGWxv7aO5tpRteORcgj/PeuWRtX0GKfRjfC7iPz2U7sWnhg6ESZGGIYhVPJOcn7pzrz6nrluy7vDctwvc2t3G2PwfZmuc1fUHfWNWnuFeKK3Ft8rDDKnkySEH8f5V5WcY2OGwdXF00+eEZNaNdOt1qr62NKUOaSi9mZrL9rvpbaJ22IQbubdl5GPPl7uvTk+xA71pxqsaLHGoRFGAqjAFUfD8ZTR7d3JaWZfOlY93f5j+pwPYCr9fzDjMRUr1pTqS5m3q31fc+hhFJaGbrkMkcZ1WzCi+tUZhkcTR4+aJx/EpGeD3xXU/Du9F5oTqDuS2naGNs5Pl4DoCT12q4XPfGe9c/qk622m3M7kYSJjz3OOB+dWfhdBfx+FrmKzeOIrdbYmnjLAqiLGeAQeShPXvX6h4Y5niFVnhJNuFm0uzVtux52YU42Uup3dFYnl+LVb/j60R19Ps0qn/0M0uPFn97RP++Zf8a/ZPbv+R/18zy7eZtUVjRzeJ4iPPsNLuFyMmG5dGx7BkIP5itmqp1ee+jXqhNWCiiitRBRRRQAUUUUAFFFFABRRRQAUUUUAFFFFABRRRQAUUUUAFFFFABRRRQAUUUUAFFFFABRRRQAUUUUAFFFFABRRRQAUUUUAFFFFABRRRQAUUUUAFFFFABRRRQAUVR1DVbWzlW3O+e6YZS3hXfIffHYe5wPeqwh1i/5uZ102A4/dQENKfZnPA/4CPxrCVdX5Yq78v1ey/Mdi7f6lY2Clry6ih4ztJ+Yj2HU1zGvy2d5LLdozNYXUQtbpmiKCN8kxuSQDtOWQnnG5e2a6aw02xsQfstuqufvSHLSP7sxySfcmrMsccsbRSoro4KsrDIIPUEVnVoSxFOVOtblkmmtdmrb6fkNOzujzLQ7g28KaRffub61URMjceYF4DrnqCBnjocj3rRmmihXdNIqD/aNSaDpcHiLRpblfLS3W6ube3ilXzVCxTOikE84IXOOQM8YHFLq/hxtJ0C/1KF42ntbaSYJb26q0mxSwUE5xkjFfiGYeHWNdV1cE1Om7tXdmvW/6XPXp4+FrT3MHUjdapcxWdqrplgyLj5iezsOwHVQfvHB6Cu98F/2bHocVrplxDMluTHII2zsYcFSOoIxjmmeDrHTU0e01G0hO+7gSYyO25juUHr+NTap4d06+uxfKJbK/HS7tH8uUj0Yjhx7MCK+84S4Wnk1L6xdSnJedknro+763XkrHHicQqr5ehr0Vzx/4SrTBkfZtdgUdOLe4P0/gb6Hb9au6Lr2n6pI9vE0kF5GMy2lwhjmQZxkqeo9xke9faxxUeZRmnFvv+j2f33OTlNSiiiukkKKKKACiiigAooooAKKKKACiiigAooooAKKKKACiiigAooooAKKKKACiiigAooooAKKKKACiiigAooooAKKKKACiiigAooooAKKKKACiiigAooooAKKKKACiiigCtY2NpYhxawLGZGLSN1Zye5J5J+tWaKKmMVFWirIArO8T6g2k+HNS1ONBJJa2skyIf4mVSQPxOBWjXL/ABWcp4C1HaSC5ij/AAaVAf51liqjp0ZzXRN/gOKu0jR8G6f/AGZ4R0vT+jxWkaue+/blj9ckmpPDc0t1pI+1MZJA7o5bvgnrWkowoHoKitvsytJHb+WCrZkVMcMeefeueGHcJ0rSsoxcbd9vysac3uyVjmvhlI1vo1z4fmdmuNEunsiWGC0Q+aFvfMbJz6g1sa/PPara3MblY0uFEwHQqeOfxxWRqMculfEOw1GFGNrrMJsrrB4WaMNJE+PdRIpPstdPNHFLGUmRHQ9QwyKwhSlPDzw0ZWlHRP8AGPy2T9GOMlGak1dD6bsTzBJsXeBgNjnHpmm280U8KywOrxnoy9DjipK9SLUkmtUZNNOwUUUVQgooooAKKKKACiiigAooooAKKKKACiiigAooooAKKKKACiiigAooooAKKKKACiiigAooooAKKKKACiiigAooooAKKKKACiiigAooooAKKKKACiiigAooooAKKKKACiiigAqtqlhZ6nYvZX0Int5CpZCSAcEEdPcCrNFKUVJNNaAFZthDNFrmoMY2EUojdWxwTjB/kK0qqyXqR6pFYsh3Sxs6tnjjtXLio0+anObtyy09WnG34mtNytJJbr/g/oN1m6ks9Pkuo41kMeCQfTPJ/KrUbLJGrqcqwBB9qS4iSeCSGQZR1Kn6Gm2cC2trFbozMsahQWPOBVKNVYhyv7jS+TTf5p/gK8eS3W5S0G2ms0ubeRSIxOzQnPVTzWlVK4vWh1W2s2jHlzq2Hz/EO35VdqMFGlTg6NN3UHb062+5qw6rlJ80uoUUUV2GQUUUUAFFFFABRRRQAUUUUAFFFFABRRRQAUUUUAFFFFABRRRQAUUUUAFFFFABRRRQAUUUUAFFFFABRRRQAUUUUAFFFFABRRRQAUUUUAFFFFABRRRQAUUUUAFFFFABRRRQAUUUUAFU7qx87UrS9Em0wBgRj7wIxVys3xBcXFrb280D7R9oRZOOqk4x+eK48fKlGg51VdRs9PJpp/J6mtFSc0ovV6GlWTZb7fxFeW5DeXPGs6E9MjgitaoL66hs4hNNu2lwmQM4JPGfajF04vkqyly8jvfys0/wYU5PWKV76DL6yjupbaRmKvby+YpH8qtVFextNaSxKzKzIQCpwQcVU8O3DXOjW8jkl1XY+euV4P8AKhTp08V7NRs5q9+9rL8mgs5U+a+2n3mhRRRXYZBRRRQAUUUUAFFFFABRRRQAUUUUAFFFFABRRRQAUUUUAFFFFABRRRQAUUUUAFFFFABRRRQAUUUUAFFFFABRRRQAUUUUAFFFFABRRRQAUUUUAFFFFABRRRQAUUUUAFFFFABRRRQAVFdxwTQFblVaIYY7jxwc5qWquqx+dp1xDjJeJgB6nFY4h/upaX0enfyKh8S1LSkEAqQQehFVdXtPt2mz2uQDIuFJ7Ht+tRaNL/xLrSGY7LjyFzG3DcDBOKm1Fbp7VhZyrHOMFSwyDjsfrWEqkMRhG5RupR1S31W3qWk4VEr2s9yS1EiW0STFTIEAbHQnHOKbFcW5upLONgJY1DMgXGAe9cxaXmqX2sStND5cllFI6xgfxEYA9+9V9I8TWupa/Z3sACw3Cm1eQkACTlghyc5+U4rzKGbxq04Spxdubl13a0TflZ736J/LStSjRb9pLpfyv0Xz/U7aikor37nLcWikpRTGFFFFABRRRQAUUUUAFFFFABRRRQAUUUUAFFFFABRRRQAUUUUAFFFFABRRRQAUUUUAFFFFABRRRQAUUUUAFFFFABRRRQAUUUUAFFFFABRRRQAUUUUAFFFFABRRRQAUVkeIPEmjaFp17fX94oSxiEtxHEPMkRScA7FyeT7U3Sdei1jwmNesYLmCOWB5Yo7qIxuMA43KenSp5lflvqauhUVP2ji+W9r+e5s1Q1uye7t1a3kMdzCd8LZ7+h9jXBfBfxP4p8QQLfa2Wl0yewgmjuZrL7Li5cnfEmT+8QDBDY/OvQrG/stQSSSxuorhIpWhdo2DBXX7yn3FZ4ihCvTdOez/AK+9dCITcGpIzfD63F1dXGqXkRilbEKIR90L1/M1Jr+vW2kSJG9vPcyGNpnSEAmOJSA0hyegyOmTWvUD2sL3a3TLlxG0XIGCpIJ/lXNh8LLD0PZxleWrbfVt3bIxU51buno+nkcF8Rda8S6FpEXjCx+z/Y7e8h8+1RQ/nWTfKzO+MhgWDDacADnNYOp6jZyeIEGn24axsdVMrStH8lxeSIWQDB5EaZJ6c4rsZNGiWy1Lwbd3ck1nqcMzWAkT/UoRhogR1CkgjPODjnFcL8L4Xg0VbDWn81vDcd5cXjE7cSkGNAffyw5z7ivNzCFSpalF2bT+Uuv5p/I8SvWn9Yp06msXZtb6xabX3NP0R65pN3cTIY72ONJgNytGfllQ9GHce47Vfrxv4T6R4g8VabJ4x126nheYxjR4Q7KIIEYHIGejYxzyRz3r2SvUwVapVpKU420PQwtaVWPNytR6X3a810CjcFGWIAz3oqK7toLy1e2uYxJE/DKe9dnodaJqKxPsWraZk6bdfbbcdLa6b5lHosnX/vrP1qew1y0uJxa3CyWV5jm3uBtY/wC6ejD6GoVRbS0C5qUUUVoMKKKKACiiigAooooAKKKKACiiigAooooAKKKKACiiigAooooAKKKKACiiigAooooAKKKKACiiigAooooAKKKKACiiigAooooAKKKz73WtJs76KwuNQtkvZwxhtvMHmyYGTtXqeBSbS3KjCUnaKuaFNmkjhieaaRY40BZnY4CgdSTXA+G/HOueK9XMGj+EdSsdHMcg/tbUFEWHAO0rEeWGetL4V8BatDqUmr+MPF1/r93LC8LWoAis1Rxhl8odfqazVXmtyK53SwCo3WImotdN2/u0XndprsW7f4k+HdW1G+0nwvMdd1O1tnmEdsD5Tsv8Hm427j9ao6HZ/EbxJb6gvi6Sy8P6feWpigtdNlLXVu5I+cy9M4yMCu10bSdL0WyWz0nT7axt1GBHBGEH6VdpKnKXxv7thyxdGldYen21lrLTtsl9zfmcp4H+H/hnwes0mlWckl3cKFubu5laWabv8zN784rqZESSNo5FDIwKsD0IPanUVpGMYq0VY469erXm6lWTk31ZzniTwnaap4fsNDtHisLOyuIZUjWAOuyM5EYBPA6cjnirvhvSJNIivVkuxdNdXkl0SIRGE3YAUAegHXvWtSGqZkzP1n7U4tra0umtGnm2tMiKzKoVmOAwIycAcg9a4fXf+FqaH4ns72xubLxJ4b8wLd2otkivUQ8FlIwrEdcDGcYxXokkUckkcjrlo2LIfQkEfyJqSspQ5utjGdPm6tHNajcWPibRjcaLeK19ZSedbkErJFKnVWXgjIypB6g1wGjXc99YXE0CoL/xT4jCNbAq3k20LAyh8ccIrA+pYetb/wAVrR9Gls/F2mubeS3m2XQjQYcORhz+WD6hvam/B5bLU77XvEVpbxi3lv5Y7OVB8rITlivpk4ye+K8p1pyxcaUrcy/Jrf8ANfM8V15zxsaE7c0dfVNP3l16NW8zsNMVrfXL+16RuFmjHYDGCPzFa9V7u7itWhEu799II1IHAJ6ZqSeaK3haa4lSKJBlndgqqPUk124SnGipUoyvZt+nM27fjofR1ZOVpNf0tCSlFVNM1Cx1SzS9028t7y2fO2aCQOjY64I4q2K7EZp3CoL6ytL6Aw3lvHPH6Ouce49KnooaT0YzEFhqumD/AIld19rtx/y63bEkf7snX8Dmp7HXLWacWt0klhd/88bgbS3+6ejD6GtSoL2ztb2AwXcEc0Z/hcZ//VUcjj8LET0Vif2dqem86Td/aLcf8ul2xOB6I/UfjmprLXbWWcWt5HJp92ekNwMbv91ujfgaFUW0tAuatFZfijXtP8N6O+q6o8i2yMqHy0LsWY4AAHvWFL8R/DqWE1z/AKWJILqG2nt5IDHLE0pwhZWxx705VIxdmwudjRUKXlpJA06XUDQpndIJAVXHXJqjqviLQ9L05NRvtUtorR5ViWXeGUuxwBkVTaQzUoqs9/YoYg97bKZeYwZVG/6c806W9s4ZvJlu7eOXbu2NIA2PXHpRdAT0VC91aoqs9xCoZdykuBkeo9qqalruj6bp1zqF5qNtHbWv+vk3g7PY470NpAaNFc+fGGi/8JBbaP8AaBuuLM3kc+4CIoGA+9nrzWzPeWduqNPdQRLJ9wvIFDfTPWkpJ7MCeioZLu1jmSCS5hWWT7kZcBm+g71R0zXbG808XshayjMrxAXeIySpxxk9+1O6A1KKByMjkUUwCiiigAooooAKKKKACiiigAooooAKKKKACiiigAooooAKKKKACk3LjORilr4nn1zx6PgHrqRWVq2gf8JXIraodTcXSH7avyhMdM4H3uhoA+12G5SOxFch4V+GvhHw5qb6tZ6e1xqbuXN7eSGaYE9gzdB9K8j8ffFfxnpt94y1DStY0KwsvB9xbW66Rd2++41TeqFmDbgVzuwu0HkGpvGfxp17RrD4kEXWl2l7ol1p0ek29wgEhWdVLhlJy55PTpipcIyabWxtTxFWlGUISaUt7Pf1PoaivGdD8c+ML34oeMI7q/0+Hwt4VMLTW8VkZLq4EsAfAbdgYbJ6ZOcV7JE4kiSRc4ZQwyOeaoxHUUUUAFFFFABVW/uvIKRRR+dcy58qIHGcdST2UcZPuPWrVZ2pC8F2n9n20XnSLte5mPyRoM9FHLHPbj61Mr2Jne2hmahH42uHijs7jQbCMgebI8cs7g99q5Ufma5bxp4m8feFpTNLY6fqFj/BPBbSAfRxuOz9RVnxl4g8deEGOqSaZZeI9FX/AFy2kbQXMI9cFmVh+Vafwx+Ieg/EDTZp9L862urdtt1Y3ICzRehI7qexHFeZVtiP3UKjhNf1ts16Hj17Yq9GnVlTqL7/ALtmvQm8I69YeO/CUxkhjV3QwXluTuCMR+oPUVxfgTWrbwXof/CMr5fmWt9cecWfiKJW9e5wCfoCa3fH+japputf8Jf4cWXzPsZtr62twA0gDqyShcYYqNw9cN7Vwvw/8Ejx7rtx4t1e7tTpDXskj2Nu243Mwxy7DGIz12cnsT1rhxMsQ60KMH+9S+K1k49Wt9dPlcuFOcZwlN81SKavayd9n17fmdV4Vt/GvjGx/wCEjutfFjpd3IZrHTTZoT5XIjcvgMp6MOuRjPWugvfhz4f1fR5tO8SNf66twoWZry7c5IOcqFIC8jsBVnxp400HwYtjb6j52+6JSCC2i3MFUcnHYDgVy/iLxZ441HQ4rbwVob3F5ctzqEuwRW6Hp8pOS2PXj61s6mDw2I5ZNyqNeu2u3d3dvI2VSjTounKXPKnq1rKXveXnb5Gx4Q8DaT4H1a2svB1h/Z+lziWW/j813VmwoQjcTg5z07V3IrzzwLoHxGtZUn8Q+MBJGeZLY26Slj7NgbR7DNdtpN1NcLcR3MIimt52ibByHHBVx9VI+hyO1enhpXjzcrjfozXBy5o83K431s+mi6dNr/eXaKKK6jsCiiqWq6na6bGpmLPLIdsUMY3SSH0Uf5FJtJXYFuWRIo2kkdURRlmY4AFc7evL4mia1tIVTTScPdyx5Mn/AFyU/wDoZ/DNTx6bd6rItzrmFgBDRWCHKL6GQ/xn26D3rdUBQFUAAcACs2nU30X5i3OL+J/hm91nwCNB0bJlSWDYZJfmCowJO498Csbxb8Nlm8PzQae0+pahe39rNfT30+XkjjbkZ4AAGeBXptFEqEJXuFkeQa18PdaU69DpFnapps2p2t5BYCXZHcxov7yMgcLk/niqmp/DnWtR0LXZY9FsLM3WoW11ZaT5qlI1jxv+YDarOM9OK9qoqHhoMOVHjHiDwNr15d6wY/DVhcLqtrBHZO9yo/skqMFQMdAeQV61o/8ACE6yPGkMwsYp7OaNIdTubuRJVmQRbC0Yxvjc+mcV6tRR9Whe4cp4H4d8Ka/rmi+JrNnFz/ZdtJouju5Kh137mbJ742rn2rb1n4ZXk0eq2un6fZQwXegw24XeArXiNncR64/ir2BVCj5QB9KWksLC1mLlPJ18A3Opapp1xqHh2wt7S30KW0+ymRXWO4J4Ixxz1z2zWPcfD3xUbLRFvbc6hHBo/wBhmgS4i3Qybj8ymQEcjHI5GK9wopvDQYcqPKT4N1218W6PfaZYBvJit4bq4vriOdDEg5wCNyyDsV4NZl94C8SLoWnx2+mxzapa3N3JC8k8bwKJZMgSRuCGBHccivaaytY8R6LpGraZpOoXyQXuqyNHYwlSTMyjLAYHYc80PDQHyl+xWZLKBLjyxMsah/LHy7sc49qmooroGFFFFABRWd4k1zSvDmi3Gta3eJZ6fbKGmncEhATjnHPUiq+j+KdB1fWbrR9O1BZ7+0hjmuIQjBo0kGUJyO47UAbNFFFABRRRQAUUUUAFFFFABRRRQAUUUUAFFFFABWN/winhr+xpdG/sLT/7OlnNxJa+QvltKW3FyvTO4Zz61s0UAc9qvgnwfqeuwa9qXhrSbrU7fHlXc1srSLt6fMR27elU5vC/w88X3jeIJNE0DWrh18hrwwxzMQp+6W56EV1rAMCrAEHgg1wkHw7sPD+v3XiXwgZrC6kgk36Yk2yyuZSPlZ1x8uD6VEnJNWWh00KdGcZKpK0ummj8n29fvNTxX4K0rWfDniHS7WGDTbjXbfybq7ihG9jt2qzf3sDgZrorOH7PaQ2+7d5Uapn1wMVxngPxzdatdXWj+JtButA1mxjD3KyjNs6k4Dxy9CCe3Wu4FOE1NXROIw1TDz5Ki1+9fJrRhRRRVGAVBqMrwafczx43xxMy56ZAJqemyIskbRyKGRgVYHoQaAPNPgr4g8Wa5apqGuTTz6Zc6fBNHcXVoluRcsTvSML9+PGCGI/E16DpmpWOqQyTafdR3EccrQuyHgOvUVj+JvCdrq3h+w0S0kisLSzuIZUjWAOhWM5CYPQdORzxV3w/p9xo1hcjUdWa/eS4kuGuJY1j2q3RcDjCgAfhQwZqkAgggEHqDWFJ4O8NGaa4h0i3tLmb79xar5Mp/wCBLg9q4zx78YIvC4Xb4P8AEM6SFhFczW/k28mO4Y5P0yATTfg78ZtJ+IGoX2lyafJpN/aKHKyyApIpOPlJwcjjIx3rjlWw86ns5Wb9DgniMLUqexlZyt1RqaXdX/g/xkug6pfzX+k6ruksLm5k+e2ZQS0TE8EdCDx+NcT8MdfuNC8T+K9F0fS3uLFtYuLi2tLeIsQxJUgt0RCwBya9g8T6Jaa9pb2dyo3rloJf4opMEBh+ded/BO/XRvAOsXWq2yJqdnczm9hhIMjmM46fXIHqTXm1qVanWhTjPlhdtProtY/fr6aHHKnPD1FTjK0dWutlbVfJ3av38rHRT2Ok2EMfiD4g3WnSaiznyfNIEcGRkQxA/ePHuWP4VyWt3nxL8Q293qPgfS30CJpAtul6yRTXYHBcxup2Aehxmuxh8Pz+KNU0jxJ4nthbGwzNZaYr7hFI3R5T0ZwMYAGB71L4lu76y1GKeWFSUZ/IlQcFGGNp9xWOZ16WDoqvOL5U1qt+zk3utG7bX2e9j0MFl7xUnCLcU+2kpabt7/18in8OLD4mWCofGmtaTqiSKAyQweXJAcddwAD+4wPY9q7sVU0mOSLTbeOZ2eQRjczHJJq2K93DXdKLd9V11Z0xpql7id7dWFFQ3t1b2Vs9zdTJDEgyzMcCsf8A4mGvdfO07Sz2+7PcD/2Rf1PtWkp20W47kt5q01xcvYaLGlzcKdsszf6mD6kdW/2R+OKsaVpMNlI11LI93fSD95cy/eI9B/dX2FXLO1t7O2S3tYUiiQYVVGAKlpKGvNLcLEN9OLWxnuW24ijaQ7jgcDPJrxPwr8fZtUj8KX2o+EJLPTPFGpS6dYzRXolkEiEjeU2j5CQeQeK9J+LVrr+ofDjXNN8MW6T6veWb29sHlEaqzjbuLHsASa5r4OfCrw34M8LaBPdaJCuvadYLHJcTTGUwuR+8KEkqoJzyoFaDPTqo3+saTp8ohv8AVLG0kI3BJ7hUJHrgmuD+FPj3WPGfiTWYWXRX0axYxwXNrIxe4cMQSoJ5jGMb8DLZxwK2vGvg248Q6nFeRajYWwSLZtn0iC6Y85zukGR9KAOk0/VNM1Euun6jZ3hTG8QTrJtz64PFReKNUXQ/Depay6K62NrJcFWbaGCKWxnt0rH8DeFZ/Dct0819ZXXnhQBb6XDabcepj+9+NZnx+0jxL4h+FOteHvCdtHPqepQ/ZgZJhGqIx+diT/s5H40Acr4J+N9zrOp+C7bVvCUmmw+MYZZNNkjvBM6bOT5ibQVBHQjNezV594F+HnhnwToFrqVlottBrNnpawtc3MjStGFT5lDEnauQc7cV5o/x78Wroi6l/wAI9om06ONTIM8gwGufIiHt5nUenfNAH0ZRXi3iL4zX9r4uXR9PsdJEUeq2elyG5uCHkkmj8yR0xwEjXufvGt/wh8QdT8QfE3WfCkQ0NrTTGSYXUNwzNcQupwEHQsrAhiDt7daAPQrq+s7WWKK5uoYpJm2Rq7gF2wTgfgD+VWByMjkVwPxF+Gdn4y8QaZq1xqVzatZMMpFgB1APXj5uSOGyMZ45ruvJU232dsldmw444xjt0oAkrzzxR4f1e6+L+k+LriOIaHoOkXXlHeXkNzJjLeWBkgIuOOeao6F4W+HOt65rOjaeNZku9HmWG9B1G7VUdhuChi+Ccc8Vp3fw68C2bQLdNqMLXEoihDavcje56KP3nXg0AWvhH4g8QeJdEutS163itgbkraxC2eGQRAcGQN/EeuB0HB5rtK8o17w/8NNF8QW2h351pb65tJryNE1G7YeTEMyMSHwMcda2Ph34c8E6lYaZ4w8OLqjwTp51pJPfXJDKeASjvjH1FAHb3N9Z208MFxdQxSzMVjRnALkDOAPoM1Yrz/x98MrLxb4q03Xp9Subd7MjMceArAA4yMfNyf4sjHQVe+K8PhO28NHXPGEl5Hp+nYJe2nljI3EL0jILcketAFT45+F9Y8Z+ELbw5paxeRc6jbNqLPN5ZFskgZwp7scACuCv/D/irwR4Q8eapC91HrPiDWYo9OuIJnupoLfKRo7NgkbV3Mc8Cuo8M+GPhr4iW+/s6TVvO0+QR3kE2pXcctuxXcA6s+RkcijXvDPwz0TwjP4svJ9TOjwQiZ7iLVbpwUJxkAPk9e1AG18IZ/ENxYaxJrMl7JYjUXXSJL1Ns72wAAZuAcFtxGRnGK7ivKdC8O/DfWvEF5oVimum+sreG5uEe/u1EaSjKZJfGSO3Wu78LeFdH8NfaP7KS6X7Rt8zzruWbpnGN7HHXtQBt0UUUAFFFFABRRRQAUUUUAFFFFABRRRQAUUUUAFFFFAGb4m0LS/EmiXOjaxbC4srhdsibiucHIII5BB5rhorXxF8L/DVw1q2seM9OS5XyrdipuLO2wd2D1kwegr0uis501J8y0fc7MPjJ0o+ykuaDd3F7fLqn5r56GL4M8UaP4u0OPWNFneW3ZijB0KOjj7ysD0IrarjvH3gj/hIYbW40fWbzQNUsXeS0uLRsJvb73mR9HBxznms6fx9/wAIdLpOj+PjJHcXEA83WIrcrYmbP3M/wnGOvFT7Rw/iff0/4Bt9TjiNcK7t39z7SXra0tO2vkehUU2GSOaFJoZFkjdQyOpyGB6EGnVseaFQXNtDcPGZl3iM7lU/dz2JHfFT0hpMTI5xEYX+0BDFgl9+NuPfNcl4gbwHrXhxoLnVNHisrufyIrmGeJf344ARum8dMe+K6q9tYbyDyLhS0W4My9mwc4PqPaotRt7L+yZ4LiyjntBE2+3EQYOuPuhehz6VlUpxqRcZK6ZjWpxqRcZpNNa3OYj1LUPCFxFZ67dyajpMu2O0vvJCvCQv3JiDhixHDAD0xnmuV+Eeh22p+KPEXiI3M1zp/wDaMv2SM/LGzlyxcjPzEZAGenUCrvi7XbXRNS0vw5reizp4Y1uD7JI1w26C2bOFUuM7SQRwT24PFcZ8KtYvtC0fWvDmiW94dJ069ZIL2OMTXFwZHKpGingNhcliCAMmvGrzUcTDm1jFuytre3fqrHh166p4mEZXcU3pbX4fxXW/37HtfiPX7bR4o1WCa+vZnCQ2dthpZCT1x2UdSxwBVBtZumsZG8ReF7yziEqgeW6XICk8OdhyuO/Bqj4attd8O+GJZJNFtTMj7hawzNLcTBmyzPKeGfknpj6V196kslrKkDbZCuFOcYNepG9aL51o1s1/n/wPQ9mjUqS/earyt/T/AC9CaoL+aa3s5Jbe2e5lGNkSkAsScdT0HvU9KK6TpMay0mWa5TUNakW5uVO6KFR+5g/3R3P+0efpWzRRRGKjsMKKKKoApHVXQo6hlYYIIyCKp69qthoejXesapOLexs4mmnlIJCIBknA5pPD+r2GvaLaazpcxmsruMSwSFCu9D0ODzzQA7TdJ0vTS507TbOzL43+RCqbsdM4FXKKKACisnxd4j0fwnoM+u69eCz0+32+bMVLBckAcAE9SKr+E/GHh3xRLewaLqAnuLFlW6geNo5ISwyu5WAIBHINAG66rIjI6hlYEMpGQR6VRfRdHeB4H0mwaJ41iZDboVZFOQpGOg7CsvRvHPhbWX1xdL1aK7OgyGPUvLBIhYAkjpzwD0z0qp4S+JPgzxVe21nomsLPcXdubq1R4XjM8QOC6bgNwB64oA3ZdC0OaVppdH0+SRihLtbISdv3ecdu3pUtrpWl2s0c1rptnBLHH5UbxwqrKmc7QQOBnnFXKKACg9OOtNkkSMEuwGAWPPYVzGneNtJfSYdV1W6ttNtrx3NkJZPmkjU43H0z1x6EUAcA+l+M/APhHW7rT0F94l1/xBLd77S2a4jRHwF8zIyFRVGTg5xgda6bxP4GvPFCeHr6513U47q1mhmuvKne2VtqHcyxjOxyT+FaXjjxxb6FpmjXGm26anNrd4tpYjzdkZYoz7mbBwMIe1ZWp/FBLf4PW3xEtNDnuYZo0d7YzKhiy+w5Y9QD6DmgDnfiN8KfEHiXX9b1G31C3Afw6NH0h5rqUSQsz5llkKjnI479Oa29D0fVrD4jeGdFtlvbfQdA8OFJDGWW2nuCVRV9GKqpb/gVbep+LdWs/G2kaEmgpc22osf3sVzmSGMJuMzpjAQNheTkk8Vtx+I9Hk8TyeG0vFOqRwid4MHIQ989KANauG+M/hbWPGHh/T9J0trLyU1O3ur2O5dlE0UTh/LBAP3iBT7z4h2X23W7HT9PvLi50KMTX6yRFEWPJztfpvwCwU9QPcV0GpeJdC023trjUNTt7WO6QPCZWxvGM8fnQBx/h34c3UMHia+1nVpRrPiK6FxcSadK0KQqibI4kb7xUDqT19KxNY+FGrXHwl0/wPBqhuA9xanUzd3UjoYInDOkXGV3Yx2r0TWvEcFrYadPp4S9k1S4S3s8NhGLAncT/dABP4VyGl/FKTVviFqng3TdJimu9Ou/LkdrgqDAqgyygbecMwUKCST1xQBzGreDvEng/wAH+PbvTVnm1TxHqcS2Z055ZZba3+VFJJ+bKLuPFd18IbfX4LTWX1Zr8afJqDHSYr9y06W4VRls8jcwZgDyAateDviL4b8V6l/Z+lPdic2zXSia3KBo1kMbEE9cOMVftvGGh3ujavqen3sc8Wk+atycEBGjUkg5+lAHQUV5b4Y+L1rrOiaQzaebXWb27traezk3BYjNGZVIbHI8tSc4HvitN/i94MWGecXF48UQjcOlsxEsckxhWRPVfMBGaAO/orz+x+MHgq6F2xury3W0t5J5WmtWUYSXymA9W34UAdc8VYb4o+GV05bx11BN2otpixNbkOblRkpycZ/Hk8DmgDuKK5BvHVld3Gt2WjW011eaKpa7SVDGoIAZkz13bTxxg+tdNpV7BqWl2mo2pJguoUmiJ7qyhh+hoAs0UUUAFFFFABRRRQAUUUUAFFFFABRRRQAVW1OwstTsZbHUbSG7tZRtkimQMrD3BqzRQ9RqTi7rc8+1vw7430vxVHrXhDW4rjT5mjjutGv+IY4xhd0LDlMDt3rtNG1KPVLaSeGC5hWOZ4cTxGMsVOCwB/hPY96u0VEYcrdmdNbFOtCMZxV1pdaO3n39d/U8x+EnjrxD4q1MJe2trPYyW8szT21tJELSRZiiwszErISoJyuMYORyK9JimhmL+TKknluUfawO1h1B9DyOK5vXPCat4Efwv4eki06PgRFy5CDfubBVgwJyec8ZrX8P6fPp8FxHcSQu0lw0qmNSAFIAAOSeeOTVnKaNFZl3runWtw9vN9s3ocNsspnH4FUIP4VF/wAJJpX/AE//APgvuP8A4isnUgvtIfJLsTa9DpOo2U2i6o9q8d3GVaCVly49dp684/GvJvgH4WYS6ldXl3Oq2N1LaR28UmxGYMd7nHJOAAOemcV6g+vaI5Zmju2LDDE6ZOcj0+5WboMnhTRI5U0+1vI/NuJLhidOnJDuTnB2dOcfSuStSp1a0Kja92/XucFfAOtXp1ZL4b/idTbxrDCkSs7BBgF2LE/UnrUlY/8Awkmlf9P/AP4L7j/4ij/hJNK/6f8A/wAF9x/8RXX7Wn/MvvO/kl2NilFY3/CSaV/0/wD/AIL7j/4ip7HW9PvLlbeD7X5jZx5lnMg4HqygD86aqQb3Qcsl0NKiiitBBRRRQB51+0bp3iDXPhPqnh/w1p8t7e6oY7V1jIGyFnHmMSSP4QfzqX/hLE8O+K/D/wAO9N0lLpjZxB3W7RDaxKuNzqf93AHVjnHQ16BVM6Xpraj/AGk2n2hvcAfaDCvmcDA+bGelAGF8QNA1TXYrRdMngiMTMX8y5nhyCO3lMM/jUfw/8O6toT3jancQSibbs8u6uJsY6581jj8K62igDyz9pDw/r3i3w5ovhnR7G4mtbvWLd9TmiK/uLaNtzHnqcgcc9Kfrfg+78K6Pq8ng6G/v/Efia5jhvtVndXe3TGzzSOBtjTO1V716hRQB81af4J8eeGNL+LNhpWizXcmrW1vb6PNEiQrcEReW7bdx24ySSTz1rpfgn4A1nwv49/4ndjcXtjYaFa22h6hOy5tAVHn24Venz87sZI717hRQBzPxL0LWPEXhabTdD1h9JvGIKzrnOPT0/MGtjw/Z3VhotrZ3t4b25ijCyTkEGQ/3uSavUUAeD+CfBPi6++JlxrHjQayZrfWZ7qGWKVFtjb7dsMYbcWZNp5jAHPJzXsnhnR10LTf7NhuGltY5GNurLgxITnZnuASce1alFAGV4n8O6R4ksorTV7Xz0hmE0LBirxSDIDKw5BwSPxrNvvAXhe88OSeHZtPYaS6xqbVJnWPbH90AA8evHU8munooA5k+BPDh8Sw+I2t7k6lEkaCX7XLhhGCEDLu2tjJ6jvW+LO0F4bwWsIuSu0yhBvI9M9anooA5Bfh9olrp+p2ek+fYLqsjNfuJGdpQxy/3icFuhPpXWQRRwwpDEoWONQqqOwAwBT6KAMrxJo0esQWv79re5s7hbm2mUA7HXI5B6ggkEe9Y8Hw98NWl2uoafZ/ZdSje5miulkYsklwP3rYJ+YEgHB44FdbRQByHw08AaP4H0iC2tN11fJbLbzXsud8qglsYJO0ZYnA4ya3NQ0HR77SL7SZ7CEWd+jJdRxrs8wMMHJXB5rTooA5S0+HfhG1+yGHSgJLS6+1xyGVy5l8vy8sc5b5PlweMU2z+G/gy1hMMOixhPNhkALsdvlMWjUZPCqxJC9M11tFAHGSfC/wO8JhOiqEa2FsQszjKCXzR36iQls9c1Ivw18HizFl/Zrm0+1NdtbtcSGN5Swcsyk4PzAH6119FAHMP4J0qI6rPpxktL7VIhBc3jMZZDFknYu48D5mx6ZroNPtILCwt7G1TZBbxLFEv91VGAPyFT0UAFFFFABRRRQAUUUUAFFFFABRRRQAUUUUAFFFFABRRRQAUUUUAFFFFABRRRQAUUUUAFFQahKsOn3EzTi3EcTMZSu4RgAndjvjrXE/CPxNf+IrnxJHeaimoQWF9HDZzxxpteIwRtvEkfyMWJZto5TIU80Ad7RRWfo2r2er/AGprFnlht52tzNj5HdThwp7hTlSemQR2oA0KKKKACiiigAopszBIXcsFCqSWIzj3rz/4U+Kb7X/EXiWzm1mHV7GyFobK5hiQLIskZLtuTgEsPuH5lAGfvCgD0KiiigAoqhr2rW2i6edQvRILVGUTSIuREpON7f7I7nsOegq+CCAQQQehFABRRRQAUUUUAFFFFABRRRQAUUUUAFFFFABRRRQAUUUUAFFFFABRRRQAUUUUAFFFFABRRRQAUUUUAFFeQXuseOrv42z+BdN8UQxW0ehzancXH9nRt9neSbZbxhScnaoJOT83PToMrxv498WWuv8AxPfTNetrPTPB+jW0sG+0Rw146NIysTyQVVRj/bBFAHulFeNXfxR1O88Q+HdJLxaDap4aTxL4lvHi8z7NCyqBAgOcEsxJbBIC8d6v+LvHV5pvwnhvtA8RWusaxqNpc3Wm6jJaCOMwoGk85o+m1UCqOzMV/vYoA9Workfh/wCI7/V/hFoHim6tpNQ1C70e3u5obZVVppWiVmCgkKMknjIFLovi/VtQ1OCzn8A+JNOjlbDXNz9n8uPjq22Un8gaAOtorivHvj/TfDupnQRb3V3qb6Vc6nIkDKot7aFfmldmIAyxCjGST2rjfhr8Q7rR/ht4Ot/E8+pa/wCJNX0ebWp2wimK1UGQySE7VVQrIg7kn8aAPZ6K8usfjRpM1t4WvL3QNX02x8T2U11YXNyYggMcZk8t8OSCyAEHGDkc9azNT8cX1x8U/D13JqF9oWg2PhS51/XLCYISFYqsSSAZIZcs3ynnbigD2SivLLr40WMHhfVPEY8J+IHsNNsIb+WTZGoMcmSFDM4UyBQrFASRvUdeK1tG+KWjXi+KZdR0/UNHt/DVvFc3st2Ex5UkXmqQEYkNtwSpwRkUAd7RXlWpfGeytNN1q4fw7qVvJpnhtfEDC4eMDypCwijbaxKu20nGOB71g/EHxx4tgtPhasnn6brWrXBvtWsNPdMSW8NsZZov3hwFztG4kYweaAPc6K5jwj4003xF8O7DxvHb3NnYXtsLhY7gKJFUnAzgkc9sHkEVoeEPEFn4n0G31iwSaOGZQQkq4dcgHBH4igDzPxH47+Ien/GT/hB3j8K6XY6lF5ugX17BcSC9Kgb4SVcBZV647jpW14gn+M+maDfahZ/8IPfz21u80drHZ3atMVBOwHzDycYHHWt/4peCdN8e+E5dFvpJLa4R1uLC9iOJbO5TmOVD2IP5gkVm/BPxNr2v+HLux8VWYh17Q7x9Nv54sG3u5EA/fRMOMMCCV6q2QaALHj/xBqVh8Lm1K1iMGs38NvbWsWCCtzcMkajB5GGfP4V0+g6bbaNotnpNmpEFpCsKZ6kKMZPuetcd8Yf3l74Eti2BL4rtWI9dkU0g/VBSfGrxlqXhfTtE0zQIYpNd8RapFpdg8q7o4C/LzMO4RQTjucZ4zQB39FeFeO/iJqFjokOp+FfHtvqUA8T2Gj3ryacq/ZAdy3CkkAFicN0+Xp3pvh34jeNfFPirxH4bsprfT7t9Vsl0nFuHNrp7QrPLNKGHLNGQAD0eRQOBQB7vRVHStW07Upr23sbxLmXT5/st2F/5ZyhVYqffDKePWsz/AIS/S/8AhN18JBZzemAzbwB5Yx/DnPXHOKAOF+LXjzxv4R8f6JptvD4ds/DOsYtodX1CKZxDeHOIpdjqFDcbW6ZyDW+8PxgWNvLvfAZbBIBsroAn6+bXS+M/Dej+L/DF94c161W50+9iMcqHqPRlPZgcEHsQK4j4I6p4ksbvWPhz4qaTUL7w35QttXHK3tpICYTIR92YAYYHrgN3zQB13w51XWdb8EaVqniHT007VriHdd2yIyrFICQQA3zY44zXQVx3xs8S3XhD4UeJPEVhIsd9Z2TmzZlDDz2wsWQeD87LxWV8M734iXXie4XxJC40SPSLXEtxbpDI9+RmbYF58sAjr3zjigD0O4hiuLeS3njWSKVCjowyGUjBB/CuO+Ed3KNDv/D1zIXuPD2oS6blj8xiXDwE/WJ4/wBa7SvPvAn7v4w/EeBSdjNpk+OwZrYqf0jFAHoNFFFABRRRQAUUUUAFFFFABRRRQAUUUUAFFFFABRRRQAUUUUAFFFFABRRRQAUUUUAFFFFABRRRQBzukeDdI0zxvq/jG3e8fVNXhiguTLOWjCR/cCr/AA4yenqawv8AhUXhGS91a4uxqV5DrGoLqGo2lxds0FzMuNm9e6rhcLnHAyDXf0UAcb4z+G3hrxVeXV5fLe21xeac2l3UlncmEz2pbd5bY7A5wRg8mpD8O/D/APpKxtfRQz6KuiCFLgiOG0UYCxj+E46nqfwFddRQBh+HfCmi6J4MtPCENt9r0e1thapBeYmDRDojbh8wxxz2FR6b4H8FaZfRX2m+D/D1ldwndFPb6bDHIh9QyqCK6CigDjPGvwz8K+L9Wl1PWIbwzz6bJpdwILp4lntnYMUcKecMAR7+3FVL/wCEnhG+t7KG6OqOLTSpdI3fb5A01pIQWjkIPIyqkdMY9OK76igDzOX4XwX8+haLqsNpP4X8NXEV1piSTyTXU0qRbEEpYBVRcn5VzuwucYOdzXfht4W1rxFqeuajb3MtxqmmjTb2MXLLFNAAwAZBxkB2x9c9QK7CigDh7j4X+HLvwhN4Xv7rWb2wm+zrIbjUJGcpAwaNM9Ao2jOBkjqTWb4x+F1rd2XiQaCsfm+J5ov7Zt725kEM8IVUkVNoPlOUUANhsY6c16VRQB5L4X+Ddn/Z/i6DxZO14PEiQWrxxXUjtBawKFiXzmCs7ZyxO0AE4AwK6i5+Gvhe6vLW8u4725ntdMudMjklumY+VcHMrc/xnn5h0BwOOK7KigDG8HeG9O8K+GrTw/pjXL2VpGsUQuZjKwRQFVcnsAAMe1attBDbQJBbQxwwoAqRxqFVQOgAHAqSigDkPHWsahNeQeD/AA3L5etX6b5boLuXTrbOGnb/AGjyqL3bnopra0fTtJ8KeGo7K1C2unWELMzu2eBlnkdu7E5YseSSTXhM+ieEdd+L3jNNQ13xxpd99ocq+lazdIl0tvBE8g2xgAeX5yqqDJ69Sao+JfC3gqbwP4g1Kz1n4ta3Dp1k811Y3euXlqksWDuBM4CsMA5A3HHY0AerfFe4iutP8Ea7ZyrLZxeJbCfzh90xSh4g30PnL+ddN4u8K6R4oGntqSTLPpt2t5ZXEEhSWCUAjcp9wSCDkEGqGseH7bxJ8LP7At91tHcabEtsS2TCyqrRHPcqyqc+1ang7V21rw/b3c8RgvFHk3sB4MM68SIfoenqCCOCKAOWb4PeCJPBkfhK4s7ufTF1X+1pBJcsZJrneXLO3Vsk9PSug0XwX4f0fxjrXi6xsyur60sKXc7OT8kSBEVR0UYA4HU10NFAHmnw/wDAevaD47vPEeo3tpIl+LyS5it7mXBmluNyHYV2sFiWNM8EEN1zXo32a2+1/a/s8X2jZ5fm7Bv25ztz1xntUtFAHNePPENxpFrb6do8KXfiDU2MOnW7Z2hgPmlkx0iQfMx+gHJFW/Bnh638N6MLNJnurqaRri9vJP8AWXU7ffkb69AOgAAHArzT4qeHPBN98SoLjWNc8d2OuXViUhXRry5ij+zxhnYDyh0BXLe7L3IFc3J4S8I3WgavqGkeJPi/qEmm2jXD202u3toZFHUBp9q9ASec47HpQB654p0Hwz8UfB8dncXs91o8lwswezuDGJHifgEjqA69PVaX4p6Jr+v+FP7J8OzWUNzLNH5k91M6eXED85TarZfHA3DAJzzjFSfCXT9M0z4Z+HbTR4Jrew/s+KSCKabzXRXXfhnwNx+brgV1FAHIeBodXs9c1TSrmMw6Rp1rZ2unx/OwYiLdK/mNy/zMFyefkOR3Od8PlM/xS+I2orzF9rsbNWB43RWqsw/Ay12evapa6No91ql4xENvGWIAyzHoFUd2JIAHckCsb4aaNdaP4YB1JQup6hcS6hfgHO2aZi5TPfaCE/4DQB01FFFABRRRQAUUUUAFFFFABRRRQAUUUUAFFFFABRRRQAUUUUAFFFFABRRRQAUUUUAFFFFABRRRQAUUUUAFFFFABRRRQAUUUUAFFFFABRRRQAUUUUAFFFFAHOWvgfwvbaydYh0tRes9w7yGRzvM7BpdwJwwYqvBGOB6VZ1Hwr4evtHvtJk0m1is7+EwXSQRiIyxnqpK4OOTW1RQBDZW0VnZw2kAIihQRoCckKBgDNOjggjllmjhjSSYgyuqgFyBgEnvgcVJRQAUUUUAFFFFAGLL4W0SbxJJ4hms/M1GSFbd5HdiDGA2E25xt+ZuMYJOT0FSzeHdEewu7GPTba3hvIjDP9njERdCMFSVwcYzWrRQBV0jT7XSdLtdMsUMdraxLDChYttRRhRk88DirVFFAEVxb29x5f2iCKXy3Eke9A2xx0YZ6EetS0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data:image/jpg;base64,%20/9j/4AAQSkZJRgABAQEAYABgAAD/2wBDAAUDBAQEAwUEBAQFBQUGBwwIBwcHBw8LCwkMEQ8SEhEPERETFhwXExQaFRERGCEYGh0dHx8fExciJCIeJBweHx7/2wBDAQUFBQcGBw4ICA4eFBEUHh4eHh4eHh4eHh4eHh4eHh4eHh4eHh4eHh4eHh4eHh4eHh4eHh4eHh4eHh4eHh4eHh7/wAARCAB6AI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IoooroOEKKKKACiiszV9d0vS5EivbrZK43LGiM7keuFB4qXJJXbE2oq7Zp0Vgx+L/Djfe1SGI/3ZQyH8iBVqHxBoUoHl6xYtnp+/UfzNT7SHcj2kO5qUmRWJfeKdBtVP/Eyhnk/higPmOx9gtc/qvizVCnmxC10m3PRrkeZK3/Ac4H6mpdaN7R1IqYmEFqzu884pa870nxZ4g+eWS1gvrVT8p8swSyDuVHI/PGa7fRtTtdVsI7y0k3RvwQfvI3dSOxFWprm5Xowo4iFVe6XaKTIoyKo3OO8d7f7b0cZ52z/yWsrUopJtPmhhbbK6FVOcckVc8UzLdeLljUgrZW2G56O56fXAH51GOlcPNao5LuebVSm5LozKhu544kij0i7VUAXA2gD6c0VpnGf/AK9FaOqm72OdRnFWUj0Giiius9oKKKKAENecQs01/qN5JnzZbuRSc/woxVQPbA/WvRm6fSvMNKmK6bbyBSTNMxPPQsxOa5K6vJI48VLYjv8AW7C31GGwbM08jBSqLu259a0JLeGQFXhjYe6A1DZafZ2rySwW6q8jl2Y8sSferW5dxUEEjnHtSqqk7Kmjhpqoruq0VpEnQhbWK3iC9yOD7YHT61jQT+X4qnS/XMn2dWtwAWA5OQP0rYd7xXIEayLng5HT86qWZWW9PloFuIywuM8EA5wPftiuii1CLuuhzV0pyjbTU0YJBLGJFBAPYjkGnaPO2l+JbaWJglvfv5Fyp+6WwdjfXIx+NVTL9kVYcbt0gWJA3JBx/Lmpr62W6tXgYlS33WHVSOhH41xyi1qd0Jaeh0/i7V7rT47W3s1jF1duyq8i5WNVGScdzXOyzaxccz65eg9xCFiHv0H9avwMfFWhojTJb6zp8nzZGQHxySO6OD+vtWW73VrcrZ6javaXDD5M/NHJ/usOv060Tk279DWcnLV7DrW2it1ZYw3zMWcsxZmY9SSepovbiK1tpLiZtsca5Y1NmsbUZYtQvoNPgYSrHKstwQcqqr0Un1J7VVKCk/JHPVqckfd3Yh1fUOCuhXZUjIIdelFbHFFautDpAyWHqdah6DRRSZrpPdFoo7UmaVxEGoSrBY3EzHCxxMxPsATXm+mxI2h20cw48pSecYPXOa6X4oapHZeFbq3SRRdXSGKJM/Ng/eOPQDPPvXK2EiS6TDbyLMzCFA5RSdpwO/SsZx5rSXQ83FVo+29n2RZezlIPl6hdIe2drY/MVl65NdR2DyS2LNcQ4/0hANu3PJznI47VYGpahbIWu9LlaFessbhmx/eKj+lQalr+mPptyqvI+YmAzCwUkjpnFa06dRSV1c86rUpOErNpm1BjyI8bT8o5Xp+HtXLeI53mvZZLGE281swje9a4Eajvgr/EK6LR43i0m0jkbc6wqGPvisjUbOz1LUWgj0t/NLgT3LxlVCj09SemaMLywqy5kTjFOpQjy7ktpqlq/wBpvonW78i3TzDCMszd8Dt1p/h3WLjVbm6D2jQwR48sspBPsc1lXtzBo3ix5mtnSA2wSNIY+JG9OKtWuu6jb3luusWcdvb3f+qZeqegauqphk4Nwje601/I5aWKcaiVSVrN30/U3Li1ZrhLu1me0vI/9XPH1A9CP4h7GtzTNRsvEVs2i69bRxXoG4JyFkx0kjPUEenUVmZqhrb+TFBdRsFuILiN4D3LbhwPqMjFeLdxfke9GVtehoapp97oZU3T/abEsFS5Aw0ZJ4Dj/wBmHH0pkcccZxHGq85O0Ac13d1bxXlnLbXCB4pkKOp7g1wc1vcaTff2bdsXBBNtMf8Alqg7H/aHQ/nWkoOG2zLq0lFp9CXFFG4UVPM+5nyrsd/XMeIvEr2l42naXbpdXigGVnYiOEHpuI5J9hXTE8V5fBdxJBqGpzN8slzNKx9gxA/QCuiq5OSjHdnTiavs43vY0Wv/ABJIcya2sX+zDaIAPb5sms3WdW1hY1t18QXsty7hY4oljjYn3KrkAdTT7PUYb7TY7yBvKWX5U8wdGzgD3pYLVobuM7FdFU/OW+YMepI9/wBKzjTtL95f0POqVHOPuPcwn0XaxutS1G9upHlCTksSGXqRnrgf0rqIGikiV4XVoyPlKnjHtUFpIJzJIIwsW/5GPVuxb6Uv2q3WOcoQfIOHCjocZA+vIq6tRyVrbE0KMKTuuvfcnjS4ubkWtlD50+NxBbCoPVj2H5k1NrvhHWLzR57eO8sfMkUDZsYZ55G4/wCFdP4a00afpqiRR9qmxJO3UlvTPoOgqjfeK7GzmljezvZY42KtLDGHXI68Zzxj0pUv3TUrndPD05wtU6nOHzLWdbK8ge2nC/KrHKuB/dbo1TH866x49L8RaTG+Y7u1lG6N1PIPqp6gj8CK5u68P65ZymOyNvqFv/A00vlSL7McEN9eKznB/EldBKi4xXLqjH1BStxFdTzJHa23zYxyzEY/r270/UvCuteItIY7baxX/WQJNkyN6E44TP410GjeGbhruK91maJzE2+O1hGY1bsWJ+8R+VdWfc/jW1Bzi4zeliFgIVYyVRaM8x1Sw1LR4rWzn1Y3F48QPkW1oCwA4yWY4Azxkio9JNxY3K3raD9uul5WS5v9xU+qgLtBq3qWoLfeIrm9iUvA7paQtn7wXJZh7ZJ+uKsj1rkmnKbmZwiovli9jf0HxZYahOtncJJp98R/qJz97/cbo3860tY0y01S0+z3UZ4O5HQ7Wjb1B7GuIvLSC7hMNxEsi9Rn+E+op+m6jq2iSDy5ZtTsf4reV8yxj1Rz1/3TWyrO1p7HTGu/hnqXpPDeuxNshvLCdB0eUMjH6gZFFaCeM9F2jzft0D90ezfI/IGii1LuO1HudJivLILSKa0v9LuEAEdxLFIuemWJH6EV6oenrXFeNdJuLW8PiDTIGm+UC9gTq6jo6+rD0rSupK049CsVT5ltdGINPcWa2QnAgUALiMb1x056fjilt71I4pVvZ40kgYhix27lH8WPcVRn8TWgO+2t7m7gUAyyxJlUz61m63q8WtG3sNLhlul8xZJiqYIUHOOa6KNCpVa51o+p4VXEUaSfs3rtY1dP/tG6sl8iRbS2Yny3dcy7OxA6D61oaNb28et6Zo6KSryNcSFjywT5sk+pbFZ/9pvPN9guLWTT3kBw0rABl/2SOCcfStjwaq3Hj6eRTuS108L68u3H6CsMRzpqLVk2dOFUJSVtWeg/Xk154flubxW5Ed1KufbcTXoFxKkMDzSsFjRSzE9gOSf0rzy2kaYS3TKVNxM020/whjkD8sVFe14o9TE6pI5qx8R2CakRpN/eaVJM5V3jRTFIfUqcjPviuzsPE2rWXyahajU4z92e22pIB7oeD+Bri9Y0rTdbtHbRBbC5ikxJgbc9eP0rWsWbStPtLF4HYqFQsDkZPU5+vauvEUKSipUW1LseHhMRiIzkqj93o1sdhH400kgCS31KKTvG1oxYe+VyP1rP1vxJPqlq9jplnd2yS5WS6nUJtTvsGSdx6e1Vs981RvFea6H2S7MNxGPnGNylT2I6ZriTnPRs9OpXqcvcdJbrHFbpbodsDKUVSMhcEGn2EnnI8/IV2+VT1AAx/SqF1ZvHBLd3DmS7YqIzHlcdAAOe5/CrKQXUekmNWMc4DNhCDySTjJrVwjyJXORTlztuJobhVdLmFrprbf8AvFGSMf1/GqkupMIh5dnc7ujFoiAnuR1P4ZpulGN22mOeKeLLt5mAX39+Pw/KoVBpNs0eITaUTUHSis7UNXs7GcQTyYfaGwKK5r+RtzwPUaaRgGnUV6bPUOA8S+H7zR7yXVdEga4spiXurJRyh7ug7+4qjpN3p95CXsGjz/GoXawPoRXpmBXPa74O0PV5zdSwPb3f/PxbP5bk++Ov4iuWpSmtYM4amESfNBI5m/t7W5t9t5DFLCOf3gyB+fStD4WQrMNW1dECxXNyIoSBgFIxgY9s5qWL4d6UZVa+1DU9QjXpFNN8n4gDmuts7W3tLaO2tYkhgjG1I0GAo9qVOnUlJOeyFRw7VTnasU/Eys3h7UAvX7M/8q4+Ng0aspGCARj0r0FlDKVYZBGCPUVxl94Y1Oz3NpE8FxbjLJbTAqyj+6rjj8xV14O/Mka14SeqRzP2e2024aGzfy3vLgNIc5K9+PTPP51auZ45o8L5kahtySeXuU49B/jii28m+X7TG0sEmSsidCrjjaw9RV2CJYoEjViQvTNEqylaTd2ebGjo4rRHORa01rFNiNnJYFBPMAcHvg9u5x0rV0VV2yyrPC/mNuYROXUH69avSxxyDEiK49GGay7zQ9Jmkz5Yt5X6NC/lkn6DrWvtaVRctrGPsa1N817k2uO3lQQRqfNlnTb6AA7iT+ANMvNZiSY29jBJfXQ4KRdF/wB5ugqAeHYZAFu7+/uUU5VZJeP0rUtLS3s4hDawpFH/AHVH86TdCCS+Kw4rESk5fDf+tDG0LxA95qMum3tr9mukzwGyDjqPrWvc2lpckNPGj44zk9PqK4zw6ftnjq6uCMBWkbB/KusvPnu47OytVub+Y/u4s/Kv+2/YAVpmNOFGquTS62MMurVK9GXPrZtGl4I0XSryxvZZYIpCL2RF+bgABcAUV1XhnSYdF0iKxVvMcEvJIRje55JxRXKlO2560cK7bI1KKKK6z0gooooAKKKKACkI4paKAOO8Y6FNHcPrujw7p1GbuAHHnoB94f7Y/WseC6hmsReQtuiZNwPtjvXpBrze4tl03xNqOmhdkMjfaoFHA2t94D/gX864qsFCSlbQ4cRT5dV1Mn7VdXEMavfJEssm1JEj5Zh1GRxjjrSSxRyXzf2vsiKxiOFicFstwwI6HgdK31RAoVVAA6DGBWFbafe33iJ7G1ZpZ95lPmHdFEh6OR2I6be/Brpp1oWdtDy6tGaa6l+1tby2lIW98y3znbKpZ/puzU95dwWoUzyYLHCKAWZj6ADkmts+DpvLGzX70Tfxs0UZU/RccfnWjoXhqx0qc3W6a7vSNrXE5ywHcAdFH0rncak3dqx6FPDyS5Tyiw8M+IdR8USzabb3VlBJIzfaZozGFU9eD1r1/QdD0/R4iLWEea4HmzMSzyH3Y8/hWpRXoVqvtuXmWqDA5ZSwbk4u93cTaKKWisrHpXCiiimAUUUUAFFFFABRRRQAVgeKvD7atJBdWtyLW9tgyxyMm5WVuqsOuO/Fb5oNZyipKzJlFSTTOHg8Ka9M22+1e0gizz9khO8j6sSB+VdRoukWOkWv2exhCAnc7k5dz6sepNXqcOlTGjGOqIhSjDYKKKK1RqBops33TQnSmA6iiigD/9k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7D554A-C723-2144-BF1D-E3AA38F30431}"/>
              </a:ext>
            </a:extLst>
          </p:cNvPr>
          <p:cNvSpPr txBox="1"/>
          <p:nvPr/>
        </p:nvSpPr>
        <p:spPr>
          <a:xfrm>
            <a:off x="179319" y="1735338"/>
            <a:ext cx="591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Current models cannot simulate nutrient flow across watershed scales, which prevents accurate prediction of how native and nuisance species will spatially distribute themselves across a landscape. Objective: Incorporate nutrient flow into the Gridded Surface Sub-surface Hydrologic Analysis (GSSHA) model and couple the nutrient model with ERDC's multi-species vegetation model.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116E9E-53A6-2E45-90F5-DD1C14CCA09F}"/>
              </a:ext>
            </a:extLst>
          </p:cNvPr>
          <p:cNvSpPr txBox="1"/>
          <p:nvPr/>
        </p:nvSpPr>
        <p:spPr>
          <a:xfrm>
            <a:off x="179320" y="3768261"/>
            <a:ext cx="1752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I. Water quality simulation capabilities (</a:t>
            </a:r>
            <a:r>
              <a:rPr lang="en-US" sz="1600" b="1" dirty="0"/>
              <a:t>GSSHA-WQ</a:t>
            </a:r>
            <a:r>
              <a:rPr lang="en-US" sz="16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43992-3F9D-F74C-8392-F6A6416A9697}"/>
              </a:ext>
            </a:extLst>
          </p:cNvPr>
          <p:cNvSpPr txBox="1"/>
          <p:nvPr/>
        </p:nvSpPr>
        <p:spPr>
          <a:xfrm>
            <a:off x="6492349" y="1745089"/>
            <a:ext cx="5596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II. Integrated nutrient &amp; vegetation simulation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aquatic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terrestrial plants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F31DC-B82B-1E47-9891-62DE85E8568D}"/>
              </a:ext>
            </a:extLst>
          </p:cNvPr>
          <p:cNvSpPr txBox="1"/>
          <p:nvPr/>
        </p:nvSpPr>
        <p:spPr>
          <a:xfrm>
            <a:off x="179320" y="4887607"/>
            <a:ext cx="5916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Complete/extend existing water temperature simulation capabilities in GSSHA for overland flow (runoff) &amp;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Temperature controls water quality kinetics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in-stream nutrient kinetics with GSSHA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Nutrient Simulation Module (NSM) provides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overland and sub-surface nutrient models</a:t>
            </a:r>
          </a:p>
        </p:txBody>
      </p:sp>
      <p:pic>
        <p:nvPicPr>
          <p:cNvPr id="24" name="Picture 23" descr="Timeline&#10;&#10;Description automatically generated">
            <a:extLst>
              <a:ext uri="{FF2B5EF4-FFF2-40B4-BE49-F238E27FC236}">
                <a16:creationId xmlns:a16="http://schemas.microsoft.com/office/drawing/2014/main" id="{52D78775-2D83-774A-9FD7-5876EA75D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3" y="3715579"/>
            <a:ext cx="3887909" cy="122827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F6E287-3133-F64A-8C99-7C5D8546980B}"/>
              </a:ext>
            </a:extLst>
          </p:cNvPr>
          <p:cNvSpPr txBox="1">
            <a:spLocks/>
          </p:cNvSpPr>
          <p:nvPr/>
        </p:nvSpPr>
        <p:spPr>
          <a:xfrm>
            <a:off x="77539" y="3323841"/>
            <a:ext cx="3890554" cy="4506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CFDDC85-547B-F048-80A5-4D9EC2AACE57}"/>
              </a:ext>
            </a:extLst>
          </p:cNvPr>
          <p:cNvSpPr txBox="1">
            <a:spLocks/>
          </p:cNvSpPr>
          <p:nvPr/>
        </p:nvSpPr>
        <p:spPr>
          <a:xfrm>
            <a:off x="6321767" y="1334508"/>
            <a:ext cx="420027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Technical Approach Cont’d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F9B0631-4D2D-0345-B084-BC3A5A37B6FF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96000" y="1339102"/>
            <a:ext cx="5524241" cy="708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Value statement for USACE operations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137376" y="1339102"/>
            <a:ext cx="4396747" cy="4524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Forecasting Project Hurdles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364" y="1744998"/>
            <a:ext cx="515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exchange between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Observed data for calibration/validation (flow, water quality, and vegetation)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 existing data, but may require travel in FY22-23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653BFD3-0CB4-2B42-AC82-A8EC68A4AACD}"/>
              </a:ext>
            </a:extLst>
          </p:cNvPr>
          <p:cNvSpPr txBox="1">
            <a:spLocks/>
          </p:cNvSpPr>
          <p:nvPr/>
        </p:nvSpPr>
        <p:spPr>
          <a:xfrm>
            <a:off x="6208679" y="3767672"/>
            <a:ext cx="3421201" cy="4524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Budget by Q/Year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A0A921-BD0C-724E-B5F1-485FDB5EF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0763"/>
              </p:ext>
            </p:extLst>
          </p:nvPr>
        </p:nvGraphicFramePr>
        <p:xfrm>
          <a:off x="6211767" y="4272317"/>
          <a:ext cx="41786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FY22</a:t>
                      </a:r>
                    </a:p>
                    <a:p>
                      <a:r>
                        <a:rPr lang="en-US" dirty="0"/>
                        <a:t>FY23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  <a:p>
                      <a:pPr algn="r"/>
                      <a:r>
                        <a:rPr lang="en-US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AB6A190-FDF0-BD40-AC1E-17F1561B18D9}"/>
              </a:ext>
            </a:extLst>
          </p:cNvPr>
          <p:cNvSpPr txBox="1"/>
          <p:nvPr/>
        </p:nvSpPr>
        <p:spPr>
          <a:xfrm>
            <a:off x="6096000" y="1977498"/>
            <a:ext cx="595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Integrating nutrient flow with multi-species vegetation models will enable accurate simulation of native and nuisance species distribution across watersheds.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2BD07DE-5C4B-D344-B9EF-F2881BFFF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31" y="4194016"/>
            <a:ext cx="3159603" cy="214419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A796BCE-3C0C-6F4D-91F0-DD8972EFC14F}"/>
              </a:ext>
            </a:extLst>
          </p:cNvPr>
          <p:cNvSpPr txBox="1">
            <a:spLocks/>
          </p:cNvSpPr>
          <p:nvPr/>
        </p:nvSpPr>
        <p:spPr>
          <a:xfrm>
            <a:off x="287382" y="2812602"/>
            <a:ext cx="5419735" cy="245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Next Steps</a:t>
            </a:r>
          </a:p>
          <a:p>
            <a:pPr marL="0" indent="0">
              <a:buNone/>
            </a:pPr>
            <a:r>
              <a:rPr lang="en-US" sz="2400" i="1" dirty="0"/>
              <a:t>Example: Finish sensitivity tests 1Q FY22…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83DBB7-C152-6545-B8F8-558E51B4F4C6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35735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6015333" y="1444769"/>
            <a:ext cx="6063114" cy="492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Successes/Results</a:t>
            </a:r>
          </a:p>
          <a:p>
            <a:pPr marL="117475" indent="0">
              <a:buNone/>
            </a:pPr>
            <a:r>
              <a:rPr lang="en-US" sz="2000" i="1" dirty="0"/>
              <a:t>Example: Leveraged ongoing projects to produce data…</a:t>
            </a:r>
            <a:endParaRPr lang="en-US" sz="2000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7466559" y="5285968"/>
            <a:ext cx="3890554" cy="97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EAE3DD2-4D95-448F-9F27-13E337336715}"/>
              </a:ext>
            </a:extLst>
          </p:cNvPr>
          <p:cNvSpPr txBox="1">
            <a:spLocks/>
          </p:cNvSpPr>
          <p:nvPr/>
        </p:nvSpPr>
        <p:spPr>
          <a:xfrm>
            <a:off x="213622" y="1430974"/>
            <a:ext cx="4396747" cy="496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Deliverable Tracking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8457FB-59D8-A04A-8747-3AA6C0134C1A}"/>
              </a:ext>
            </a:extLst>
          </p:cNvPr>
          <p:cNvSpPr txBox="1">
            <a:spLocks/>
          </p:cNvSpPr>
          <p:nvPr/>
        </p:nvSpPr>
        <p:spPr>
          <a:xfrm>
            <a:off x="106016" y="1969715"/>
            <a:ext cx="6189153" cy="16142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sz="1600" dirty="0"/>
              <a:t>FY20: Contracts awarded, WQ development initiated</a:t>
            </a:r>
          </a:p>
          <a:p>
            <a:pPr marL="230188" lvl="1" indent="-230188"/>
            <a:r>
              <a:rPr lang="en-US" sz="1600" dirty="0"/>
              <a:t>FY21: GSSHA-WQ model capable of simulating overland and stream water temperature and nutrient flow; 4 technical notes</a:t>
            </a:r>
          </a:p>
          <a:p>
            <a:pPr marL="230188" lvl="1" indent="-230188"/>
            <a:r>
              <a:rPr lang="en-US" sz="1600" dirty="0"/>
              <a:t>FY22: GSSHA-WQ linked with aquatic plants model; 4 technical notes</a:t>
            </a:r>
          </a:p>
          <a:p>
            <a:pPr marL="230188" lvl="1" indent="-230188"/>
            <a:r>
              <a:rPr lang="en-US" sz="1600" dirty="0"/>
              <a:t>FY23: GSSHA-WQ linked with terrestrial plants model; final product; 4 technical notes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1238F08-9E37-1A41-84AD-9B82F7283C2A}"/>
              </a:ext>
            </a:extLst>
          </p:cNvPr>
          <p:cNvSpPr txBox="1">
            <a:spLocks/>
          </p:cNvSpPr>
          <p:nvPr/>
        </p:nvSpPr>
        <p:spPr>
          <a:xfrm>
            <a:off x="1490544" y="20620"/>
            <a:ext cx="7688577" cy="119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</a:t>
            </a:r>
          </a:p>
          <a:p>
            <a:pPr algn="ctr"/>
            <a:r>
              <a:rPr lang="en-US" sz="1500" b="1" dirty="0"/>
              <a:t>Billy Johnson (LimnoTech), John Kucharski (EL), Charles Downer (CHL), Nawa Pradhan (CHL), Zhonglong Zhang (PSU), Lora Johnson (EL)</a:t>
            </a:r>
          </a:p>
        </p:txBody>
      </p:sp>
    </p:spTree>
    <p:extLst>
      <p:ext uri="{BB962C8B-B14F-4D97-AF65-F5344CB8AC3E}">
        <p14:creationId xmlns:p14="http://schemas.microsoft.com/office/powerpoint/2010/main" val="95704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552</Words>
  <Application>Microsoft Macintosh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Todd Steissberg</cp:lastModifiedBy>
  <cp:revision>45</cp:revision>
  <dcterms:created xsi:type="dcterms:W3CDTF">2020-10-16T13:53:41Z</dcterms:created>
  <dcterms:modified xsi:type="dcterms:W3CDTF">2021-10-08T18:08:04Z</dcterms:modified>
</cp:coreProperties>
</file>