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7" r:id="rId2"/>
    <p:sldId id="259" r:id="rId3"/>
    <p:sldId id="260"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007" autoAdjust="0"/>
    <p:restoredTop sz="96327"/>
  </p:normalViewPr>
  <p:slideViewPr>
    <p:cSldViewPr snapToGrid="0">
      <p:cViewPr varScale="1">
        <p:scale>
          <a:sx n="119" d="100"/>
          <a:sy n="119" d="100"/>
        </p:scale>
        <p:origin x="29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E6EBE-C3C5-444F-8683-AE72E2C557EF}" type="datetimeFigureOut">
              <a:rPr lang="en-US" smtClean="0"/>
              <a:t>2/9/24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4A0CB01-5AA9-2747-93C8-E0945C72987C}" type="slidenum">
              <a:rPr lang="en-US" smtClean="0"/>
              <a:t>‹#›</a:t>
            </a:fld>
            <a:endParaRPr lang="en-US"/>
          </a:p>
        </p:txBody>
      </p:sp>
    </p:spTree>
    <p:extLst>
      <p:ext uri="{BB962C8B-B14F-4D97-AF65-F5344CB8AC3E}">
        <p14:creationId xmlns:p14="http://schemas.microsoft.com/office/powerpoint/2010/main" val="319330000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Basic Model Interface (BMI) is a library specification developed by the Community Surface Dynamics Modeling System (CSDMS) to enable easy integration of models and datasets into a modeling framework or application. It allows models to become reusable and plug-and-play components, streamlining the process of model integration and interoperability. BMI is a powerful tool for promoting model interoperability and reusability within the modeling community. By adhering to the BMI standard, models become easier to work with, integrate, and control, leading to enhanced collaboration and efficiency in ecological and environmental modeling efforts.</a:t>
            </a:r>
          </a:p>
          <a:p>
            <a:endParaRPr lang="en-US" dirty="0"/>
          </a:p>
          <a:p>
            <a:r>
              <a:rPr lang="en-US" dirty="0"/>
              <a:t>Key characteristics include:</a:t>
            </a:r>
          </a:p>
          <a:p>
            <a:endParaRPr lang="en-US" dirty="0"/>
          </a:p>
          <a:p>
            <a:pPr marL="228600" indent="-228600">
              <a:buAutoNum type="arabicPeriod"/>
            </a:pPr>
            <a:r>
              <a:rPr lang="en-US" dirty="0"/>
              <a:t>Self-Description: By implementing BMI functions, a model becomes self-describing, providing essential information about its inputs, outputs, and available functionalities. This self-description enables other components or tools to interact with the model seamlessly.</a:t>
            </a:r>
          </a:p>
          <a:p>
            <a:pPr marL="228600" indent="-228600">
              <a:buAutoNum type="arabicPeriod"/>
            </a:pPr>
            <a:r>
              <a:rPr lang="en-US" dirty="0"/>
              <a:t>Full Controllability: The BMI functions grant full control over the model's behavior to the modeling framework or application utilizing the model. This control allows the framework to initialize, run, update, and finalize the model as needed.</a:t>
            </a:r>
          </a:p>
          <a:p>
            <a:pPr marL="228600" indent="-228600">
              <a:buAutoNum type="arabicPeriod"/>
            </a:pPr>
            <a:r>
              <a:rPr lang="en-US" dirty="0"/>
              <a:t>Simple Implementation: The BMI functions are designed to be straightforward to implement in any programming language. They use standard data types found in language libraries, making it easier for model developers to integrate the BMI into their existing code.</a:t>
            </a:r>
          </a:p>
          <a:p>
            <a:pPr marL="228600" indent="-228600">
              <a:buAutoNum type="arabicPeriod"/>
            </a:pPr>
            <a:r>
              <a:rPr lang="en-US" dirty="0"/>
              <a:t>Noninvasiveness: One of the key design principles of BMI is noninvasiveness. It ensures that the model's BMI does not make calls to other components or tools, and it remains independent of any framework-specific data structures. This lack of dependencies allows the model to be used independently without being tightly coupled to any particular framework.</a:t>
            </a:r>
          </a:p>
          <a:p>
            <a:pPr marL="228600" indent="-228600">
              <a:buAutoNum type="arabicPeriod"/>
            </a:pPr>
            <a:r>
              <a:rPr lang="en-US" dirty="0"/>
              <a:t>No Framework Dependencies: Since the BMI does not introduce any dependencies into the model, it preserves the model's ability to be used as a stand-alone application. Models with a BMI can be used in isolation or seamlessly integrated into modeling frameworks that support the BMI standard.</a:t>
            </a:r>
          </a:p>
          <a:p>
            <a:pPr marL="228600" indent="-228600">
              <a:buAutoNum type="arabicPeriod"/>
            </a:pPr>
            <a:r>
              <a:rPr lang="en-US" dirty="0"/>
              <a:t>Language Support: While a BMI can be written in any programming language, CSDMS currently supports four languages: C, C++, Fortran, and Python. This language support ensures that models implemented in different languages can still be integrated into the same modeling framework or application using the BMI standard.</a:t>
            </a:r>
          </a:p>
        </p:txBody>
      </p:sp>
      <p:sp>
        <p:nvSpPr>
          <p:cNvPr id="4" name="Slide Number Placeholder 3"/>
          <p:cNvSpPr>
            <a:spLocks noGrp="1"/>
          </p:cNvSpPr>
          <p:nvPr>
            <p:ph type="sldNum" sz="quarter" idx="5"/>
          </p:nvPr>
        </p:nvSpPr>
        <p:spPr/>
        <p:txBody>
          <a:bodyPr/>
          <a:lstStyle/>
          <a:p>
            <a:fld id="{A4A0CB01-5AA9-2747-93C8-E0945C72987C}" type="slidenum">
              <a:rPr lang="en-US" smtClean="0"/>
              <a:t>2</a:t>
            </a:fld>
            <a:endParaRPr lang="en-US"/>
          </a:p>
        </p:txBody>
      </p:sp>
    </p:spTree>
    <p:extLst>
      <p:ext uri="{BB962C8B-B14F-4D97-AF65-F5344CB8AC3E}">
        <p14:creationId xmlns:p14="http://schemas.microsoft.com/office/powerpoint/2010/main" val="101207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4A0CB01-5AA9-2747-93C8-E0945C72987C}" type="slidenum">
              <a:rPr lang="en-US" smtClean="0"/>
              <a:t>3</a:t>
            </a:fld>
            <a:endParaRPr lang="en-US"/>
          </a:p>
        </p:txBody>
      </p:sp>
    </p:spTree>
    <p:extLst>
      <p:ext uri="{BB962C8B-B14F-4D97-AF65-F5344CB8AC3E}">
        <p14:creationId xmlns:p14="http://schemas.microsoft.com/office/powerpoint/2010/main" val="32232604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jpe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C0AFF-4715-423F-8AB6-AAD13E319D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B6481DB-12B4-4ED2-A4FB-5E6C8FA30AB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Tree>
    <p:extLst>
      <p:ext uri="{BB962C8B-B14F-4D97-AF65-F5344CB8AC3E}">
        <p14:creationId xmlns:p14="http://schemas.microsoft.com/office/powerpoint/2010/main" val="19099149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6DB31-21E7-47B4-A777-922F3C9FA35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74978E-EB0D-4634-B76E-91CC9A40BF5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8961B425-C4EA-4300-9077-B1599B6B047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40322212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12BA2-4FD3-45CC-AA62-74051AB93B5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EFDC71F-86F4-44CC-B0B3-BB9C9285643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2B59608-09EE-4A97-8DCC-294B3B673A29}"/>
              </a:ext>
            </a:extLst>
          </p:cNvPr>
          <p:cNvSpPr>
            <a:spLocks noGrp="1"/>
          </p:cNvSpPr>
          <p:nvPr>
            <p:ph type="dt" sz="half" idx="10"/>
          </p:nvPr>
        </p:nvSpPr>
        <p:spPr/>
        <p:txBody>
          <a:bodyPr/>
          <a:lstStyle/>
          <a:p>
            <a:fld id="{2BD052F7-2DC3-4693-8BC5-AF35F29CE97E}" type="datetimeFigureOut">
              <a:rPr lang="en-US" smtClean="0"/>
              <a:t>2/9/24</a:t>
            </a:fld>
            <a:endParaRPr lang="en-US"/>
          </a:p>
        </p:txBody>
      </p:sp>
      <p:sp>
        <p:nvSpPr>
          <p:cNvPr id="5" name="Footer Placeholder 4">
            <a:extLst>
              <a:ext uri="{FF2B5EF4-FFF2-40B4-BE49-F238E27FC236}">
                <a16:creationId xmlns:a16="http://schemas.microsoft.com/office/drawing/2014/main" id="{2EDF92EB-6F72-4BAB-97D8-9CC0B75309B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FF672-6D59-4617-AD33-CFC2408BD3A4}"/>
              </a:ext>
            </a:extLst>
          </p:cNvPr>
          <p:cNvSpPr>
            <a:spLocks noGrp="1"/>
          </p:cNvSpPr>
          <p:nvPr>
            <p:ph type="sldNum" sz="quarter" idx="12"/>
          </p:nvPr>
        </p:nvSpPr>
        <p:spPr/>
        <p:txBody>
          <a:bodyPr/>
          <a:lstStyle/>
          <a:p>
            <a:fld id="{EDE22C75-9F81-4417-A89B-46AA5D4CB09A}" type="slidenum">
              <a:rPr lang="en-US" smtClean="0"/>
              <a:t>‹#›</a:t>
            </a:fld>
            <a:endParaRPr lang="en-US"/>
          </a:p>
        </p:txBody>
      </p:sp>
    </p:spTree>
    <p:extLst>
      <p:ext uri="{BB962C8B-B14F-4D97-AF65-F5344CB8AC3E}">
        <p14:creationId xmlns:p14="http://schemas.microsoft.com/office/powerpoint/2010/main" val="4926470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8436B5-8BED-4689-B059-A8140D9E364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EF35929-21C3-404D-9569-201A54D837B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CB4741-1BA7-4723-8CB7-5DE9A9FDA919}"/>
              </a:ext>
            </a:extLst>
          </p:cNvPr>
          <p:cNvSpPr>
            <a:spLocks noGrp="1"/>
          </p:cNvSpPr>
          <p:nvPr>
            <p:ph type="dt" sz="half" idx="10"/>
          </p:nvPr>
        </p:nvSpPr>
        <p:spPr/>
        <p:txBody>
          <a:bodyPr/>
          <a:lstStyle/>
          <a:p>
            <a:fld id="{2BD052F7-2DC3-4693-8BC5-AF35F29CE97E}" type="datetimeFigureOut">
              <a:rPr lang="en-US" smtClean="0"/>
              <a:t>2/9/24</a:t>
            </a:fld>
            <a:endParaRPr lang="en-US"/>
          </a:p>
        </p:txBody>
      </p:sp>
      <p:sp>
        <p:nvSpPr>
          <p:cNvPr id="5" name="Footer Placeholder 4">
            <a:extLst>
              <a:ext uri="{FF2B5EF4-FFF2-40B4-BE49-F238E27FC236}">
                <a16:creationId xmlns:a16="http://schemas.microsoft.com/office/drawing/2014/main" id="{79238016-0F78-48F2-B2D9-47F59F5720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2A7C444-896A-45E4-B9C7-058265C83059}"/>
              </a:ext>
            </a:extLst>
          </p:cNvPr>
          <p:cNvSpPr>
            <a:spLocks noGrp="1"/>
          </p:cNvSpPr>
          <p:nvPr>
            <p:ph type="sldNum" sz="quarter" idx="12"/>
          </p:nvPr>
        </p:nvSpPr>
        <p:spPr/>
        <p:txBody>
          <a:bodyPr/>
          <a:lstStyle/>
          <a:p>
            <a:fld id="{EDE22C75-9F81-4417-A89B-46AA5D4CB09A}" type="slidenum">
              <a:rPr lang="en-US" smtClean="0"/>
              <a:t>‹#›</a:t>
            </a:fld>
            <a:endParaRPr lang="en-US"/>
          </a:p>
        </p:txBody>
      </p:sp>
    </p:spTree>
    <p:extLst>
      <p:ext uri="{BB962C8B-B14F-4D97-AF65-F5344CB8AC3E}">
        <p14:creationId xmlns:p14="http://schemas.microsoft.com/office/powerpoint/2010/main" val="17459865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sults">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7E2129F5-834D-BEB8-6AB2-4055148A1922}"/>
              </a:ext>
            </a:extLst>
          </p:cNvPr>
          <p:cNvGrpSpPr/>
          <p:nvPr userDrawn="1"/>
        </p:nvGrpSpPr>
        <p:grpSpPr>
          <a:xfrm>
            <a:off x="0" y="0"/>
            <a:ext cx="12192000" cy="1272075"/>
            <a:chOff x="0" y="0"/>
            <a:chExt cx="12192000" cy="1272075"/>
          </a:xfrm>
        </p:grpSpPr>
        <p:sp>
          <p:nvSpPr>
            <p:cNvPr id="8" name="Rectangle 7">
              <a:extLst>
                <a:ext uri="{FF2B5EF4-FFF2-40B4-BE49-F238E27FC236}">
                  <a16:creationId xmlns:a16="http://schemas.microsoft.com/office/drawing/2014/main" id="{F853AEDC-8B0C-EB34-6504-46000C5C11CB}"/>
                </a:ext>
              </a:extLst>
            </p:cNvPr>
            <p:cNvSpPr/>
            <p:nvPr/>
          </p:nvSpPr>
          <p:spPr>
            <a:xfrm>
              <a:off x="0" y="0"/>
              <a:ext cx="12192000" cy="1272075"/>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90F12BF7-2335-C552-F920-B6BC144754E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9126" y="119481"/>
              <a:ext cx="3012874" cy="1085272"/>
            </a:xfrm>
            <a:prstGeom prst="rect">
              <a:avLst/>
            </a:prstGeom>
          </p:spPr>
        </p:pic>
        <p:pic>
          <p:nvPicPr>
            <p:cNvPr id="10" name="Picture 9" descr="A logo with a star&#10;&#10;Description automatically generated">
              <a:extLst>
                <a:ext uri="{FF2B5EF4-FFF2-40B4-BE49-F238E27FC236}">
                  <a16:creationId xmlns:a16="http://schemas.microsoft.com/office/drawing/2014/main" id="{04A95A54-624A-72B8-5CC1-1F9CFB3D0C37}"/>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8192" y="187265"/>
              <a:ext cx="1309499" cy="949703"/>
            </a:xfrm>
            <a:prstGeom prst="rect">
              <a:avLst/>
            </a:prstGeom>
          </p:spPr>
        </p:pic>
      </p:grpSp>
      <p:sp>
        <p:nvSpPr>
          <p:cNvPr id="3" name="Content Placeholder 2">
            <a:extLst>
              <a:ext uri="{FF2B5EF4-FFF2-40B4-BE49-F238E27FC236}">
                <a16:creationId xmlns:a16="http://schemas.microsoft.com/office/drawing/2014/main" id="{3D40A59B-9A19-42B2-AAD1-0B2A5659AD48}"/>
              </a:ext>
            </a:extLst>
          </p:cNvPr>
          <p:cNvSpPr>
            <a:spLocks noGrp="1"/>
          </p:cNvSpPr>
          <p:nvPr>
            <p:ph idx="1"/>
          </p:nvPr>
        </p:nvSpPr>
        <p:spPr>
          <a:xfrm>
            <a:off x="106015" y="1859889"/>
            <a:ext cx="7580122" cy="3999430"/>
          </a:xfrm>
        </p:spPr>
        <p:txBody>
          <a:bodyPr>
            <a:normAutofit/>
          </a:bodyPr>
          <a:lstStyle>
            <a:lvl1pPr>
              <a:defRPr sz="2400"/>
            </a:lvl1pPr>
            <a:lvl2pPr>
              <a:defRPr sz="2000"/>
            </a:lvl2pPr>
            <a:lvl3pPr>
              <a:defRPr sz="1800"/>
            </a:lvl3pPr>
            <a:lvl4pPr>
              <a:defRPr sz="16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E750CF7D-0BD9-4A2C-BA5B-111260A3360E}"/>
              </a:ext>
            </a:extLst>
          </p:cNvPr>
          <p:cNvSpPr>
            <a:spLocks noGrp="1"/>
          </p:cNvSpPr>
          <p:nvPr>
            <p:ph type="dt" sz="half" idx="10"/>
          </p:nvPr>
        </p:nvSpPr>
        <p:spPr/>
        <p:txBody>
          <a:bodyPr/>
          <a:lstStyle/>
          <a:p>
            <a:fld id="{2BD052F7-2DC3-4693-8BC5-AF35F29CE97E}" type="datetimeFigureOut">
              <a:rPr lang="en-US" smtClean="0"/>
              <a:t>2/9/24</a:t>
            </a:fld>
            <a:endParaRPr lang="en-US"/>
          </a:p>
        </p:txBody>
      </p:sp>
      <p:sp>
        <p:nvSpPr>
          <p:cNvPr id="5" name="Footer Placeholder 4">
            <a:extLst>
              <a:ext uri="{FF2B5EF4-FFF2-40B4-BE49-F238E27FC236}">
                <a16:creationId xmlns:a16="http://schemas.microsoft.com/office/drawing/2014/main" id="{2E286E61-4EAA-4A4B-95BE-F14A65D03F0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D5E371-5A8B-4328-98D2-BBA73D6FD72B}"/>
              </a:ext>
            </a:extLst>
          </p:cNvPr>
          <p:cNvSpPr>
            <a:spLocks noGrp="1"/>
          </p:cNvSpPr>
          <p:nvPr>
            <p:ph type="sldNum" sz="quarter" idx="12"/>
          </p:nvPr>
        </p:nvSpPr>
        <p:spPr/>
        <p:txBody>
          <a:bodyPr/>
          <a:lstStyle/>
          <a:p>
            <a:fld id="{EDE22C75-9F81-4417-A89B-46AA5D4CB09A}" type="slidenum">
              <a:rPr lang="en-US" smtClean="0"/>
              <a:t>‹#›</a:t>
            </a:fld>
            <a:endParaRPr lang="en-US"/>
          </a:p>
        </p:txBody>
      </p:sp>
      <p:grpSp>
        <p:nvGrpSpPr>
          <p:cNvPr id="11" name="Group 10">
            <a:extLst>
              <a:ext uri="{FF2B5EF4-FFF2-40B4-BE49-F238E27FC236}">
                <a16:creationId xmlns:a16="http://schemas.microsoft.com/office/drawing/2014/main" id="{352AF885-07E9-402F-3EBE-660F62C1A06E}"/>
              </a:ext>
            </a:extLst>
          </p:cNvPr>
          <p:cNvGrpSpPr/>
          <p:nvPr userDrawn="1"/>
        </p:nvGrpSpPr>
        <p:grpSpPr>
          <a:xfrm>
            <a:off x="-489270" y="5995844"/>
            <a:ext cx="12679411" cy="1042377"/>
            <a:chOff x="-489270" y="5995844"/>
            <a:chExt cx="12679411" cy="1042377"/>
          </a:xfrm>
        </p:grpSpPr>
        <p:sp>
          <p:nvSpPr>
            <p:cNvPr id="12" name="Rectangle 11">
              <a:extLst>
                <a:ext uri="{FF2B5EF4-FFF2-40B4-BE49-F238E27FC236}">
                  <a16:creationId xmlns:a16="http://schemas.microsoft.com/office/drawing/2014/main" id="{9E32539F-3677-799C-0E29-8AE234DBC7A1}"/>
                </a:ext>
              </a:extLst>
            </p:cNvPr>
            <p:cNvSpPr/>
            <p:nvPr/>
          </p:nvSpPr>
          <p:spPr>
            <a:xfrm>
              <a:off x="-1859" y="6149430"/>
              <a:ext cx="12192000" cy="70857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FBAA37D-E882-B05B-65B5-4A22EA2B4606}"/>
                </a:ext>
              </a:extLst>
            </p:cNvPr>
            <p:cNvPicPr>
              <a:picLocks noChangeAspect="1"/>
            </p:cNvPicPr>
            <p:nvPr/>
          </p:nvPicPr>
          <p:blipFill>
            <a:blip r:embed="rId4"/>
            <a:stretch>
              <a:fillRect/>
            </a:stretch>
          </p:blipFill>
          <p:spPr>
            <a:xfrm>
              <a:off x="3349873" y="6134148"/>
              <a:ext cx="749629" cy="753006"/>
            </a:xfrm>
            <a:prstGeom prst="rect">
              <a:avLst/>
            </a:prstGeom>
          </p:spPr>
        </p:pic>
        <p:sp>
          <p:nvSpPr>
            <p:cNvPr id="14" name="TextBox 13">
              <a:extLst>
                <a:ext uri="{FF2B5EF4-FFF2-40B4-BE49-F238E27FC236}">
                  <a16:creationId xmlns:a16="http://schemas.microsoft.com/office/drawing/2014/main" id="{7B0844C6-0BB1-2CDD-49F4-547C4348B231}"/>
                </a:ext>
              </a:extLst>
            </p:cNvPr>
            <p:cNvSpPr txBox="1"/>
            <p:nvPr/>
          </p:nvSpPr>
          <p:spPr>
            <a:xfrm>
              <a:off x="-489270" y="6187487"/>
              <a:ext cx="3953923" cy="646331"/>
            </a:xfrm>
            <a:prstGeom prst="rect">
              <a:avLst/>
            </a:prstGeom>
            <a:noFill/>
          </p:spPr>
          <p:txBody>
            <a:bodyPr wrap="square">
              <a:spAutoFit/>
            </a:bodyPr>
            <a:lstStyle/>
            <a:p>
              <a:pPr lvl="1" algn="ctr"/>
              <a:r>
                <a:rPr lang="en-US" b="1" i="1" dirty="0"/>
                <a:t>FY23 IPR ANSRP Next Generation Ecological Modeling</a:t>
              </a:r>
            </a:p>
          </p:txBody>
        </p:sp>
        <p:pic>
          <p:nvPicPr>
            <p:cNvPr id="15" name="Picture 14" descr="Logo&#10;&#10;Description automatically generated">
              <a:extLst>
                <a:ext uri="{FF2B5EF4-FFF2-40B4-BE49-F238E27FC236}">
                  <a16:creationId xmlns:a16="http://schemas.microsoft.com/office/drawing/2014/main" id="{6F0A72E9-4B70-0C1B-3034-45D8D23E65CB}"/>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61381" y="5995844"/>
              <a:ext cx="1042377" cy="1042377"/>
            </a:xfrm>
            <a:prstGeom prst="rect">
              <a:avLst/>
            </a:prstGeom>
          </p:spPr>
        </p:pic>
        <p:pic>
          <p:nvPicPr>
            <p:cNvPr id="16" name="Picture 15">
              <a:extLst>
                <a:ext uri="{FF2B5EF4-FFF2-40B4-BE49-F238E27FC236}">
                  <a16:creationId xmlns:a16="http://schemas.microsoft.com/office/drawing/2014/main" id="{C7483A97-37A4-3773-C3DE-B071EBE63C56}"/>
                </a:ext>
              </a:extLst>
            </p:cNvPr>
            <p:cNvPicPr>
              <a:picLocks noChangeAspect="1"/>
            </p:cNvPicPr>
            <p:nvPr/>
          </p:nvPicPr>
          <p:blipFill>
            <a:blip r:embed="rId6"/>
            <a:stretch>
              <a:fillRect/>
            </a:stretch>
          </p:blipFill>
          <p:spPr>
            <a:xfrm>
              <a:off x="5233267" y="6170939"/>
              <a:ext cx="505687" cy="702343"/>
            </a:xfrm>
            <a:prstGeom prst="rect">
              <a:avLst/>
            </a:prstGeom>
          </p:spPr>
        </p:pic>
        <p:pic>
          <p:nvPicPr>
            <p:cNvPr id="17" name="Picture 16">
              <a:extLst>
                <a:ext uri="{FF2B5EF4-FFF2-40B4-BE49-F238E27FC236}">
                  <a16:creationId xmlns:a16="http://schemas.microsoft.com/office/drawing/2014/main" id="{6C3AD94D-9366-2CD9-A662-8DD1D8FDC07F}"/>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6874485" y="6194897"/>
              <a:ext cx="709317" cy="561169"/>
            </a:xfrm>
            <a:prstGeom prst="rect">
              <a:avLst/>
            </a:prstGeom>
          </p:spPr>
        </p:pic>
        <p:pic>
          <p:nvPicPr>
            <p:cNvPr id="18" name="Picture 10">
              <a:extLst>
                <a:ext uri="{FF2B5EF4-FFF2-40B4-BE49-F238E27FC236}">
                  <a16:creationId xmlns:a16="http://schemas.microsoft.com/office/drawing/2014/main" id="{C29E2BAD-CDB0-1F03-B6ED-07EBFFC38A87}"/>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7408" y="6166957"/>
              <a:ext cx="1145944" cy="617047"/>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4" descr="Univ of Texas logo | The University of Texas at Austin Â is a state ...">
              <a:extLst>
                <a:ext uri="{FF2B5EF4-FFF2-40B4-BE49-F238E27FC236}">
                  <a16:creationId xmlns:a16="http://schemas.microsoft.com/office/drawing/2014/main" id="{D6131E3F-F35E-7F93-1E8C-B4D03EB5335D}"/>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62569" y="6283010"/>
              <a:ext cx="927757" cy="44141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9" descr="A red logo on a black background&#10;&#10;Description automatically generated">
              <a:extLst>
                <a:ext uri="{FF2B5EF4-FFF2-40B4-BE49-F238E27FC236}">
                  <a16:creationId xmlns:a16="http://schemas.microsoft.com/office/drawing/2014/main" id="{F7BBA6CF-9D59-08DB-A6B3-0C26D86E6FB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0327" y="6091694"/>
              <a:ext cx="843534" cy="843534"/>
            </a:xfrm>
            <a:prstGeom prst="rect">
              <a:avLst/>
            </a:prstGeom>
          </p:spPr>
        </p:pic>
        <p:pic>
          <p:nvPicPr>
            <p:cNvPr id="21" name="Picture 20" descr="A logo with a black background&#10;&#10;Description automatically generated">
              <a:extLst>
                <a:ext uri="{FF2B5EF4-FFF2-40B4-BE49-F238E27FC236}">
                  <a16:creationId xmlns:a16="http://schemas.microsoft.com/office/drawing/2014/main" id="{2F15427E-4FA2-1EA7-D485-8DDC412CE710}"/>
                </a:ext>
              </a:extLst>
            </p:cNvPr>
            <p:cNvPicPr>
              <a:picLocks noChangeAspect="1"/>
            </p:cNvPicPr>
            <p:nvPr/>
          </p:nvPicPr>
          <p:blipFill rotWithShape="1">
            <a:blip r:embed="rId11">
              <a:extLst>
                <a:ext uri="{28A0092B-C50C-407E-A947-70E740481C1C}">
                  <a14:useLocalDpi xmlns:a14="http://schemas.microsoft.com/office/drawing/2010/main" val="0"/>
                </a:ext>
              </a:extLst>
            </a:blip>
            <a:srcRect l="28728" r="27067" b="38043"/>
            <a:stretch/>
          </p:blipFill>
          <p:spPr>
            <a:xfrm>
              <a:off x="7764959" y="6216478"/>
              <a:ext cx="1021361" cy="591625"/>
            </a:xfrm>
            <a:prstGeom prst="rect">
              <a:avLst/>
            </a:prstGeom>
          </p:spPr>
        </p:pic>
        <p:pic>
          <p:nvPicPr>
            <p:cNvPr id="22" name="Picture 21" descr="A black background with white text&#10;&#10;Description automatically generated">
              <a:extLst>
                <a:ext uri="{FF2B5EF4-FFF2-40B4-BE49-F238E27FC236}">
                  <a16:creationId xmlns:a16="http://schemas.microsoft.com/office/drawing/2014/main" id="{3B7027EE-5AF7-9833-9B36-E316AA04EF99}"/>
                </a:ext>
              </a:extLst>
            </p:cNvPr>
            <p:cNvPicPr>
              <a:picLocks noChangeAspect="1"/>
            </p:cNvPicPr>
            <p:nvPr/>
          </p:nvPicPr>
          <p:blipFill rotWithShape="1">
            <a:blip r:embed="rId12">
              <a:extLst>
                <a:ext uri="{28A0092B-C50C-407E-A947-70E740481C1C}">
                  <a14:useLocalDpi xmlns:a14="http://schemas.microsoft.com/office/drawing/2010/main" val="0"/>
                </a:ext>
              </a:extLst>
            </a:blip>
            <a:srcRect l="38374" t="20202" r="38690" b="49152"/>
            <a:stretch/>
          </p:blipFill>
          <p:spPr>
            <a:xfrm>
              <a:off x="9970893" y="6091853"/>
              <a:ext cx="797135" cy="843534"/>
            </a:xfrm>
            <a:prstGeom prst="rect">
              <a:avLst/>
            </a:prstGeom>
          </p:spPr>
        </p:pic>
      </p:grpSp>
      <p:sp>
        <p:nvSpPr>
          <p:cNvPr id="23" name="Title 22">
            <a:extLst>
              <a:ext uri="{FF2B5EF4-FFF2-40B4-BE49-F238E27FC236}">
                <a16:creationId xmlns:a16="http://schemas.microsoft.com/office/drawing/2014/main" id="{CE0501EB-BD38-D4A8-CB18-FA19EE6CF2DD}"/>
              </a:ext>
            </a:extLst>
          </p:cNvPr>
          <p:cNvSpPr>
            <a:spLocks noGrp="1"/>
          </p:cNvSpPr>
          <p:nvPr>
            <p:ph type="title"/>
          </p:nvPr>
        </p:nvSpPr>
        <p:spPr>
          <a:xfrm>
            <a:off x="1665883" y="49897"/>
            <a:ext cx="7513243" cy="1172791"/>
          </a:xfrm>
        </p:spPr>
        <p:txBody>
          <a:bodyPr/>
          <a:lstStyle/>
          <a:p>
            <a:r>
              <a:rPr lang="en-US"/>
              <a:t>Click to edit Master title style</a:t>
            </a:r>
          </a:p>
        </p:txBody>
      </p:sp>
      <p:sp>
        <p:nvSpPr>
          <p:cNvPr id="29" name="Text Placeholder 28">
            <a:extLst>
              <a:ext uri="{FF2B5EF4-FFF2-40B4-BE49-F238E27FC236}">
                <a16:creationId xmlns:a16="http://schemas.microsoft.com/office/drawing/2014/main" id="{5B8BB69E-770C-704F-8C56-781352FFA368}"/>
              </a:ext>
            </a:extLst>
          </p:cNvPr>
          <p:cNvSpPr>
            <a:spLocks noGrp="1"/>
          </p:cNvSpPr>
          <p:nvPr>
            <p:ph type="body" sz="quarter" idx="14" hasCustomPrompt="1"/>
          </p:nvPr>
        </p:nvSpPr>
        <p:spPr>
          <a:xfrm>
            <a:off x="106014" y="1305831"/>
            <a:ext cx="4275485" cy="496481"/>
          </a:xfrm>
        </p:spPr>
        <p:txBody>
          <a:bodyPr>
            <a:normAutofit/>
          </a:bodyPr>
          <a:lstStyle>
            <a:lvl1pPr marL="0" indent="0">
              <a:buNone/>
              <a:defRPr sz="2600" b="1">
                <a:latin typeface="+mj-lt"/>
              </a:defRPr>
            </a:lvl1pPr>
            <a:lvl2pPr marL="457200" indent="0">
              <a:buNone/>
              <a:defRPr b="1">
                <a:latin typeface="+mj-lt"/>
              </a:defRPr>
            </a:lvl2pPr>
            <a:lvl3pPr marL="914400" indent="0">
              <a:buNone/>
              <a:defRPr b="1">
                <a:latin typeface="+mj-lt"/>
              </a:defRPr>
            </a:lvl3pPr>
            <a:lvl4pPr marL="1371600" indent="0">
              <a:buNone/>
              <a:defRPr b="1">
                <a:latin typeface="+mj-lt"/>
              </a:defRPr>
            </a:lvl4pPr>
            <a:lvl5pPr marL="1828800" indent="0">
              <a:buNone/>
              <a:defRPr b="1">
                <a:latin typeface="+mj-lt"/>
              </a:defRPr>
            </a:lvl5pPr>
          </a:lstStyle>
          <a:p>
            <a:pPr lvl="0"/>
            <a:r>
              <a:rPr lang="en-US" dirty="0"/>
              <a:t>Key Results</a:t>
            </a:r>
          </a:p>
        </p:txBody>
      </p:sp>
    </p:spTree>
    <p:extLst>
      <p:ext uri="{BB962C8B-B14F-4D97-AF65-F5344CB8AC3E}">
        <p14:creationId xmlns:p14="http://schemas.microsoft.com/office/powerpoint/2010/main" val="14816974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chedu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BDA1-8218-4342-A664-959F017F7670}"/>
              </a:ext>
            </a:extLst>
          </p:cNvPr>
          <p:cNvSpPr>
            <a:spLocks noGrp="1"/>
          </p:cNvSpPr>
          <p:nvPr>
            <p:ph type="title"/>
          </p:nvPr>
        </p:nvSpPr>
        <p:spPr>
          <a:xfrm>
            <a:off x="1661456" y="4990"/>
            <a:ext cx="7649307" cy="1231185"/>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D49EB0F-F764-418F-8685-C3BD2AF5AE34}"/>
              </a:ext>
            </a:extLst>
          </p:cNvPr>
          <p:cNvSpPr>
            <a:spLocks noGrp="1"/>
          </p:cNvSpPr>
          <p:nvPr>
            <p:ph sz="half" idx="1"/>
          </p:nvPr>
        </p:nvSpPr>
        <p:spPr>
          <a:xfrm>
            <a:off x="103448" y="1896472"/>
            <a:ext cx="9031926" cy="1828798"/>
          </a:xfrm>
        </p:spPr>
        <p:txBody>
          <a:bodyPr>
            <a:normAutofit/>
          </a:bodyPr>
          <a:lstStyle>
            <a:lvl1pPr marL="342900" indent="-342900">
              <a:buFont typeface="Arial" panose="020B0604020202020204" pitchFamily="34" charset="0"/>
              <a:buChar char="•"/>
              <a:defRPr sz="1800"/>
            </a:lvl1pPr>
            <a:lvl2pPr marL="742950" indent="-285750">
              <a:buFont typeface="Arial" panose="020B0604020202020204" pitchFamily="34" charset="0"/>
              <a:buChar char="•"/>
              <a:defRPr sz="16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200"/>
            </a:lvl4pPr>
            <a:lvl5pPr marL="2114550" indent="-285750">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82AA0B4C-B29E-2DF9-34AB-7A71D5FB1AA5}"/>
              </a:ext>
            </a:extLst>
          </p:cNvPr>
          <p:cNvSpPr>
            <a:spLocks noGrp="1"/>
          </p:cNvSpPr>
          <p:nvPr>
            <p:ph sz="half" idx="11"/>
          </p:nvPr>
        </p:nvSpPr>
        <p:spPr>
          <a:xfrm>
            <a:off x="103448" y="4468484"/>
            <a:ext cx="6461254" cy="1594560"/>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8">
            <a:extLst>
              <a:ext uri="{FF2B5EF4-FFF2-40B4-BE49-F238E27FC236}">
                <a16:creationId xmlns:a16="http://schemas.microsoft.com/office/drawing/2014/main" id="{E3F11B0F-FCC4-7618-1B7D-D5D0341E082A}"/>
              </a:ext>
            </a:extLst>
          </p:cNvPr>
          <p:cNvSpPr>
            <a:spLocks noGrp="1"/>
          </p:cNvSpPr>
          <p:nvPr>
            <p:ph type="body" sz="quarter" idx="13" hasCustomPrompt="1"/>
          </p:nvPr>
        </p:nvSpPr>
        <p:spPr>
          <a:xfrm>
            <a:off x="103448" y="1323975"/>
            <a:ext cx="9031926" cy="531545"/>
          </a:xfrm>
        </p:spPr>
        <p:txBody>
          <a:bodyPr>
            <a:noAutofit/>
          </a:bodyPr>
          <a:lstStyle>
            <a:lvl1pPr marL="0" indent="0">
              <a:buNone/>
              <a:defRPr sz="2600" b="0">
                <a:latin typeface="+mj-lt"/>
              </a:defRPr>
            </a:lvl1pPr>
            <a:lvl2pPr marL="457200" indent="0">
              <a:buNone/>
              <a:defRPr/>
            </a:lvl2pPr>
            <a:lvl3pPr marL="914400" indent="0">
              <a:buNone/>
              <a:defRPr/>
            </a:lvl3pPr>
            <a:lvl4pPr marL="1371600" indent="0">
              <a:buNone/>
              <a:defRPr/>
            </a:lvl4pPr>
            <a:lvl5pPr marL="1828800" indent="0">
              <a:buNone/>
              <a:defRPr sz="2600" b="0">
                <a:latin typeface="+mj-lt"/>
              </a:defRPr>
            </a:lvl5pPr>
          </a:lstStyle>
          <a:p>
            <a:pPr marL="0" indent="0">
              <a:buNone/>
            </a:pPr>
            <a:r>
              <a:rPr lang="en-US" sz="2800" b="1" dirty="0"/>
              <a:t>Deliverable schedule and actual deliverable dates</a:t>
            </a:r>
          </a:p>
          <a:p>
            <a:pPr lvl="4"/>
            <a:endParaRPr lang="en-US" dirty="0"/>
          </a:p>
        </p:txBody>
      </p:sp>
      <p:sp>
        <p:nvSpPr>
          <p:cNvPr id="21" name="Text Placeholder 20">
            <a:extLst>
              <a:ext uri="{FF2B5EF4-FFF2-40B4-BE49-F238E27FC236}">
                <a16:creationId xmlns:a16="http://schemas.microsoft.com/office/drawing/2014/main" id="{AF9BF641-3196-75BB-A234-9039872125C4}"/>
              </a:ext>
            </a:extLst>
          </p:cNvPr>
          <p:cNvSpPr>
            <a:spLocks noGrp="1"/>
          </p:cNvSpPr>
          <p:nvPr>
            <p:ph type="body" sz="quarter" idx="14" hasCustomPrompt="1"/>
          </p:nvPr>
        </p:nvSpPr>
        <p:spPr>
          <a:xfrm>
            <a:off x="103448" y="3973008"/>
            <a:ext cx="3743325" cy="495476"/>
          </a:xfrm>
        </p:spPr>
        <p:txBody>
          <a:bodyPr>
            <a:normAutofit/>
          </a:bodyPr>
          <a:lstStyle>
            <a:lvl1pPr marL="0" indent="0">
              <a:buNone/>
              <a:defRPr sz="2600"/>
            </a:lvl1pPr>
            <a:lvl2pPr marL="457200" indent="0">
              <a:buNone/>
              <a:defRPr/>
            </a:lvl2pPr>
            <a:lvl3pPr marL="914400" indent="0">
              <a:buNone/>
              <a:defRPr/>
            </a:lvl3pPr>
            <a:lvl4pPr marL="1371600" indent="0">
              <a:buNone/>
              <a:defRPr/>
            </a:lvl4pPr>
            <a:lvl5pPr marL="1828800" indent="0">
              <a:buNone/>
              <a:defRPr/>
            </a:lvl5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en-US" dirty="0"/>
              <a:t>FY24 plans</a:t>
            </a:r>
          </a:p>
        </p:txBody>
      </p:sp>
    </p:spTree>
    <p:extLst>
      <p:ext uri="{BB962C8B-B14F-4D97-AF65-F5344CB8AC3E}">
        <p14:creationId xmlns:p14="http://schemas.microsoft.com/office/powerpoint/2010/main" val="33899911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blem and Approach">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13820-44F7-7E13-8535-C0ADA2FF2FA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5733C8D-3C84-B483-8180-196978808597}"/>
              </a:ext>
            </a:extLst>
          </p:cNvPr>
          <p:cNvSpPr>
            <a:spLocks noGrp="1"/>
          </p:cNvSpPr>
          <p:nvPr>
            <p:ph type="dt" sz="half" idx="10"/>
          </p:nvPr>
        </p:nvSpPr>
        <p:spPr/>
        <p:txBody>
          <a:bodyPr/>
          <a:lstStyle/>
          <a:p>
            <a:fld id="{2BD052F7-2DC3-4693-8BC5-AF35F29CE97E}" type="datetimeFigureOut">
              <a:rPr lang="en-US" smtClean="0"/>
              <a:t>2/9/24</a:t>
            </a:fld>
            <a:endParaRPr lang="en-US"/>
          </a:p>
        </p:txBody>
      </p:sp>
      <p:sp>
        <p:nvSpPr>
          <p:cNvPr id="4" name="Footer Placeholder 3">
            <a:extLst>
              <a:ext uri="{FF2B5EF4-FFF2-40B4-BE49-F238E27FC236}">
                <a16:creationId xmlns:a16="http://schemas.microsoft.com/office/drawing/2014/main" id="{28EB3C5B-7BFC-7B97-8D46-37AEED624D1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55378D-1B2A-C7E6-2997-93B28246CA61}"/>
              </a:ext>
            </a:extLst>
          </p:cNvPr>
          <p:cNvSpPr>
            <a:spLocks noGrp="1"/>
          </p:cNvSpPr>
          <p:nvPr>
            <p:ph type="sldNum" sz="quarter" idx="12"/>
          </p:nvPr>
        </p:nvSpPr>
        <p:spPr/>
        <p:txBody>
          <a:bodyPr/>
          <a:lstStyle/>
          <a:p>
            <a:fld id="{EDE22C75-9F81-4417-A89B-46AA5D4CB09A}" type="slidenum">
              <a:rPr lang="en-US" smtClean="0"/>
              <a:t>‹#›</a:t>
            </a:fld>
            <a:endParaRPr lang="en-US"/>
          </a:p>
        </p:txBody>
      </p:sp>
      <p:sp>
        <p:nvSpPr>
          <p:cNvPr id="7" name="Content Placeholder 6">
            <a:extLst>
              <a:ext uri="{FF2B5EF4-FFF2-40B4-BE49-F238E27FC236}">
                <a16:creationId xmlns:a16="http://schemas.microsoft.com/office/drawing/2014/main" id="{322DD38A-E9FB-BC95-6C5D-3BACA5F5C14A}"/>
              </a:ext>
            </a:extLst>
          </p:cNvPr>
          <p:cNvSpPr>
            <a:spLocks noGrp="1"/>
          </p:cNvSpPr>
          <p:nvPr>
            <p:ph sz="quarter" idx="13"/>
          </p:nvPr>
        </p:nvSpPr>
        <p:spPr>
          <a:xfrm>
            <a:off x="152399" y="1866899"/>
            <a:ext cx="6153151" cy="1847851"/>
          </a:xfrm>
        </p:spPr>
        <p:txBody>
          <a:bodyPr>
            <a:normAutofit/>
          </a:bodyPr>
          <a:lstStyle>
            <a:lvl1pPr marL="0" indent="0">
              <a:buNone/>
              <a:defRPr sz="1500"/>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Content Placeholder 6">
            <a:extLst>
              <a:ext uri="{FF2B5EF4-FFF2-40B4-BE49-F238E27FC236}">
                <a16:creationId xmlns:a16="http://schemas.microsoft.com/office/drawing/2014/main" id="{A5CF981F-0A70-994F-0773-A294518C423B}"/>
              </a:ext>
            </a:extLst>
          </p:cNvPr>
          <p:cNvSpPr>
            <a:spLocks noGrp="1"/>
          </p:cNvSpPr>
          <p:nvPr>
            <p:ph sz="quarter" idx="14"/>
          </p:nvPr>
        </p:nvSpPr>
        <p:spPr>
          <a:xfrm>
            <a:off x="152398" y="4257674"/>
            <a:ext cx="6153151" cy="1847851"/>
          </a:xfrm>
        </p:spPr>
        <p:txBody>
          <a:bodyPr>
            <a:normAutofit/>
          </a:bodyPr>
          <a:lstStyle>
            <a:lvl1pPr marL="0" indent="0">
              <a:buNone/>
              <a:defRPr sz="1500"/>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9">
            <a:extLst>
              <a:ext uri="{FF2B5EF4-FFF2-40B4-BE49-F238E27FC236}">
                <a16:creationId xmlns:a16="http://schemas.microsoft.com/office/drawing/2014/main" id="{7301462C-122B-2160-9973-9F0D22013672}"/>
              </a:ext>
            </a:extLst>
          </p:cNvPr>
          <p:cNvSpPr>
            <a:spLocks noGrp="1"/>
          </p:cNvSpPr>
          <p:nvPr>
            <p:ph type="body" sz="quarter" idx="15" hasCustomPrompt="1"/>
          </p:nvPr>
        </p:nvSpPr>
        <p:spPr>
          <a:xfrm>
            <a:off x="152400" y="1333500"/>
            <a:ext cx="5543550" cy="533400"/>
          </a:xfrm>
        </p:spPr>
        <p:txBody>
          <a:bodyPr/>
          <a:lstStyle>
            <a:lvl1pPr marL="0" indent="0">
              <a:buFont typeface="Arial" panose="020B0604020202020204" pitchFamily="34" charset="0"/>
              <a:buNone/>
              <a:defRPr sz="2600" b="1">
                <a:latin typeface="+mj-lt"/>
              </a:defRPr>
            </a:lvl1pPr>
          </a:lstStyle>
          <a:p>
            <a:pPr lvl="0"/>
            <a:r>
              <a:rPr lang="en-US" dirty="0"/>
              <a:t>Problem Statement</a:t>
            </a:r>
          </a:p>
        </p:txBody>
      </p:sp>
      <p:sp>
        <p:nvSpPr>
          <p:cNvPr id="11" name="Text Placeholder 9">
            <a:extLst>
              <a:ext uri="{FF2B5EF4-FFF2-40B4-BE49-F238E27FC236}">
                <a16:creationId xmlns:a16="http://schemas.microsoft.com/office/drawing/2014/main" id="{3DD08DC8-AA3F-F4FF-11FD-6A1C6F4A888C}"/>
              </a:ext>
            </a:extLst>
          </p:cNvPr>
          <p:cNvSpPr>
            <a:spLocks noGrp="1"/>
          </p:cNvSpPr>
          <p:nvPr>
            <p:ph type="body" sz="quarter" idx="16" hasCustomPrompt="1"/>
          </p:nvPr>
        </p:nvSpPr>
        <p:spPr>
          <a:xfrm>
            <a:off x="142873" y="3714750"/>
            <a:ext cx="5543550" cy="533400"/>
          </a:xfrm>
        </p:spPr>
        <p:txBody>
          <a:bodyPr/>
          <a:lstStyle>
            <a:lvl1pPr marL="0" indent="0">
              <a:buFont typeface="Arial" panose="020B0604020202020204" pitchFamily="34" charset="0"/>
              <a:buNone/>
              <a:defRPr sz="2600" b="1">
                <a:latin typeface="+mj-lt"/>
              </a:defRPr>
            </a:lvl1pPr>
          </a:lstStyle>
          <a:p>
            <a:pPr lvl="0"/>
            <a:r>
              <a:rPr lang="en-US" dirty="0"/>
              <a:t>Technical Approach</a:t>
            </a:r>
          </a:p>
        </p:txBody>
      </p:sp>
      <p:sp>
        <p:nvSpPr>
          <p:cNvPr id="12" name="Content Placeholder 6">
            <a:extLst>
              <a:ext uri="{FF2B5EF4-FFF2-40B4-BE49-F238E27FC236}">
                <a16:creationId xmlns:a16="http://schemas.microsoft.com/office/drawing/2014/main" id="{174CC25C-8B3A-C558-B127-B803ED127052}"/>
              </a:ext>
            </a:extLst>
          </p:cNvPr>
          <p:cNvSpPr>
            <a:spLocks noGrp="1"/>
          </p:cNvSpPr>
          <p:nvPr>
            <p:ph sz="quarter" idx="17"/>
          </p:nvPr>
        </p:nvSpPr>
        <p:spPr>
          <a:xfrm>
            <a:off x="6538987" y="4257674"/>
            <a:ext cx="5543551" cy="1847851"/>
          </a:xfrm>
        </p:spPr>
        <p:txBody>
          <a:bodyPr>
            <a:normAutofit/>
          </a:bodyPr>
          <a:lstStyle>
            <a:lvl1pPr marL="0" indent="0">
              <a:buNone/>
              <a:defRPr sz="1500"/>
            </a:lvl1pPr>
            <a:lvl2pPr marL="457200" indent="0">
              <a:buNone/>
              <a:defRPr sz="1500"/>
            </a:lvl2pPr>
            <a:lvl3pPr marL="914400" indent="0">
              <a:buNone/>
              <a:defRPr sz="1500"/>
            </a:lvl3pPr>
            <a:lvl4pPr marL="1371600" indent="0">
              <a:buNone/>
              <a:defRPr sz="1500"/>
            </a:lvl4pPr>
            <a:lvl5pPr marL="1828800" indent="0">
              <a:buNone/>
              <a:defRPr sz="15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9">
            <a:extLst>
              <a:ext uri="{FF2B5EF4-FFF2-40B4-BE49-F238E27FC236}">
                <a16:creationId xmlns:a16="http://schemas.microsoft.com/office/drawing/2014/main" id="{96CB0ED3-A5C3-C4E8-5A4E-ED807799768B}"/>
              </a:ext>
            </a:extLst>
          </p:cNvPr>
          <p:cNvSpPr>
            <a:spLocks noGrp="1"/>
          </p:cNvSpPr>
          <p:nvPr>
            <p:ph type="body" sz="quarter" idx="18" hasCustomPrompt="1"/>
          </p:nvPr>
        </p:nvSpPr>
        <p:spPr>
          <a:xfrm>
            <a:off x="6529462" y="3714750"/>
            <a:ext cx="5543550" cy="533400"/>
          </a:xfrm>
        </p:spPr>
        <p:txBody>
          <a:bodyPr/>
          <a:lstStyle>
            <a:lvl1pPr marL="0" indent="0">
              <a:buFont typeface="Arial" panose="020B0604020202020204" pitchFamily="34" charset="0"/>
              <a:buNone/>
              <a:defRPr sz="2600" b="1">
                <a:latin typeface="+mj-lt"/>
              </a:defRPr>
            </a:lvl1pPr>
          </a:lstStyle>
          <a:p>
            <a:pPr lvl="0"/>
            <a:r>
              <a:rPr lang="en-US" dirty="0"/>
              <a:t>Knowledge Gaps Addressed</a:t>
            </a:r>
          </a:p>
        </p:txBody>
      </p:sp>
    </p:spTree>
    <p:extLst>
      <p:ext uri="{BB962C8B-B14F-4D97-AF65-F5344CB8AC3E}">
        <p14:creationId xmlns:p14="http://schemas.microsoft.com/office/powerpoint/2010/main" val="25083026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Implicatio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F7BDA1-8218-4342-A664-959F017F7670}"/>
              </a:ext>
            </a:extLst>
          </p:cNvPr>
          <p:cNvSpPr>
            <a:spLocks noGrp="1"/>
          </p:cNvSpPr>
          <p:nvPr>
            <p:ph type="title"/>
          </p:nvPr>
        </p:nvSpPr>
        <p:spPr>
          <a:xfrm>
            <a:off x="1661456" y="4990"/>
            <a:ext cx="7649307" cy="1231185"/>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CD49EB0F-F764-418F-8685-C3BD2AF5AE34}"/>
              </a:ext>
            </a:extLst>
          </p:cNvPr>
          <p:cNvSpPr>
            <a:spLocks noGrp="1"/>
          </p:cNvSpPr>
          <p:nvPr>
            <p:ph sz="half" idx="1"/>
          </p:nvPr>
        </p:nvSpPr>
        <p:spPr>
          <a:xfrm>
            <a:off x="5400136" y="1873567"/>
            <a:ext cx="6685844" cy="2336124"/>
          </a:xfrm>
        </p:spPr>
        <p:txBody>
          <a:bodyPr>
            <a:normAutofit/>
          </a:bodyPr>
          <a:lstStyle>
            <a:lvl1pPr marL="342900" indent="-342900">
              <a:buFont typeface="Arial" panose="020B0604020202020204" pitchFamily="34" charset="0"/>
              <a:buChar char="•"/>
              <a:defRPr sz="1800"/>
            </a:lvl1pPr>
            <a:lvl2pPr marL="742950" indent="-285750">
              <a:buFont typeface="Arial" panose="020B0604020202020204" pitchFamily="34" charset="0"/>
              <a:buChar char="•"/>
              <a:defRPr sz="1600"/>
            </a:lvl2pPr>
            <a:lvl3pPr marL="1200150" indent="-285750">
              <a:buFont typeface="Arial" panose="020B0604020202020204" pitchFamily="34" charset="0"/>
              <a:buChar char="•"/>
              <a:defRPr sz="1400"/>
            </a:lvl3pPr>
            <a:lvl4pPr marL="1657350" indent="-285750">
              <a:buFont typeface="Arial" panose="020B0604020202020204" pitchFamily="34" charset="0"/>
              <a:buChar char="•"/>
              <a:defRPr sz="1200"/>
            </a:lvl4pPr>
            <a:lvl5pPr marL="2114550" indent="-285750">
              <a:buFont typeface="Arial" panose="020B0604020202020204"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2">
            <a:extLst>
              <a:ext uri="{FF2B5EF4-FFF2-40B4-BE49-F238E27FC236}">
                <a16:creationId xmlns:a16="http://schemas.microsoft.com/office/drawing/2014/main" id="{82AA0B4C-B29E-2DF9-34AB-7A71D5FB1AA5}"/>
              </a:ext>
            </a:extLst>
          </p:cNvPr>
          <p:cNvSpPr>
            <a:spLocks noGrp="1"/>
          </p:cNvSpPr>
          <p:nvPr>
            <p:ph sz="half" idx="11"/>
          </p:nvPr>
        </p:nvSpPr>
        <p:spPr>
          <a:xfrm>
            <a:off x="103448" y="5262112"/>
            <a:ext cx="6461254" cy="800931"/>
          </a:xfrm>
        </p:spPr>
        <p:txBody>
          <a:bodyPr>
            <a:normAutofit/>
          </a:bodyPr>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635BD66F-47B0-3ADC-DF5F-D425AB96AE80}"/>
              </a:ext>
            </a:extLst>
          </p:cNvPr>
          <p:cNvSpPr>
            <a:spLocks noGrp="1"/>
          </p:cNvSpPr>
          <p:nvPr>
            <p:ph type="body" sz="quarter" idx="13" hasCustomPrompt="1"/>
          </p:nvPr>
        </p:nvSpPr>
        <p:spPr>
          <a:xfrm>
            <a:off x="5400136" y="1397231"/>
            <a:ext cx="6685844" cy="496888"/>
          </a:xfrm>
        </p:spPr>
        <p:txBody>
          <a:bodyPr>
            <a:normAutofit/>
          </a:bodyPr>
          <a:lstStyle>
            <a:lvl1pPr marL="0" indent="0">
              <a:buNone/>
              <a:defRPr sz="2600">
                <a:latin typeface="+mj-lt"/>
              </a:defRPr>
            </a:lvl1pPr>
            <a:lvl2pPr marL="457200" indent="0">
              <a:buNone/>
              <a:defRPr/>
            </a:lvl2pPr>
            <a:lvl3pPr marL="914400" indent="0">
              <a:buNone/>
              <a:defRPr/>
            </a:lvl3pPr>
            <a:lvl4pPr marL="1371600" indent="0">
              <a:buNone/>
              <a:defRPr/>
            </a:lvl4pPr>
            <a:lvl5pPr marL="1828800" indent="0">
              <a:buNone/>
              <a:defRPr/>
            </a:lvl5pPr>
          </a:lstStyle>
          <a:p>
            <a:pPr marL="0" indent="0">
              <a:buNone/>
            </a:pPr>
            <a:r>
              <a:rPr lang="en-US" sz="2800" b="1" dirty="0"/>
              <a:t>Implications for next gen modeling</a:t>
            </a:r>
          </a:p>
        </p:txBody>
      </p:sp>
      <p:sp>
        <p:nvSpPr>
          <p:cNvPr id="7" name="Text Placeholder 6">
            <a:extLst>
              <a:ext uri="{FF2B5EF4-FFF2-40B4-BE49-F238E27FC236}">
                <a16:creationId xmlns:a16="http://schemas.microsoft.com/office/drawing/2014/main" id="{B40818F0-0CDF-E354-9097-28FA99E87A17}"/>
              </a:ext>
            </a:extLst>
          </p:cNvPr>
          <p:cNvSpPr>
            <a:spLocks noGrp="1"/>
          </p:cNvSpPr>
          <p:nvPr>
            <p:ph type="body" sz="quarter" idx="14" hasCustomPrompt="1"/>
          </p:nvPr>
        </p:nvSpPr>
        <p:spPr>
          <a:xfrm>
            <a:off x="103448" y="4724400"/>
            <a:ext cx="3714750" cy="537712"/>
          </a:xfrm>
        </p:spPr>
        <p:txBody>
          <a:bodyPr>
            <a:normAutofit/>
          </a:bodyPr>
          <a:lstStyle>
            <a:lvl1pPr marL="0" indent="0">
              <a:buNone/>
              <a:defRPr sz="2600" b="1">
                <a:latin typeface="+mj-lt"/>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Collaborations</a:t>
            </a:r>
          </a:p>
        </p:txBody>
      </p:sp>
    </p:spTree>
    <p:extLst>
      <p:ext uri="{BB962C8B-B14F-4D97-AF65-F5344CB8AC3E}">
        <p14:creationId xmlns:p14="http://schemas.microsoft.com/office/powerpoint/2010/main" val="3237461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78295-4490-46CA-9A28-1A7C808954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8A16E4C-BF69-45F8-BEB7-68412E60287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6E7B7A2-6D3F-4452-A4B2-D758CA84EC8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24601F19-1459-4967-B3BC-7E50F7846A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AEA51B-0774-4AFA-8B0A-02A9CC393B1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278766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20F192-22E1-4028-AB1E-037C11CBC0AB}"/>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807508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995096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90884C-F390-4AD1-9528-A50932FC28D6}"/>
              </a:ext>
            </a:extLst>
          </p:cNvPr>
          <p:cNvSpPr>
            <a:spLocks noGrp="1"/>
          </p:cNvSpPr>
          <p:nvPr>
            <p:ph type="title"/>
          </p:nvPr>
        </p:nvSpPr>
        <p:spPr>
          <a:xfrm>
            <a:off x="1615281" y="0"/>
            <a:ext cx="7640862" cy="99695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2E00C4C-75DD-4824-AB55-7C8DE6548C48}"/>
              </a:ext>
            </a:extLst>
          </p:cNvPr>
          <p:cNvSpPr>
            <a:spLocks noGrp="1"/>
          </p:cNvSpPr>
          <p:nvPr>
            <p:ph idx="1"/>
          </p:nvPr>
        </p:nvSpPr>
        <p:spPr>
          <a:xfrm>
            <a:off x="5183187" y="1328468"/>
            <a:ext cx="6600495" cy="4744528"/>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ECB397B-D949-4444-A232-D6D899DBEC3B}"/>
              </a:ext>
            </a:extLst>
          </p:cNvPr>
          <p:cNvSpPr>
            <a:spLocks noGrp="1"/>
          </p:cNvSpPr>
          <p:nvPr>
            <p:ph type="body" sz="half" idx="2"/>
          </p:nvPr>
        </p:nvSpPr>
        <p:spPr>
          <a:xfrm>
            <a:off x="224288" y="1535502"/>
            <a:ext cx="4547738" cy="433348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Tree>
    <p:extLst>
      <p:ext uri="{BB962C8B-B14F-4D97-AF65-F5344CB8AC3E}">
        <p14:creationId xmlns:p14="http://schemas.microsoft.com/office/powerpoint/2010/main" val="1068519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18" Type="http://schemas.openxmlformats.org/officeDocument/2006/relationships/image" Target="../media/image5.png"/><Relationship Id="rId3" Type="http://schemas.openxmlformats.org/officeDocument/2006/relationships/slideLayout" Target="../slideLayouts/slideLayout3.xml"/><Relationship Id="rId21" Type="http://schemas.openxmlformats.org/officeDocument/2006/relationships/image" Target="../media/image8.jpe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4.png"/><Relationship Id="rId2" Type="http://schemas.openxmlformats.org/officeDocument/2006/relationships/slideLayout" Target="../slideLayouts/slideLayout2.xml"/><Relationship Id="rId16" Type="http://schemas.openxmlformats.org/officeDocument/2006/relationships/image" Target="../media/image3.png"/><Relationship Id="rId20"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11.png"/><Relationship Id="rId5" Type="http://schemas.openxmlformats.org/officeDocument/2006/relationships/slideLayout" Target="../slideLayouts/slideLayout5.xml"/><Relationship Id="rId15" Type="http://schemas.openxmlformats.org/officeDocument/2006/relationships/image" Target="../media/image2.jpg"/><Relationship Id="rId23" Type="http://schemas.openxmlformats.org/officeDocument/2006/relationships/image" Target="../media/image10.png"/><Relationship Id="rId10" Type="http://schemas.openxmlformats.org/officeDocument/2006/relationships/slideLayout" Target="../slideLayouts/slideLayout10.xml"/><Relationship Id="rId19" Type="http://schemas.openxmlformats.org/officeDocument/2006/relationships/image" Target="../media/image6.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 Id="rId22" Type="http://schemas.openxmlformats.org/officeDocument/2006/relationships/image" Target="../media/image9.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71D19A-31A6-491D-93A2-8564A723FB0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820338-43FE-404C-8125-BCFD00FECF4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D052F7-2DC3-4693-8BC5-AF35F29CE97E}" type="datetimeFigureOut">
              <a:rPr lang="en-US" smtClean="0"/>
              <a:t>2/9/24</a:t>
            </a:fld>
            <a:endParaRPr lang="en-US"/>
          </a:p>
        </p:txBody>
      </p:sp>
      <p:sp>
        <p:nvSpPr>
          <p:cNvPr id="5" name="Footer Placeholder 4">
            <a:extLst>
              <a:ext uri="{FF2B5EF4-FFF2-40B4-BE49-F238E27FC236}">
                <a16:creationId xmlns:a16="http://schemas.microsoft.com/office/drawing/2014/main" id="{3E3A1014-4178-454A-8B4C-E816BAB2A3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A63608A-7659-4505-B47F-0A1ADE4CE2F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DE22C75-9F81-4417-A89B-46AA5D4CB09A}" type="slidenum">
              <a:rPr lang="en-US" smtClean="0"/>
              <a:t>‹#›</a:t>
            </a:fld>
            <a:endParaRPr lang="en-US"/>
          </a:p>
        </p:txBody>
      </p:sp>
      <p:grpSp>
        <p:nvGrpSpPr>
          <p:cNvPr id="7" name="Group 6">
            <a:extLst>
              <a:ext uri="{FF2B5EF4-FFF2-40B4-BE49-F238E27FC236}">
                <a16:creationId xmlns:a16="http://schemas.microsoft.com/office/drawing/2014/main" id="{CBD8CDF3-7834-1EF9-0DD5-685221742078}"/>
              </a:ext>
            </a:extLst>
          </p:cNvPr>
          <p:cNvGrpSpPr/>
          <p:nvPr userDrawn="1"/>
        </p:nvGrpSpPr>
        <p:grpSpPr>
          <a:xfrm>
            <a:off x="0" y="0"/>
            <a:ext cx="12192000" cy="1272075"/>
            <a:chOff x="0" y="0"/>
            <a:chExt cx="12192000" cy="1272075"/>
          </a:xfrm>
        </p:grpSpPr>
        <p:sp>
          <p:nvSpPr>
            <p:cNvPr id="8" name="Rectangle 7">
              <a:extLst>
                <a:ext uri="{FF2B5EF4-FFF2-40B4-BE49-F238E27FC236}">
                  <a16:creationId xmlns:a16="http://schemas.microsoft.com/office/drawing/2014/main" id="{E7F68E9C-11D1-F749-A325-BC4D543CB7F5}"/>
                </a:ext>
              </a:extLst>
            </p:cNvPr>
            <p:cNvSpPr/>
            <p:nvPr/>
          </p:nvSpPr>
          <p:spPr>
            <a:xfrm>
              <a:off x="0" y="0"/>
              <a:ext cx="12192000" cy="1272075"/>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6E50C4F5-7EB0-57B5-842E-17FE36342B1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179126" y="119481"/>
              <a:ext cx="3012874" cy="1085272"/>
            </a:xfrm>
            <a:prstGeom prst="rect">
              <a:avLst/>
            </a:prstGeom>
          </p:spPr>
        </p:pic>
        <p:pic>
          <p:nvPicPr>
            <p:cNvPr id="10" name="Picture 9" descr="A logo with a star&#10;&#10;Description automatically generated">
              <a:extLst>
                <a:ext uri="{FF2B5EF4-FFF2-40B4-BE49-F238E27FC236}">
                  <a16:creationId xmlns:a16="http://schemas.microsoft.com/office/drawing/2014/main" id="{48AB8DC3-8D51-C5E5-CEDE-505DAF57F6D2}"/>
                </a:ext>
              </a:extLst>
            </p:cNvPr>
            <p:cNvPicPr>
              <a:picLocks noChangeAspect="1"/>
            </p:cNvPicPr>
            <p:nvPr/>
          </p:nvPicPr>
          <p:blipFill>
            <a:blip r:embed="rId15">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8192" y="187265"/>
              <a:ext cx="1309499" cy="949703"/>
            </a:xfrm>
            <a:prstGeom prst="rect">
              <a:avLst/>
            </a:prstGeom>
          </p:spPr>
        </p:pic>
      </p:grpSp>
      <p:grpSp>
        <p:nvGrpSpPr>
          <p:cNvPr id="12" name="Group 11">
            <a:extLst>
              <a:ext uri="{FF2B5EF4-FFF2-40B4-BE49-F238E27FC236}">
                <a16:creationId xmlns:a16="http://schemas.microsoft.com/office/drawing/2014/main" id="{0E4D3044-0824-90DE-9F36-DC76D4C04876}"/>
              </a:ext>
            </a:extLst>
          </p:cNvPr>
          <p:cNvGrpSpPr/>
          <p:nvPr userDrawn="1"/>
        </p:nvGrpSpPr>
        <p:grpSpPr>
          <a:xfrm>
            <a:off x="-489270" y="5995844"/>
            <a:ext cx="12679411" cy="1042377"/>
            <a:chOff x="-489270" y="5995844"/>
            <a:chExt cx="12679411" cy="1042377"/>
          </a:xfrm>
        </p:grpSpPr>
        <p:sp>
          <p:nvSpPr>
            <p:cNvPr id="13" name="Rectangle 12">
              <a:extLst>
                <a:ext uri="{FF2B5EF4-FFF2-40B4-BE49-F238E27FC236}">
                  <a16:creationId xmlns:a16="http://schemas.microsoft.com/office/drawing/2014/main" id="{27E8BB33-6A4A-BAD5-656D-CDE1278D8D00}"/>
                </a:ext>
              </a:extLst>
            </p:cNvPr>
            <p:cNvSpPr/>
            <p:nvPr/>
          </p:nvSpPr>
          <p:spPr>
            <a:xfrm>
              <a:off x="-1859" y="6149430"/>
              <a:ext cx="12192000" cy="70857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32B6CD43-99F5-4D57-55CD-9A058BB66550}"/>
                </a:ext>
              </a:extLst>
            </p:cNvPr>
            <p:cNvPicPr>
              <a:picLocks noChangeAspect="1"/>
            </p:cNvPicPr>
            <p:nvPr/>
          </p:nvPicPr>
          <p:blipFill>
            <a:blip r:embed="rId16"/>
            <a:stretch>
              <a:fillRect/>
            </a:stretch>
          </p:blipFill>
          <p:spPr>
            <a:xfrm>
              <a:off x="3349873" y="6134148"/>
              <a:ext cx="749629" cy="753006"/>
            </a:xfrm>
            <a:prstGeom prst="rect">
              <a:avLst/>
            </a:prstGeom>
          </p:spPr>
        </p:pic>
        <p:sp>
          <p:nvSpPr>
            <p:cNvPr id="15" name="TextBox 14">
              <a:extLst>
                <a:ext uri="{FF2B5EF4-FFF2-40B4-BE49-F238E27FC236}">
                  <a16:creationId xmlns:a16="http://schemas.microsoft.com/office/drawing/2014/main" id="{FE364B21-4377-C5BB-A76E-30707ACFDA90}"/>
                </a:ext>
              </a:extLst>
            </p:cNvPr>
            <p:cNvSpPr txBox="1"/>
            <p:nvPr/>
          </p:nvSpPr>
          <p:spPr>
            <a:xfrm>
              <a:off x="-489270" y="6187487"/>
              <a:ext cx="3953923" cy="646331"/>
            </a:xfrm>
            <a:prstGeom prst="rect">
              <a:avLst/>
            </a:prstGeom>
            <a:noFill/>
          </p:spPr>
          <p:txBody>
            <a:bodyPr wrap="square">
              <a:spAutoFit/>
            </a:bodyPr>
            <a:lstStyle/>
            <a:p>
              <a:pPr lvl="1" algn="ctr"/>
              <a:r>
                <a:rPr lang="en-US" b="1" i="1" dirty="0"/>
                <a:t>FY23 IPR ANSRP Next Generation Ecological Modeling</a:t>
              </a:r>
            </a:p>
          </p:txBody>
        </p:sp>
        <p:pic>
          <p:nvPicPr>
            <p:cNvPr id="16" name="Picture 15" descr="Logo&#10;&#10;Description automatically generated">
              <a:extLst>
                <a:ext uri="{FF2B5EF4-FFF2-40B4-BE49-F238E27FC236}">
                  <a16:creationId xmlns:a16="http://schemas.microsoft.com/office/drawing/2014/main" id="{795F7BDB-251F-07F6-00ED-23CBAEBCDC88}"/>
                </a:ext>
              </a:extLst>
            </p:cNvPr>
            <p:cNvPicPr>
              <a:picLocks noChangeAspect="1"/>
            </p:cNvPicPr>
            <p:nvPr/>
          </p:nvPicPr>
          <p:blipFill>
            <a:blip r:embed="rId17" cstate="print">
              <a:extLst>
                <a:ext uri="{28A0092B-C50C-407E-A947-70E740481C1C}">
                  <a14:useLocalDpi xmlns:a14="http://schemas.microsoft.com/office/drawing/2010/main" val="0"/>
                </a:ext>
              </a:extLst>
            </a:blip>
            <a:stretch>
              <a:fillRect/>
            </a:stretch>
          </p:blipFill>
          <p:spPr>
            <a:xfrm>
              <a:off x="4161381" y="5995844"/>
              <a:ext cx="1042377" cy="1042377"/>
            </a:xfrm>
            <a:prstGeom prst="rect">
              <a:avLst/>
            </a:prstGeom>
          </p:spPr>
        </p:pic>
        <p:pic>
          <p:nvPicPr>
            <p:cNvPr id="17" name="Picture 16">
              <a:extLst>
                <a:ext uri="{FF2B5EF4-FFF2-40B4-BE49-F238E27FC236}">
                  <a16:creationId xmlns:a16="http://schemas.microsoft.com/office/drawing/2014/main" id="{F23B2A0D-C3E5-4FBD-270B-D7C131CAD7D2}"/>
                </a:ext>
              </a:extLst>
            </p:cNvPr>
            <p:cNvPicPr>
              <a:picLocks noChangeAspect="1"/>
            </p:cNvPicPr>
            <p:nvPr/>
          </p:nvPicPr>
          <p:blipFill>
            <a:blip r:embed="rId18"/>
            <a:stretch>
              <a:fillRect/>
            </a:stretch>
          </p:blipFill>
          <p:spPr>
            <a:xfrm>
              <a:off x="5233267" y="6170939"/>
              <a:ext cx="505687" cy="702343"/>
            </a:xfrm>
            <a:prstGeom prst="rect">
              <a:avLst/>
            </a:prstGeom>
          </p:spPr>
        </p:pic>
        <p:pic>
          <p:nvPicPr>
            <p:cNvPr id="18" name="Picture 17">
              <a:extLst>
                <a:ext uri="{FF2B5EF4-FFF2-40B4-BE49-F238E27FC236}">
                  <a16:creationId xmlns:a16="http://schemas.microsoft.com/office/drawing/2014/main" id="{8160A2FA-0C29-9081-29CB-6067DD1FFD55}"/>
                </a:ext>
              </a:extLst>
            </p:cNvPr>
            <p:cNvPicPr>
              <a:picLocks noChangeAspect="1"/>
            </p:cNvPicPr>
            <p:nvPr/>
          </p:nvPicPr>
          <p:blipFill>
            <a:blip r:embed="rId19">
              <a:clrChange>
                <a:clrFrom>
                  <a:srgbClr val="FFFFFF"/>
                </a:clrFrom>
                <a:clrTo>
                  <a:srgbClr val="FFFFFF">
                    <a:alpha val="0"/>
                  </a:srgbClr>
                </a:clrTo>
              </a:clrChange>
            </a:blip>
            <a:stretch>
              <a:fillRect/>
            </a:stretch>
          </p:blipFill>
          <p:spPr>
            <a:xfrm>
              <a:off x="6874485" y="6194897"/>
              <a:ext cx="709317" cy="561169"/>
            </a:xfrm>
            <a:prstGeom prst="rect">
              <a:avLst/>
            </a:prstGeom>
          </p:spPr>
        </p:pic>
        <p:pic>
          <p:nvPicPr>
            <p:cNvPr id="19" name="Picture 10">
              <a:extLst>
                <a:ext uri="{FF2B5EF4-FFF2-40B4-BE49-F238E27FC236}">
                  <a16:creationId xmlns:a16="http://schemas.microsoft.com/office/drawing/2014/main" id="{AD49DA9B-6B76-DE0F-036F-54E225583EEF}"/>
                </a:ext>
              </a:extLst>
            </p:cNvPr>
            <p:cNvPicPr>
              <a:picLocks noChangeAspect="1" noChangeArrowheads="1"/>
            </p:cNvPicPr>
            <p:nvPr/>
          </p:nvPicPr>
          <p:blipFill>
            <a:blip r:embed="rId2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7408" y="6166957"/>
              <a:ext cx="1145944" cy="617047"/>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24" descr="Univ of Texas logo | The University of Texas at Austin Â is a state ...">
              <a:extLst>
                <a:ext uri="{FF2B5EF4-FFF2-40B4-BE49-F238E27FC236}">
                  <a16:creationId xmlns:a16="http://schemas.microsoft.com/office/drawing/2014/main" id="{1C30FBE3-22FE-9F9E-3024-36D6C30C9B7D}"/>
                </a:ext>
              </a:extLst>
            </p:cNvPr>
            <p:cNvPicPr>
              <a:picLocks noChangeAspect="1" noChangeArrowheads="1"/>
            </p:cNvPicPr>
            <p:nvPr/>
          </p:nvPicPr>
          <p:blipFill>
            <a:blip r:embed="rId21">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62569" y="6283010"/>
              <a:ext cx="927757" cy="44141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A red logo on a black background&#10;&#10;Description automatically generated">
              <a:extLst>
                <a:ext uri="{FF2B5EF4-FFF2-40B4-BE49-F238E27FC236}">
                  <a16:creationId xmlns:a16="http://schemas.microsoft.com/office/drawing/2014/main" id="{617B9B23-26A8-1B7B-23E0-910AFD5FD7C2}"/>
                </a:ext>
              </a:extLst>
            </p:cNvPr>
            <p:cNvPicPr>
              <a:picLocks noChangeAspect="1"/>
            </p:cNvPicPr>
            <p:nvPr/>
          </p:nvPicPr>
          <p:blipFill>
            <a:blip r:embed="rId22">
              <a:extLst>
                <a:ext uri="{28A0092B-C50C-407E-A947-70E740481C1C}">
                  <a14:useLocalDpi xmlns:a14="http://schemas.microsoft.com/office/drawing/2010/main" val="0"/>
                </a:ext>
              </a:extLst>
            </a:blip>
            <a:stretch>
              <a:fillRect/>
            </a:stretch>
          </p:blipFill>
          <p:spPr>
            <a:xfrm>
              <a:off x="5920327" y="6091694"/>
              <a:ext cx="843534" cy="843534"/>
            </a:xfrm>
            <a:prstGeom prst="rect">
              <a:avLst/>
            </a:prstGeom>
          </p:spPr>
        </p:pic>
        <p:pic>
          <p:nvPicPr>
            <p:cNvPr id="22" name="Picture 21" descr="A logo with a black background&#10;&#10;Description automatically generated">
              <a:extLst>
                <a:ext uri="{FF2B5EF4-FFF2-40B4-BE49-F238E27FC236}">
                  <a16:creationId xmlns:a16="http://schemas.microsoft.com/office/drawing/2014/main" id="{BA592098-A934-9559-0DA9-CE127A4F70CC}"/>
                </a:ext>
              </a:extLst>
            </p:cNvPr>
            <p:cNvPicPr>
              <a:picLocks noChangeAspect="1"/>
            </p:cNvPicPr>
            <p:nvPr/>
          </p:nvPicPr>
          <p:blipFill rotWithShape="1">
            <a:blip r:embed="rId23">
              <a:extLst>
                <a:ext uri="{28A0092B-C50C-407E-A947-70E740481C1C}">
                  <a14:useLocalDpi xmlns:a14="http://schemas.microsoft.com/office/drawing/2010/main" val="0"/>
                </a:ext>
              </a:extLst>
            </a:blip>
            <a:srcRect l="28728" r="27067" b="38043"/>
            <a:stretch/>
          </p:blipFill>
          <p:spPr>
            <a:xfrm>
              <a:off x="7764959" y="6216478"/>
              <a:ext cx="1021361" cy="591625"/>
            </a:xfrm>
            <a:prstGeom prst="rect">
              <a:avLst/>
            </a:prstGeom>
          </p:spPr>
        </p:pic>
        <p:pic>
          <p:nvPicPr>
            <p:cNvPr id="23" name="Picture 22" descr="A black background with white text&#10;&#10;Description automatically generated">
              <a:extLst>
                <a:ext uri="{FF2B5EF4-FFF2-40B4-BE49-F238E27FC236}">
                  <a16:creationId xmlns:a16="http://schemas.microsoft.com/office/drawing/2014/main" id="{D5AA60C5-F77D-C6D1-687C-891C9C85F5FF}"/>
                </a:ext>
              </a:extLst>
            </p:cNvPr>
            <p:cNvPicPr>
              <a:picLocks noChangeAspect="1"/>
            </p:cNvPicPr>
            <p:nvPr/>
          </p:nvPicPr>
          <p:blipFill rotWithShape="1">
            <a:blip r:embed="rId24">
              <a:extLst>
                <a:ext uri="{28A0092B-C50C-407E-A947-70E740481C1C}">
                  <a14:useLocalDpi xmlns:a14="http://schemas.microsoft.com/office/drawing/2010/main" val="0"/>
                </a:ext>
              </a:extLst>
            </a:blip>
            <a:srcRect l="38374" t="20202" r="38690" b="49152"/>
            <a:stretch/>
          </p:blipFill>
          <p:spPr>
            <a:xfrm>
              <a:off x="9970893" y="6091853"/>
              <a:ext cx="797135" cy="843534"/>
            </a:xfrm>
            <a:prstGeom prst="rect">
              <a:avLst/>
            </a:prstGeom>
          </p:spPr>
        </p:pic>
      </p:grpSp>
      <p:sp>
        <p:nvSpPr>
          <p:cNvPr id="2" name="Title Placeholder 1">
            <a:extLst>
              <a:ext uri="{FF2B5EF4-FFF2-40B4-BE49-F238E27FC236}">
                <a16:creationId xmlns:a16="http://schemas.microsoft.com/office/drawing/2014/main" id="{7B21FF25-9A2B-4211-AEC1-F6D14108F5D3}"/>
              </a:ext>
            </a:extLst>
          </p:cNvPr>
          <p:cNvSpPr>
            <a:spLocks noGrp="1"/>
          </p:cNvSpPr>
          <p:nvPr>
            <p:ph type="title"/>
          </p:nvPr>
        </p:nvSpPr>
        <p:spPr>
          <a:xfrm>
            <a:off x="1661456" y="4990"/>
            <a:ext cx="7649307" cy="1199763"/>
          </a:xfrm>
          <a:prstGeom prst="rect">
            <a:avLst/>
          </a:prstGeom>
        </p:spPr>
        <p:txBody>
          <a:bodyPr vert="horz" lIns="91440" tIns="45720" rIns="91440" bIns="45720" rtlCol="0" anchor="ctr">
            <a:normAutofit/>
          </a:bodyPr>
          <a:lstStyle/>
          <a:p>
            <a:r>
              <a:rPr lang="en-US"/>
              <a:t>Click to edit Master title style</a:t>
            </a:r>
            <a:endParaRPr lang="en-US" dirty="0"/>
          </a:p>
        </p:txBody>
      </p:sp>
    </p:spTree>
    <p:extLst>
      <p:ext uri="{BB962C8B-B14F-4D97-AF65-F5344CB8AC3E}">
        <p14:creationId xmlns:p14="http://schemas.microsoft.com/office/powerpoint/2010/main" val="463215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61" r:id="rId4"/>
    <p:sldLayoutId id="2147483660"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lnSpc>
          <a:spcPct val="90000"/>
        </a:lnSpc>
        <a:spcBef>
          <a:spcPct val="0"/>
        </a:spcBef>
        <a:buNone/>
        <a:defRPr sz="31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2.jpe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6" Type="http://schemas.openxmlformats.org/officeDocument/2006/relationships/image" Target="../media/image15.jpg"/><Relationship Id="rId1" Type="http://schemas.openxmlformats.org/officeDocument/2006/relationships/slideLayout" Target="../slideLayouts/slideLayout4.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14.gif"/><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3.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0" Type="http://schemas.openxmlformats.org/officeDocument/2006/relationships/image" Target="../media/image8.jpeg"/><Relationship Id="rId4" Type="http://schemas.openxmlformats.org/officeDocument/2006/relationships/image" Target="../media/image2.jpg"/><Relationship Id="rId9" Type="http://schemas.openxmlformats.org/officeDocument/2006/relationships/image" Target="../media/image7.jpeg"/></Relationships>
</file>

<file path=ppt/slides/_rels/slide3.xml.rels><?xml version="1.0" encoding="UTF-8" standalone="yes"?>
<Relationships xmlns="http://schemas.openxmlformats.org/package/2006/relationships"><Relationship Id="rId8" Type="http://schemas.openxmlformats.org/officeDocument/2006/relationships/image" Target="../media/image6.png"/><Relationship Id="rId13" Type="http://schemas.openxmlformats.org/officeDocument/2006/relationships/image" Target="../media/image11.png"/><Relationship Id="rId3" Type="http://schemas.openxmlformats.org/officeDocument/2006/relationships/image" Target="../media/image1.png"/><Relationship Id="rId7" Type="http://schemas.openxmlformats.org/officeDocument/2006/relationships/image" Target="../media/image5.png"/><Relationship Id="rId12" Type="http://schemas.openxmlformats.org/officeDocument/2006/relationships/image" Target="../media/image10.png"/><Relationship Id="rId2" Type="http://schemas.openxmlformats.org/officeDocument/2006/relationships/notesSlide" Target="../notesSlides/notesSlide2.xml"/><Relationship Id="rId16" Type="http://schemas.openxmlformats.org/officeDocument/2006/relationships/image" Target="../media/image17.emf"/><Relationship Id="rId1" Type="http://schemas.openxmlformats.org/officeDocument/2006/relationships/slideLayout" Target="../slideLayouts/slideLayout3.xml"/><Relationship Id="rId6" Type="http://schemas.openxmlformats.org/officeDocument/2006/relationships/image" Target="../media/image4.png"/><Relationship Id="rId11" Type="http://schemas.openxmlformats.org/officeDocument/2006/relationships/image" Target="../media/image9.png"/><Relationship Id="rId5" Type="http://schemas.openxmlformats.org/officeDocument/2006/relationships/image" Target="../media/image3.png"/><Relationship Id="rId15" Type="http://schemas.openxmlformats.org/officeDocument/2006/relationships/image" Target="../media/image13.png"/><Relationship Id="rId10" Type="http://schemas.openxmlformats.org/officeDocument/2006/relationships/image" Target="../media/image8.jpeg"/><Relationship Id="rId4" Type="http://schemas.openxmlformats.org/officeDocument/2006/relationships/image" Target="../media/image2.jpg"/><Relationship Id="rId9" Type="http://schemas.openxmlformats.org/officeDocument/2006/relationships/image" Target="../media/image7.jpeg"/><Relationship Id="rId14" Type="http://schemas.openxmlformats.org/officeDocument/2006/relationships/image" Target="../media/image16.png"/></Relationships>
</file>

<file path=ppt/slides/_rels/slide4.xml.rels><?xml version="1.0" encoding="UTF-8" standalone="yes"?>
<Relationships xmlns="http://schemas.openxmlformats.org/package/2006/relationships"><Relationship Id="rId8" Type="http://schemas.openxmlformats.org/officeDocument/2006/relationships/image" Target="../media/image7.jpeg"/><Relationship Id="rId13" Type="http://schemas.openxmlformats.org/officeDocument/2006/relationships/image" Target="../media/image18.png"/><Relationship Id="rId3" Type="http://schemas.openxmlformats.org/officeDocument/2006/relationships/image" Target="../media/image2.jp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5.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5" Type="http://schemas.openxmlformats.org/officeDocument/2006/relationships/image" Target="../media/image20.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jpeg"/><Relationship Id="rId1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B200433C-9C7C-5E40-54B6-76F77362E020}"/>
              </a:ext>
            </a:extLst>
          </p:cNvPr>
          <p:cNvGrpSpPr/>
          <p:nvPr/>
        </p:nvGrpSpPr>
        <p:grpSpPr>
          <a:xfrm>
            <a:off x="0" y="0"/>
            <a:ext cx="12192000" cy="1272075"/>
            <a:chOff x="0" y="0"/>
            <a:chExt cx="12192000" cy="1272075"/>
          </a:xfrm>
        </p:grpSpPr>
        <p:sp>
          <p:nvSpPr>
            <p:cNvPr id="10" name="Rectangle 9"/>
            <p:cNvSpPr/>
            <p:nvPr/>
          </p:nvSpPr>
          <p:spPr>
            <a:xfrm>
              <a:off x="0" y="0"/>
              <a:ext cx="12192000" cy="1272075"/>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9126" y="119481"/>
              <a:ext cx="3012874" cy="1085272"/>
            </a:xfrm>
            <a:prstGeom prst="rect">
              <a:avLst/>
            </a:prstGeom>
          </p:spPr>
        </p:pic>
        <p:pic>
          <p:nvPicPr>
            <p:cNvPr id="14" name="Picture 13" descr="A logo with a star&#10;&#10;Description automatically generated">
              <a:extLst>
                <a:ext uri="{FF2B5EF4-FFF2-40B4-BE49-F238E27FC236}">
                  <a16:creationId xmlns:a16="http://schemas.microsoft.com/office/drawing/2014/main" id="{E2169F0E-F81D-75B6-66A0-AF31FD968D26}"/>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8192" y="187265"/>
              <a:ext cx="1309499" cy="949703"/>
            </a:xfrm>
            <a:prstGeom prst="rect">
              <a:avLst/>
            </a:prstGeom>
          </p:spPr>
        </p:pic>
      </p:grpSp>
      <p:sp>
        <p:nvSpPr>
          <p:cNvPr id="2" name="Title 1">
            <a:extLst>
              <a:ext uri="{FF2B5EF4-FFF2-40B4-BE49-F238E27FC236}">
                <a16:creationId xmlns:a16="http://schemas.microsoft.com/office/drawing/2014/main" id="{20EA7FEF-46BA-4C84-BDE5-1BBBFCD63CDD}"/>
              </a:ext>
            </a:extLst>
          </p:cNvPr>
          <p:cNvSpPr>
            <a:spLocks noGrp="1"/>
          </p:cNvSpPr>
          <p:nvPr>
            <p:ph type="title"/>
          </p:nvPr>
        </p:nvSpPr>
        <p:spPr/>
        <p:txBody>
          <a:bodyPr>
            <a:noAutofit/>
          </a:bodyPr>
          <a:lstStyle/>
          <a:p>
            <a:pPr algn="ctr"/>
            <a:r>
              <a:rPr lang="en-US" sz="1800" b="1" dirty="0"/>
              <a:t>Incorporating nutrient flow into overland flow and groundwater models to better predict ecological response across large scales</a:t>
            </a:r>
            <a:br>
              <a:rPr lang="en-US" sz="2000" dirty="0"/>
            </a:br>
            <a:br>
              <a:rPr lang="en-US" sz="2000" dirty="0"/>
            </a:br>
            <a:r>
              <a:rPr lang="en-US" sz="1800" b="1" dirty="0"/>
              <a:t>Todd E. Steissberg, PhD, PE</a:t>
            </a:r>
            <a:endParaRPr lang="en-US" sz="1100" b="1" dirty="0"/>
          </a:p>
        </p:txBody>
      </p:sp>
      <p:sp>
        <p:nvSpPr>
          <p:cNvPr id="24" name="Content Placeholder 23">
            <a:extLst>
              <a:ext uri="{FF2B5EF4-FFF2-40B4-BE49-F238E27FC236}">
                <a16:creationId xmlns:a16="http://schemas.microsoft.com/office/drawing/2014/main" id="{ADF365CD-7C0B-81B3-09C7-1290B5414FB9}"/>
              </a:ext>
            </a:extLst>
          </p:cNvPr>
          <p:cNvSpPr>
            <a:spLocks noGrp="1"/>
          </p:cNvSpPr>
          <p:nvPr>
            <p:ph sz="quarter" idx="14"/>
          </p:nvPr>
        </p:nvSpPr>
        <p:spPr>
          <a:xfrm>
            <a:off x="118988" y="4167362"/>
            <a:ext cx="6410474" cy="1937632"/>
          </a:xfrm>
        </p:spPr>
        <p:txBody>
          <a:bodyPr>
            <a:normAutofit fontScale="77500" lnSpcReduction="20000"/>
          </a:bodyPr>
          <a:lstStyle/>
          <a:p>
            <a:r>
              <a:rPr lang="en-US" dirty="0"/>
              <a:t>Incorporating nutrient flow with existing watershed and river-floodplain models (GSSHA and HEC-RAS) via the ClearWater modeling framework and coupling with ERDC’s vegetation models</a:t>
            </a:r>
            <a:r>
              <a:rPr lang="en-US" sz="1500" dirty="0"/>
              <a:t>:</a:t>
            </a:r>
          </a:p>
          <a:p>
            <a:pPr marL="285750" indent="-285750">
              <a:buFont typeface="Arial" panose="020B0604020202020204" pitchFamily="34" charset="0"/>
              <a:buChar char="•"/>
            </a:pPr>
            <a:r>
              <a:rPr lang="en-US" sz="1500" dirty="0"/>
              <a:t>Extend the ClearWater (Corps Library for Environmental Analysis and Restoration of Watersheds) modeling framework to link water quality simulations with the GSSHA and HEC-RAS-2D models for integrated watershed and floodplain nutrient and ecological modeling</a:t>
            </a:r>
          </a:p>
          <a:p>
            <a:pPr marL="285750" indent="-285750">
              <a:buFont typeface="Arial" panose="020B0604020202020204" pitchFamily="34" charset="0"/>
              <a:buChar char="•"/>
            </a:pPr>
            <a:r>
              <a:rPr lang="en-US" dirty="0"/>
              <a:t>Improve GSSHA’s temperature simulation capability using ClearWater</a:t>
            </a:r>
          </a:p>
          <a:p>
            <a:pPr marL="285750" indent="-285750">
              <a:buFont typeface="Arial" panose="020B0604020202020204" pitchFamily="34" charset="0"/>
              <a:buChar char="•"/>
            </a:pPr>
            <a:r>
              <a:rPr lang="en-US" dirty="0"/>
              <a:t>Develop watershed nutrient flow simulation capabilities in ClearWater, including in-stream, overland, and sub-surface flows</a:t>
            </a:r>
          </a:p>
          <a:p>
            <a:pPr marL="285750" indent="-285750">
              <a:buFont typeface="Arial" panose="020B0604020202020204" pitchFamily="34" charset="0"/>
              <a:buChar char="•"/>
            </a:pPr>
            <a:r>
              <a:rPr lang="en-US" dirty="0"/>
              <a:t>Link ClearWater with ERDC’s multi-species aquatic and terrestrial vegetation models</a:t>
            </a:r>
          </a:p>
        </p:txBody>
      </p:sp>
      <p:sp>
        <p:nvSpPr>
          <p:cNvPr id="25" name="Text Placeholder 24">
            <a:extLst>
              <a:ext uri="{FF2B5EF4-FFF2-40B4-BE49-F238E27FC236}">
                <a16:creationId xmlns:a16="http://schemas.microsoft.com/office/drawing/2014/main" id="{4FE4CE3C-FCA2-D65D-385B-89368C8ECF7B}"/>
              </a:ext>
            </a:extLst>
          </p:cNvPr>
          <p:cNvSpPr>
            <a:spLocks noGrp="1"/>
          </p:cNvSpPr>
          <p:nvPr>
            <p:ph type="body" sz="quarter" idx="15"/>
          </p:nvPr>
        </p:nvSpPr>
        <p:spPr>
          <a:xfrm>
            <a:off x="152398" y="1204753"/>
            <a:ext cx="5543550" cy="533400"/>
          </a:xfrm>
        </p:spPr>
        <p:txBody>
          <a:bodyPr/>
          <a:lstStyle/>
          <a:p>
            <a:endParaRPr lang="en-US" dirty="0"/>
          </a:p>
        </p:txBody>
      </p:sp>
      <p:sp>
        <p:nvSpPr>
          <p:cNvPr id="26" name="Text Placeholder 25">
            <a:extLst>
              <a:ext uri="{FF2B5EF4-FFF2-40B4-BE49-F238E27FC236}">
                <a16:creationId xmlns:a16="http://schemas.microsoft.com/office/drawing/2014/main" id="{4F630252-20EF-CB47-ECCF-B447DD69DC4F}"/>
              </a:ext>
            </a:extLst>
          </p:cNvPr>
          <p:cNvSpPr>
            <a:spLocks noGrp="1"/>
          </p:cNvSpPr>
          <p:nvPr>
            <p:ph type="body" sz="quarter" idx="16"/>
          </p:nvPr>
        </p:nvSpPr>
        <p:spPr>
          <a:xfrm>
            <a:off x="142873" y="3552998"/>
            <a:ext cx="5543550" cy="533400"/>
          </a:xfrm>
        </p:spPr>
        <p:txBody>
          <a:bodyPr/>
          <a:lstStyle/>
          <a:p>
            <a:endParaRPr lang="en-US" dirty="0"/>
          </a:p>
        </p:txBody>
      </p:sp>
      <p:sp>
        <p:nvSpPr>
          <p:cNvPr id="27" name="Content Placeholder 26">
            <a:extLst>
              <a:ext uri="{FF2B5EF4-FFF2-40B4-BE49-F238E27FC236}">
                <a16:creationId xmlns:a16="http://schemas.microsoft.com/office/drawing/2014/main" id="{CEE95851-C889-CC17-598A-FC0B9B3F4515}"/>
              </a:ext>
            </a:extLst>
          </p:cNvPr>
          <p:cNvSpPr>
            <a:spLocks noGrp="1"/>
          </p:cNvSpPr>
          <p:nvPr>
            <p:ph sz="quarter" idx="17"/>
          </p:nvPr>
        </p:nvSpPr>
        <p:spPr/>
        <p:txBody>
          <a:bodyPr>
            <a:normAutofit fontScale="92500" lnSpcReduction="10000"/>
          </a:bodyPr>
          <a:lstStyle/>
          <a:p>
            <a:pPr marL="285750" indent="-285750">
              <a:buFont typeface="Arial" panose="020B0604020202020204" pitchFamily="34" charset="0"/>
              <a:buChar char="•"/>
            </a:pPr>
            <a:r>
              <a:rPr lang="en-US" dirty="0"/>
              <a:t>Improved understanding of how nutrient dynamics influence species distribution patterns and interactions with invasive species.</a:t>
            </a:r>
          </a:p>
          <a:p>
            <a:pPr marL="285750" indent="-285750">
              <a:buFont typeface="Arial" panose="020B0604020202020204" pitchFamily="34" charset="0"/>
              <a:buChar char="•"/>
            </a:pPr>
            <a:r>
              <a:rPr lang="en-US" dirty="0"/>
              <a:t>Enhanced ability to predict and develop targeted ecosystem restoration strategies based on nutrient availability and species responses.</a:t>
            </a:r>
          </a:p>
          <a:p>
            <a:pPr marL="285750" indent="-285750">
              <a:buFont typeface="Arial" panose="020B0604020202020204" pitchFamily="34" charset="0"/>
              <a:buChar char="•"/>
            </a:pPr>
            <a:r>
              <a:rPr lang="en-US" dirty="0"/>
              <a:t>Better insights into the role of nutrient cycling in ecosystem functioning, enabling informed management decisions to promote resilience.</a:t>
            </a:r>
          </a:p>
        </p:txBody>
      </p:sp>
      <p:sp>
        <p:nvSpPr>
          <p:cNvPr id="28" name="Text Placeholder 27">
            <a:extLst>
              <a:ext uri="{FF2B5EF4-FFF2-40B4-BE49-F238E27FC236}">
                <a16:creationId xmlns:a16="http://schemas.microsoft.com/office/drawing/2014/main" id="{399594B1-16FE-6121-62F1-403AF964E32C}"/>
              </a:ext>
            </a:extLst>
          </p:cNvPr>
          <p:cNvSpPr>
            <a:spLocks noGrp="1"/>
          </p:cNvSpPr>
          <p:nvPr>
            <p:ph type="body" sz="quarter" idx="18"/>
          </p:nvPr>
        </p:nvSpPr>
        <p:spPr/>
        <p:txBody>
          <a:bodyPr/>
          <a:lstStyle/>
          <a:p>
            <a:endParaRPr lang="en-US"/>
          </a:p>
        </p:txBody>
      </p:sp>
      <p:grpSp>
        <p:nvGrpSpPr>
          <p:cNvPr id="41" name="Group 40">
            <a:extLst>
              <a:ext uri="{FF2B5EF4-FFF2-40B4-BE49-F238E27FC236}">
                <a16:creationId xmlns:a16="http://schemas.microsoft.com/office/drawing/2014/main" id="{CB8515AC-F339-0107-B533-0F5152C13288}"/>
              </a:ext>
            </a:extLst>
          </p:cNvPr>
          <p:cNvGrpSpPr/>
          <p:nvPr/>
        </p:nvGrpSpPr>
        <p:grpSpPr>
          <a:xfrm>
            <a:off x="-489270" y="5995844"/>
            <a:ext cx="12679411" cy="1042377"/>
            <a:chOff x="-489270" y="5995844"/>
            <a:chExt cx="12679411" cy="1042377"/>
          </a:xfrm>
        </p:grpSpPr>
        <p:sp>
          <p:nvSpPr>
            <p:cNvPr id="11" name="Rectangle 10">
              <a:extLst>
                <a:ext uri="{FF2B5EF4-FFF2-40B4-BE49-F238E27FC236}">
                  <a16:creationId xmlns:a16="http://schemas.microsoft.com/office/drawing/2014/main" id="{61129A69-209E-370E-558A-7CA252E0168F}"/>
                </a:ext>
              </a:extLst>
            </p:cNvPr>
            <p:cNvSpPr/>
            <p:nvPr/>
          </p:nvSpPr>
          <p:spPr>
            <a:xfrm>
              <a:off x="-1859" y="6149430"/>
              <a:ext cx="12192000" cy="70857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4"/>
            <a:stretch>
              <a:fillRect/>
            </a:stretch>
          </p:blipFill>
          <p:spPr>
            <a:xfrm>
              <a:off x="3349873" y="6134148"/>
              <a:ext cx="749629" cy="753006"/>
            </a:xfrm>
            <a:prstGeom prst="rect">
              <a:avLst/>
            </a:prstGeom>
          </p:spPr>
        </p:pic>
        <p:sp>
          <p:nvSpPr>
            <p:cNvPr id="9" name="TextBox 8">
              <a:extLst>
                <a:ext uri="{FF2B5EF4-FFF2-40B4-BE49-F238E27FC236}">
                  <a16:creationId xmlns:a16="http://schemas.microsoft.com/office/drawing/2014/main" id="{98EF7364-CFD4-675D-BE7B-F8C0DF9C4419}"/>
                </a:ext>
              </a:extLst>
            </p:cNvPr>
            <p:cNvSpPr txBox="1"/>
            <p:nvPr/>
          </p:nvSpPr>
          <p:spPr>
            <a:xfrm>
              <a:off x="-489270" y="6187487"/>
              <a:ext cx="3953923" cy="646331"/>
            </a:xfrm>
            <a:prstGeom prst="rect">
              <a:avLst/>
            </a:prstGeom>
            <a:noFill/>
          </p:spPr>
          <p:txBody>
            <a:bodyPr wrap="square">
              <a:spAutoFit/>
            </a:bodyPr>
            <a:lstStyle/>
            <a:p>
              <a:pPr lvl="1" algn="ctr"/>
              <a:r>
                <a:rPr lang="en-US" b="1" i="1" dirty="0"/>
                <a:t>FY23 IPR ANSRP Next Generation Ecological Modeling</a:t>
              </a:r>
            </a:p>
          </p:txBody>
        </p:sp>
        <p:pic>
          <p:nvPicPr>
            <p:cNvPr id="4" name="Picture 3" descr="Logo&#10;&#10;Description automatically generated">
              <a:extLst>
                <a:ext uri="{FF2B5EF4-FFF2-40B4-BE49-F238E27FC236}">
                  <a16:creationId xmlns:a16="http://schemas.microsoft.com/office/drawing/2014/main" id="{F1F0A7A0-7CE5-0BCA-EDE4-AE5D5382CFAF}"/>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61381" y="5995844"/>
              <a:ext cx="1042377" cy="1042377"/>
            </a:xfrm>
            <a:prstGeom prst="rect">
              <a:avLst/>
            </a:prstGeom>
          </p:spPr>
        </p:pic>
        <p:pic>
          <p:nvPicPr>
            <p:cNvPr id="15" name="Picture 14">
              <a:extLst>
                <a:ext uri="{FF2B5EF4-FFF2-40B4-BE49-F238E27FC236}">
                  <a16:creationId xmlns:a16="http://schemas.microsoft.com/office/drawing/2014/main" id="{A201C37E-5892-0E57-1297-C139C96E918B}"/>
                </a:ext>
              </a:extLst>
            </p:cNvPr>
            <p:cNvPicPr>
              <a:picLocks noChangeAspect="1"/>
            </p:cNvPicPr>
            <p:nvPr/>
          </p:nvPicPr>
          <p:blipFill>
            <a:blip r:embed="rId6"/>
            <a:stretch>
              <a:fillRect/>
            </a:stretch>
          </p:blipFill>
          <p:spPr>
            <a:xfrm>
              <a:off x="5233267" y="6170939"/>
              <a:ext cx="505687" cy="702343"/>
            </a:xfrm>
            <a:prstGeom prst="rect">
              <a:avLst/>
            </a:prstGeom>
          </p:spPr>
        </p:pic>
        <p:pic>
          <p:nvPicPr>
            <p:cNvPr id="20" name="Picture 19">
              <a:extLst>
                <a:ext uri="{FF2B5EF4-FFF2-40B4-BE49-F238E27FC236}">
                  <a16:creationId xmlns:a16="http://schemas.microsoft.com/office/drawing/2014/main" id="{259642BA-B35C-9C8E-662A-7ECE65D600C4}"/>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6874485" y="6194897"/>
              <a:ext cx="709317" cy="561169"/>
            </a:xfrm>
            <a:prstGeom prst="rect">
              <a:avLst/>
            </a:prstGeom>
          </p:spPr>
        </p:pic>
        <p:pic>
          <p:nvPicPr>
            <p:cNvPr id="22" name="Picture 10">
              <a:extLst>
                <a:ext uri="{FF2B5EF4-FFF2-40B4-BE49-F238E27FC236}">
                  <a16:creationId xmlns:a16="http://schemas.microsoft.com/office/drawing/2014/main" id="{FBA10879-337E-D837-DF13-EB09230356B7}"/>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7408" y="6166957"/>
              <a:ext cx="1145944" cy="617047"/>
            </a:xfrm>
            <a:prstGeom prst="rect">
              <a:avLst/>
            </a:prstGeom>
            <a:noFill/>
            <a:extLst>
              <a:ext uri="{909E8E84-426E-40DD-AFC4-6F175D3DCCD1}">
                <a14:hiddenFill xmlns:a14="http://schemas.microsoft.com/office/drawing/2010/main">
                  <a:solidFill>
                    <a:srgbClr val="FFFFFF"/>
                  </a:solidFill>
                </a14:hiddenFill>
              </a:ext>
            </a:extLst>
          </p:spPr>
        </p:pic>
        <p:pic>
          <p:nvPicPr>
            <p:cNvPr id="31" name="Picture 24" descr="Univ of Texas logo | The University of Texas at Austin Â is a state ...">
              <a:extLst>
                <a:ext uri="{FF2B5EF4-FFF2-40B4-BE49-F238E27FC236}">
                  <a16:creationId xmlns:a16="http://schemas.microsoft.com/office/drawing/2014/main" id="{3E983B38-BA08-EEE7-B152-30F634A0BF44}"/>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62569" y="6283010"/>
              <a:ext cx="927757" cy="441410"/>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red logo on a black background&#10;&#10;Description automatically generated">
              <a:extLst>
                <a:ext uri="{FF2B5EF4-FFF2-40B4-BE49-F238E27FC236}">
                  <a16:creationId xmlns:a16="http://schemas.microsoft.com/office/drawing/2014/main" id="{57ECD21D-DEFE-C4F3-AA91-BCAAA9EF9538}"/>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0327" y="6091694"/>
              <a:ext cx="843534" cy="843534"/>
            </a:xfrm>
            <a:prstGeom prst="rect">
              <a:avLst/>
            </a:prstGeom>
          </p:spPr>
        </p:pic>
        <p:pic>
          <p:nvPicPr>
            <p:cNvPr id="36" name="Picture 35" descr="A logo with a black background&#10;&#10;Description automatically generated">
              <a:extLst>
                <a:ext uri="{FF2B5EF4-FFF2-40B4-BE49-F238E27FC236}">
                  <a16:creationId xmlns:a16="http://schemas.microsoft.com/office/drawing/2014/main" id="{5A38CA8A-0497-DBD4-E734-3647797F6725}"/>
                </a:ext>
              </a:extLst>
            </p:cNvPr>
            <p:cNvPicPr>
              <a:picLocks noChangeAspect="1"/>
            </p:cNvPicPr>
            <p:nvPr/>
          </p:nvPicPr>
          <p:blipFill rotWithShape="1">
            <a:blip r:embed="rId11">
              <a:extLst>
                <a:ext uri="{28A0092B-C50C-407E-A947-70E740481C1C}">
                  <a14:useLocalDpi xmlns:a14="http://schemas.microsoft.com/office/drawing/2010/main" val="0"/>
                </a:ext>
              </a:extLst>
            </a:blip>
            <a:srcRect l="28728" r="27067" b="38043"/>
            <a:stretch/>
          </p:blipFill>
          <p:spPr>
            <a:xfrm>
              <a:off x="7764959" y="6216478"/>
              <a:ext cx="1021361" cy="591625"/>
            </a:xfrm>
            <a:prstGeom prst="rect">
              <a:avLst/>
            </a:prstGeom>
          </p:spPr>
        </p:pic>
        <p:pic>
          <p:nvPicPr>
            <p:cNvPr id="38" name="Picture 37" descr="A black background with white text&#10;&#10;Description automatically generated">
              <a:extLst>
                <a:ext uri="{FF2B5EF4-FFF2-40B4-BE49-F238E27FC236}">
                  <a16:creationId xmlns:a16="http://schemas.microsoft.com/office/drawing/2014/main" id="{E4016AA5-D8C7-C6FF-2530-CD1868A999E4}"/>
                </a:ext>
              </a:extLst>
            </p:cNvPr>
            <p:cNvPicPr>
              <a:picLocks noChangeAspect="1"/>
            </p:cNvPicPr>
            <p:nvPr/>
          </p:nvPicPr>
          <p:blipFill rotWithShape="1">
            <a:blip r:embed="rId12">
              <a:extLst>
                <a:ext uri="{28A0092B-C50C-407E-A947-70E740481C1C}">
                  <a14:useLocalDpi xmlns:a14="http://schemas.microsoft.com/office/drawing/2010/main" val="0"/>
                </a:ext>
              </a:extLst>
            </a:blip>
            <a:srcRect l="38374" t="20202" r="38690" b="49152"/>
            <a:stretch/>
          </p:blipFill>
          <p:spPr>
            <a:xfrm>
              <a:off x="9970893" y="6091853"/>
              <a:ext cx="797135" cy="843534"/>
            </a:xfrm>
            <a:prstGeom prst="rect">
              <a:avLst/>
            </a:prstGeom>
          </p:spPr>
        </p:pic>
      </p:grpSp>
      <p:sp>
        <p:nvSpPr>
          <p:cNvPr id="30" name="Content Placeholder 29">
            <a:extLst>
              <a:ext uri="{FF2B5EF4-FFF2-40B4-BE49-F238E27FC236}">
                <a16:creationId xmlns:a16="http://schemas.microsoft.com/office/drawing/2014/main" id="{ACBDFDD9-C9C9-C3E7-8372-E6B3E9278686}"/>
              </a:ext>
            </a:extLst>
          </p:cNvPr>
          <p:cNvSpPr>
            <a:spLocks noGrp="1"/>
          </p:cNvSpPr>
          <p:nvPr>
            <p:ph sz="quarter" idx="13"/>
          </p:nvPr>
        </p:nvSpPr>
        <p:spPr>
          <a:xfrm>
            <a:off x="152399" y="1799165"/>
            <a:ext cx="6153151" cy="1847851"/>
          </a:xfrm>
        </p:spPr>
        <p:txBody>
          <a:bodyPr>
            <a:normAutofit fontScale="92500" lnSpcReduction="20000"/>
          </a:bodyPr>
          <a:lstStyle/>
          <a:p>
            <a:r>
              <a:rPr lang="en-US" dirty="0"/>
              <a:t>The flow of nutrients has a profound impact on how species utilize resources across watershed scales. Climate change and other disturbances are disrupting nutrient cycling, leading to imbalances and nutrient deficiencies or excesses that can have cascading effects on ecosystem health and functioning. Invasive species have the ability to take advantage of changes in nutrient dynamics, allowing them to outcompete other species. Currently, nutrient flow is not simulated across watershed scales. This hinders our ability to accurately predict the spatial distribution of species across landscapes in response to changing conditions, preventing identification of targeted ecosystem restoration strategies and effective management interventions, including implementation of measures to control the spread of invasive species.</a:t>
            </a:r>
          </a:p>
        </p:txBody>
      </p:sp>
      <p:pic>
        <p:nvPicPr>
          <p:cNvPr id="3" name="Picture 2">
            <a:extLst>
              <a:ext uri="{FF2B5EF4-FFF2-40B4-BE49-F238E27FC236}">
                <a16:creationId xmlns:a16="http://schemas.microsoft.com/office/drawing/2014/main" id="{61208394-0973-B1A4-90F7-320D7422731C}"/>
              </a:ext>
            </a:extLst>
          </p:cNvPr>
          <p:cNvPicPr>
            <a:picLocks noChangeAspect="1"/>
          </p:cNvPicPr>
          <p:nvPr/>
        </p:nvPicPr>
        <p:blipFill>
          <a:blip r:embed="rId13"/>
          <a:stretch>
            <a:fillRect/>
          </a:stretch>
        </p:blipFill>
        <p:spPr>
          <a:xfrm>
            <a:off x="6538987" y="1336414"/>
            <a:ext cx="1205713" cy="2286000"/>
          </a:xfrm>
          <a:prstGeom prst="rect">
            <a:avLst/>
          </a:prstGeom>
        </p:spPr>
      </p:pic>
      <p:pic>
        <p:nvPicPr>
          <p:cNvPr id="7" name="Google Shape;399;p15">
            <a:extLst>
              <a:ext uri="{FF2B5EF4-FFF2-40B4-BE49-F238E27FC236}">
                <a16:creationId xmlns:a16="http://schemas.microsoft.com/office/drawing/2014/main" id="{A4CBDE65-5205-6AF8-FC1C-7D7965352971}"/>
              </a:ext>
            </a:extLst>
          </p:cNvPr>
          <p:cNvPicPr preferRelativeResize="0"/>
          <p:nvPr/>
        </p:nvPicPr>
        <p:blipFill rotWithShape="1">
          <a:blip r:embed="rId14">
            <a:alphaModFix/>
          </a:blip>
          <a:srcRect/>
          <a:stretch/>
        </p:blipFill>
        <p:spPr>
          <a:xfrm>
            <a:off x="7995156" y="1336414"/>
            <a:ext cx="1519281" cy="2286000"/>
          </a:xfrm>
          <a:prstGeom prst="rect">
            <a:avLst/>
          </a:prstGeom>
          <a:noFill/>
          <a:ln w="9525" cap="flat" cmpd="sng">
            <a:solidFill>
              <a:schemeClr val="dk1"/>
            </a:solidFill>
            <a:prstDash val="solid"/>
            <a:round/>
            <a:headEnd type="none" w="sm" len="sm"/>
            <a:tailEnd type="none" w="sm" len="sm"/>
          </a:ln>
        </p:spPr>
      </p:pic>
      <p:pic>
        <p:nvPicPr>
          <p:cNvPr id="18" name="Picture 17" descr="A river running through a forest&#10;&#10;Description automatically generated">
            <a:extLst>
              <a:ext uri="{FF2B5EF4-FFF2-40B4-BE49-F238E27FC236}">
                <a16:creationId xmlns:a16="http://schemas.microsoft.com/office/drawing/2014/main" id="{59716680-83DA-89EF-9F5F-42314BF566F5}"/>
              </a:ext>
            </a:extLst>
          </p:cNvPr>
          <p:cNvPicPr>
            <a:picLocks noChangeAspect="1"/>
          </p:cNvPicPr>
          <p:nvPr/>
        </p:nvPicPr>
        <p:blipFill>
          <a:blip r:embed="rId15">
            <a:extLst>
              <a:ext uri="{28A0092B-C50C-407E-A947-70E740481C1C}">
                <a14:useLocalDpi xmlns:a14="http://schemas.microsoft.com/office/drawing/2010/main" val="0"/>
              </a:ext>
            </a:extLst>
          </a:blip>
          <a:stretch>
            <a:fillRect/>
          </a:stretch>
        </p:blipFill>
        <p:spPr>
          <a:xfrm>
            <a:off x="9681029" y="1342784"/>
            <a:ext cx="1645920" cy="1065628"/>
          </a:xfrm>
          <a:prstGeom prst="rect">
            <a:avLst/>
          </a:prstGeom>
        </p:spPr>
      </p:pic>
      <p:pic>
        <p:nvPicPr>
          <p:cNvPr id="21" name="Picture 20" descr="A map of a river&#10;&#10;Description automatically generated">
            <a:extLst>
              <a:ext uri="{FF2B5EF4-FFF2-40B4-BE49-F238E27FC236}">
                <a16:creationId xmlns:a16="http://schemas.microsoft.com/office/drawing/2014/main" id="{7DB92E0F-CB41-6DD5-C09C-698640A14010}"/>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9681030" y="2487623"/>
            <a:ext cx="1645920" cy="1130133"/>
          </a:xfrm>
          <a:prstGeom prst="rect">
            <a:avLst/>
          </a:prstGeom>
        </p:spPr>
      </p:pic>
    </p:spTree>
    <p:extLst>
      <p:ext uri="{BB962C8B-B14F-4D97-AF65-F5344CB8AC3E}">
        <p14:creationId xmlns:p14="http://schemas.microsoft.com/office/powerpoint/2010/main" val="41879023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a:extLst>
              <a:ext uri="{FF2B5EF4-FFF2-40B4-BE49-F238E27FC236}">
                <a16:creationId xmlns:a16="http://schemas.microsoft.com/office/drawing/2014/main" id="{84038A3D-5EB3-9EDA-3A08-B3FCA4ACF7A7}"/>
              </a:ext>
            </a:extLst>
          </p:cNvPr>
          <p:cNvSpPr>
            <a:spLocks noGrp="1"/>
          </p:cNvSpPr>
          <p:nvPr>
            <p:ph idx="1"/>
          </p:nvPr>
        </p:nvSpPr>
        <p:spPr>
          <a:xfrm>
            <a:off x="106015" y="1859889"/>
            <a:ext cx="6321679" cy="3999430"/>
          </a:xfrm>
        </p:spPr>
        <p:txBody>
          <a:bodyPr>
            <a:normAutofit/>
          </a:bodyPr>
          <a:lstStyle/>
          <a:p>
            <a:r>
              <a:rPr lang="en-US" sz="1600" dirty="0"/>
              <a:t>Established EL-CHL-USGS Collaboration to link H&amp;H models (GSSHA/HEC-RAS), ClearWater (temperature and nutrients), and PHREEQC (USGS) via the Basic Modeling Interface (BMI)</a:t>
            </a:r>
          </a:p>
          <a:p>
            <a:r>
              <a:rPr lang="en-US" sz="1600" dirty="0"/>
              <a:t>Developed integrated temperature simulation capability for streams</a:t>
            </a:r>
          </a:p>
          <a:p>
            <a:r>
              <a:rPr lang="en-US" sz="1600" dirty="0"/>
              <a:t>Developed framework to link temperature and nutrient models with H&amp;H flow models</a:t>
            </a:r>
          </a:p>
          <a:p>
            <a:r>
              <a:rPr lang="en-US" sz="1600" dirty="0"/>
              <a:t>Nutrient flow capability in progress</a:t>
            </a:r>
          </a:p>
          <a:p>
            <a:r>
              <a:rPr lang="en-US" sz="1600" dirty="0"/>
              <a:t>Developed a graphical tool to visualize time series of model inputs and simulation results (temperature, nutrients, vegetation, etc.)</a:t>
            </a:r>
          </a:p>
          <a:p>
            <a:pPr lvl="1"/>
            <a:r>
              <a:rPr lang="en-US" sz="1600" dirty="0"/>
              <a:t>Statistics, time series methods to compute the running mean, min, and max for hourly, daily, weekly, monthly, annual, and decadal intervals; cumulative mean, min, and max</a:t>
            </a:r>
          </a:p>
          <a:p>
            <a:pPr lvl="1"/>
            <a:r>
              <a:rPr lang="en-US" sz="1600" dirty="0"/>
              <a:t>Support for Excel, CSV, and SQLite input and output</a:t>
            </a:r>
          </a:p>
          <a:p>
            <a:r>
              <a:rPr lang="en-US" sz="1600" dirty="0"/>
              <a:t>Linking 2D inputs and outputs with WMS for visualization</a:t>
            </a:r>
          </a:p>
          <a:p>
            <a:endParaRPr lang="en-US" sz="1600" dirty="0"/>
          </a:p>
        </p:txBody>
      </p:sp>
      <p:sp>
        <p:nvSpPr>
          <p:cNvPr id="9" name="Title 8">
            <a:extLst>
              <a:ext uri="{FF2B5EF4-FFF2-40B4-BE49-F238E27FC236}">
                <a16:creationId xmlns:a16="http://schemas.microsoft.com/office/drawing/2014/main" id="{6F1F4E7F-2D10-F33A-3121-EE9E6B5370EC}"/>
              </a:ext>
            </a:extLst>
          </p:cNvPr>
          <p:cNvSpPr>
            <a:spLocks noGrp="1"/>
          </p:cNvSpPr>
          <p:nvPr>
            <p:ph type="title"/>
          </p:nvPr>
        </p:nvSpPr>
        <p:spPr/>
        <p:txBody>
          <a:bodyPr>
            <a:noAutofit/>
          </a:bodyPr>
          <a:lstStyle/>
          <a:p>
            <a:r>
              <a:rPr lang="en-US" sz="2000" b="1" dirty="0"/>
              <a:t>Incorporating nutrient flow into overland flow and groundwater models to better predict ecological response across large scales</a:t>
            </a:r>
            <a:endParaRPr lang="en-US" sz="1800" dirty="0"/>
          </a:p>
        </p:txBody>
      </p:sp>
      <p:sp>
        <p:nvSpPr>
          <p:cNvPr id="11" name="Text Placeholder 10">
            <a:extLst>
              <a:ext uri="{FF2B5EF4-FFF2-40B4-BE49-F238E27FC236}">
                <a16:creationId xmlns:a16="http://schemas.microsoft.com/office/drawing/2014/main" id="{DBCEF6DF-EE18-0362-163E-E0798F5E1D59}"/>
              </a:ext>
            </a:extLst>
          </p:cNvPr>
          <p:cNvSpPr>
            <a:spLocks noGrp="1"/>
          </p:cNvSpPr>
          <p:nvPr>
            <p:ph type="body" sz="quarter" idx="14"/>
          </p:nvPr>
        </p:nvSpPr>
        <p:spPr/>
        <p:txBody>
          <a:bodyPr/>
          <a:lstStyle/>
          <a:p>
            <a:endParaRPr lang="en-US" dirty="0"/>
          </a:p>
        </p:txBody>
      </p:sp>
      <p:sp>
        <p:nvSpPr>
          <p:cNvPr id="36" name="Title 1">
            <a:extLst>
              <a:ext uri="{FF2B5EF4-FFF2-40B4-BE49-F238E27FC236}">
                <a16:creationId xmlns:a16="http://schemas.microsoft.com/office/drawing/2014/main" id="{1F695777-7914-76FC-7E9A-ED92953B46A7}"/>
              </a:ext>
            </a:extLst>
          </p:cNvPr>
          <p:cNvSpPr txBox="1">
            <a:spLocks/>
          </p:cNvSpPr>
          <p:nvPr/>
        </p:nvSpPr>
        <p:spPr>
          <a:xfrm>
            <a:off x="1384528" y="10345"/>
            <a:ext cx="8038605"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US" sz="1500" b="1" dirty="0"/>
          </a:p>
        </p:txBody>
      </p:sp>
      <p:pic>
        <p:nvPicPr>
          <p:cNvPr id="37" name="Picture 36">
            <a:extLst>
              <a:ext uri="{FF2B5EF4-FFF2-40B4-BE49-F238E27FC236}">
                <a16:creationId xmlns:a16="http://schemas.microsoft.com/office/drawing/2014/main" id="{397ED5FC-6AE8-AA4B-3263-EF2E1B0D5F2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9126" y="119481"/>
            <a:ext cx="3012874" cy="1085272"/>
          </a:xfrm>
          <a:prstGeom prst="rect">
            <a:avLst/>
          </a:prstGeom>
        </p:spPr>
      </p:pic>
      <p:pic>
        <p:nvPicPr>
          <p:cNvPr id="38" name="Picture 37" descr="A logo with a star&#10;&#10;Description automatically generated">
            <a:extLst>
              <a:ext uri="{FF2B5EF4-FFF2-40B4-BE49-F238E27FC236}">
                <a16:creationId xmlns:a16="http://schemas.microsoft.com/office/drawing/2014/main" id="{934BA416-C20A-0438-3F86-7492486AEA42}"/>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8192" y="187265"/>
            <a:ext cx="1309499" cy="949703"/>
          </a:xfrm>
          <a:prstGeom prst="rect">
            <a:avLst/>
          </a:prstGeom>
        </p:spPr>
      </p:pic>
      <p:grpSp>
        <p:nvGrpSpPr>
          <p:cNvPr id="29" name="Group 28">
            <a:extLst>
              <a:ext uri="{FF2B5EF4-FFF2-40B4-BE49-F238E27FC236}">
                <a16:creationId xmlns:a16="http://schemas.microsoft.com/office/drawing/2014/main" id="{48C4DE4A-E8C9-33D4-6133-E1D2D0C40625}"/>
              </a:ext>
            </a:extLst>
          </p:cNvPr>
          <p:cNvGrpSpPr/>
          <p:nvPr/>
        </p:nvGrpSpPr>
        <p:grpSpPr>
          <a:xfrm>
            <a:off x="-489270" y="5995844"/>
            <a:ext cx="12679411" cy="1042377"/>
            <a:chOff x="-489270" y="5995844"/>
            <a:chExt cx="12679411" cy="1042377"/>
          </a:xfrm>
        </p:grpSpPr>
        <p:sp>
          <p:nvSpPr>
            <p:cNvPr id="30" name="Rectangle 29">
              <a:extLst>
                <a:ext uri="{FF2B5EF4-FFF2-40B4-BE49-F238E27FC236}">
                  <a16:creationId xmlns:a16="http://schemas.microsoft.com/office/drawing/2014/main" id="{D8793EDE-7A15-2A14-9071-8A7AEA37238F}"/>
                </a:ext>
              </a:extLst>
            </p:cNvPr>
            <p:cNvSpPr/>
            <p:nvPr/>
          </p:nvSpPr>
          <p:spPr>
            <a:xfrm>
              <a:off x="-1859" y="6149430"/>
              <a:ext cx="12192000" cy="70857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BB9A120F-54B0-2AC7-E202-51FA2C270803}"/>
                </a:ext>
              </a:extLst>
            </p:cNvPr>
            <p:cNvPicPr>
              <a:picLocks noChangeAspect="1"/>
            </p:cNvPicPr>
            <p:nvPr/>
          </p:nvPicPr>
          <p:blipFill>
            <a:blip r:embed="rId5"/>
            <a:stretch>
              <a:fillRect/>
            </a:stretch>
          </p:blipFill>
          <p:spPr>
            <a:xfrm>
              <a:off x="3349873" y="6134148"/>
              <a:ext cx="749629" cy="753006"/>
            </a:xfrm>
            <a:prstGeom prst="rect">
              <a:avLst/>
            </a:prstGeom>
          </p:spPr>
        </p:pic>
        <p:sp>
          <p:nvSpPr>
            <p:cNvPr id="32" name="TextBox 31">
              <a:extLst>
                <a:ext uri="{FF2B5EF4-FFF2-40B4-BE49-F238E27FC236}">
                  <a16:creationId xmlns:a16="http://schemas.microsoft.com/office/drawing/2014/main" id="{0CC2463A-8B22-D619-F0FF-0706F5EDF808}"/>
                </a:ext>
              </a:extLst>
            </p:cNvPr>
            <p:cNvSpPr txBox="1"/>
            <p:nvPr/>
          </p:nvSpPr>
          <p:spPr>
            <a:xfrm>
              <a:off x="-489270" y="6187487"/>
              <a:ext cx="3953923" cy="646331"/>
            </a:xfrm>
            <a:prstGeom prst="rect">
              <a:avLst/>
            </a:prstGeom>
            <a:noFill/>
          </p:spPr>
          <p:txBody>
            <a:bodyPr wrap="square">
              <a:spAutoFit/>
            </a:bodyPr>
            <a:lstStyle/>
            <a:p>
              <a:pPr lvl="1" algn="ctr"/>
              <a:r>
                <a:rPr lang="en-US" b="1" i="1" dirty="0"/>
                <a:t>FY23 IPR ANSRP Next Generation Ecological Modeling</a:t>
              </a:r>
            </a:p>
          </p:txBody>
        </p:sp>
        <p:pic>
          <p:nvPicPr>
            <p:cNvPr id="33" name="Picture 32" descr="Logo&#10;&#10;Description automatically generated">
              <a:extLst>
                <a:ext uri="{FF2B5EF4-FFF2-40B4-BE49-F238E27FC236}">
                  <a16:creationId xmlns:a16="http://schemas.microsoft.com/office/drawing/2014/main" id="{5A95C6BF-9A3B-7775-F48D-37E51537DA82}"/>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1381" y="5995844"/>
              <a:ext cx="1042377" cy="1042377"/>
            </a:xfrm>
            <a:prstGeom prst="rect">
              <a:avLst/>
            </a:prstGeom>
          </p:spPr>
        </p:pic>
        <p:pic>
          <p:nvPicPr>
            <p:cNvPr id="34" name="Picture 33">
              <a:extLst>
                <a:ext uri="{FF2B5EF4-FFF2-40B4-BE49-F238E27FC236}">
                  <a16:creationId xmlns:a16="http://schemas.microsoft.com/office/drawing/2014/main" id="{F85DCD79-E4C7-9A93-80C2-306D797BCEA1}"/>
                </a:ext>
              </a:extLst>
            </p:cNvPr>
            <p:cNvPicPr>
              <a:picLocks noChangeAspect="1"/>
            </p:cNvPicPr>
            <p:nvPr/>
          </p:nvPicPr>
          <p:blipFill>
            <a:blip r:embed="rId7"/>
            <a:stretch>
              <a:fillRect/>
            </a:stretch>
          </p:blipFill>
          <p:spPr>
            <a:xfrm>
              <a:off x="5233267" y="6170939"/>
              <a:ext cx="505687" cy="702343"/>
            </a:xfrm>
            <a:prstGeom prst="rect">
              <a:avLst/>
            </a:prstGeom>
          </p:spPr>
        </p:pic>
        <p:pic>
          <p:nvPicPr>
            <p:cNvPr id="58" name="Picture 57">
              <a:extLst>
                <a:ext uri="{FF2B5EF4-FFF2-40B4-BE49-F238E27FC236}">
                  <a16:creationId xmlns:a16="http://schemas.microsoft.com/office/drawing/2014/main" id="{ED83EC93-FAD5-B986-F805-F427C798A678}"/>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874485" y="6194897"/>
              <a:ext cx="709317" cy="561169"/>
            </a:xfrm>
            <a:prstGeom prst="rect">
              <a:avLst/>
            </a:prstGeom>
          </p:spPr>
        </p:pic>
        <p:pic>
          <p:nvPicPr>
            <p:cNvPr id="59" name="Picture 10">
              <a:extLst>
                <a:ext uri="{FF2B5EF4-FFF2-40B4-BE49-F238E27FC236}">
                  <a16:creationId xmlns:a16="http://schemas.microsoft.com/office/drawing/2014/main" id="{FDCE6EF4-458F-7747-2529-E325DB08DECA}"/>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7408" y="6166957"/>
              <a:ext cx="1145944" cy="617047"/>
            </a:xfrm>
            <a:prstGeom prst="rect">
              <a:avLst/>
            </a:prstGeom>
            <a:noFill/>
            <a:extLst>
              <a:ext uri="{909E8E84-426E-40DD-AFC4-6F175D3DCCD1}">
                <a14:hiddenFill xmlns:a14="http://schemas.microsoft.com/office/drawing/2010/main">
                  <a:solidFill>
                    <a:srgbClr val="FFFFFF"/>
                  </a:solidFill>
                </a14:hiddenFill>
              </a:ext>
            </a:extLst>
          </p:spPr>
        </p:pic>
        <p:pic>
          <p:nvPicPr>
            <p:cNvPr id="60" name="Picture 24" descr="Univ of Texas logo | The University of Texas at Austin Â is a state ...">
              <a:extLst>
                <a:ext uri="{FF2B5EF4-FFF2-40B4-BE49-F238E27FC236}">
                  <a16:creationId xmlns:a16="http://schemas.microsoft.com/office/drawing/2014/main" id="{09715997-2CB7-C893-FC3E-B0D8ACFA447A}"/>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62569" y="6283010"/>
              <a:ext cx="927757" cy="441410"/>
            </a:xfrm>
            <a:prstGeom prst="rect">
              <a:avLst/>
            </a:prstGeom>
            <a:noFill/>
            <a:extLst>
              <a:ext uri="{909E8E84-426E-40DD-AFC4-6F175D3DCCD1}">
                <a14:hiddenFill xmlns:a14="http://schemas.microsoft.com/office/drawing/2010/main">
                  <a:solidFill>
                    <a:srgbClr val="FFFFFF"/>
                  </a:solidFill>
                </a14:hiddenFill>
              </a:ext>
            </a:extLst>
          </p:spPr>
        </p:pic>
        <p:pic>
          <p:nvPicPr>
            <p:cNvPr id="61" name="Picture 60" descr="A red logo on a black background&#10;&#10;Description automatically generated">
              <a:extLst>
                <a:ext uri="{FF2B5EF4-FFF2-40B4-BE49-F238E27FC236}">
                  <a16:creationId xmlns:a16="http://schemas.microsoft.com/office/drawing/2014/main" id="{8BB37ECC-86BE-6E0D-405F-AB676F930DB7}"/>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20327" y="6091694"/>
              <a:ext cx="843534" cy="843534"/>
            </a:xfrm>
            <a:prstGeom prst="rect">
              <a:avLst/>
            </a:prstGeom>
          </p:spPr>
        </p:pic>
        <p:pic>
          <p:nvPicPr>
            <p:cNvPr id="62" name="Picture 61" descr="A logo with a black background&#10;&#10;Description automatically generated">
              <a:extLst>
                <a:ext uri="{FF2B5EF4-FFF2-40B4-BE49-F238E27FC236}">
                  <a16:creationId xmlns:a16="http://schemas.microsoft.com/office/drawing/2014/main" id="{F8984477-0848-EC05-B3C2-44BFE38A0B9B}"/>
                </a:ext>
              </a:extLst>
            </p:cNvPr>
            <p:cNvPicPr>
              <a:picLocks noChangeAspect="1"/>
            </p:cNvPicPr>
            <p:nvPr/>
          </p:nvPicPr>
          <p:blipFill rotWithShape="1">
            <a:blip r:embed="rId12">
              <a:extLst>
                <a:ext uri="{28A0092B-C50C-407E-A947-70E740481C1C}">
                  <a14:useLocalDpi xmlns:a14="http://schemas.microsoft.com/office/drawing/2010/main" val="0"/>
                </a:ext>
              </a:extLst>
            </a:blip>
            <a:srcRect l="28728" r="27067" b="38043"/>
            <a:stretch/>
          </p:blipFill>
          <p:spPr>
            <a:xfrm>
              <a:off x="7764959" y="6216478"/>
              <a:ext cx="1021361" cy="591625"/>
            </a:xfrm>
            <a:prstGeom prst="rect">
              <a:avLst/>
            </a:prstGeom>
          </p:spPr>
        </p:pic>
        <p:pic>
          <p:nvPicPr>
            <p:cNvPr id="63" name="Picture 62" descr="A black background with white text&#10;&#10;Description automatically generated">
              <a:extLst>
                <a:ext uri="{FF2B5EF4-FFF2-40B4-BE49-F238E27FC236}">
                  <a16:creationId xmlns:a16="http://schemas.microsoft.com/office/drawing/2014/main" id="{4E035D75-877F-10AD-44A6-13C45B019597}"/>
                </a:ext>
              </a:extLst>
            </p:cNvPr>
            <p:cNvPicPr>
              <a:picLocks noChangeAspect="1"/>
            </p:cNvPicPr>
            <p:nvPr/>
          </p:nvPicPr>
          <p:blipFill rotWithShape="1">
            <a:blip r:embed="rId13">
              <a:extLst>
                <a:ext uri="{28A0092B-C50C-407E-A947-70E740481C1C}">
                  <a14:useLocalDpi xmlns:a14="http://schemas.microsoft.com/office/drawing/2010/main" val="0"/>
                </a:ext>
              </a:extLst>
            </a:blip>
            <a:srcRect l="38374" t="20202" r="38690" b="49152"/>
            <a:stretch/>
          </p:blipFill>
          <p:spPr>
            <a:xfrm>
              <a:off x="9970893" y="6091853"/>
              <a:ext cx="797135" cy="843534"/>
            </a:xfrm>
            <a:prstGeom prst="rect">
              <a:avLst/>
            </a:prstGeom>
          </p:spPr>
        </p:pic>
      </p:grpSp>
      <p:grpSp>
        <p:nvGrpSpPr>
          <p:cNvPr id="43" name="Group 42">
            <a:extLst>
              <a:ext uri="{FF2B5EF4-FFF2-40B4-BE49-F238E27FC236}">
                <a16:creationId xmlns:a16="http://schemas.microsoft.com/office/drawing/2014/main" id="{49F0013B-944E-8A0E-9502-2AEB1B19C6E1}"/>
              </a:ext>
            </a:extLst>
          </p:cNvPr>
          <p:cNvGrpSpPr/>
          <p:nvPr/>
        </p:nvGrpSpPr>
        <p:grpSpPr>
          <a:xfrm>
            <a:off x="6567602" y="1558676"/>
            <a:ext cx="5380493" cy="4155973"/>
            <a:chOff x="4329113" y="444605"/>
            <a:chExt cx="5380493" cy="4155973"/>
          </a:xfrm>
        </p:grpSpPr>
        <p:sp>
          <p:nvSpPr>
            <p:cNvPr id="44" name="Rectangle 43">
              <a:extLst>
                <a:ext uri="{FF2B5EF4-FFF2-40B4-BE49-F238E27FC236}">
                  <a16:creationId xmlns:a16="http://schemas.microsoft.com/office/drawing/2014/main" id="{8B4E1EA3-5D7D-997B-4677-E8BB372C11A1}"/>
                </a:ext>
              </a:extLst>
            </p:cNvPr>
            <p:cNvSpPr/>
            <p:nvPr/>
          </p:nvSpPr>
          <p:spPr>
            <a:xfrm>
              <a:off x="4329113" y="444605"/>
              <a:ext cx="2468880" cy="4155969"/>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u="sng" dirty="0">
                  <a:solidFill>
                    <a:schemeClr val="tx1"/>
                  </a:solidFill>
                </a:rPr>
                <a:t>GSSHA</a:t>
              </a:r>
            </a:p>
            <a:p>
              <a:pPr algn="ctr"/>
              <a:endParaRPr lang="en-US" sz="1400" dirty="0">
                <a:solidFill>
                  <a:schemeClr val="tx1"/>
                </a:solidFill>
              </a:endParaRPr>
            </a:p>
            <a:p>
              <a:pPr algn="ctr"/>
              <a:r>
                <a:rPr lang="en-US" sz="1400" dirty="0">
                  <a:solidFill>
                    <a:schemeClr val="tx1"/>
                  </a:solidFill>
                </a:rPr>
                <a:t>Variable Initialization</a:t>
              </a:r>
            </a:p>
            <a:p>
              <a:pPr algn="ctr"/>
              <a:r>
                <a:rPr lang="en-US" sz="1400" dirty="0">
                  <a:solidFill>
                    <a:schemeClr val="tx1"/>
                  </a:solidFill>
                </a:rPr>
                <a:t>Overland &amp; Stream Flow</a:t>
              </a:r>
            </a:p>
            <a:p>
              <a:pPr algn="ctr"/>
              <a:r>
                <a:rPr lang="en-US" sz="1400" dirty="0">
                  <a:solidFill>
                    <a:schemeClr val="tx1"/>
                  </a:solidFill>
                </a:rPr>
                <a:t>Overland &amp; Stream Transport</a:t>
              </a:r>
            </a:p>
            <a:p>
              <a:pPr algn="ctr"/>
              <a:r>
                <a:rPr lang="en-US" sz="1400" dirty="0">
                  <a:solidFill>
                    <a:schemeClr val="tx1"/>
                  </a:solidFill>
                </a:rPr>
                <a:t>Overland &amp; Stream Sediments</a:t>
              </a:r>
            </a:p>
          </p:txBody>
        </p:sp>
        <p:sp>
          <p:nvSpPr>
            <p:cNvPr id="45" name="Rectangle 44">
              <a:extLst>
                <a:ext uri="{FF2B5EF4-FFF2-40B4-BE49-F238E27FC236}">
                  <a16:creationId xmlns:a16="http://schemas.microsoft.com/office/drawing/2014/main" id="{EFB519EA-09A2-F91E-A0D0-F0F0E9F8B5AA}"/>
                </a:ext>
              </a:extLst>
            </p:cNvPr>
            <p:cNvSpPr/>
            <p:nvPr/>
          </p:nvSpPr>
          <p:spPr>
            <a:xfrm rot="5400000">
              <a:off x="4935662" y="2295517"/>
              <a:ext cx="4155971" cy="45415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tx1"/>
                  </a:solidFill>
                </a:rPr>
                <a:t>Basic Model Interface (BMI)</a:t>
              </a:r>
            </a:p>
          </p:txBody>
        </p:sp>
        <p:sp>
          <p:nvSpPr>
            <p:cNvPr id="46" name="Rectangle 45">
              <a:extLst>
                <a:ext uri="{FF2B5EF4-FFF2-40B4-BE49-F238E27FC236}">
                  <a16:creationId xmlns:a16="http://schemas.microsoft.com/office/drawing/2014/main" id="{0C1C3732-6559-48C1-FE96-B2B3B8970D8C}"/>
                </a:ext>
              </a:extLst>
            </p:cNvPr>
            <p:cNvSpPr/>
            <p:nvPr/>
          </p:nvSpPr>
          <p:spPr>
            <a:xfrm>
              <a:off x="7240726" y="444607"/>
              <a:ext cx="2468880" cy="4155968"/>
            </a:xfrm>
            <a:prstGeom prst="rect">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dirty="0">
                <a:solidFill>
                  <a:schemeClr val="tx1"/>
                </a:solidFill>
              </a:endParaRPr>
            </a:p>
            <a:p>
              <a:pPr algn="ctr">
                <a:spcAft>
                  <a:spcPts val="1200"/>
                </a:spcAft>
              </a:pPr>
              <a:r>
                <a:rPr lang="en-US" sz="1400" u="sng" dirty="0">
                  <a:solidFill>
                    <a:schemeClr val="tx1"/>
                  </a:solidFill>
                </a:rPr>
                <a:t>Water Temperature</a:t>
              </a:r>
              <a:endParaRPr lang="en-US" sz="1400" dirty="0">
                <a:solidFill>
                  <a:schemeClr val="tx1"/>
                </a:solidFill>
              </a:endParaRPr>
            </a:p>
            <a:p>
              <a:pPr algn="ctr">
                <a:spcAft>
                  <a:spcPts val="1200"/>
                </a:spcAft>
              </a:pPr>
              <a:r>
                <a:rPr lang="en-US" sz="1400" dirty="0">
                  <a:solidFill>
                    <a:schemeClr val="tx1"/>
                  </a:solidFill>
                </a:rPr>
                <a:t>Overland, Stream, Point Sources, Net Heat Flux, Sediment Heat Flux</a:t>
              </a:r>
            </a:p>
            <a:p>
              <a:pPr algn="ctr">
                <a:spcAft>
                  <a:spcPts val="1200"/>
                </a:spcAft>
              </a:pPr>
              <a:r>
                <a:rPr lang="en-US" sz="1400" u="sng" dirty="0">
                  <a:solidFill>
                    <a:schemeClr val="tx1"/>
                  </a:solidFill>
                </a:rPr>
                <a:t>Nutrients</a:t>
              </a:r>
              <a:endParaRPr lang="en-US" sz="1400" dirty="0">
                <a:solidFill>
                  <a:schemeClr val="tx1"/>
                </a:solidFill>
              </a:endParaRPr>
            </a:p>
            <a:p>
              <a:pPr algn="ctr">
                <a:spcAft>
                  <a:spcPts val="1200"/>
                </a:spcAft>
              </a:pPr>
              <a:r>
                <a:rPr lang="en-US" sz="1400" dirty="0">
                  <a:solidFill>
                    <a:schemeClr val="tx1"/>
                  </a:solidFill>
                </a:rPr>
                <a:t>Overland, Stream and Sub-surface: Kinetics, Cycling, Sorption/Desorption</a:t>
              </a:r>
            </a:p>
            <a:p>
              <a:pPr algn="ctr">
                <a:spcAft>
                  <a:spcPts val="1200"/>
                </a:spcAft>
              </a:pPr>
              <a:r>
                <a:rPr lang="en-US" sz="1400" u="sng" dirty="0">
                  <a:solidFill>
                    <a:schemeClr val="tx1"/>
                  </a:solidFill>
                </a:rPr>
                <a:t>ERDC Vegetation Models</a:t>
              </a:r>
              <a:endParaRPr lang="en-US" sz="1400" dirty="0">
                <a:solidFill>
                  <a:schemeClr val="tx1"/>
                </a:solidFill>
              </a:endParaRPr>
            </a:p>
            <a:p>
              <a:pPr algn="ctr">
                <a:spcAft>
                  <a:spcPts val="1200"/>
                </a:spcAft>
              </a:pPr>
              <a:r>
                <a:rPr lang="en-US" sz="1400" dirty="0">
                  <a:solidFill>
                    <a:schemeClr val="tx1"/>
                  </a:solidFill>
                </a:rPr>
                <a:t>Velocities, Shear Stresses, Sediment &amp; Soil Erosion and Deposition, Flow Depths, Nutrient Concentrations, Water Temperature</a:t>
              </a:r>
            </a:p>
            <a:p>
              <a:pPr algn="ctr"/>
              <a:endParaRPr lang="en-US" sz="1400" dirty="0">
                <a:solidFill>
                  <a:schemeClr val="tx1"/>
                </a:solidFill>
              </a:endParaRPr>
            </a:p>
          </p:txBody>
        </p:sp>
      </p:grpSp>
    </p:spTree>
    <p:extLst>
      <p:ext uri="{BB962C8B-B14F-4D97-AF65-F5344CB8AC3E}">
        <p14:creationId xmlns:p14="http://schemas.microsoft.com/office/powerpoint/2010/main" val="9806772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4EAE3DD2-4D95-448F-9F27-13E337336715}"/>
              </a:ext>
            </a:extLst>
          </p:cNvPr>
          <p:cNvSpPr txBox="1">
            <a:spLocks/>
          </p:cNvSpPr>
          <p:nvPr/>
        </p:nvSpPr>
        <p:spPr>
          <a:xfrm>
            <a:off x="7466559" y="5285968"/>
            <a:ext cx="3890554" cy="972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37" name="Rectangle 36">
            <a:extLst>
              <a:ext uri="{FF2B5EF4-FFF2-40B4-BE49-F238E27FC236}">
                <a16:creationId xmlns:a16="http://schemas.microsoft.com/office/drawing/2014/main" id="{611CCF16-B6A5-51B3-0A33-52EFBC6673E0}"/>
              </a:ext>
            </a:extLst>
          </p:cNvPr>
          <p:cNvSpPr/>
          <p:nvPr/>
        </p:nvSpPr>
        <p:spPr>
          <a:xfrm>
            <a:off x="0" y="0"/>
            <a:ext cx="12192000" cy="1272075"/>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3B26982A-498E-DE00-AC30-BCDDB6F054F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9179126" y="119481"/>
            <a:ext cx="3012874" cy="1085272"/>
          </a:xfrm>
          <a:prstGeom prst="rect">
            <a:avLst/>
          </a:prstGeom>
        </p:spPr>
      </p:pic>
      <p:pic>
        <p:nvPicPr>
          <p:cNvPr id="40" name="Picture 39" descr="A logo with a star&#10;&#10;Description automatically generated">
            <a:extLst>
              <a:ext uri="{FF2B5EF4-FFF2-40B4-BE49-F238E27FC236}">
                <a16:creationId xmlns:a16="http://schemas.microsoft.com/office/drawing/2014/main" id="{D8D10A60-57AA-F28B-74B2-4EF5ED274A3E}"/>
              </a:ext>
            </a:extLst>
          </p:cNvPr>
          <p:cNvPicPr>
            <a:picLocks noChangeAspect="1"/>
          </p:cNvPicPr>
          <p:nvPr/>
        </p:nvPicPr>
        <p:blipFill>
          <a:blip r:embed="rId4">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8192" y="187265"/>
            <a:ext cx="1309499" cy="949703"/>
          </a:xfrm>
          <a:prstGeom prst="rect">
            <a:avLst/>
          </a:prstGeom>
        </p:spPr>
      </p:pic>
      <p:grpSp>
        <p:nvGrpSpPr>
          <p:cNvPr id="28" name="Group 27">
            <a:extLst>
              <a:ext uri="{FF2B5EF4-FFF2-40B4-BE49-F238E27FC236}">
                <a16:creationId xmlns:a16="http://schemas.microsoft.com/office/drawing/2014/main" id="{F0B40B23-80F4-1D75-C170-DFED6E2D5106}"/>
              </a:ext>
            </a:extLst>
          </p:cNvPr>
          <p:cNvGrpSpPr/>
          <p:nvPr/>
        </p:nvGrpSpPr>
        <p:grpSpPr>
          <a:xfrm>
            <a:off x="-489270" y="5995844"/>
            <a:ext cx="12679411" cy="1042377"/>
            <a:chOff x="-489270" y="5995844"/>
            <a:chExt cx="12679411" cy="1042377"/>
          </a:xfrm>
        </p:grpSpPr>
        <p:sp>
          <p:nvSpPr>
            <p:cNvPr id="29" name="Rectangle 28">
              <a:extLst>
                <a:ext uri="{FF2B5EF4-FFF2-40B4-BE49-F238E27FC236}">
                  <a16:creationId xmlns:a16="http://schemas.microsoft.com/office/drawing/2014/main" id="{7DD1CFBA-D853-757D-737D-90A026FB6B18}"/>
                </a:ext>
              </a:extLst>
            </p:cNvPr>
            <p:cNvSpPr/>
            <p:nvPr/>
          </p:nvSpPr>
          <p:spPr>
            <a:xfrm>
              <a:off x="-1859" y="6149430"/>
              <a:ext cx="12192000" cy="70857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0" name="Picture 29">
              <a:extLst>
                <a:ext uri="{FF2B5EF4-FFF2-40B4-BE49-F238E27FC236}">
                  <a16:creationId xmlns:a16="http://schemas.microsoft.com/office/drawing/2014/main" id="{1DF390AA-7B52-5D82-4AB1-A47C3D585A46}"/>
                </a:ext>
              </a:extLst>
            </p:cNvPr>
            <p:cNvPicPr>
              <a:picLocks noChangeAspect="1"/>
            </p:cNvPicPr>
            <p:nvPr/>
          </p:nvPicPr>
          <p:blipFill>
            <a:blip r:embed="rId5"/>
            <a:stretch>
              <a:fillRect/>
            </a:stretch>
          </p:blipFill>
          <p:spPr>
            <a:xfrm>
              <a:off x="3349873" y="6134148"/>
              <a:ext cx="749629" cy="753006"/>
            </a:xfrm>
            <a:prstGeom prst="rect">
              <a:avLst/>
            </a:prstGeom>
          </p:spPr>
        </p:pic>
        <p:sp>
          <p:nvSpPr>
            <p:cNvPr id="31" name="TextBox 30">
              <a:extLst>
                <a:ext uri="{FF2B5EF4-FFF2-40B4-BE49-F238E27FC236}">
                  <a16:creationId xmlns:a16="http://schemas.microsoft.com/office/drawing/2014/main" id="{413C40A6-E433-8145-8EB2-DC53475B263B}"/>
                </a:ext>
              </a:extLst>
            </p:cNvPr>
            <p:cNvSpPr txBox="1"/>
            <p:nvPr/>
          </p:nvSpPr>
          <p:spPr>
            <a:xfrm>
              <a:off x="-489270" y="6187487"/>
              <a:ext cx="3953923" cy="646331"/>
            </a:xfrm>
            <a:prstGeom prst="rect">
              <a:avLst/>
            </a:prstGeom>
            <a:noFill/>
          </p:spPr>
          <p:txBody>
            <a:bodyPr wrap="square">
              <a:spAutoFit/>
            </a:bodyPr>
            <a:lstStyle/>
            <a:p>
              <a:pPr lvl="1" algn="ctr"/>
              <a:r>
                <a:rPr lang="en-US" b="1" i="1" dirty="0"/>
                <a:t>FY23 IPR ANSRP Next Generation Ecological Modeling</a:t>
              </a:r>
            </a:p>
          </p:txBody>
        </p:sp>
        <p:pic>
          <p:nvPicPr>
            <p:cNvPr id="32" name="Picture 31" descr="Logo&#10;&#10;Description automatically generated">
              <a:extLst>
                <a:ext uri="{FF2B5EF4-FFF2-40B4-BE49-F238E27FC236}">
                  <a16:creationId xmlns:a16="http://schemas.microsoft.com/office/drawing/2014/main" id="{E668332D-FF38-893A-0594-B96FF5CD5089}"/>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161381" y="5995844"/>
              <a:ext cx="1042377" cy="1042377"/>
            </a:xfrm>
            <a:prstGeom prst="rect">
              <a:avLst/>
            </a:prstGeom>
          </p:spPr>
        </p:pic>
        <p:pic>
          <p:nvPicPr>
            <p:cNvPr id="33" name="Picture 32">
              <a:extLst>
                <a:ext uri="{FF2B5EF4-FFF2-40B4-BE49-F238E27FC236}">
                  <a16:creationId xmlns:a16="http://schemas.microsoft.com/office/drawing/2014/main" id="{EA15CEA8-A81E-411A-7ABB-B411177BC5BA}"/>
                </a:ext>
              </a:extLst>
            </p:cNvPr>
            <p:cNvPicPr>
              <a:picLocks noChangeAspect="1"/>
            </p:cNvPicPr>
            <p:nvPr/>
          </p:nvPicPr>
          <p:blipFill>
            <a:blip r:embed="rId7"/>
            <a:stretch>
              <a:fillRect/>
            </a:stretch>
          </p:blipFill>
          <p:spPr>
            <a:xfrm>
              <a:off x="5233267" y="6170939"/>
              <a:ext cx="505687" cy="702343"/>
            </a:xfrm>
            <a:prstGeom prst="rect">
              <a:avLst/>
            </a:prstGeom>
          </p:spPr>
        </p:pic>
        <p:pic>
          <p:nvPicPr>
            <p:cNvPr id="34" name="Picture 33">
              <a:extLst>
                <a:ext uri="{FF2B5EF4-FFF2-40B4-BE49-F238E27FC236}">
                  <a16:creationId xmlns:a16="http://schemas.microsoft.com/office/drawing/2014/main" id="{CA57C0BD-4978-E2A8-F089-D25F05C7AD0C}"/>
                </a:ext>
              </a:extLst>
            </p:cNvPr>
            <p:cNvPicPr>
              <a:picLocks noChangeAspect="1"/>
            </p:cNvPicPr>
            <p:nvPr/>
          </p:nvPicPr>
          <p:blipFill>
            <a:blip r:embed="rId8">
              <a:clrChange>
                <a:clrFrom>
                  <a:srgbClr val="FFFFFF"/>
                </a:clrFrom>
                <a:clrTo>
                  <a:srgbClr val="FFFFFF">
                    <a:alpha val="0"/>
                  </a:srgbClr>
                </a:clrTo>
              </a:clrChange>
            </a:blip>
            <a:stretch>
              <a:fillRect/>
            </a:stretch>
          </p:blipFill>
          <p:spPr>
            <a:xfrm>
              <a:off x="6874485" y="6194897"/>
              <a:ext cx="709317" cy="561169"/>
            </a:xfrm>
            <a:prstGeom prst="rect">
              <a:avLst/>
            </a:prstGeom>
          </p:spPr>
        </p:pic>
        <p:pic>
          <p:nvPicPr>
            <p:cNvPr id="51" name="Picture 10">
              <a:extLst>
                <a:ext uri="{FF2B5EF4-FFF2-40B4-BE49-F238E27FC236}">
                  <a16:creationId xmlns:a16="http://schemas.microsoft.com/office/drawing/2014/main" id="{4256AD21-067B-5950-5A53-8EDBC99959C5}"/>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7408" y="6166957"/>
              <a:ext cx="1145944" cy="617047"/>
            </a:xfrm>
            <a:prstGeom prst="rect">
              <a:avLst/>
            </a:prstGeom>
            <a:noFill/>
            <a:extLst>
              <a:ext uri="{909E8E84-426E-40DD-AFC4-6F175D3DCCD1}">
                <a14:hiddenFill xmlns:a14="http://schemas.microsoft.com/office/drawing/2010/main">
                  <a:solidFill>
                    <a:srgbClr val="FFFFFF"/>
                  </a:solidFill>
                </a14:hiddenFill>
              </a:ext>
            </a:extLst>
          </p:spPr>
        </p:pic>
        <p:pic>
          <p:nvPicPr>
            <p:cNvPr id="52" name="Picture 24" descr="Univ of Texas logo | The University of Texas at Austin Â is a state ...">
              <a:extLst>
                <a:ext uri="{FF2B5EF4-FFF2-40B4-BE49-F238E27FC236}">
                  <a16:creationId xmlns:a16="http://schemas.microsoft.com/office/drawing/2014/main" id="{ACEC7254-C148-E986-19D6-2EF16F36A763}"/>
                </a:ext>
              </a:extLst>
            </p:cNvPr>
            <p:cNvPicPr>
              <a:picLocks noChangeAspect="1" noChangeArrowheads="1"/>
            </p:cNvPicPr>
            <p:nvPr/>
          </p:nvPicPr>
          <p:blipFill>
            <a:blip r:embed="rId10">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62569" y="6283010"/>
              <a:ext cx="927757" cy="441410"/>
            </a:xfrm>
            <a:prstGeom prst="rect">
              <a:avLst/>
            </a:prstGeom>
            <a:noFill/>
            <a:extLst>
              <a:ext uri="{909E8E84-426E-40DD-AFC4-6F175D3DCCD1}">
                <a14:hiddenFill xmlns:a14="http://schemas.microsoft.com/office/drawing/2010/main">
                  <a:solidFill>
                    <a:srgbClr val="FFFFFF"/>
                  </a:solidFill>
                </a14:hiddenFill>
              </a:ext>
            </a:extLst>
          </p:spPr>
        </p:pic>
        <p:pic>
          <p:nvPicPr>
            <p:cNvPr id="53" name="Picture 52" descr="A red logo on a black background&#10;&#10;Description automatically generated">
              <a:extLst>
                <a:ext uri="{FF2B5EF4-FFF2-40B4-BE49-F238E27FC236}">
                  <a16:creationId xmlns:a16="http://schemas.microsoft.com/office/drawing/2014/main" id="{1136A3F1-5439-F690-C820-305A22B462F8}"/>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20327" y="6091694"/>
              <a:ext cx="843534" cy="843534"/>
            </a:xfrm>
            <a:prstGeom prst="rect">
              <a:avLst/>
            </a:prstGeom>
          </p:spPr>
        </p:pic>
        <p:pic>
          <p:nvPicPr>
            <p:cNvPr id="54" name="Picture 53" descr="A logo with a black background&#10;&#10;Description automatically generated">
              <a:extLst>
                <a:ext uri="{FF2B5EF4-FFF2-40B4-BE49-F238E27FC236}">
                  <a16:creationId xmlns:a16="http://schemas.microsoft.com/office/drawing/2014/main" id="{FD7D5156-348C-FFC7-2F2B-C192F7916914}"/>
                </a:ext>
              </a:extLst>
            </p:cNvPr>
            <p:cNvPicPr>
              <a:picLocks noChangeAspect="1"/>
            </p:cNvPicPr>
            <p:nvPr/>
          </p:nvPicPr>
          <p:blipFill rotWithShape="1">
            <a:blip r:embed="rId12">
              <a:extLst>
                <a:ext uri="{28A0092B-C50C-407E-A947-70E740481C1C}">
                  <a14:useLocalDpi xmlns:a14="http://schemas.microsoft.com/office/drawing/2010/main" val="0"/>
                </a:ext>
              </a:extLst>
            </a:blip>
            <a:srcRect l="28728" r="27067" b="38043"/>
            <a:stretch/>
          </p:blipFill>
          <p:spPr>
            <a:xfrm>
              <a:off x="7764959" y="6216478"/>
              <a:ext cx="1021361" cy="591625"/>
            </a:xfrm>
            <a:prstGeom prst="rect">
              <a:avLst/>
            </a:prstGeom>
          </p:spPr>
        </p:pic>
        <p:pic>
          <p:nvPicPr>
            <p:cNvPr id="55" name="Picture 54" descr="A black background with white text&#10;&#10;Description automatically generated">
              <a:extLst>
                <a:ext uri="{FF2B5EF4-FFF2-40B4-BE49-F238E27FC236}">
                  <a16:creationId xmlns:a16="http://schemas.microsoft.com/office/drawing/2014/main" id="{7A1C574B-8896-039D-83B9-DCEAB92EE303}"/>
                </a:ext>
              </a:extLst>
            </p:cNvPr>
            <p:cNvPicPr>
              <a:picLocks noChangeAspect="1"/>
            </p:cNvPicPr>
            <p:nvPr/>
          </p:nvPicPr>
          <p:blipFill rotWithShape="1">
            <a:blip r:embed="rId13">
              <a:extLst>
                <a:ext uri="{28A0092B-C50C-407E-A947-70E740481C1C}">
                  <a14:useLocalDpi xmlns:a14="http://schemas.microsoft.com/office/drawing/2010/main" val="0"/>
                </a:ext>
              </a:extLst>
            </a:blip>
            <a:srcRect l="38374" t="20202" r="38690" b="49152"/>
            <a:stretch/>
          </p:blipFill>
          <p:spPr>
            <a:xfrm>
              <a:off x="9970893" y="6091853"/>
              <a:ext cx="797135" cy="843534"/>
            </a:xfrm>
            <a:prstGeom prst="rect">
              <a:avLst/>
            </a:prstGeom>
          </p:spPr>
        </p:pic>
      </p:grpSp>
      <p:sp>
        <p:nvSpPr>
          <p:cNvPr id="27" name="Title 26">
            <a:extLst>
              <a:ext uri="{FF2B5EF4-FFF2-40B4-BE49-F238E27FC236}">
                <a16:creationId xmlns:a16="http://schemas.microsoft.com/office/drawing/2014/main" id="{B4E2587F-4C59-D539-0C36-F6193780066A}"/>
              </a:ext>
            </a:extLst>
          </p:cNvPr>
          <p:cNvSpPr>
            <a:spLocks noGrp="1"/>
          </p:cNvSpPr>
          <p:nvPr>
            <p:ph type="title"/>
          </p:nvPr>
        </p:nvSpPr>
        <p:spPr/>
        <p:txBody>
          <a:bodyPr>
            <a:noAutofit/>
          </a:bodyPr>
          <a:lstStyle/>
          <a:p>
            <a:r>
              <a:rPr lang="en-US" sz="2000" b="1" dirty="0"/>
              <a:t>Incorporating nutrient flow into overland flow and groundwater models to better predict ecological response across large scales</a:t>
            </a:r>
            <a:endParaRPr lang="en-US" sz="1800" dirty="0"/>
          </a:p>
        </p:txBody>
      </p:sp>
      <p:sp>
        <p:nvSpPr>
          <p:cNvPr id="3" name="Content Placeholder 2">
            <a:extLst>
              <a:ext uri="{FF2B5EF4-FFF2-40B4-BE49-F238E27FC236}">
                <a16:creationId xmlns:a16="http://schemas.microsoft.com/office/drawing/2014/main" id="{FC4CC79C-E089-84E5-CFBB-B3AC8C65BA56}"/>
              </a:ext>
            </a:extLst>
          </p:cNvPr>
          <p:cNvSpPr>
            <a:spLocks noGrp="1"/>
          </p:cNvSpPr>
          <p:nvPr>
            <p:ph sz="half" idx="1"/>
          </p:nvPr>
        </p:nvSpPr>
        <p:spPr>
          <a:xfrm>
            <a:off x="100521" y="2010630"/>
            <a:ext cx="9031926" cy="1828798"/>
          </a:xfrm>
        </p:spPr>
        <p:txBody>
          <a:bodyPr>
            <a:normAutofit/>
          </a:bodyPr>
          <a:lstStyle/>
          <a:p>
            <a:pPr lvl="1"/>
            <a:endParaRPr lang="en-US" sz="2200" dirty="0"/>
          </a:p>
          <a:p>
            <a:endParaRPr lang="en-US" dirty="0"/>
          </a:p>
        </p:txBody>
      </p:sp>
      <p:sp>
        <p:nvSpPr>
          <p:cNvPr id="35" name="Content Placeholder 34">
            <a:extLst>
              <a:ext uri="{FF2B5EF4-FFF2-40B4-BE49-F238E27FC236}">
                <a16:creationId xmlns:a16="http://schemas.microsoft.com/office/drawing/2014/main" id="{A49832DB-5E57-5E64-E76F-7344E37A4BEA}"/>
              </a:ext>
            </a:extLst>
          </p:cNvPr>
          <p:cNvSpPr>
            <a:spLocks noGrp="1"/>
          </p:cNvSpPr>
          <p:nvPr>
            <p:ph sz="half" idx="11"/>
          </p:nvPr>
        </p:nvSpPr>
        <p:spPr>
          <a:xfrm>
            <a:off x="103448" y="5354319"/>
            <a:ext cx="3849623" cy="708570"/>
          </a:xfrm>
        </p:spPr>
        <p:txBody>
          <a:bodyPr/>
          <a:lstStyle/>
          <a:p>
            <a:r>
              <a:rPr lang="en-US" dirty="0"/>
              <a:t>Complete modeling package for distribution</a:t>
            </a:r>
          </a:p>
        </p:txBody>
      </p:sp>
      <p:sp>
        <p:nvSpPr>
          <p:cNvPr id="36" name="Text Placeholder 35">
            <a:extLst>
              <a:ext uri="{FF2B5EF4-FFF2-40B4-BE49-F238E27FC236}">
                <a16:creationId xmlns:a16="http://schemas.microsoft.com/office/drawing/2014/main" id="{BF664328-8782-84D4-7ADF-763F78D7687E}"/>
              </a:ext>
            </a:extLst>
          </p:cNvPr>
          <p:cNvSpPr>
            <a:spLocks noGrp="1"/>
          </p:cNvSpPr>
          <p:nvPr>
            <p:ph type="body" sz="quarter" idx="13"/>
          </p:nvPr>
        </p:nvSpPr>
        <p:spPr>
          <a:xfrm>
            <a:off x="103448" y="1323975"/>
            <a:ext cx="9031926" cy="609133"/>
          </a:xfrm>
        </p:spPr>
        <p:txBody>
          <a:bodyPr/>
          <a:lstStyle/>
          <a:p>
            <a:endParaRPr lang="en-US" b="1" dirty="0"/>
          </a:p>
        </p:txBody>
      </p:sp>
      <p:sp>
        <p:nvSpPr>
          <p:cNvPr id="41" name="Text Placeholder 40">
            <a:extLst>
              <a:ext uri="{FF2B5EF4-FFF2-40B4-BE49-F238E27FC236}">
                <a16:creationId xmlns:a16="http://schemas.microsoft.com/office/drawing/2014/main" id="{D0BC1DD9-5565-1452-8464-E34DE55979EA}"/>
              </a:ext>
            </a:extLst>
          </p:cNvPr>
          <p:cNvSpPr>
            <a:spLocks noGrp="1"/>
          </p:cNvSpPr>
          <p:nvPr>
            <p:ph type="body" sz="quarter" idx="14"/>
          </p:nvPr>
        </p:nvSpPr>
        <p:spPr>
          <a:xfrm>
            <a:off x="103448" y="4858843"/>
            <a:ext cx="3743325" cy="495476"/>
          </a:xfrm>
        </p:spPr>
        <p:txBody>
          <a:bodyPr/>
          <a:lstStyle/>
          <a:p>
            <a:endParaRPr lang="en-US" dirty="0"/>
          </a:p>
        </p:txBody>
      </p:sp>
      <p:pic>
        <p:nvPicPr>
          <p:cNvPr id="8" name="Picture 7">
            <a:extLst>
              <a:ext uri="{FF2B5EF4-FFF2-40B4-BE49-F238E27FC236}">
                <a16:creationId xmlns:a16="http://schemas.microsoft.com/office/drawing/2014/main" id="{FA784CC8-51E6-370A-DAE2-EF65FFBCDDC1}"/>
              </a:ext>
            </a:extLst>
          </p:cNvPr>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396972" y="1303798"/>
            <a:ext cx="2588668" cy="1132922"/>
          </a:xfrm>
          <a:prstGeom prst="rect">
            <a:avLst/>
          </a:prstGeom>
          <a:ln w="3175">
            <a:solidFill>
              <a:schemeClr val="tx1"/>
            </a:solidFill>
          </a:ln>
        </p:spPr>
      </p:pic>
      <p:sp>
        <p:nvSpPr>
          <p:cNvPr id="9" name="TextBox 8">
            <a:extLst>
              <a:ext uri="{FF2B5EF4-FFF2-40B4-BE49-F238E27FC236}">
                <a16:creationId xmlns:a16="http://schemas.microsoft.com/office/drawing/2014/main" id="{327E78CC-2E80-84BD-A618-5AC7EE65DFE2}"/>
              </a:ext>
            </a:extLst>
          </p:cNvPr>
          <p:cNvSpPr txBox="1"/>
          <p:nvPr/>
        </p:nvSpPr>
        <p:spPr>
          <a:xfrm>
            <a:off x="12987338" y="42863"/>
            <a:ext cx="184731" cy="369332"/>
          </a:xfrm>
          <a:prstGeom prst="rect">
            <a:avLst/>
          </a:prstGeom>
          <a:noFill/>
          <a:ln w="3175">
            <a:solidFill>
              <a:schemeClr val="dk1"/>
            </a:solidFill>
          </a:ln>
        </p:spPr>
        <p:txBody>
          <a:bodyPr wrap="none" rtlCol="0">
            <a:spAutoFit/>
          </a:bodyPr>
          <a:lstStyle/>
          <a:p>
            <a:endParaRPr lang="en-US" dirty="0"/>
          </a:p>
        </p:txBody>
      </p:sp>
      <p:sp>
        <p:nvSpPr>
          <p:cNvPr id="10" name="Content Placeholder 2">
            <a:extLst>
              <a:ext uri="{FF2B5EF4-FFF2-40B4-BE49-F238E27FC236}">
                <a16:creationId xmlns:a16="http://schemas.microsoft.com/office/drawing/2014/main" id="{44663012-3202-37D1-4530-38E7460DF8FD}"/>
              </a:ext>
            </a:extLst>
          </p:cNvPr>
          <p:cNvSpPr txBox="1">
            <a:spLocks/>
          </p:cNvSpPr>
          <p:nvPr/>
        </p:nvSpPr>
        <p:spPr>
          <a:xfrm>
            <a:off x="95752" y="2020149"/>
            <a:ext cx="9186167" cy="2904743"/>
          </a:xfrm>
          <a:prstGeom prst="rect">
            <a:avLst/>
          </a:prstGeom>
        </p:spPr>
        <p:txBody>
          <a:bodyPr vert="horz" lIns="91440" tIns="45720" rIns="91440" bIns="45720" rtlCol="0">
            <a:normAutofit fontScale="77500" lnSpcReduction="20000"/>
          </a:bodyPr>
          <a:lstStyle>
            <a:lvl1pPr marL="342900" indent="-342900" algn="l" defTabSz="914400" rtl="0" eaLnBrk="1" latinLnBrk="0" hangingPunct="1">
              <a:lnSpc>
                <a:spcPct val="90000"/>
              </a:lnSpc>
              <a:spcBef>
                <a:spcPts val="1000"/>
              </a:spcBef>
              <a:buFont typeface="Arial" panose="020B0604020202020204" pitchFamily="34" charset="0"/>
              <a:buChar char="•"/>
              <a:defRPr sz="1800" kern="1200">
                <a:solidFill>
                  <a:schemeClr val="tx1"/>
                </a:solidFill>
                <a:latin typeface="+mn-lt"/>
                <a:ea typeface="+mn-ea"/>
                <a:cs typeface="+mn-cs"/>
              </a:defRPr>
            </a:lvl1pPr>
            <a:lvl2pPr marL="742950" indent="-28575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2pPr>
            <a:lvl3pPr marL="1200150" indent="-28575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4pPr>
            <a:lvl5pPr marL="2114550" indent="-285750" algn="l" defTabSz="914400" rtl="0" eaLnBrk="1" latinLnBrk="0" hangingPunct="1">
              <a:lnSpc>
                <a:spcPct val="9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sz="2200" dirty="0"/>
              <a:t>Design plan to link H&amp;H, temperature, and nutrient models – Q4 FY21 (</a:t>
            </a:r>
            <a:r>
              <a:rPr lang="en-US" sz="2200" dirty="0">
                <a:solidFill>
                  <a:srgbClr val="92D050"/>
                </a:solidFill>
              </a:rPr>
              <a:t>completed)</a:t>
            </a:r>
          </a:p>
          <a:p>
            <a:pPr lvl="1"/>
            <a:r>
              <a:rPr lang="en-US" sz="2200" dirty="0"/>
              <a:t>Overland and sub-surface nutrient model design plan (TN) – Q4 FY22 (</a:t>
            </a:r>
            <a:r>
              <a:rPr lang="en-US" sz="2200" dirty="0">
                <a:solidFill>
                  <a:srgbClr val="92D050"/>
                </a:solidFill>
              </a:rPr>
              <a:t>completed; in review)</a:t>
            </a:r>
          </a:p>
          <a:p>
            <a:pPr lvl="1"/>
            <a:r>
              <a:rPr lang="en-US" sz="2200" dirty="0"/>
              <a:t>ClearWater transport engine and framework completed – Q3 FY22</a:t>
            </a:r>
          </a:p>
          <a:p>
            <a:pPr lvl="1"/>
            <a:r>
              <a:rPr lang="en-US" sz="2200" dirty="0"/>
              <a:t>Conference presentations – ASABE and ICRW8 – Q3 FY23 (</a:t>
            </a:r>
            <a:r>
              <a:rPr lang="en-US" sz="2200" dirty="0">
                <a:solidFill>
                  <a:srgbClr val="92D050"/>
                </a:solidFill>
              </a:rPr>
              <a:t>completed</a:t>
            </a:r>
            <a:r>
              <a:rPr lang="en-US" sz="2200" dirty="0"/>
              <a:t>)</a:t>
            </a:r>
          </a:p>
          <a:p>
            <a:pPr lvl="1"/>
            <a:r>
              <a:rPr lang="en-US" sz="2200" dirty="0"/>
              <a:t>GSSHA water temperature capability – Q4 FY23 </a:t>
            </a:r>
            <a:r>
              <a:rPr lang="en-US" sz="2200" dirty="0">
                <a:solidFill>
                  <a:srgbClr val="92D050"/>
                </a:solidFill>
              </a:rPr>
              <a:t>completed</a:t>
            </a:r>
          </a:p>
          <a:p>
            <a:pPr lvl="1"/>
            <a:r>
              <a:rPr lang="en-US" sz="2200" dirty="0"/>
              <a:t>GSSHA-ClearWater nutrient flow capability – Q4 FY23 (in progress)</a:t>
            </a:r>
          </a:p>
          <a:p>
            <a:pPr lvl="1"/>
            <a:r>
              <a:rPr lang="en-US" sz="2200" dirty="0"/>
              <a:t>Technical Report: Water Temperature Simulation Capability in GSSHA for Ecological Modeling – Q4 FY23 (in progress)</a:t>
            </a:r>
          </a:p>
          <a:p>
            <a:pPr lvl="1"/>
            <a:r>
              <a:rPr lang="en-US" sz="2200" dirty="0"/>
              <a:t>Technical Report: ClearWater Nutrient Simulation Capability for Ecological Modeling – Q1 FY24 (in progress)</a:t>
            </a:r>
          </a:p>
          <a:p>
            <a:pPr lvl="1"/>
            <a:r>
              <a:rPr lang="en-US" sz="2200" dirty="0"/>
              <a:t>Integrated Ecosystem Temperature and Nutrient Flow Models – Release Version – Q1 FY24 (in progress)</a:t>
            </a:r>
          </a:p>
          <a:p>
            <a:endParaRPr lang="en-US" dirty="0"/>
          </a:p>
        </p:txBody>
      </p:sp>
      <p:pic>
        <p:nvPicPr>
          <p:cNvPr id="11" name="Google Shape;399;p15">
            <a:extLst>
              <a:ext uri="{FF2B5EF4-FFF2-40B4-BE49-F238E27FC236}">
                <a16:creationId xmlns:a16="http://schemas.microsoft.com/office/drawing/2014/main" id="{09DE96FA-9D8C-71AD-0AE7-81B96259F296}"/>
              </a:ext>
            </a:extLst>
          </p:cNvPr>
          <p:cNvPicPr preferRelativeResize="0"/>
          <p:nvPr/>
        </p:nvPicPr>
        <p:blipFill rotWithShape="1">
          <a:blip r:embed="rId15">
            <a:alphaModFix/>
          </a:blip>
          <a:srcRect/>
          <a:stretch/>
        </p:blipFill>
        <p:spPr>
          <a:xfrm>
            <a:off x="9610217" y="2539945"/>
            <a:ext cx="2368847" cy="3564306"/>
          </a:xfrm>
          <a:prstGeom prst="rect">
            <a:avLst/>
          </a:prstGeom>
          <a:noFill/>
          <a:ln w="9525" cap="flat" cmpd="sng">
            <a:solidFill>
              <a:schemeClr val="dk1"/>
            </a:solidFill>
            <a:prstDash val="solid"/>
            <a:round/>
            <a:headEnd type="none" w="sm" len="sm"/>
            <a:tailEnd type="none" w="sm" len="sm"/>
          </a:ln>
        </p:spPr>
      </p:pic>
      <p:pic>
        <p:nvPicPr>
          <p:cNvPr id="13" name="Picture 12">
            <a:extLst>
              <a:ext uri="{FF2B5EF4-FFF2-40B4-BE49-F238E27FC236}">
                <a16:creationId xmlns:a16="http://schemas.microsoft.com/office/drawing/2014/main" id="{F881D5D4-7C1E-0A42-4BAE-10BACC3B7F24}"/>
              </a:ext>
            </a:extLst>
          </p:cNvPr>
          <p:cNvPicPr>
            <a:picLocks noChangeAspect="1"/>
          </p:cNvPicPr>
          <p:nvPr/>
        </p:nvPicPr>
        <p:blipFill>
          <a:blip r:embed="rId16"/>
          <a:stretch>
            <a:fillRect/>
          </a:stretch>
        </p:blipFill>
        <p:spPr>
          <a:xfrm>
            <a:off x="5358616" y="4640145"/>
            <a:ext cx="2923167" cy="1461584"/>
          </a:xfrm>
          <a:prstGeom prst="rect">
            <a:avLst/>
          </a:prstGeom>
        </p:spPr>
      </p:pic>
    </p:spTree>
    <p:extLst>
      <p:ext uri="{BB962C8B-B14F-4D97-AF65-F5344CB8AC3E}">
        <p14:creationId xmlns:p14="http://schemas.microsoft.com/office/powerpoint/2010/main" val="14922466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2">
            <a:extLst>
              <a:ext uri="{FF2B5EF4-FFF2-40B4-BE49-F238E27FC236}">
                <a16:creationId xmlns:a16="http://schemas.microsoft.com/office/drawing/2014/main" id="{4EAE3DD2-4D95-448F-9F27-13E337336715}"/>
              </a:ext>
            </a:extLst>
          </p:cNvPr>
          <p:cNvSpPr txBox="1">
            <a:spLocks/>
          </p:cNvSpPr>
          <p:nvPr/>
        </p:nvSpPr>
        <p:spPr>
          <a:xfrm>
            <a:off x="7466559" y="5285968"/>
            <a:ext cx="3890554" cy="97235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endParaRPr lang="en-US" dirty="0"/>
          </a:p>
        </p:txBody>
      </p:sp>
      <p:sp>
        <p:nvSpPr>
          <p:cNvPr id="37" name="Rectangle 36">
            <a:extLst>
              <a:ext uri="{FF2B5EF4-FFF2-40B4-BE49-F238E27FC236}">
                <a16:creationId xmlns:a16="http://schemas.microsoft.com/office/drawing/2014/main" id="{611CCF16-B6A5-51B3-0A33-52EFBC6673E0}"/>
              </a:ext>
            </a:extLst>
          </p:cNvPr>
          <p:cNvSpPr/>
          <p:nvPr/>
        </p:nvSpPr>
        <p:spPr>
          <a:xfrm>
            <a:off x="0" y="0"/>
            <a:ext cx="12192000" cy="1272075"/>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9" name="Picture 38">
            <a:extLst>
              <a:ext uri="{FF2B5EF4-FFF2-40B4-BE49-F238E27FC236}">
                <a16:creationId xmlns:a16="http://schemas.microsoft.com/office/drawing/2014/main" id="{3B26982A-498E-DE00-AC30-BCDDB6F054F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179126" y="119481"/>
            <a:ext cx="3012874" cy="1085272"/>
          </a:xfrm>
          <a:prstGeom prst="rect">
            <a:avLst/>
          </a:prstGeom>
        </p:spPr>
      </p:pic>
      <p:pic>
        <p:nvPicPr>
          <p:cNvPr id="40" name="Picture 39" descr="A logo with a star&#10;&#10;Description automatically generated">
            <a:extLst>
              <a:ext uri="{FF2B5EF4-FFF2-40B4-BE49-F238E27FC236}">
                <a16:creationId xmlns:a16="http://schemas.microsoft.com/office/drawing/2014/main" id="{D8D10A60-57AA-F28B-74B2-4EF5ED274A3E}"/>
              </a:ext>
            </a:extLst>
          </p:cNvPr>
          <p:cNvPicPr>
            <a:picLocks noChangeAspect="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tretch>
            <a:fillRect/>
          </a:stretch>
        </p:blipFill>
        <p:spPr>
          <a:xfrm>
            <a:off x="178192" y="187265"/>
            <a:ext cx="1309499" cy="949703"/>
          </a:xfrm>
          <a:prstGeom prst="rect">
            <a:avLst/>
          </a:prstGeom>
        </p:spPr>
      </p:pic>
      <p:grpSp>
        <p:nvGrpSpPr>
          <p:cNvPr id="15" name="Group 14">
            <a:extLst>
              <a:ext uri="{FF2B5EF4-FFF2-40B4-BE49-F238E27FC236}">
                <a16:creationId xmlns:a16="http://schemas.microsoft.com/office/drawing/2014/main" id="{1831BDEC-EF02-0F51-9657-59AFB9868C5F}"/>
              </a:ext>
            </a:extLst>
          </p:cNvPr>
          <p:cNvGrpSpPr/>
          <p:nvPr/>
        </p:nvGrpSpPr>
        <p:grpSpPr>
          <a:xfrm>
            <a:off x="-489270" y="5995844"/>
            <a:ext cx="12679411" cy="1042377"/>
            <a:chOff x="-489270" y="5995844"/>
            <a:chExt cx="12679411" cy="1042377"/>
          </a:xfrm>
        </p:grpSpPr>
        <p:sp>
          <p:nvSpPr>
            <p:cNvPr id="16" name="Rectangle 15">
              <a:extLst>
                <a:ext uri="{FF2B5EF4-FFF2-40B4-BE49-F238E27FC236}">
                  <a16:creationId xmlns:a16="http://schemas.microsoft.com/office/drawing/2014/main" id="{B50CB354-988E-09F5-59B8-54B4937883E9}"/>
                </a:ext>
              </a:extLst>
            </p:cNvPr>
            <p:cNvSpPr/>
            <p:nvPr/>
          </p:nvSpPr>
          <p:spPr>
            <a:xfrm>
              <a:off x="-1859" y="6149430"/>
              <a:ext cx="12192000" cy="708570"/>
            </a:xfrm>
            <a:prstGeom prst="rect">
              <a:avLst/>
            </a:prstGeom>
            <a:solidFill>
              <a:schemeClr val="accent1">
                <a:lumMod val="20000"/>
                <a:lumOff val="80000"/>
              </a:schemeClr>
            </a:solidFill>
            <a:ln>
              <a:solidFill>
                <a:schemeClr val="accent1">
                  <a:lumMod val="20000"/>
                  <a:lumOff val="8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4FA3EC7C-C6A7-5890-9EDB-2C082F79A57D}"/>
                </a:ext>
              </a:extLst>
            </p:cNvPr>
            <p:cNvPicPr>
              <a:picLocks noChangeAspect="1"/>
            </p:cNvPicPr>
            <p:nvPr/>
          </p:nvPicPr>
          <p:blipFill>
            <a:blip r:embed="rId4"/>
            <a:stretch>
              <a:fillRect/>
            </a:stretch>
          </p:blipFill>
          <p:spPr>
            <a:xfrm>
              <a:off x="3349873" y="6134148"/>
              <a:ext cx="749629" cy="753006"/>
            </a:xfrm>
            <a:prstGeom prst="rect">
              <a:avLst/>
            </a:prstGeom>
          </p:spPr>
        </p:pic>
        <p:sp>
          <p:nvSpPr>
            <p:cNvPr id="19" name="TextBox 18">
              <a:extLst>
                <a:ext uri="{FF2B5EF4-FFF2-40B4-BE49-F238E27FC236}">
                  <a16:creationId xmlns:a16="http://schemas.microsoft.com/office/drawing/2014/main" id="{0CD3A5C0-77C2-A971-0A1C-6ADA395DC40A}"/>
                </a:ext>
              </a:extLst>
            </p:cNvPr>
            <p:cNvSpPr txBox="1"/>
            <p:nvPr/>
          </p:nvSpPr>
          <p:spPr>
            <a:xfrm>
              <a:off x="-489270" y="6187487"/>
              <a:ext cx="3953923" cy="646331"/>
            </a:xfrm>
            <a:prstGeom prst="rect">
              <a:avLst/>
            </a:prstGeom>
            <a:noFill/>
          </p:spPr>
          <p:txBody>
            <a:bodyPr wrap="square">
              <a:spAutoFit/>
            </a:bodyPr>
            <a:lstStyle/>
            <a:p>
              <a:pPr lvl="1" algn="ctr"/>
              <a:r>
                <a:rPr lang="en-US" b="1" i="1" dirty="0"/>
                <a:t>FY23 IPR ANSRP Next Generation Ecological Modeling</a:t>
              </a:r>
            </a:p>
          </p:txBody>
        </p:sp>
        <p:pic>
          <p:nvPicPr>
            <p:cNvPr id="23" name="Picture 22" descr="Logo&#10;&#10;Description automatically generated">
              <a:extLst>
                <a:ext uri="{FF2B5EF4-FFF2-40B4-BE49-F238E27FC236}">
                  <a16:creationId xmlns:a16="http://schemas.microsoft.com/office/drawing/2014/main" id="{77B9BDAB-64C8-D0C9-9F28-B7DF36B5EC49}"/>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161381" y="5995844"/>
              <a:ext cx="1042377" cy="1042377"/>
            </a:xfrm>
            <a:prstGeom prst="rect">
              <a:avLst/>
            </a:prstGeom>
          </p:spPr>
        </p:pic>
        <p:pic>
          <p:nvPicPr>
            <p:cNvPr id="24" name="Picture 23">
              <a:extLst>
                <a:ext uri="{FF2B5EF4-FFF2-40B4-BE49-F238E27FC236}">
                  <a16:creationId xmlns:a16="http://schemas.microsoft.com/office/drawing/2014/main" id="{45195C3A-64D2-52CD-089D-F26810F235A2}"/>
                </a:ext>
              </a:extLst>
            </p:cNvPr>
            <p:cNvPicPr>
              <a:picLocks noChangeAspect="1"/>
            </p:cNvPicPr>
            <p:nvPr/>
          </p:nvPicPr>
          <p:blipFill>
            <a:blip r:embed="rId6"/>
            <a:stretch>
              <a:fillRect/>
            </a:stretch>
          </p:blipFill>
          <p:spPr>
            <a:xfrm>
              <a:off x="5233267" y="6170939"/>
              <a:ext cx="505687" cy="702343"/>
            </a:xfrm>
            <a:prstGeom prst="rect">
              <a:avLst/>
            </a:prstGeom>
          </p:spPr>
        </p:pic>
        <p:pic>
          <p:nvPicPr>
            <p:cNvPr id="25" name="Picture 24">
              <a:extLst>
                <a:ext uri="{FF2B5EF4-FFF2-40B4-BE49-F238E27FC236}">
                  <a16:creationId xmlns:a16="http://schemas.microsoft.com/office/drawing/2014/main" id="{C381F8BB-596C-FA16-32F5-4D896678191C}"/>
                </a:ext>
              </a:extLst>
            </p:cNvPr>
            <p:cNvPicPr>
              <a:picLocks noChangeAspect="1"/>
            </p:cNvPicPr>
            <p:nvPr/>
          </p:nvPicPr>
          <p:blipFill>
            <a:blip r:embed="rId7">
              <a:clrChange>
                <a:clrFrom>
                  <a:srgbClr val="FFFFFF"/>
                </a:clrFrom>
                <a:clrTo>
                  <a:srgbClr val="FFFFFF">
                    <a:alpha val="0"/>
                  </a:srgbClr>
                </a:clrTo>
              </a:clrChange>
            </a:blip>
            <a:stretch>
              <a:fillRect/>
            </a:stretch>
          </p:blipFill>
          <p:spPr>
            <a:xfrm>
              <a:off x="6874485" y="6194897"/>
              <a:ext cx="709317" cy="561169"/>
            </a:xfrm>
            <a:prstGeom prst="rect">
              <a:avLst/>
            </a:prstGeom>
          </p:spPr>
        </p:pic>
        <p:pic>
          <p:nvPicPr>
            <p:cNvPr id="26" name="Picture 10">
              <a:extLst>
                <a:ext uri="{FF2B5EF4-FFF2-40B4-BE49-F238E27FC236}">
                  <a16:creationId xmlns:a16="http://schemas.microsoft.com/office/drawing/2014/main" id="{3BA7A19D-908D-18E4-D172-A4638AD000C2}"/>
                </a:ext>
              </a:extLst>
            </p:cNvPr>
            <p:cNvPicPr>
              <a:picLocks noChangeAspect="1" noChangeArrowheads="1"/>
            </p:cNvPicPr>
            <p:nvPr/>
          </p:nvPicPr>
          <p:blipFill>
            <a:blip r:embed="rId8">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0847408" y="6166957"/>
              <a:ext cx="1145944" cy="617047"/>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4" descr="Univ of Texas logo | The University of Texas at Austin Â is a state ...">
              <a:extLst>
                <a:ext uri="{FF2B5EF4-FFF2-40B4-BE49-F238E27FC236}">
                  <a16:creationId xmlns:a16="http://schemas.microsoft.com/office/drawing/2014/main" id="{D1C74864-4F81-4B0E-2ED8-17239E43816D}"/>
                </a:ext>
              </a:extLst>
            </p:cNvPr>
            <p:cNvPicPr>
              <a:picLocks noChangeAspect="1" noChangeArrowheads="1"/>
            </p:cNvPicPr>
            <p:nvPr/>
          </p:nvPicPr>
          <p:blipFill>
            <a:blip r:embed="rId9">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8862569" y="6283010"/>
              <a:ext cx="927757" cy="441410"/>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27" descr="A red logo on a black background&#10;&#10;Description automatically generated">
              <a:extLst>
                <a:ext uri="{FF2B5EF4-FFF2-40B4-BE49-F238E27FC236}">
                  <a16:creationId xmlns:a16="http://schemas.microsoft.com/office/drawing/2014/main" id="{6AF50051-3475-20CD-F7CC-02F2F31759C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5920327" y="6091694"/>
              <a:ext cx="843534" cy="843534"/>
            </a:xfrm>
            <a:prstGeom prst="rect">
              <a:avLst/>
            </a:prstGeom>
          </p:spPr>
        </p:pic>
        <p:pic>
          <p:nvPicPr>
            <p:cNvPr id="29" name="Picture 28" descr="A logo with a black background&#10;&#10;Description automatically generated">
              <a:extLst>
                <a:ext uri="{FF2B5EF4-FFF2-40B4-BE49-F238E27FC236}">
                  <a16:creationId xmlns:a16="http://schemas.microsoft.com/office/drawing/2014/main" id="{D3E682F5-8694-2F78-3511-165C1AB0E2F3}"/>
                </a:ext>
              </a:extLst>
            </p:cNvPr>
            <p:cNvPicPr>
              <a:picLocks noChangeAspect="1"/>
            </p:cNvPicPr>
            <p:nvPr/>
          </p:nvPicPr>
          <p:blipFill rotWithShape="1">
            <a:blip r:embed="rId11">
              <a:extLst>
                <a:ext uri="{28A0092B-C50C-407E-A947-70E740481C1C}">
                  <a14:useLocalDpi xmlns:a14="http://schemas.microsoft.com/office/drawing/2010/main" val="0"/>
                </a:ext>
              </a:extLst>
            </a:blip>
            <a:srcRect l="28728" r="27067" b="38043"/>
            <a:stretch/>
          </p:blipFill>
          <p:spPr>
            <a:xfrm>
              <a:off x="7764959" y="6216478"/>
              <a:ext cx="1021361" cy="591625"/>
            </a:xfrm>
            <a:prstGeom prst="rect">
              <a:avLst/>
            </a:prstGeom>
          </p:spPr>
        </p:pic>
        <p:pic>
          <p:nvPicPr>
            <p:cNvPr id="30" name="Picture 29" descr="A black background with white text&#10;&#10;Description automatically generated">
              <a:extLst>
                <a:ext uri="{FF2B5EF4-FFF2-40B4-BE49-F238E27FC236}">
                  <a16:creationId xmlns:a16="http://schemas.microsoft.com/office/drawing/2014/main" id="{21D89673-0D53-149F-285E-74106CA9AB37}"/>
                </a:ext>
              </a:extLst>
            </p:cNvPr>
            <p:cNvPicPr>
              <a:picLocks noChangeAspect="1"/>
            </p:cNvPicPr>
            <p:nvPr/>
          </p:nvPicPr>
          <p:blipFill rotWithShape="1">
            <a:blip r:embed="rId12">
              <a:extLst>
                <a:ext uri="{28A0092B-C50C-407E-A947-70E740481C1C}">
                  <a14:useLocalDpi xmlns:a14="http://schemas.microsoft.com/office/drawing/2010/main" val="0"/>
                </a:ext>
              </a:extLst>
            </a:blip>
            <a:srcRect l="38374" t="20202" r="38690" b="49152"/>
            <a:stretch/>
          </p:blipFill>
          <p:spPr>
            <a:xfrm>
              <a:off x="9970893" y="6091853"/>
              <a:ext cx="797135" cy="843534"/>
            </a:xfrm>
            <a:prstGeom prst="rect">
              <a:avLst/>
            </a:prstGeom>
          </p:spPr>
        </p:pic>
      </p:grpSp>
      <p:sp>
        <p:nvSpPr>
          <p:cNvPr id="8" name="Title 7">
            <a:extLst>
              <a:ext uri="{FF2B5EF4-FFF2-40B4-BE49-F238E27FC236}">
                <a16:creationId xmlns:a16="http://schemas.microsoft.com/office/drawing/2014/main" id="{9A4F36DA-CFF5-E23F-2C30-4F406BF95559}"/>
              </a:ext>
            </a:extLst>
          </p:cNvPr>
          <p:cNvSpPr>
            <a:spLocks noGrp="1"/>
          </p:cNvSpPr>
          <p:nvPr>
            <p:ph type="title"/>
          </p:nvPr>
        </p:nvSpPr>
        <p:spPr/>
        <p:txBody>
          <a:bodyPr>
            <a:noAutofit/>
          </a:bodyPr>
          <a:lstStyle/>
          <a:p>
            <a:r>
              <a:rPr lang="en-US" sz="2000" b="1" dirty="0"/>
              <a:t>Incorporating nutrient flow into overland flow and groundwater models to better predict ecological response across large scales</a:t>
            </a:r>
            <a:endParaRPr lang="en-US" sz="1800" dirty="0"/>
          </a:p>
        </p:txBody>
      </p:sp>
      <p:sp>
        <p:nvSpPr>
          <p:cNvPr id="9" name="Content Placeholder 8">
            <a:extLst>
              <a:ext uri="{FF2B5EF4-FFF2-40B4-BE49-F238E27FC236}">
                <a16:creationId xmlns:a16="http://schemas.microsoft.com/office/drawing/2014/main" id="{131CD45D-7DB4-7752-4AE0-7381C903F4E7}"/>
              </a:ext>
            </a:extLst>
          </p:cNvPr>
          <p:cNvSpPr>
            <a:spLocks noGrp="1"/>
          </p:cNvSpPr>
          <p:nvPr>
            <p:ph sz="half" idx="1"/>
          </p:nvPr>
        </p:nvSpPr>
        <p:spPr>
          <a:xfrm>
            <a:off x="4686300" y="1873566"/>
            <a:ext cx="7399680" cy="2447143"/>
          </a:xfrm>
        </p:spPr>
        <p:txBody>
          <a:bodyPr>
            <a:normAutofit fontScale="77500" lnSpcReduction="20000"/>
          </a:bodyPr>
          <a:lstStyle/>
          <a:p>
            <a:r>
              <a:rPr lang="en-US" dirty="0"/>
              <a:t>Model linking using BMI enables a seamless exchange of data and information between different components of the integrated modeling system. This facilitates data-driven decision-making and enhances collaboration between scientists working on hydrology, water quality, vegetation, and other relevant disciplines.</a:t>
            </a:r>
          </a:p>
          <a:p>
            <a:r>
              <a:rPr lang="en-US" dirty="0"/>
              <a:t>The integrated models will enable a comprehensive representation of ecosystem dynamics. By considering the interactions between nutrients, water flow, and vegetation, the models can better simulate real-world processes and provide more accurate predictions of nutrient flows within the watershed.</a:t>
            </a:r>
          </a:p>
          <a:p>
            <a:r>
              <a:rPr lang="en-US" dirty="0"/>
              <a:t>This will enable assessment of  the ecological responses to various environmental changes, such as land use modifications, climate change, or pollution control measures. This allows researchers and policymakers to make informed decisions about managing the ecosystem and mitigating potential adverse effects on water quality and vegetation. Example applications include: setting nutrient loading limits, designing buffer zones, and implementing best management practices to protect water resources and ecosystem health.</a:t>
            </a:r>
          </a:p>
        </p:txBody>
      </p:sp>
      <p:sp>
        <p:nvSpPr>
          <p:cNvPr id="10" name="Content Placeholder 9">
            <a:extLst>
              <a:ext uri="{FF2B5EF4-FFF2-40B4-BE49-F238E27FC236}">
                <a16:creationId xmlns:a16="http://schemas.microsoft.com/office/drawing/2014/main" id="{EA035912-2DC5-6423-BD3B-D91750C70B31}"/>
              </a:ext>
            </a:extLst>
          </p:cNvPr>
          <p:cNvSpPr>
            <a:spLocks noGrp="1"/>
          </p:cNvSpPr>
          <p:nvPr>
            <p:ph sz="half" idx="11"/>
          </p:nvPr>
        </p:nvSpPr>
        <p:spPr/>
        <p:txBody>
          <a:bodyPr/>
          <a:lstStyle/>
          <a:p>
            <a:r>
              <a:rPr lang="en-US" sz="2000" dirty="0"/>
              <a:t>CHL, USGS, and LimnoTech</a:t>
            </a:r>
          </a:p>
        </p:txBody>
      </p:sp>
      <p:sp>
        <p:nvSpPr>
          <p:cNvPr id="11" name="Text Placeholder 10">
            <a:extLst>
              <a:ext uri="{FF2B5EF4-FFF2-40B4-BE49-F238E27FC236}">
                <a16:creationId xmlns:a16="http://schemas.microsoft.com/office/drawing/2014/main" id="{917FD1A1-B0C7-E398-C9D3-A8A67A18A111}"/>
              </a:ext>
            </a:extLst>
          </p:cNvPr>
          <p:cNvSpPr>
            <a:spLocks noGrp="1"/>
          </p:cNvSpPr>
          <p:nvPr>
            <p:ph type="body" sz="quarter" idx="13"/>
          </p:nvPr>
        </p:nvSpPr>
        <p:spPr>
          <a:xfrm>
            <a:off x="4686300" y="1325791"/>
            <a:ext cx="7399680" cy="496888"/>
          </a:xfrm>
        </p:spPr>
        <p:txBody>
          <a:bodyPr/>
          <a:lstStyle/>
          <a:p>
            <a:endParaRPr lang="en-US"/>
          </a:p>
        </p:txBody>
      </p:sp>
      <p:sp>
        <p:nvSpPr>
          <p:cNvPr id="13" name="Text Placeholder 12">
            <a:extLst>
              <a:ext uri="{FF2B5EF4-FFF2-40B4-BE49-F238E27FC236}">
                <a16:creationId xmlns:a16="http://schemas.microsoft.com/office/drawing/2014/main" id="{BF1E149F-49C3-7FB9-37C9-2380A922C995}"/>
              </a:ext>
            </a:extLst>
          </p:cNvPr>
          <p:cNvSpPr>
            <a:spLocks noGrp="1"/>
          </p:cNvSpPr>
          <p:nvPr>
            <p:ph type="body" sz="quarter" idx="14"/>
          </p:nvPr>
        </p:nvSpPr>
        <p:spPr>
          <a:xfrm>
            <a:off x="103448" y="4713451"/>
            <a:ext cx="3714750" cy="537712"/>
          </a:xfrm>
        </p:spPr>
        <p:txBody>
          <a:bodyPr/>
          <a:lstStyle/>
          <a:p>
            <a:endParaRPr lang="en-US" dirty="0"/>
          </a:p>
        </p:txBody>
      </p:sp>
      <p:pic>
        <p:nvPicPr>
          <p:cNvPr id="3" name="Picture 2">
            <a:extLst>
              <a:ext uri="{FF2B5EF4-FFF2-40B4-BE49-F238E27FC236}">
                <a16:creationId xmlns:a16="http://schemas.microsoft.com/office/drawing/2014/main" id="{A9A76910-8CED-4832-0C94-E697894A1AA2}"/>
              </a:ext>
            </a:extLst>
          </p:cNvPr>
          <p:cNvPicPr>
            <a:picLocks noChangeAspect="1"/>
          </p:cNvPicPr>
          <p:nvPr/>
        </p:nvPicPr>
        <p:blipFill>
          <a:blip r:embed="rId13"/>
          <a:stretch>
            <a:fillRect/>
          </a:stretch>
        </p:blipFill>
        <p:spPr>
          <a:xfrm>
            <a:off x="5078127" y="4320710"/>
            <a:ext cx="6776115" cy="1463731"/>
          </a:xfrm>
          <a:prstGeom prst="rect">
            <a:avLst/>
          </a:prstGeom>
        </p:spPr>
      </p:pic>
      <p:pic>
        <p:nvPicPr>
          <p:cNvPr id="2" name="Picture 1">
            <a:extLst>
              <a:ext uri="{FF2B5EF4-FFF2-40B4-BE49-F238E27FC236}">
                <a16:creationId xmlns:a16="http://schemas.microsoft.com/office/drawing/2014/main" id="{8CD6913B-5E71-3975-E05B-5E3A5759D80D}"/>
              </a:ext>
            </a:extLst>
          </p:cNvPr>
          <p:cNvPicPr>
            <a:picLocks noChangeAspect="1"/>
          </p:cNvPicPr>
          <p:nvPr/>
        </p:nvPicPr>
        <p:blipFill>
          <a:blip r:embed="rId14"/>
          <a:stretch>
            <a:fillRect/>
          </a:stretch>
        </p:blipFill>
        <p:spPr>
          <a:xfrm>
            <a:off x="5078126" y="5045036"/>
            <a:ext cx="6776116" cy="1076011"/>
          </a:xfrm>
          <a:prstGeom prst="rect">
            <a:avLst/>
          </a:prstGeom>
        </p:spPr>
      </p:pic>
      <p:pic>
        <p:nvPicPr>
          <p:cNvPr id="7" name="Picture 6">
            <a:extLst>
              <a:ext uri="{FF2B5EF4-FFF2-40B4-BE49-F238E27FC236}">
                <a16:creationId xmlns:a16="http://schemas.microsoft.com/office/drawing/2014/main" id="{4AC9BE00-57A8-682F-0F61-E785A2BCB804}"/>
              </a:ext>
            </a:extLst>
          </p:cNvPr>
          <p:cNvPicPr>
            <a:picLocks noChangeAspect="1"/>
          </p:cNvPicPr>
          <p:nvPr/>
        </p:nvPicPr>
        <p:blipFill>
          <a:blip r:embed="rId15"/>
          <a:stretch>
            <a:fillRect/>
          </a:stretch>
        </p:blipFill>
        <p:spPr>
          <a:xfrm>
            <a:off x="46296" y="1414620"/>
            <a:ext cx="4582852" cy="3078843"/>
          </a:xfrm>
          <a:prstGeom prst="rect">
            <a:avLst/>
          </a:prstGeom>
          <a:ln w="3175">
            <a:solidFill>
              <a:schemeClr val="dk1"/>
            </a:solidFill>
          </a:ln>
        </p:spPr>
      </p:pic>
    </p:spTree>
    <p:extLst>
      <p:ext uri="{BB962C8B-B14F-4D97-AF65-F5344CB8AC3E}">
        <p14:creationId xmlns:p14="http://schemas.microsoft.com/office/powerpoint/2010/main" val="387773363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FY23 ANSRP IPR Template.potx" id="{D0E80316-90E3-403E-955E-026EA6201F43}" vid="{2BC9C6BC-C297-4F0D-94F0-C5114AD82D7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462</TotalTime>
  <Words>1296</Words>
  <Application>Microsoft Macintosh PowerPoint</Application>
  <PresentationFormat>Widescreen</PresentationFormat>
  <Paragraphs>65</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Incorporating nutrient flow into overland flow and groundwater models to better predict ecological response across large scales  Todd E. Steissberg, PhD, PE</vt:lpstr>
      <vt:lpstr>Incorporating nutrient flow into overland flow and groundwater models to better predict ecological response across large scales</vt:lpstr>
      <vt:lpstr>Incorporating nutrient flow into overland flow and groundwater models to better predict ecological response across large scales</vt:lpstr>
      <vt:lpstr>Incorporating nutrient flow into overland flow and groundwater models to better predict ecological response across large scales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Incorporating nutrient flow into overland flow and groundwater models to better predict ecological response across large scales Todd E. Steissberg, PhD, PE</dc:title>
  <dc:creator>Steissberg, Todd E CIV USARMY CEERD-EL (USA)</dc:creator>
  <cp:lastModifiedBy>Todd Steissberg</cp:lastModifiedBy>
  <cp:revision>78</cp:revision>
  <dcterms:created xsi:type="dcterms:W3CDTF">2023-07-20T14:25:31Z</dcterms:created>
  <dcterms:modified xsi:type="dcterms:W3CDTF">2024-02-09T22:06:55Z</dcterms:modified>
</cp:coreProperties>
</file>