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6" r:id="rId3"/>
    <p:sldId id="283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0D9"/>
    <a:srgbClr val="9BC5B7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6600-38C5-D9C2-64DD-3F8C24724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7650F-F240-69DC-FE9A-7B473B335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12E2-20AD-FB24-52D7-6B638889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D794-777E-43E6-86BC-14ADEF70C879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90ADD-0152-609C-4CD1-291EE2D0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843C-8509-F362-B72E-44F51AA5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B61-8503-4E30-8C2B-469180DE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B36E-ACB8-A43D-AD8D-170CD812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A248D-2A31-2F62-6320-FBB44DB93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62AF-6E82-8E1B-8342-BA767852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D794-777E-43E6-86BC-14ADEF70C879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ECDD-6E1B-9418-ADBC-4D0C3BF8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864AA-CB76-AB92-28EF-F1DD8EF9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B61-8503-4E30-8C2B-469180DE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6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C4ADD-70D2-5CD8-34D2-EDA828BE2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6B554-FE34-7331-A8E5-366A49092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806F5-9183-4B23-9E5D-D12D9096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D794-777E-43E6-86BC-14ADEF70C879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D850D-FD99-ADB9-7D2A-335C31D8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A3064-683B-7F39-7720-CF30C04C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B61-8503-4E30-8C2B-469180DE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6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4DBC-A35E-B0E5-45B5-C6D0F599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768F-FA4A-9807-43F4-DFBD0D032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54CEE-75EA-0AC7-DF5B-F65292A8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D794-777E-43E6-86BC-14ADEF70C879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50B21-C8FF-73A3-7CCB-766785A1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5CF0-8CB4-71A0-8C21-5685ECD1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B61-8503-4E30-8C2B-469180DE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6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F3D1-E276-F462-F399-6D695C50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EF0F0-8926-34EA-3EF3-3423EE57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37B61-423E-BBFB-37AA-45D5CE59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D794-777E-43E6-86BC-14ADEF70C879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014E2-A179-66E4-00B9-73060597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3F1C3-0DAC-F334-589C-8CC02AD0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B61-8503-4E30-8C2B-469180DE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0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946E-D9DE-BF23-FAE5-A049399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9310D-EB77-DEAB-9080-41E16A2F7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1E9EE-8BF0-7A88-0B0C-3A2D9067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C45B3-78BA-D9DF-5F80-1ACCC853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D794-777E-43E6-86BC-14ADEF70C879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6ED56-75BA-394E-0342-ABEFD218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177A0-3E5F-FACE-4C05-B07D7C0E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B61-8503-4E30-8C2B-469180DE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7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A160-0477-460A-05F7-9C4E42F8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3FD50-9A73-295E-2EF7-A5F9E40E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A14B3-2C87-C135-08B6-DD0551552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2BD2C-2412-FB55-3B4F-BC9874BCC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73F08-9825-1BA6-93DF-332CD0EB0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F8621-B5EC-CC18-6C59-489AE10D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D794-777E-43E6-86BC-14ADEF70C879}" type="datetimeFigureOut">
              <a:rPr lang="en-US" smtClean="0"/>
              <a:t>5/23/24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D3378-FBEC-11AB-5D4D-23B5DE41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B6FF4-10F3-0A9F-D090-C64AF767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B61-8503-4E30-8C2B-469180DE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8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0A21-3E0D-4E4B-F8DE-B59DF0B7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3E569-8564-9B9F-EF5B-2540672C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D794-777E-43E6-86BC-14ADEF70C879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1C346-D6A0-DB6A-618A-037FF885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7E209-DD0F-BA4F-AD51-8CDEF713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B61-8503-4E30-8C2B-469180DE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5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8F215-4DB0-C083-E6D7-AF1808F5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D794-777E-43E6-86BC-14ADEF70C879}" type="datetimeFigureOut">
              <a:rPr lang="en-US" smtClean="0"/>
              <a:t>5/23/24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41FBC-1765-31E0-60FF-816E2509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87552-5B44-482F-DBCD-6309AE7A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B61-8503-4E30-8C2B-469180DE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8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3BAC-ECB0-FFA1-7139-CBEAE024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BD5A3-1449-55E5-BB6F-88A9C7C27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B07D9-3A7A-CFA2-DA9C-4ED0997D7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F7E18-9ADB-E4D5-D920-4E8C7001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D794-777E-43E6-86BC-14ADEF70C879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1668C-1C45-40A2-E696-CD1DEB6A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5B3FA-C991-EDD4-C0C9-7AA1F377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B61-8503-4E30-8C2B-469180DE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48BA-2EA2-8FBD-9EFB-980F97FD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2535B-BFDC-0CAE-9A26-BBEBDF4EE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5BAF5-8A3D-404C-E5E2-30CAC12F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BC391-6641-CCE9-47BD-566F4C4A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D794-777E-43E6-86BC-14ADEF70C879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62FDD-7CE2-3723-05EE-29C35D66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2A420-A753-7DC4-1CDC-07E72BE0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B61-8503-4E30-8C2B-469180DE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0D73B-75AA-400C-CE09-8104B4B0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DE1A1-2FE4-5C49-3F38-1F144DF8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3564F-799E-8F9A-5D53-FEE2143EE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8D794-777E-43E6-86BC-14ADEF70C879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60375-0E07-36F6-BDC2-FD524B307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DEFA0-4CE2-44CE-8EA6-0CC9C9750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2B61-8503-4E30-8C2B-469180DE3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69"/>
            <a:ext cx="12193057" cy="127417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396702" y="4467398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Operational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HAB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Management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35225" y="5474696"/>
            <a:ext cx="3994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Probabilistic = Parameterize constituent relationships using statistics and build system of equations to describe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0576" y="5474696"/>
            <a:ext cx="1751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CE-QUAL-W2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CE-QUAL-ICM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Countless others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97997" y="1758126"/>
            <a:ext cx="11964064" cy="1200329"/>
            <a:chOff x="106016" y="1538454"/>
            <a:chExt cx="11964064" cy="1200329"/>
          </a:xfrm>
        </p:grpSpPr>
        <p:sp>
          <p:nvSpPr>
            <p:cNvPr id="25" name="Rectangle 24"/>
            <p:cNvSpPr/>
            <p:nvPr/>
          </p:nvSpPr>
          <p:spPr>
            <a:xfrm>
              <a:off x="106016" y="1547238"/>
              <a:ext cx="11964064" cy="93870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1849" y="1538454"/>
              <a:ext cx="48584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Deterministic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= Parameterize constituent relationships using empirical data to build system of equations to that describe system behavior.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49086" y="1562611"/>
              <a:ext cx="24983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CE-QUAL-W2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CE-QUAL-ICM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Numerical and analytical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63811" y="1538454"/>
              <a:ext cx="33065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Works best when constituent relationships are well known and static and homogeneous.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6016" y="5474696"/>
            <a:ext cx="11981739" cy="1200329"/>
            <a:chOff x="106016" y="5474696"/>
            <a:chExt cx="11981739" cy="1200329"/>
          </a:xfrm>
        </p:grpSpPr>
        <p:sp>
          <p:nvSpPr>
            <p:cNvPr id="33" name="Rectangle 32"/>
            <p:cNvSpPr/>
            <p:nvPr/>
          </p:nvSpPr>
          <p:spPr>
            <a:xfrm>
              <a:off x="106016" y="5496000"/>
              <a:ext cx="11964064" cy="93870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4"/>
                </a:gs>
                <a:gs pos="83000">
                  <a:schemeClr val="accent4"/>
                </a:gs>
                <a:gs pos="100000">
                  <a:schemeClr val="accent4"/>
                </a:gs>
              </a:gsLst>
              <a:lin ang="10800000" scaled="1"/>
              <a:tileRect/>
            </a:gra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9737" y="5496000"/>
              <a:ext cx="48584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Probabilistic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= Use statistical parameterization and relationships to build system of equations that describe system behavior.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06931" y="5492877"/>
              <a:ext cx="16042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BMA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Random Forest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Driven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79846" y="5474696"/>
              <a:ext cx="46079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Most useful when constituent relationships have uncertainty but there is lots of field data to fully bracket the uncertainty.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5435" y="1315366"/>
            <a:ext cx="791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Objective: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Create tools to prevent, mitigate, and monitor HABs at USACE projects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49737" y="2702760"/>
            <a:ext cx="11912324" cy="2779465"/>
            <a:chOff x="2320688" y="2652071"/>
            <a:chExt cx="11912324" cy="2779465"/>
          </a:xfrm>
        </p:grpSpPr>
        <p:sp>
          <p:nvSpPr>
            <p:cNvPr id="3" name="Rectangle 2"/>
            <p:cNvSpPr/>
            <p:nvPr/>
          </p:nvSpPr>
          <p:spPr>
            <a:xfrm>
              <a:off x="4809744" y="3272659"/>
              <a:ext cx="1609344" cy="151790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459736" y="3085083"/>
              <a:ext cx="2350008" cy="333889"/>
            </a:xfrm>
            <a:prstGeom prst="straightConnector1">
              <a:avLst/>
            </a:prstGeom>
            <a:ln w="3492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476520">
              <a:off x="2469246" y="2894563"/>
              <a:ext cx="2030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Hydro-Meteorology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6312" y="3502894"/>
              <a:ext cx="1777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BioGeoChemical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Processes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21081322">
              <a:off x="2320688" y="4403038"/>
              <a:ext cx="2180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Hydraulics and Operations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578939" y="4078433"/>
              <a:ext cx="2267381" cy="22844"/>
            </a:xfrm>
            <a:prstGeom prst="straightConnector1">
              <a:avLst/>
            </a:prstGeom>
            <a:ln w="3492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2496312" y="4774822"/>
              <a:ext cx="2350008" cy="360211"/>
            </a:xfrm>
            <a:prstGeom prst="straightConnector1">
              <a:avLst/>
            </a:prstGeom>
            <a:ln w="3492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" idx="0"/>
            </p:cNvCxnSpPr>
            <p:nvPr/>
          </p:nvCxnSpPr>
          <p:spPr>
            <a:xfrm flipH="1" flipV="1">
              <a:off x="5609943" y="2652071"/>
              <a:ext cx="4473" cy="620588"/>
            </a:xfrm>
            <a:prstGeom prst="straightConnector1">
              <a:avLst/>
            </a:prstGeom>
            <a:ln w="34925">
              <a:solidFill>
                <a:srgbClr val="00B05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632704" y="4808610"/>
              <a:ext cx="0" cy="622926"/>
            </a:xfrm>
            <a:prstGeom prst="straightConnector1">
              <a:avLst/>
            </a:prstGeom>
            <a:ln w="34925">
              <a:solidFill>
                <a:srgbClr val="00B05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7004304" y="3124259"/>
              <a:ext cx="7228708" cy="18306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92D050"/>
                </a:gs>
                <a:gs pos="83000">
                  <a:srgbClr val="92D050"/>
                </a:gs>
                <a:gs pos="100000">
                  <a:srgbClr val="92D050"/>
                </a:gs>
              </a:gsLst>
              <a:lin ang="108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6448364" y="4068449"/>
              <a:ext cx="570578" cy="1497"/>
            </a:xfrm>
            <a:prstGeom prst="straightConnector1">
              <a:avLst/>
            </a:prstGeom>
            <a:ln w="34925">
              <a:solidFill>
                <a:srgbClr val="00B05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862629" y="3381971"/>
            <a:ext cx="3115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Hybrid, Blended, Physics Informed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Use deterministic modeling for some constituents and probabilistic for others.  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68657" y="3327505"/>
            <a:ext cx="3501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Works best when some aspects of system are well known and homogeneous and others are uncertain, heterogeneous, or dynamic.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 txBox="1">
            <a:spLocks/>
          </p:cNvSpPr>
          <p:nvPr/>
        </p:nvSpPr>
        <p:spPr>
          <a:xfrm>
            <a:off x="2054659" y="126071"/>
            <a:ext cx="8083738" cy="1226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Expanding the USACE Toolkit for HABs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Calibri Light" panose="020F0302020204030204"/>
              </a:rPr>
              <a:t>Water Quality and Contaminant Modeling, USACE-ERDC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Drs.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 Jodi L. Ryder, Todd E. Steissberg, Barry W. Bunch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723"/>
            <a:ext cx="3097036" cy="8657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95844" y="6557829"/>
            <a:ext cx="2697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AE0D9"/>
                </a:solidFill>
              </a:rPr>
              <a:t>Jodi.L.Ryder@usace.army.mil, May 2024</a:t>
            </a:r>
          </a:p>
        </p:txBody>
      </p:sp>
    </p:spTree>
    <p:extLst>
      <p:ext uri="{BB962C8B-B14F-4D97-AF65-F5344CB8AC3E}">
        <p14:creationId xmlns:p14="http://schemas.microsoft.com/office/powerpoint/2010/main" val="346937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7" t="4906" r="-147" b="-4906"/>
          <a:stretch/>
        </p:blipFill>
        <p:spPr>
          <a:xfrm>
            <a:off x="7747346" y="1772217"/>
            <a:ext cx="4415742" cy="278338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7466559" y="5285968"/>
            <a:ext cx="3890554" cy="972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 txBox="1">
            <a:spLocks/>
          </p:cNvSpPr>
          <p:nvPr/>
        </p:nvSpPr>
        <p:spPr>
          <a:xfrm>
            <a:off x="1424260" y="-5099"/>
            <a:ext cx="79403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Evaluation of Historic Water Quality Information and Cyanobacteria Harmful Algae Bloom Events</a:t>
            </a:r>
            <a:br>
              <a:rPr lang="en-US" sz="2000" b="1" dirty="0"/>
            </a:br>
            <a:r>
              <a:rPr lang="en-US" sz="1600" b="1" dirty="0"/>
              <a:t>Jodi L. Ryder (jodi.l.ryder@usace.army.mil, 601-631-1852), Jeremy Kellett (NAE)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325" y="2553427"/>
            <a:ext cx="4440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4"/>
              </a:buClr>
              <a:buSzPct val="140000"/>
            </a:pPr>
            <a:r>
              <a:rPr lang="en-US" sz="1600" b="1" dirty="0"/>
              <a:t>Technical Approach</a:t>
            </a:r>
          </a:p>
          <a:p>
            <a:pPr>
              <a:buClr>
                <a:schemeClr val="accent4"/>
              </a:buClr>
              <a:buSzPct val="140000"/>
            </a:pPr>
            <a:r>
              <a:rPr lang="en-US" sz="1400" dirty="0"/>
              <a:t>Create algorithms within a unified USACE-wide Enterprise Water Quality Database (EWQDB) for database extraction, statistical analysis, and post-processing to generate a HAB Vulnerability Index (HVI)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324" y="1509797"/>
            <a:ext cx="46881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Overall Objective</a:t>
            </a:r>
          </a:p>
          <a:p>
            <a:r>
              <a:rPr lang="en-US" sz="1400" dirty="0"/>
              <a:t>Identify high value water quality and phytoplankton parameters and maximize the information contained in diverse data types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5B5B3-F9AB-D760-62C8-3E5330C09033}"/>
              </a:ext>
            </a:extLst>
          </p:cNvPr>
          <p:cNvSpPr txBox="1"/>
          <p:nvPr/>
        </p:nvSpPr>
        <p:spPr>
          <a:xfrm>
            <a:off x="4581336" y="1511188"/>
            <a:ext cx="3144765" cy="5016758"/>
          </a:xfrm>
          <a:prstGeom prst="rect">
            <a:avLst/>
          </a:prstGeom>
          <a:solidFill>
            <a:srgbClr val="CAE0D9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Functionalities created for EWQDB </a:t>
            </a:r>
          </a:p>
          <a:p>
            <a:r>
              <a:rPr lang="en-US" sz="1600" dirty="0"/>
              <a:t>   Data inventory</a:t>
            </a:r>
          </a:p>
          <a:p>
            <a:r>
              <a:rPr lang="en-US" sz="1600" dirty="0"/>
              <a:t>   Inventory maps</a:t>
            </a:r>
          </a:p>
          <a:p>
            <a:r>
              <a:rPr lang="en-US" sz="1600" dirty="0"/>
              <a:t>   Date </a:t>
            </a:r>
            <a:r>
              <a:rPr lang="en-US" sz="1600" dirty="0" err="1"/>
              <a:t>heatmaps</a:t>
            </a:r>
            <a:endParaRPr lang="en-US" sz="1600" dirty="0"/>
          </a:p>
          <a:p>
            <a:r>
              <a:rPr lang="en-US" sz="1600" dirty="0"/>
              <a:t>   Multi-</a:t>
            </a:r>
            <a:r>
              <a:rPr lang="en-US" sz="1600" dirty="0" err="1"/>
              <a:t>factoral</a:t>
            </a:r>
            <a:r>
              <a:rPr lang="en-US" sz="1600" dirty="0"/>
              <a:t> filtering</a:t>
            </a:r>
          </a:p>
          <a:p>
            <a:endParaRPr lang="en-US" sz="1600" b="1" dirty="0"/>
          </a:p>
          <a:p>
            <a:r>
              <a:rPr lang="en-US" sz="1600" b="1" dirty="0"/>
              <a:t>Physical data capabilities</a:t>
            </a:r>
          </a:p>
          <a:p>
            <a:r>
              <a:rPr lang="en-US" sz="1600" dirty="0"/>
              <a:t>   Temperature profile </a:t>
            </a:r>
            <a:r>
              <a:rPr lang="en-US" sz="1600" dirty="0" err="1"/>
              <a:t>timeseries</a:t>
            </a:r>
            <a:endParaRPr lang="en-US" sz="1600" dirty="0"/>
          </a:p>
          <a:p>
            <a:endParaRPr lang="en-US" sz="1600" b="1" dirty="0"/>
          </a:p>
          <a:p>
            <a:r>
              <a:rPr lang="en-US" sz="1600" b="1" dirty="0"/>
              <a:t>Chemical data capabilities</a:t>
            </a:r>
          </a:p>
          <a:p>
            <a:r>
              <a:rPr lang="en-US" sz="1600" dirty="0"/>
              <a:t>  Event and annual statistical charts</a:t>
            </a:r>
          </a:p>
          <a:p>
            <a:r>
              <a:rPr lang="en-US" sz="1600" dirty="0"/>
              <a:t>  Carlson Indicies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Vollenweider</a:t>
            </a:r>
            <a:r>
              <a:rPr lang="en-US" sz="1600" dirty="0"/>
              <a:t> Indicies</a:t>
            </a:r>
          </a:p>
          <a:p>
            <a:endParaRPr lang="en-US" sz="1600" b="1" dirty="0"/>
          </a:p>
          <a:p>
            <a:r>
              <a:rPr lang="en-US" sz="1600" b="1" dirty="0"/>
              <a:t>Biologic data capabilities</a:t>
            </a:r>
          </a:p>
          <a:p>
            <a:r>
              <a:rPr lang="en-US" sz="1600" dirty="0"/>
              <a:t>  Taxonomic diversity plots</a:t>
            </a:r>
          </a:p>
          <a:p>
            <a:r>
              <a:rPr lang="en-US" sz="1600" dirty="0"/>
              <a:t>  Shannon diversity index</a:t>
            </a:r>
          </a:p>
          <a:p>
            <a:endParaRPr lang="en-US" sz="1600" dirty="0"/>
          </a:p>
          <a:p>
            <a:r>
              <a:rPr lang="en-US" sz="1600" b="1" dirty="0"/>
              <a:t>Continuing Development</a:t>
            </a:r>
          </a:p>
          <a:p>
            <a:r>
              <a:rPr lang="en-US" sz="1600" dirty="0"/>
              <a:t>HAB Vulnerability Index (HVI)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347" y="4791621"/>
            <a:ext cx="4257739" cy="153018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495844" y="6557829"/>
            <a:ext cx="2697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AE0D9"/>
                </a:solidFill>
              </a:rPr>
              <a:t>Jodi.L.Ryder@usace.army.mil, May 2024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3057" cy="1274174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 txBox="1">
            <a:spLocks/>
          </p:cNvSpPr>
          <p:nvPr/>
        </p:nvSpPr>
        <p:spPr>
          <a:xfrm>
            <a:off x="2054659" y="126071"/>
            <a:ext cx="8083738" cy="1226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 Light" panose="020F0302020204030204"/>
              </a:rPr>
              <a:t>Operationalizing Water Quality Data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3723"/>
            <a:ext cx="3097036" cy="86570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776837" y="1510730"/>
            <a:ext cx="4307249" cy="338554"/>
          </a:xfrm>
          <a:prstGeom prst="rect">
            <a:avLst/>
          </a:prstGeom>
          <a:solidFill>
            <a:srgbClr val="CAE0D9">
              <a:alpha val="27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Taxonomic diversity plots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776838" y="1509245"/>
            <a:ext cx="4307249" cy="2919385"/>
          </a:xfrm>
          <a:prstGeom prst="roundRect">
            <a:avLst>
              <a:gd name="adj" fmla="val 1501"/>
            </a:avLst>
          </a:prstGeom>
          <a:noFill/>
          <a:ln w="19050">
            <a:solidFill>
              <a:srgbClr val="CA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776837" y="4492177"/>
            <a:ext cx="4307249" cy="1938683"/>
          </a:xfrm>
          <a:prstGeom prst="roundRect">
            <a:avLst>
              <a:gd name="adj" fmla="val 1501"/>
            </a:avLst>
          </a:prstGeom>
          <a:noFill/>
          <a:ln w="19050">
            <a:solidFill>
              <a:srgbClr val="CA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776837" y="4495019"/>
            <a:ext cx="4307249" cy="338554"/>
          </a:xfrm>
          <a:prstGeom prst="rect">
            <a:avLst/>
          </a:prstGeom>
          <a:solidFill>
            <a:srgbClr val="CAE0D9">
              <a:alpha val="27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Statistical charting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20081" y="3665328"/>
            <a:ext cx="4382253" cy="3169500"/>
            <a:chOff x="120081" y="3665328"/>
            <a:chExt cx="4150977" cy="295645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081" y="3665328"/>
              <a:ext cx="4150977" cy="2956451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2827020" y="4282440"/>
              <a:ext cx="708660" cy="273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27020" y="5667500"/>
              <a:ext cx="708660" cy="273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5749" y="5641699"/>
              <a:ext cx="708660" cy="273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99A88B-7687-B463-4972-6B734D62F1B0}"/>
              </a:ext>
            </a:extLst>
          </p:cNvPr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rgbClr val="61C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96702" y="4467398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Operational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HAB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Management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73874" y="6536005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May, 25, 2023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POC: Jodi.L.Ryder@usace.army.mil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6C2542-280F-55F7-CF8A-1720B48E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6" y="328452"/>
            <a:ext cx="693492" cy="6966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83C2E6-DCF9-A320-6F56-05E3418C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48" y="226788"/>
            <a:ext cx="2405456" cy="8664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BFEF93-2B50-FA7A-4E7A-80634493C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527" y="0"/>
            <a:ext cx="3996472" cy="1271016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6724F4DF-E267-92C7-05AF-ECA4AA223A47}"/>
              </a:ext>
            </a:extLst>
          </p:cNvPr>
          <p:cNvSpPr txBox="1">
            <a:spLocks/>
          </p:cNvSpPr>
          <p:nvPr/>
        </p:nvSpPr>
        <p:spPr>
          <a:xfrm>
            <a:off x="3321934" y="10345"/>
            <a:ext cx="57931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E6DB6-86A7-9248-8290-3DB8DF541A56}"/>
              </a:ext>
            </a:extLst>
          </p:cNvPr>
          <p:cNvSpPr txBox="1"/>
          <p:nvPr/>
        </p:nvSpPr>
        <p:spPr>
          <a:xfrm>
            <a:off x="132789" y="1550406"/>
            <a:ext cx="48257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 frequency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monitoring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 temperature profiles, chlorophyll-a,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phycocyanin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DO, water depth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628" y="1555769"/>
            <a:ext cx="4776746" cy="338554"/>
          </a:xfrm>
          <a:prstGeom prst="rect">
            <a:avLst/>
          </a:prstGeom>
          <a:solidFill>
            <a:srgbClr val="CAE0D9">
              <a:alpha val="27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34001" y="4308629"/>
            <a:ext cx="1807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AE0D9"/>
                </a:solidFill>
              </a:rPr>
              <a:t>Summers and Ryder, 2023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074568" y="1557540"/>
            <a:ext cx="3060256" cy="5045270"/>
          </a:xfrm>
          <a:prstGeom prst="roundRect">
            <a:avLst>
              <a:gd name="adj" fmla="val 1501"/>
            </a:avLst>
          </a:prstGeom>
          <a:noFill/>
          <a:ln w="19050">
            <a:solidFill>
              <a:srgbClr val="CA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444399" y="6587072"/>
            <a:ext cx="2697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AE0D9"/>
                </a:solidFill>
              </a:rPr>
              <a:t>Jodi.L.Ryder@usace.army.mil, May 2024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7" y="2679068"/>
            <a:ext cx="4974714" cy="3876942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26137"/>
              </p:ext>
            </p:extLst>
          </p:nvPr>
        </p:nvGraphicFramePr>
        <p:xfrm>
          <a:off x="8364032" y="4559851"/>
          <a:ext cx="2559660" cy="1887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830">
                  <a:extLst>
                    <a:ext uri="{9D8B030D-6E8A-4147-A177-3AD203B41FA5}">
                      <a16:colId xmlns:a16="http://schemas.microsoft.com/office/drawing/2014/main" val="156327011"/>
                    </a:ext>
                  </a:extLst>
                </a:gridCol>
                <a:gridCol w="1279830">
                  <a:extLst>
                    <a:ext uri="{9D8B030D-6E8A-4147-A177-3AD203B41FA5}">
                      <a16:colId xmlns:a16="http://schemas.microsoft.com/office/drawing/2014/main" val="3094006615"/>
                    </a:ext>
                  </a:extLst>
                </a:gridCol>
              </a:tblGrid>
              <a:tr h="4961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9E7FF"/>
                          </a:solidFill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Month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9E7FF"/>
                          </a:solidFill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%</a:t>
                      </a:r>
                      <a:r>
                        <a:rPr lang="en-US" sz="1200" b="1" dirty="0"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9E7FF"/>
                          </a:solidFill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Lakes</a:t>
                      </a:r>
                      <a:r>
                        <a:rPr lang="en-US" sz="1200" b="1" dirty="0"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F9E7FF"/>
                          </a:solidFill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en-US" sz="1200" b="1" baseline="0" dirty="0">
                          <a:solidFill>
                            <a:srgbClr val="F9E7FF"/>
                          </a:solidFill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SI Increasing</a:t>
                      </a:r>
                      <a:endParaRPr lang="en-US" sz="1200" b="1" dirty="0">
                        <a:solidFill>
                          <a:srgbClr val="F9E7FF"/>
                        </a:solidFill>
                        <a:latin typeface="+mn-lt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568931"/>
                  </a:ext>
                </a:extLst>
              </a:tr>
              <a:tr h="27829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917165"/>
                  </a:ext>
                </a:extLst>
              </a:tr>
              <a:tr h="27829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June</a:t>
                      </a:r>
                    </a:p>
                  </a:txBody>
                  <a:tcPr anchor="ctr">
                    <a:solidFill>
                      <a:srgbClr val="00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 anchor="ctr">
                    <a:solidFill>
                      <a:srgbClr val="00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9715"/>
                  </a:ext>
                </a:extLst>
              </a:tr>
              <a:tr h="27829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July</a:t>
                      </a:r>
                    </a:p>
                  </a:txBody>
                  <a:tcPr anchor="ctr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100%</a:t>
                      </a:r>
                    </a:p>
                  </a:txBody>
                  <a:tcPr anchor="ctr"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332970"/>
                  </a:ext>
                </a:extLst>
              </a:tr>
              <a:tr h="27829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673923"/>
                  </a:ext>
                </a:extLst>
              </a:tr>
              <a:tr h="27829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Sept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014694"/>
                  </a:ext>
                </a:extLst>
              </a:tr>
            </a:tbl>
          </a:graphicData>
        </a:graphic>
      </p:graphicFrame>
      <p:sp>
        <p:nvSpPr>
          <p:cNvPr id="39" name="Title 1">
            <a:extLst>
              <a:ext uri="{FF2B5EF4-FFF2-40B4-BE49-F238E27FC236}">
                <a16:creationId xmlns:a16="http://schemas.microsoft.com/office/drawing/2014/main" id="{6724F4DF-E267-92C7-05AF-ECA4AA223A47}"/>
              </a:ext>
            </a:extLst>
          </p:cNvPr>
          <p:cNvSpPr txBox="1">
            <a:spLocks/>
          </p:cNvSpPr>
          <p:nvPr/>
        </p:nvSpPr>
        <p:spPr>
          <a:xfrm>
            <a:off x="3450164" y="362017"/>
            <a:ext cx="5793129" cy="1007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Developing Deterministic Parameters that Enhance Monitoring </a:t>
            </a:r>
            <a:r>
              <a:rPr lang="en-US" sz="2800" b="1" dirty="0">
                <a:solidFill>
                  <a:prstClr val="black"/>
                </a:solidFill>
                <a:latin typeface="Calibri Light" panose="020F0302020204030204"/>
              </a:rPr>
              <a:t>Activities and Enable Probabilistic Modeling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B0DCFA0-8881-C941-5596-EA51525DE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7668" y="2367738"/>
            <a:ext cx="3866314" cy="199089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227668" y="1553430"/>
            <a:ext cx="3860167" cy="646331"/>
          </a:xfrm>
          <a:prstGeom prst="rect">
            <a:avLst/>
          </a:prstGeom>
          <a:solidFill>
            <a:srgbClr val="CAE0D9">
              <a:alpha val="27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Annual stratification patterns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climate effects on reservoirs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221240" y="1546458"/>
            <a:ext cx="3866596" cy="5065670"/>
          </a:xfrm>
          <a:prstGeom prst="roundRect">
            <a:avLst>
              <a:gd name="adj" fmla="val 1501"/>
            </a:avLst>
          </a:prstGeom>
          <a:noFill/>
          <a:ln w="19050">
            <a:solidFill>
              <a:srgbClr val="CA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334001" y="6396446"/>
            <a:ext cx="1807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AE0D9"/>
                </a:solidFill>
              </a:rPr>
              <a:t>Summers and Ryder, 2024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38A3D1-256A-491A-AD40-30684EBBD5B3}"/>
              </a:ext>
            </a:extLst>
          </p:cNvPr>
          <p:cNvSpPr txBox="1"/>
          <p:nvPr/>
        </p:nvSpPr>
        <p:spPr>
          <a:xfrm>
            <a:off x="5085250" y="1587100"/>
            <a:ext cx="30318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Verdana" panose="020B0604030504040204" pitchFamily="34" charset="0"/>
              </a:rPr>
              <a:t>Stability Index Vulnerability Analysis (SIVA) </a:t>
            </a:r>
          </a:p>
          <a:p>
            <a:r>
              <a:rPr lang="en-US" sz="1600" dirty="0">
                <a:ea typeface="Verdana" panose="020B0604030504040204" pitchFamily="34" charset="0"/>
              </a:rPr>
              <a:t>Utilizes the Schmidt </a:t>
            </a:r>
            <a:r>
              <a:rPr lang="en-US" sz="1600" dirty="0" err="1">
                <a:ea typeface="Verdana" panose="020B0604030504040204" pitchFamily="34" charset="0"/>
              </a:rPr>
              <a:t>Staility</a:t>
            </a:r>
            <a:r>
              <a:rPr lang="en-US" sz="1600" dirty="0">
                <a:ea typeface="Verdana" panose="020B0604030504040204" pitchFamily="34" charset="0"/>
              </a:rPr>
              <a:t> Index formulation of Sahoo (2016) to create a high frequency physically informed parameter for additional analysis. </a:t>
            </a:r>
          </a:p>
          <a:p>
            <a:endParaRPr lang="en-US" sz="1600" dirty="0">
              <a:ea typeface="Verdana" panose="020B0604030504040204" pitchFamily="34" charset="0"/>
            </a:endParaRPr>
          </a:p>
          <a:p>
            <a:endParaRPr lang="en-US" sz="1600" dirty="0">
              <a:ea typeface="Verdana" panose="020B0604030504040204" pitchFamily="34" charset="0"/>
            </a:endParaRPr>
          </a:p>
          <a:p>
            <a:r>
              <a:rPr lang="en-US" sz="1600" dirty="0">
                <a:ea typeface="Verdana" panose="020B0604030504040204" pitchFamily="34" charset="0"/>
              </a:rPr>
              <a:t>Forecasting HABs with Advanced Statistical Models </a:t>
            </a:r>
          </a:p>
          <a:p>
            <a:pPr algn="just"/>
            <a:endParaRPr lang="en-US" sz="1600" dirty="0">
              <a:ea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9417" y="4014068"/>
            <a:ext cx="2968410" cy="219932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074567" y="1546458"/>
            <a:ext cx="3060257" cy="646331"/>
          </a:xfrm>
          <a:prstGeom prst="rect">
            <a:avLst/>
          </a:prstGeom>
          <a:solidFill>
            <a:srgbClr val="CAE0D9">
              <a:alpha val="27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85038" y="1550405"/>
            <a:ext cx="4786336" cy="5052405"/>
          </a:xfrm>
          <a:prstGeom prst="roundRect">
            <a:avLst>
              <a:gd name="adj" fmla="val 1501"/>
            </a:avLst>
          </a:prstGeom>
          <a:noFill/>
          <a:ln w="19050">
            <a:solidFill>
              <a:srgbClr val="CA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80660" y="6111240"/>
            <a:ext cx="16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LSTM, GRU, etc.</a:t>
            </a:r>
          </a:p>
        </p:txBody>
      </p:sp>
    </p:spTree>
    <p:extLst>
      <p:ext uri="{BB962C8B-B14F-4D97-AF65-F5344CB8AC3E}">
        <p14:creationId xmlns:p14="http://schemas.microsoft.com/office/powerpoint/2010/main" val="47564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C99A88B-7687-B463-4972-6B734D62F1B0}"/>
              </a:ext>
            </a:extLst>
          </p:cNvPr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rgbClr val="61C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86C2542-280F-55F7-CF8A-1720B48E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6" y="328452"/>
            <a:ext cx="693492" cy="6966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83C2E6-DCF9-A320-6F56-05E3418C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48" y="226788"/>
            <a:ext cx="2405456" cy="86647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396702" y="4467398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Operational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HAB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8469" y="271451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B9D2F2-3749-4B04-A42D-3419F3BF8EE8}"/>
              </a:ext>
            </a:extLst>
          </p:cNvPr>
          <p:cNvSpPr txBox="1">
            <a:spLocks/>
          </p:cNvSpPr>
          <p:nvPr/>
        </p:nvSpPr>
        <p:spPr>
          <a:xfrm>
            <a:off x="6697056" y="1369804"/>
            <a:ext cx="3358637" cy="70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740" y="2003862"/>
            <a:ext cx="28957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HAWQS improves boundary information.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CE-QUAL-W2 enables a spatial component grounded in validated nutrient-water quality processes.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BMA machine learning adds a capability to integrate all available empirical data sources such as satellite imagery, water samples, and weather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278" y="1308994"/>
            <a:ext cx="9091963" cy="51755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73874" y="6536005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May, 25, 2023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POC: Jodi.L.Ryder@usace.army.mil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95844" y="6557829"/>
            <a:ext cx="2697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AE0D9"/>
                </a:solidFill>
              </a:rPr>
              <a:t>Jodi.L.Ryder@usace.army.mil, May 2024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015" y="1419087"/>
            <a:ext cx="2986471" cy="584775"/>
          </a:xfrm>
          <a:prstGeom prst="rect">
            <a:avLst/>
          </a:prstGeom>
          <a:solidFill>
            <a:srgbClr val="CAE0D9">
              <a:alpha val="27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Hybrid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Modeling System Under Development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6016" y="1417602"/>
            <a:ext cx="2986471" cy="4998438"/>
          </a:xfrm>
          <a:prstGeom prst="roundRect">
            <a:avLst>
              <a:gd name="adj" fmla="val 1501"/>
            </a:avLst>
          </a:prstGeom>
          <a:noFill/>
          <a:ln w="19050">
            <a:solidFill>
              <a:srgbClr val="CAE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677" y="-2099"/>
            <a:ext cx="3999323" cy="127417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 txBox="1">
            <a:spLocks/>
          </p:cNvSpPr>
          <p:nvPr/>
        </p:nvSpPr>
        <p:spPr>
          <a:xfrm>
            <a:off x="2180402" y="124266"/>
            <a:ext cx="80837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Improved HAB Prediction Using Hybrid Models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945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612</Words>
  <Application>Microsoft Macintosh PowerPoint</Application>
  <PresentationFormat>Widescreen</PresentationFormat>
  <Paragraphs>118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Ryder, Jodi L CIV USARMY CEERD-EL (USA)</dc:creator>
  <cp:lastModifiedBy>Steissberg, Todd E ERDC-RDE-EL-CA CIV</cp:lastModifiedBy>
  <cp:revision>21</cp:revision>
  <dcterms:created xsi:type="dcterms:W3CDTF">2023-01-31T16:36:37Z</dcterms:created>
  <dcterms:modified xsi:type="dcterms:W3CDTF">2024-05-23T17:58:33Z</dcterms:modified>
</cp:coreProperties>
</file>