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4"/>
  </p:notesMasterIdLst>
  <p:handoutMasterIdLst>
    <p:handoutMasterId r:id="rId15"/>
  </p:handoutMasterIdLst>
  <p:sldIdLst>
    <p:sldId id="256" r:id="rId3"/>
    <p:sldId id="379" r:id="rId4"/>
    <p:sldId id="381" r:id="rId5"/>
    <p:sldId id="383" r:id="rId6"/>
    <p:sldId id="481" r:id="rId7"/>
    <p:sldId id="483" r:id="rId8"/>
    <p:sldId id="482" r:id="rId9"/>
    <p:sldId id="480" r:id="rId10"/>
    <p:sldId id="479" r:id="rId11"/>
    <p:sldId id="485" r:id="rId12"/>
    <p:sldId id="484" r:id="rId1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BEDED"/>
    <a:srgbClr val="F1F8F9"/>
    <a:srgbClr val="ED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2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B980B342-48CC-406F-A9DE-42A3E8B5A7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2ED653F-54FD-4B51-976A-86F528DDF9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04" name="Rectangle 4">
            <a:extLst>
              <a:ext uri="{FF2B5EF4-FFF2-40B4-BE49-F238E27FC236}">
                <a16:creationId xmlns:a16="http://schemas.microsoft.com/office/drawing/2014/main" id="{D2627E17-93F4-44EC-BECE-43E4626A4E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10D50539-3C7E-4B05-BE23-DFC38302C9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D299CB-C521-453D-A253-520B7CAA9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FA24A4E-64CE-4789-B4B6-3DB0934032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2" tIns="46656" rIns="93312" bIns="46656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C34B1A6-3257-4EE6-BBB1-922240D3F1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2" tIns="46656" rIns="93312" bIns="46656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DF79CBD6-C23B-4E74-8450-63EC454DB2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B8EFD0B9-F181-4FAD-B15C-9BB0B110C0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2" tIns="46656" rIns="93312" bIns="46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CD574270-24D8-4A67-B7BC-73261641E4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2" tIns="46656" rIns="93312" bIns="46656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9911F5D5-3455-4900-8D66-95D79AE81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2" tIns="46656" rIns="93312" bIns="46656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36826D95-CC44-42FF-9962-D96C39633D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130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0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075" y="457200"/>
            <a:ext cx="2117725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00" y="457200"/>
            <a:ext cx="6200775" cy="5668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81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7597A7-AAEE-4D44-8E25-193B18EC3F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63AAD-A570-4E87-AA61-2CA271E91D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3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1EF2E2-F766-4EC3-BD3B-504C5A1606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8A6C9-F883-4878-8D09-025D23FE8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53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3EEEFC-9449-4773-8C56-5CD8581E5B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88DC8-BEC8-44D6-84B6-B2DEAA2F93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2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FB7904-8178-4A84-9486-68E2B949E8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55399-BE6E-4785-9616-703F2E8C89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56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C4A72-8B44-4049-B3BF-E737154DC9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6D01C-8C09-40B6-87B8-4A340A8FDA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10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E1C0899-BB03-4C63-8285-B639CFEF57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1A7A9-3784-420E-8BC6-4C9B1E3D6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545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37F3953-CFFE-4261-848B-29FCF84166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C535B-4A7D-462D-8B25-8F47172E7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72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A6B355-CF6F-4E7D-A7FD-6959729240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F3CC9-ABEA-40F9-89AA-F60771B12D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5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540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3FE8D8-8451-4C6F-BED8-42F8B8577A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B2391-B323-4970-9B18-79D08236C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449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489CF-28CB-44CF-BE23-E7E443363D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4988D-3043-4292-A5F4-05A4FE8EB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637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3FFC0C-B34F-4DA7-8FDB-EB71663EE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24E34-502A-4DD5-B5DD-9BE9488FFA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92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207714-DE9B-4B9B-8F2A-9AF85A8C2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A8E84-A2D4-4833-A163-9E927A115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819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D55682C-BED2-4067-A7E9-7D2BCCBEEF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4F993-E6A8-4373-8023-B37EBBE7C0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21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2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881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24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78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9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3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94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Line 19">
            <a:extLst>
              <a:ext uri="{FF2B5EF4-FFF2-40B4-BE49-F238E27FC236}">
                <a16:creationId xmlns:a16="http://schemas.microsoft.com/office/drawing/2014/main" id="{A7966841-303A-40FD-B47B-221EBB7BEA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24475" y="3352800"/>
            <a:ext cx="3819525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284C72EC-236D-498E-8108-65617ABF5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4572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 descr="ppt_camo_bkgrnd-02">
            <a:extLst>
              <a:ext uri="{FF2B5EF4-FFF2-40B4-BE49-F238E27FC236}">
                <a16:creationId xmlns:a16="http://schemas.microsoft.com/office/drawing/2014/main" id="{07E0C119-AAC9-46DC-93D5-3C24913C9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D18D6CD7-0128-470E-89B3-5B525A010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1A921F5-BFF2-49E3-92E3-CBAB86368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7662450-B012-4B7E-9A2B-590A2EC947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968E7F01-041C-4010-88FE-1B9185A755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34F20E99-D30D-4ED6-AF0E-DB45751F4AAC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e.pdx.edu/w2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Visio_Drawing1.vsdx"/><Relationship Id="rId7" Type="http://schemas.openxmlformats.org/officeDocument/2006/relationships/package" Target="../embeddings/Microsoft_Visio_Drawing3.vsdx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package" Target="../embeddings/Microsoft_Visio_Drawing5.vsdx"/><Relationship Id="rId5" Type="http://schemas.openxmlformats.org/officeDocument/2006/relationships/package" Target="../embeddings/Microsoft_Visio_Drawing2.vsdx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package" Target="../embeddings/Microsoft_Visio_Drawing4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D90A8D0-725F-46BA-A9EC-A36C931D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32046"/>
            <a:ext cx="8763000" cy="153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800" b="1" dirty="0">
                <a:solidFill>
                  <a:schemeClr val="tx2"/>
                </a:solidFill>
              </a:rPr>
              <a:t>2D Hydrodynamic and  Water Quality Model: CE-QUAL-W2 Version 4.5</a:t>
            </a:r>
          </a:p>
        </p:txBody>
      </p:sp>
      <p:sp>
        <p:nvSpPr>
          <p:cNvPr id="11267" name="Rectangle 13">
            <a:extLst>
              <a:ext uri="{FF2B5EF4-FFF2-40B4-BE49-F238E27FC236}">
                <a16:creationId xmlns:a16="http://schemas.microsoft.com/office/drawing/2014/main" id="{41072C81-4A40-4B1E-8B9F-C007E0B7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2" y="2231096"/>
            <a:ext cx="3465019" cy="92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b="1" dirty="0"/>
              <a:t>Zhonglong Zhang, PhD, PH, PE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b="1" dirty="0"/>
              <a:t>Research Professor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b="1" dirty="0"/>
              <a:t>Portland State university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1600" b="1" dirty="0"/>
          </a:p>
        </p:txBody>
      </p:sp>
      <p:pic>
        <p:nvPicPr>
          <p:cNvPr id="122" name="Picture 121" descr="Logo">
            <a:extLst>
              <a:ext uri="{FF2B5EF4-FFF2-40B4-BE49-F238E27FC236}">
                <a16:creationId xmlns:a16="http://schemas.microsoft.com/office/drawing/2014/main" id="{703D7F39-CBB0-41A6-B3C5-B277588902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0" y="25448"/>
            <a:ext cx="4570730" cy="640080"/>
          </a:xfrm>
          <a:prstGeom prst="rect">
            <a:avLst/>
          </a:prstGeom>
          <a:noFill/>
        </p:spPr>
      </p:pic>
      <p:sp>
        <p:nvSpPr>
          <p:cNvPr id="123" name="Rectangle 13">
            <a:extLst>
              <a:ext uri="{FF2B5EF4-FFF2-40B4-BE49-F238E27FC236}">
                <a16:creationId xmlns:a16="http://schemas.microsoft.com/office/drawing/2014/main" id="{615ECC72-4293-404A-8A8F-5C0EE8C5F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789" y="2246267"/>
            <a:ext cx="5528570" cy="83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 i="0" dirty="0">
                <a:effectLst/>
                <a:latin typeface="+mn-lt"/>
              </a:rPr>
              <a:t>Todd </a:t>
            </a:r>
            <a:r>
              <a:rPr lang="en-US" sz="1600" b="1" i="0" dirty="0" err="1">
                <a:effectLst/>
                <a:latin typeface="+mn-lt"/>
              </a:rPr>
              <a:t>Steissberg</a:t>
            </a:r>
            <a:r>
              <a:rPr lang="en-US" altLang="en-US" sz="1600" b="1" dirty="0">
                <a:latin typeface="+mn-lt"/>
              </a:rPr>
              <a:t>, PhD, PE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b="1" dirty="0">
                <a:latin typeface="+mn-lt"/>
              </a:rPr>
              <a:t>Research </a:t>
            </a:r>
            <a:r>
              <a:rPr lang="en-US" sz="1600" b="1" i="0" dirty="0">
                <a:effectLst/>
                <a:latin typeface="+mn-lt"/>
              </a:rPr>
              <a:t>Environmental Engineer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600" b="1" i="0" dirty="0">
                <a:effectLst/>
                <a:latin typeface="+mn-lt"/>
              </a:rPr>
              <a:t>U.S. Army Engineer Research and Development Center</a:t>
            </a:r>
            <a:endParaRPr lang="en-US" altLang="en-US" sz="1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1397C-3366-4343-84BE-F2034A4B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2" y="3203733"/>
            <a:ext cx="5216148" cy="3649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F61A964-BE57-48CB-BC7E-2BBE38BF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00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Mercury (Hg) Cycle Module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16DDCA-E296-4ACD-943B-CE5A295A5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1152524"/>
            <a:ext cx="121307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DBFF0944-108C-4AFD-994F-35F54647C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70"/>
              </p:ext>
            </p:extLst>
          </p:nvPr>
        </p:nvGraphicFramePr>
        <p:xfrm>
          <a:off x="1255278" y="1956655"/>
          <a:ext cx="7162954" cy="427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5730363" imgH="3417488" progId="Visio.Drawing.15">
                  <p:embed/>
                </p:oleObj>
              </mc:Choice>
              <mc:Fallback>
                <p:oleObj name="Visio" r:id="rId3" imgW="5730363" imgH="34174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78" y="1956655"/>
                        <a:ext cx="7162954" cy="4271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620BDE-35BE-4420-9D49-97650883CE78}"/>
              </a:ext>
            </a:extLst>
          </p:cNvPr>
          <p:cNvSpPr txBox="1"/>
          <p:nvPr/>
        </p:nvSpPr>
        <p:spPr>
          <a:xfrm>
            <a:off x="2055277" y="6236341"/>
            <a:ext cx="5075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Conceptual Mercury Cycle in a Water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46B10-FBF6-419E-9FA9-B93A6511C2A6}"/>
              </a:ext>
            </a:extLst>
          </p:cNvPr>
          <p:cNvSpPr txBox="1"/>
          <p:nvPr/>
        </p:nvSpPr>
        <p:spPr>
          <a:xfrm>
            <a:off x="1572417" y="1474901"/>
            <a:ext cx="6442030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en-US" sz="2000" b="1" dirty="0">
                <a:ea typeface="ＭＳ Ｐゴシック" panose="020B0600070205080204" pitchFamily="34" charset="-128"/>
              </a:rPr>
              <a:t>Elemental Hg          Inorganic Hg        Methylmercury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3671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F61A964-BE57-48CB-BC7E-2BBE38BF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00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Acknowledgements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0AC42-60E4-4347-89ED-527111F93819}"/>
              </a:ext>
            </a:extLst>
          </p:cNvPr>
          <p:cNvSpPr txBox="1"/>
          <p:nvPr/>
        </p:nvSpPr>
        <p:spPr>
          <a:xfrm>
            <a:off x="434188" y="1433600"/>
            <a:ext cx="8138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sz="2800" dirty="0"/>
              <a:t>CE-QUAL-W2 Version 4.5 was specially supported by the ERDC Environmental Laboratory and Portland District of U.S. Army Corps of Engineers.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3034C-13FE-43B3-91B6-15A0EC4008A9}"/>
              </a:ext>
            </a:extLst>
          </p:cNvPr>
          <p:cNvSpPr/>
          <p:nvPr/>
        </p:nvSpPr>
        <p:spPr>
          <a:xfrm>
            <a:off x="434188" y="3590371"/>
            <a:ext cx="47275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Model download:</a:t>
            </a:r>
            <a:endParaRPr lang="en-US" sz="3200" i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hlinkClick r:id="rId2"/>
            </a:endParaRPr>
          </a:p>
          <a:p>
            <a:r>
              <a:rPr lang="en-US" sz="3200" i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http://www.cee.pdx.edu/w2/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60400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6D08B2D-1A13-4DED-B383-024773E2B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CE-QUAL-W2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91D4706-A593-48DE-8DFB-3874D0443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393825"/>
            <a:ext cx="8496300" cy="4800600"/>
          </a:xfrm>
        </p:spPr>
        <p:txBody>
          <a:bodyPr/>
          <a:lstStyle/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Laterally-averaged longitudinal/vertical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2D </a:t>
            </a:r>
            <a:r>
              <a:rPr lang="en-US" altLang="en-US" sz="2400" dirty="0">
                <a:ea typeface="ＭＳ Ｐゴシック" panose="020B0600070205080204" pitchFamily="34" charset="-128"/>
              </a:rPr>
              <a:t>hydrodynamic and water quality model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– open source </a:t>
            </a:r>
          </a:p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GB" altLang="en-US" sz="2400" dirty="0">
                <a:ea typeface="ＭＳ Ｐゴシック" panose="020B0600070205080204" pitchFamily="34" charset="-128"/>
              </a:rPr>
              <a:t>Applicable to sloping rivers, lakes, reservoirs, and estuaries and any combination </a:t>
            </a:r>
          </a:p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GB" altLang="en-US" sz="2400" dirty="0">
                <a:ea typeface="ＭＳ Ｐゴシック" panose="020B0600070205080204" pitchFamily="34" charset="-128"/>
              </a:rPr>
              <a:t>Ability to model multiple water bodies and branches</a:t>
            </a:r>
          </a:p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GB" altLang="en-US" sz="2400" dirty="0">
                <a:ea typeface="ＭＳ Ｐゴシック" panose="020B0600070205080204" pitchFamily="34" charset="-128"/>
              </a:rPr>
              <a:t>Ability to model any number of general constituents, inorganic suspended solids, algal, periphyton, zooplankton, and CBOD groups and their impacts on algal/nutrient/dissolved oxygen interactions</a:t>
            </a:r>
          </a:p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Over </a:t>
            </a:r>
            <a:r>
              <a:rPr lang="en-GB" altLang="en-US" sz="2400" dirty="0">
                <a:ea typeface="ＭＳ Ｐゴシック" panose="020B0600070205080204" pitchFamily="34" charset="-128"/>
              </a:rPr>
              <a:t>400 systems in the U.S. and throughout the world for reservoir operations, thermal and water quality studies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Over 40 years research and development</a:t>
            </a:r>
          </a:p>
          <a:p>
            <a:pPr marL="0" indent="0" eaLnBrk="1" hangingPunct="1">
              <a:spcBef>
                <a:spcPct val="0"/>
              </a:spcBef>
              <a:spcAft>
                <a:spcPct val="30000"/>
              </a:spcAft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183D2-4D98-4B45-8DE9-FECC7C29BD8B}"/>
              </a:ext>
            </a:extLst>
          </p:cNvPr>
          <p:cNvSpPr txBox="1"/>
          <p:nvPr/>
        </p:nvSpPr>
        <p:spPr>
          <a:xfrm>
            <a:off x="2017050" y="774390"/>
            <a:ext cx="5506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chemeClr val="tx2"/>
                </a:solidFill>
              </a:rPr>
              <a:t>2D Hydrodynamic and  Water Quality Model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1E5865-2CDB-424E-A61D-5C880E1C5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093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CE-QUAL-W2 Hydrodynamics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7C8E335-47D2-4CD5-B543-C5121B333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970235"/>
            <a:ext cx="4624294" cy="1725508"/>
          </a:xfrm>
        </p:spPr>
        <p:txBody>
          <a:bodyPr/>
          <a:lstStyle/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Pipes, pumps, spillways, gates, internal/external    weirs, pump-storage</a:t>
            </a:r>
          </a:p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Downstream selective withdrawal</a:t>
            </a:r>
          </a:p>
          <a:p>
            <a:pPr marL="233363" indent="-233363" eaLnBrk="1" hangingPunct="1">
              <a:spcBef>
                <a:spcPct val="0"/>
              </a:spcBef>
              <a:spcAft>
                <a:spcPct val="300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633413" lvl="1" indent="-233363" eaLnBrk="1" hangingPunct="1">
              <a:spcBef>
                <a:spcPct val="0"/>
              </a:spcBef>
              <a:spcAft>
                <a:spcPct val="30000"/>
              </a:spcAf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121" name="Picture 120" descr="Diagram&#10;&#10;Description automatically generated">
            <a:extLst>
              <a:ext uri="{FF2B5EF4-FFF2-40B4-BE49-F238E27FC236}">
                <a16:creationId xmlns:a16="http://schemas.microsoft.com/office/drawing/2014/main" id="{3CA86B5C-D072-437B-AB5E-5EAB56F2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42" y="5156933"/>
            <a:ext cx="2583169" cy="1327933"/>
          </a:xfrm>
          <a:prstGeom prst="rect">
            <a:avLst/>
          </a:prstGeom>
        </p:spPr>
      </p:pic>
      <p:pic>
        <p:nvPicPr>
          <p:cNvPr id="122" name="Picture 121" descr="Diagram&#10;&#10;Description automatically generated">
            <a:extLst>
              <a:ext uri="{FF2B5EF4-FFF2-40B4-BE49-F238E27FC236}">
                <a16:creationId xmlns:a16="http://schemas.microsoft.com/office/drawing/2014/main" id="{C14037AD-0462-41C1-83D8-15EC964E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436" y="3663601"/>
            <a:ext cx="2570743" cy="1433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B19378-B287-4806-95A2-D924F1B8720E}"/>
              </a:ext>
            </a:extLst>
          </p:cNvPr>
          <p:cNvSpPr txBox="1">
            <a:spLocks/>
          </p:cNvSpPr>
          <p:nvPr/>
        </p:nvSpPr>
        <p:spPr bwMode="auto">
          <a:xfrm>
            <a:off x="431799" y="3021475"/>
            <a:ext cx="4741300" cy="35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 3" panose="05040102010807070707" pitchFamily="18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R="57820"/>
            <a:r>
              <a:rPr lang="en-US" sz="2200" kern="0" dirty="0"/>
              <a:t>Auto-port selection from multi-port withdrawal structures </a:t>
            </a:r>
          </a:p>
          <a:p>
            <a:r>
              <a:rPr lang="en-US" sz="2200" kern="0" dirty="0"/>
              <a:t>Added MINWL above powerhouse as a criterion for moving to a different selective withdrawal structure</a:t>
            </a:r>
          </a:p>
          <a:p>
            <a:r>
              <a:rPr lang="en-US" sz="2200" kern="0" dirty="0"/>
              <a:t>Added capability to have dynamic port elevation active when a port selection rule is not active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E696977A-6871-449C-B899-BE87064A2E1F}"/>
              </a:ext>
            </a:extLst>
          </p:cNvPr>
          <p:cNvGrpSpPr>
            <a:grpSpLocks/>
          </p:cNvGrpSpPr>
          <p:nvPr/>
        </p:nvGrpSpPr>
        <p:grpSpPr bwMode="auto">
          <a:xfrm>
            <a:off x="4257316" y="907679"/>
            <a:ext cx="4718598" cy="2673602"/>
            <a:chOff x="230" y="176"/>
            <a:chExt cx="5457" cy="3952"/>
          </a:xfrm>
          <a:noFill/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91B9455-DD95-465E-A149-8C24518F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4" y="3355"/>
              <a:ext cx="483" cy="4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Q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AB60CBB-41EA-46BE-9949-D4A22FD43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920"/>
              <a:ext cx="3424" cy="2208"/>
            </a:xfrm>
            <a:custGeom>
              <a:avLst/>
              <a:gdLst>
                <a:gd name="T0" fmla="*/ 1 w 5137"/>
                <a:gd name="T1" fmla="*/ 0 h 2401"/>
                <a:gd name="T2" fmla="*/ 1 w 5137"/>
                <a:gd name="T3" fmla="*/ 6 h 2401"/>
                <a:gd name="T4" fmla="*/ 1 w 5137"/>
                <a:gd name="T5" fmla="*/ 6 h 2401"/>
                <a:gd name="T6" fmla="*/ 1 w 5137"/>
                <a:gd name="T7" fmla="*/ 6 h 2401"/>
                <a:gd name="T8" fmla="*/ 1 w 5137"/>
                <a:gd name="T9" fmla="*/ 6 h 2401"/>
                <a:gd name="T10" fmla="*/ 1 w 5137"/>
                <a:gd name="T11" fmla="*/ 9 h 2401"/>
                <a:gd name="T12" fmla="*/ 1 w 5137"/>
                <a:gd name="T13" fmla="*/ 12 h 2401"/>
                <a:gd name="T14" fmla="*/ 1 w 5137"/>
                <a:gd name="T15" fmla="*/ 15 h 2401"/>
                <a:gd name="T16" fmla="*/ 1 w 5137"/>
                <a:gd name="T17" fmla="*/ 17 h 2401"/>
                <a:gd name="T18" fmla="*/ 1 w 5137"/>
                <a:gd name="T19" fmla="*/ 21 h 2401"/>
                <a:gd name="T20" fmla="*/ 1 w 5137"/>
                <a:gd name="T21" fmla="*/ 25 h 2401"/>
                <a:gd name="T22" fmla="*/ 1 w 5137"/>
                <a:gd name="T23" fmla="*/ 27 h 2401"/>
                <a:gd name="T24" fmla="*/ 1 w 5137"/>
                <a:gd name="T25" fmla="*/ 29 h 2401"/>
                <a:gd name="T26" fmla="*/ 1 w 5137"/>
                <a:gd name="T27" fmla="*/ 34 h 2401"/>
                <a:gd name="T28" fmla="*/ 1 w 5137"/>
                <a:gd name="T29" fmla="*/ 37 h 2401"/>
                <a:gd name="T30" fmla="*/ 1 w 5137"/>
                <a:gd name="T31" fmla="*/ 40 h 2401"/>
                <a:gd name="T32" fmla="*/ 1 w 5137"/>
                <a:gd name="T33" fmla="*/ 44 h 2401"/>
                <a:gd name="T34" fmla="*/ 1 w 5137"/>
                <a:gd name="T35" fmla="*/ 47 h 2401"/>
                <a:gd name="T36" fmla="*/ 1 w 5137"/>
                <a:gd name="T37" fmla="*/ 49 h 2401"/>
                <a:gd name="T38" fmla="*/ 1 w 5137"/>
                <a:gd name="T39" fmla="*/ 52 h 2401"/>
                <a:gd name="T40" fmla="*/ 1 w 5137"/>
                <a:gd name="T41" fmla="*/ 55 h 2401"/>
                <a:gd name="T42" fmla="*/ 1 w 5137"/>
                <a:gd name="T43" fmla="*/ 58 h 2401"/>
                <a:gd name="T44" fmla="*/ 1 w 5137"/>
                <a:gd name="T45" fmla="*/ 62 h 2401"/>
                <a:gd name="T46" fmla="*/ 1 w 5137"/>
                <a:gd name="T47" fmla="*/ 64 h 2401"/>
                <a:gd name="T48" fmla="*/ 1 w 5137"/>
                <a:gd name="T49" fmla="*/ 67 h 2401"/>
                <a:gd name="T50" fmla="*/ 1 w 5137"/>
                <a:gd name="T51" fmla="*/ 70 h 2401"/>
                <a:gd name="T52" fmla="*/ 1 w 5137"/>
                <a:gd name="T53" fmla="*/ 73 h 2401"/>
                <a:gd name="T54" fmla="*/ 1 w 5137"/>
                <a:gd name="T55" fmla="*/ 75 h 2401"/>
                <a:gd name="T56" fmla="*/ 1 w 5137"/>
                <a:gd name="T57" fmla="*/ 78 h 2401"/>
                <a:gd name="T58" fmla="*/ 1 w 5137"/>
                <a:gd name="T59" fmla="*/ 79 h 2401"/>
                <a:gd name="T60" fmla="*/ 1 w 5137"/>
                <a:gd name="T61" fmla="*/ 79 h 2401"/>
                <a:gd name="T62" fmla="*/ 1 w 5137"/>
                <a:gd name="T63" fmla="*/ 79 h 2401"/>
                <a:gd name="T64" fmla="*/ 1 w 5137"/>
                <a:gd name="T65" fmla="*/ 79 h 2401"/>
                <a:gd name="T66" fmla="*/ 1 w 5137"/>
                <a:gd name="T67" fmla="*/ 82 h 2401"/>
                <a:gd name="T68" fmla="*/ 1 w 5137"/>
                <a:gd name="T69" fmla="*/ 84 h 2401"/>
                <a:gd name="T70" fmla="*/ 1 w 5137"/>
                <a:gd name="T71" fmla="*/ 85 h 2401"/>
                <a:gd name="T72" fmla="*/ 1 w 5137"/>
                <a:gd name="T73" fmla="*/ 85 h 2401"/>
                <a:gd name="T74" fmla="*/ 1 w 5137"/>
                <a:gd name="T75" fmla="*/ 85 h 2401"/>
                <a:gd name="T76" fmla="*/ 1 w 5137"/>
                <a:gd name="T77" fmla="*/ 85 h 2401"/>
                <a:gd name="T78" fmla="*/ 1 w 5137"/>
                <a:gd name="T79" fmla="*/ 84 h 2401"/>
                <a:gd name="T80" fmla="*/ 1 w 5137"/>
                <a:gd name="T81" fmla="*/ 84 h 2401"/>
                <a:gd name="T82" fmla="*/ 1 w 5137"/>
                <a:gd name="T83" fmla="*/ 83 h 2401"/>
                <a:gd name="T84" fmla="*/ 1 w 5137"/>
                <a:gd name="T85" fmla="*/ 83 h 2401"/>
                <a:gd name="T86" fmla="*/ 1 w 5137"/>
                <a:gd name="T87" fmla="*/ 83 h 2401"/>
                <a:gd name="T88" fmla="*/ 1 w 5137"/>
                <a:gd name="T89" fmla="*/ 83 h 2401"/>
                <a:gd name="T90" fmla="*/ 1 w 5137"/>
                <a:gd name="T91" fmla="*/ 83 h 2401"/>
                <a:gd name="T92" fmla="*/ 1 w 5137"/>
                <a:gd name="T93" fmla="*/ 83 h 2401"/>
                <a:gd name="T94" fmla="*/ 1 w 5137"/>
                <a:gd name="T95" fmla="*/ 83 h 2401"/>
                <a:gd name="T96" fmla="*/ 1 w 5137"/>
                <a:gd name="T97" fmla="*/ 84 h 2401"/>
                <a:gd name="T98" fmla="*/ 1 w 5137"/>
                <a:gd name="T99" fmla="*/ 84 h 2401"/>
                <a:gd name="T100" fmla="*/ 1 w 5137"/>
                <a:gd name="T101" fmla="*/ 84 h 2401"/>
                <a:gd name="T102" fmla="*/ 1 w 5137"/>
                <a:gd name="T103" fmla="*/ 84 h 2401"/>
                <a:gd name="T104" fmla="*/ 1 w 5137"/>
                <a:gd name="T105" fmla="*/ 85 h 2401"/>
                <a:gd name="T106" fmla="*/ 1 w 5137"/>
                <a:gd name="T107" fmla="*/ 85 h 2401"/>
                <a:gd name="T108" fmla="*/ 1 w 5137"/>
                <a:gd name="T109" fmla="*/ 86 h 2401"/>
                <a:gd name="T110" fmla="*/ 1 w 5137"/>
                <a:gd name="T111" fmla="*/ 86 h 2401"/>
                <a:gd name="T112" fmla="*/ 1 w 5137"/>
                <a:gd name="T113" fmla="*/ 86 h 2401"/>
                <a:gd name="T114" fmla="*/ 1 w 5137"/>
                <a:gd name="T115" fmla="*/ 87 h 2401"/>
                <a:gd name="T116" fmla="*/ 1 w 5137"/>
                <a:gd name="T117" fmla="*/ 89 h 2401"/>
                <a:gd name="T118" fmla="*/ 1 w 5137"/>
                <a:gd name="T119" fmla="*/ 90 h 2401"/>
                <a:gd name="T120" fmla="*/ 1 w 5137"/>
                <a:gd name="T121" fmla="*/ 90 h 2401"/>
                <a:gd name="T122" fmla="*/ 1 w 5137"/>
                <a:gd name="T123" fmla="*/ 92 h 240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137"/>
                <a:gd name="T187" fmla="*/ 0 h 2401"/>
                <a:gd name="T188" fmla="*/ 5137 w 5137"/>
                <a:gd name="T189" fmla="*/ 2401 h 240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137" h="2401">
                  <a:moveTo>
                    <a:pt x="0" y="17"/>
                  </a:moveTo>
                  <a:lnTo>
                    <a:pt x="48" y="0"/>
                  </a:lnTo>
                  <a:lnTo>
                    <a:pt x="86" y="0"/>
                  </a:lnTo>
                  <a:lnTo>
                    <a:pt x="117" y="0"/>
                  </a:lnTo>
                  <a:lnTo>
                    <a:pt x="146" y="8"/>
                  </a:lnTo>
                  <a:lnTo>
                    <a:pt x="175" y="16"/>
                  </a:lnTo>
                  <a:lnTo>
                    <a:pt x="204" y="32"/>
                  </a:lnTo>
                  <a:lnTo>
                    <a:pt x="234" y="47"/>
                  </a:lnTo>
                  <a:lnTo>
                    <a:pt x="263" y="64"/>
                  </a:lnTo>
                  <a:lnTo>
                    <a:pt x="292" y="80"/>
                  </a:lnTo>
                  <a:lnTo>
                    <a:pt x="322" y="95"/>
                  </a:lnTo>
                  <a:lnTo>
                    <a:pt x="341" y="112"/>
                  </a:lnTo>
                  <a:lnTo>
                    <a:pt x="360" y="136"/>
                  </a:lnTo>
                  <a:lnTo>
                    <a:pt x="370" y="160"/>
                  </a:lnTo>
                  <a:lnTo>
                    <a:pt x="389" y="184"/>
                  </a:lnTo>
                  <a:lnTo>
                    <a:pt x="418" y="208"/>
                  </a:lnTo>
                  <a:lnTo>
                    <a:pt x="439" y="224"/>
                  </a:lnTo>
                  <a:lnTo>
                    <a:pt x="458" y="240"/>
                  </a:lnTo>
                  <a:lnTo>
                    <a:pt x="487" y="256"/>
                  </a:lnTo>
                  <a:lnTo>
                    <a:pt x="507" y="280"/>
                  </a:lnTo>
                  <a:lnTo>
                    <a:pt x="526" y="304"/>
                  </a:lnTo>
                  <a:lnTo>
                    <a:pt x="537" y="328"/>
                  </a:lnTo>
                  <a:lnTo>
                    <a:pt x="546" y="360"/>
                  </a:lnTo>
                  <a:lnTo>
                    <a:pt x="556" y="384"/>
                  </a:lnTo>
                  <a:lnTo>
                    <a:pt x="575" y="424"/>
                  </a:lnTo>
                  <a:lnTo>
                    <a:pt x="575" y="448"/>
                  </a:lnTo>
                  <a:lnTo>
                    <a:pt x="585" y="464"/>
                  </a:lnTo>
                  <a:lnTo>
                    <a:pt x="585" y="488"/>
                  </a:lnTo>
                  <a:lnTo>
                    <a:pt x="595" y="520"/>
                  </a:lnTo>
                  <a:lnTo>
                    <a:pt x="595" y="544"/>
                  </a:lnTo>
                  <a:lnTo>
                    <a:pt x="604" y="568"/>
                  </a:lnTo>
                  <a:lnTo>
                    <a:pt x="604" y="600"/>
                  </a:lnTo>
                  <a:lnTo>
                    <a:pt x="604" y="624"/>
                  </a:lnTo>
                  <a:lnTo>
                    <a:pt x="614" y="648"/>
                  </a:lnTo>
                  <a:lnTo>
                    <a:pt x="624" y="665"/>
                  </a:lnTo>
                  <a:lnTo>
                    <a:pt x="633" y="696"/>
                  </a:lnTo>
                  <a:lnTo>
                    <a:pt x="644" y="713"/>
                  </a:lnTo>
                  <a:lnTo>
                    <a:pt x="654" y="744"/>
                  </a:lnTo>
                  <a:lnTo>
                    <a:pt x="663" y="761"/>
                  </a:lnTo>
                  <a:lnTo>
                    <a:pt x="673" y="785"/>
                  </a:lnTo>
                  <a:lnTo>
                    <a:pt x="702" y="833"/>
                  </a:lnTo>
                  <a:lnTo>
                    <a:pt x="721" y="872"/>
                  </a:lnTo>
                  <a:lnTo>
                    <a:pt x="741" y="913"/>
                  </a:lnTo>
                  <a:lnTo>
                    <a:pt x="761" y="937"/>
                  </a:lnTo>
                  <a:lnTo>
                    <a:pt x="780" y="961"/>
                  </a:lnTo>
                  <a:lnTo>
                    <a:pt x="800" y="1001"/>
                  </a:lnTo>
                  <a:lnTo>
                    <a:pt x="809" y="1033"/>
                  </a:lnTo>
                  <a:lnTo>
                    <a:pt x="809" y="1057"/>
                  </a:lnTo>
                  <a:lnTo>
                    <a:pt x="809" y="1081"/>
                  </a:lnTo>
                  <a:lnTo>
                    <a:pt x="819" y="1113"/>
                  </a:lnTo>
                  <a:lnTo>
                    <a:pt x="829" y="1144"/>
                  </a:lnTo>
                  <a:lnTo>
                    <a:pt x="838" y="1168"/>
                  </a:lnTo>
                  <a:lnTo>
                    <a:pt x="848" y="1192"/>
                  </a:lnTo>
                  <a:lnTo>
                    <a:pt x="869" y="1216"/>
                  </a:lnTo>
                  <a:lnTo>
                    <a:pt x="898" y="1241"/>
                  </a:lnTo>
                  <a:lnTo>
                    <a:pt x="917" y="1265"/>
                  </a:lnTo>
                  <a:lnTo>
                    <a:pt x="946" y="1289"/>
                  </a:lnTo>
                  <a:lnTo>
                    <a:pt x="976" y="1313"/>
                  </a:lnTo>
                  <a:lnTo>
                    <a:pt x="995" y="1345"/>
                  </a:lnTo>
                  <a:lnTo>
                    <a:pt x="1005" y="1361"/>
                  </a:lnTo>
                  <a:lnTo>
                    <a:pt x="1024" y="1393"/>
                  </a:lnTo>
                  <a:lnTo>
                    <a:pt x="1034" y="1409"/>
                  </a:lnTo>
                  <a:lnTo>
                    <a:pt x="1044" y="1441"/>
                  </a:lnTo>
                  <a:lnTo>
                    <a:pt x="1063" y="1465"/>
                  </a:lnTo>
                  <a:lnTo>
                    <a:pt x="1093" y="1497"/>
                  </a:lnTo>
                  <a:lnTo>
                    <a:pt x="1112" y="1521"/>
                  </a:lnTo>
                  <a:lnTo>
                    <a:pt x="1132" y="1545"/>
                  </a:lnTo>
                  <a:lnTo>
                    <a:pt x="1161" y="1577"/>
                  </a:lnTo>
                  <a:lnTo>
                    <a:pt x="1181" y="1609"/>
                  </a:lnTo>
                  <a:lnTo>
                    <a:pt x="1200" y="1641"/>
                  </a:lnTo>
                  <a:lnTo>
                    <a:pt x="1210" y="1657"/>
                  </a:lnTo>
                  <a:lnTo>
                    <a:pt x="1220" y="1690"/>
                  </a:lnTo>
                  <a:lnTo>
                    <a:pt x="1229" y="1714"/>
                  </a:lnTo>
                  <a:lnTo>
                    <a:pt x="1239" y="1745"/>
                  </a:lnTo>
                  <a:lnTo>
                    <a:pt x="1249" y="1762"/>
                  </a:lnTo>
                  <a:lnTo>
                    <a:pt x="1268" y="1793"/>
                  </a:lnTo>
                  <a:lnTo>
                    <a:pt x="1278" y="1810"/>
                  </a:lnTo>
                  <a:lnTo>
                    <a:pt x="1308" y="1841"/>
                  </a:lnTo>
                  <a:lnTo>
                    <a:pt x="1337" y="1865"/>
                  </a:lnTo>
                  <a:lnTo>
                    <a:pt x="1376" y="1906"/>
                  </a:lnTo>
                  <a:lnTo>
                    <a:pt x="1415" y="1930"/>
                  </a:lnTo>
                  <a:lnTo>
                    <a:pt x="1435" y="1945"/>
                  </a:lnTo>
                  <a:lnTo>
                    <a:pt x="1473" y="1962"/>
                  </a:lnTo>
                  <a:lnTo>
                    <a:pt x="1503" y="1978"/>
                  </a:lnTo>
                  <a:lnTo>
                    <a:pt x="1532" y="1993"/>
                  </a:lnTo>
                  <a:lnTo>
                    <a:pt x="1552" y="2010"/>
                  </a:lnTo>
                  <a:lnTo>
                    <a:pt x="1581" y="2026"/>
                  </a:lnTo>
                  <a:lnTo>
                    <a:pt x="1630" y="2041"/>
                  </a:lnTo>
                  <a:lnTo>
                    <a:pt x="1669" y="2058"/>
                  </a:lnTo>
                  <a:lnTo>
                    <a:pt x="1698" y="2058"/>
                  </a:lnTo>
                  <a:lnTo>
                    <a:pt x="1728" y="2065"/>
                  </a:lnTo>
                  <a:lnTo>
                    <a:pt x="1767" y="2065"/>
                  </a:lnTo>
                  <a:lnTo>
                    <a:pt x="1815" y="2074"/>
                  </a:lnTo>
                  <a:lnTo>
                    <a:pt x="1855" y="2074"/>
                  </a:lnTo>
                  <a:lnTo>
                    <a:pt x="1893" y="2082"/>
                  </a:lnTo>
                  <a:lnTo>
                    <a:pt x="1933" y="2089"/>
                  </a:lnTo>
                  <a:lnTo>
                    <a:pt x="1972" y="2089"/>
                  </a:lnTo>
                  <a:lnTo>
                    <a:pt x="2001" y="2098"/>
                  </a:lnTo>
                  <a:lnTo>
                    <a:pt x="2041" y="2106"/>
                  </a:lnTo>
                  <a:lnTo>
                    <a:pt x="2089" y="2122"/>
                  </a:lnTo>
                  <a:lnTo>
                    <a:pt x="2137" y="2130"/>
                  </a:lnTo>
                  <a:lnTo>
                    <a:pt x="2177" y="2146"/>
                  </a:lnTo>
                  <a:lnTo>
                    <a:pt x="2206" y="2154"/>
                  </a:lnTo>
                  <a:lnTo>
                    <a:pt x="2235" y="2170"/>
                  </a:lnTo>
                  <a:lnTo>
                    <a:pt x="2294" y="2186"/>
                  </a:lnTo>
                  <a:lnTo>
                    <a:pt x="2352" y="2194"/>
                  </a:lnTo>
                  <a:lnTo>
                    <a:pt x="2392" y="2202"/>
                  </a:lnTo>
                  <a:lnTo>
                    <a:pt x="2431" y="2202"/>
                  </a:lnTo>
                  <a:lnTo>
                    <a:pt x="2490" y="2210"/>
                  </a:lnTo>
                  <a:lnTo>
                    <a:pt x="2528" y="2217"/>
                  </a:lnTo>
                  <a:lnTo>
                    <a:pt x="2557" y="2217"/>
                  </a:lnTo>
                  <a:lnTo>
                    <a:pt x="2578" y="2217"/>
                  </a:lnTo>
                  <a:lnTo>
                    <a:pt x="2607" y="2217"/>
                  </a:lnTo>
                  <a:lnTo>
                    <a:pt x="2636" y="2217"/>
                  </a:lnTo>
                  <a:lnTo>
                    <a:pt x="2675" y="2210"/>
                  </a:lnTo>
                  <a:lnTo>
                    <a:pt x="2704" y="2210"/>
                  </a:lnTo>
                  <a:lnTo>
                    <a:pt x="2743" y="2210"/>
                  </a:lnTo>
                  <a:lnTo>
                    <a:pt x="2763" y="2210"/>
                  </a:lnTo>
                  <a:lnTo>
                    <a:pt x="2793" y="2194"/>
                  </a:lnTo>
                  <a:lnTo>
                    <a:pt x="2831" y="2194"/>
                  </a:lnTo>
                  <a:lnTo>
                    <a:pt x="2851" y="2186"/>
                  </a:lnTo>
                  <a:lnTo>
                    <a:pt x="2890" y="2186"/>
                  </a:lnTo>
                  <a:lnTo>
                    <a:pt x="2929" y="2186"/>
                  </a:lnTo>
                  <a:lnTo>
                    <a:pt x="2958" y="2186"/>
                  </a:lnTo>
                  <a:lnTo>
                    <a:pt x="3007" y="2170"/>
                  </a:lnTo>
                  <a:lnTo>
                    <a:pt x="3036" y="2170"/>
                  </a:lnTo>
                  <a:lnTo>
                    <a:pt x="3065" y="2162"/>
                  </a:lnTo>
                  <a:lnTo>
                    <a:pt x="3085" y="2162"/>
                  </a:lnTo>
                  <a:lnTo>
                    <a:pt x="3115" y="2162"/>
                  </a:lnTo>
                  <a:lnTo>
                    <a:pt x="3144" y="2154"/>
                  </a:lnTo>
                  <a:lnTo>
                    <a:pt x="3183" y="2154"/>
                  </a:lnTo>
                  <a:lnTo>
                    <a:pt x="3232" y="2154"/>
                  </a:lnTo>
                  <a:lnTo>
                    <a:pt x="3280" y="2162"/>
                  </a:lnTo>
                  <a:lnTo>
                    <a:pt x="3309" y="2170"/>
                  </a:lnTo>
                  <a:lnTo>
                    <a:pt x="3330" y="2170"/>
                  </a:lnTo>
                  <a:lnTo>
                    <a:pt x="3359" y="2170"/>
                  </a:lnTo>
                  <a:lnTo>
                    <a:pt x="3407" y="2170"/>
                  </a:lnTo>
                  <a:lnTo>
                    <a:pt x="3456" y="2170"/>
                  </a:lnTo>
                  <a:lnTo>
                    <a:pt x="3505" y="2178"/>
                  </a:lnTo>
                  <a:lnTo>
                    <a:pt x="3535" y="2178"/>
                  </a:lnTo>
                  <a:lnTo>
                    <a:pt x="3574" y="2178"/>
                  </a:lnTo>
                  <a:lnTo>
                    <a:pt x="3603" y="2178"/>
                  </a:lnTo>
                  <a:lnTo>
                    <a:pt x="3632" y="2178"/>
                  </a:lnTo>
                  <a:lnTo>
                    <a:pt x="3671" y="2178"/>
                  </a:lnTo>
                  <a:lnTo>
                    <a:pt x="3729" y="2186"/>
                  </a:lnTo>
                  <a:lnTo>
                    <a:pt x="3769" y="2186"/>
                  </a:lnTo>
                  <a:lnTo>
                    <a:pt x="3798" y="2186"/>
                  </a:lnTo>
                  <a:lnTo>
                    <a:pt x="3827" y="2186"/>
                  </a:lnTo>
                  <a:lnTo>
                    <a:pt x="3857" y="2186"/>
                  </a:lnTo>
                  <a:lnTo>
                    <a:pt x="3886" y="2186"/>
                  </a:lnTo>
                  <a:lnTo>
                    <a:pt x="3915" y="2186"/>
                  </a:lnTo>
                  <a:lnTo>
                    <a:pt x="3935" y="2186"/>
                  </a:lnTo>
                  <a:lnTo>
                    <a:pt x="3965" y="2186"/>
                  </a:lnTo>
                  <a:lnTo>
                    <a:pt x="3994" y="2186"/>
                  </a:lnTo>
                  <a:lnTo>
                    <a:pt x="4032" y="2186"/>
                  </a:lnTo>
                  <a:lnTo>
                    <a:pt x="4052" y="2186"/>
                  </a:lnTo>
                  <a:lnTo>
                    <a:pt x="4101" y="2194"/>
                  </a:lnTo>
                  <a:lnTo>
                    <a:pt x="4140" y="2202"/>
                  </a:lnTo>
                  <a:lnTo>
                    <a:pt x="4179" y="2210"/>
                  </a:lnTo>
                  <a:lnTo>
                    <a:pt x="4208" y="2210"/>
                  </a:lnTo>
                  <a:lnTo>
                    <a:pt x="4237" y="2217"/>
                  </a:lnTo>
                  <a:lnTo>
                    <a:pt x="4266" y="2217"/>
                  </a:lnTo>
                  <a:lnTo>
                    <a:pt x="4287" y="2217"/>
                  </a:lnTo>
                  <a:lnTo>
                    <a:pt x="4326" y="2226"/>
                  </a:lnTo>
                  <a:lnTo>
                    <a:pt x="4364" y="2234"/>
                  </a:lnTo>
                  <a:lnTo>
                    <a:pt x="4404" y="2241"/>
                  </a:lnTo>
                  <a:lnTo>
                    <a:pt x="4433" y="2250"/>
                  </a:lnTo>
                  <a:lnTo>
                    <a:pt x="4462" y="2250"/>
                  </a:lnTo>
                  <a:lnTo>
                    <a:pt x="4491" y="2250"/>
                  </a:lnTo>
                  <a:lnTo>
                    <a:pt x="4540" y="2265"/>
                  </a:lnTo>
                  <a:lnTo>
                    <a:pt x="4579" y="2282"/>
                  </a:lnTo>
                  <a:lnTo>
                    <a:pt x="4628" y="2298"/>
                  </a:lnTo>
                  <a:lnTo>
                    <a:pt x="4677" y="2306"/>
                  </a:lnTo>
                  <a:lnTo>
                    <a:pt x="4706" y="2313"/>
                  </a:lnTo>
                  <a:lnTo>
                    <a:pt x="4746" y="2322"/>
                  </a:lnTo>
                  <a:lnTo>
                    <a:pt x="4784" y="2330"/>
                  </a:lnTo>
                  <a:lnTo>
                    <a:pt x="4804" y="2338"/>
                  </a:lnTo>
                  <a:lnTo>
                    <a:pt x="4834" y="2346"/>
                  </a:lnTo>
                  <a:lnTo>
                    <a:pt x="4863" y="2354"/>
                  </a:lnTo>
                  <a:lnTo>
                    <a:pt x="4901" y="2362"/>
                  </a:lnTo>
                  <a:lnTo>
                    <a:pt x="4922" y="2370"/>
                  </a:lnTo>
                  <a:lnTo>
                    <a:pt x="4951" y="2370"/>
                  </a:lnTo>
                  <a:lnTo>
                    <a:pt x="4989" y="2370"/>
                  </a:lnTo>
                  <a:lnTo>
                    <a:pt x="5018" y="2370"/>
                  </a:lnTo>
                  <a:lnTo>
                    <a:pt x="5049" y="2378"/>
                  </a:lnTo>
                  <a:lnTo>
                    <a:pt x="5107" y="2394"/>
                  </a:lnTo>
                  <a:lnTo>
                    <a:pt x="5136" y="2400"/>
                  </a:lnTo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AC99A59C-0691-4D58-A68D-4D4B2ACF5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976"/>
              <a:ext cx="355" cy="309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99E11CA-28B8-4B52-B016-DED4196B0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3094"/>
              <a:ext cx="656" cy="162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AA74555C-4A39-4D81-AD72-3ACF6302D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44"/>
              <a:ext cx="655" cy="162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6F9C3062-7096-4CF3-B8D7-45534080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1243"/>
              <a:ext cx="275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C765DCB8-F5A5-4956-AC97-005843E6F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1570"/>
              <a:ext cx="259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0AD0251-9EC2-425B-90FB-DACDAE648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1842"/>
              <a:ext cx="24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2FC2F6D-C333-4996-B646-B8142EE24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2168"/>
              <a:ext cx="24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2DC2356-56A0-44D2-9EC9-57B3E5B91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2549"/>
              <a:ext cx="232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F7DB2D8-9AA0-44B2-8D39-3557D4D97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2875"/>
              <a:ext cx="22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E706E657-2C21-40F5-AD52-E2B63398E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" y="3256"/>
              <a:ext cx="206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93E09912-A128-49ED-AC41-3533D6C41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3583"/>
              <a:ext cx="193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CC1CAB85-49C8-4D6C-B682-D47F18422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433"/>
              <a:ext cx="726" cy="912"/>
              <a:chOff x="3888" y="433"/>
              <a:chExt cx="726" cy="912"/>
            </a:xfrm>
            <a:grpFill/>
          </p:grpSpPr>
          <p:sp>
            <p:nvSpPr>
              <p:cNvPr id="120" name="Line 23">
                <a:extLst>
                  <a:ext uri="{FF2B5EF4-FFF2-40B4-BE49-F238E27FC236}">
                    <a16:creationId xmlns:a16="http://schemas.microsoft.com/office/drawing/2014/main" id="{FB2C82A2-04AD-40A2-81A9-B4C99DFE2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576"/>
                <a:ext cx="0" cy="5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24">
                <a:extLst>
                  <a:ext uri="{FF2B5EF4-FFF2-40B4-BE49-F238E27FC236}">
                    <a16:creationId xmlns:a16="http://schemas.microsoft.com/office/drawing/2014/main" id="{4A9FDA00-4642-402C-AE71-3FA5428D8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912"/>
                <a:ext cx="233" cy="43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24" name="Line 25">
                <a:extLst>
                  <a:ext uri="{FF2B5EF4-FFF2-40B4-BE49-F238E27FC236}">
                    <a16:creationId xmlns:a16="http://schemas.microsoft.com/office/drawing/2014/main" id="{749D4F82-4CCA-4E67-84F3-A83C14B73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576"/>
                <a:ext cx="45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26">
                <a:extLst>
                  <a:ext uri="{FF2B5EF4-FFF2-40B4-BE49-F238E27FC236}">
                    <a16:creationId xmlns:a16="http://schemas.microsoft.com/office/drawing/2014/main" id="{AC7D2664-21EC-46DA-A995-C034DBCD2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433"/>
                <a:ext cx="244" cy="434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FA09B4C5-228D-424D-AB2F-F42F50F19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" y="1244"/>
              <a:ext cx="0" cy="212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C32B2BD3-64DC-421B-9CD3-A55D585D0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1244"/>
              <a:ext cx="0" cy="25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id="{3C218682-F67A-48AB-A626-B37A77E63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1244"/>
              <a:ext cx="0" cy="26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9840A6D4-B845-4F48-A09E-C58759F2E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1244"/>
              <a:ext cx="0" cy="26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1">
              <a:extLst>
                <a:ext uri="{FF2B5EF4-FFF2-40B4-BE49-F238E27FC236}">
                  <a16:creationId xmlns:a16="http://schemas.microsoft.com/office/drawing/2014/main" id="{1EC1E3E2-A3FC-40DC-BFC4-439465E17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" y="1244"/>
              <a:ext cx="0" cy="26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2">
              <a:extLst>
                <a:ext uri="{FF2B5EF4-FFF2-40B4-BE49-F238E27FC236}">
                  <a16:creationId xmlns:a16="http://schemas.microsoft.com/office/drawing/2014/main" id="{44DB28D5-E297-4F97-AEF7-11047282B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1244"/>
              <a:ext cx="0" cy="250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id="{A2751BEC-27BA-4225-9652-35FE248C2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2" y="1244"/>
              <a:ext cx="0" cy="266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40F79BC2-496B-488B-8640-3FDB11848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244"/>
              <a:ext cx="0" cy="261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35">
              <a:extLst>
                <a:ext uri="{FF2B5EF4-FFF2-40B4-BE49-F238E27FC236}">
                  <a16:creationId xmlns:a16="http://schemas.microsoft.com/office/drawing/2014/main" id="{4888FC12-58D9-4C9A-996D-42116A651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1" y="1733"/>
              <a:ext cx="288" cy="326"/>
              <a:chOff x="2880" y="1584"/>
              <a:chExt cx="288" cy="288"/>
            </a:xfrm>
            <a:grpFill/>
          </p:grpSpPr>
          <p:sp>
            <p:nvSpPr>
              <p:cNvPr id="118" name="Line 36">
                <a:extLst>
                  <a:ext uri="{FF2B5EF4-FFF2-40B4-BE49-F238E27FC236}">
                    <a16:creationId xmlns:a16="http://schemas.microsoft.com/office/drawing/2014/main" id="{0F2BB9D5-96DF-4738-B6AC-ECA05035C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585"/>
                <a:ext cx="0" cy="28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37">
                <a:extLst>
                  <a:ext uri="{FF2B5EF4-FFF2-40B4-BE49-F238E27FC236}">
                    <a16:creationId xmlns:a16="http://schemas.microsoft.com/office/drawing/2014/main" id="{DCF8D134-5CD4-4EBC-A9ED-B57BB924B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9" y="1584"/>
                <a:ext cx="2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8">
              <a:extLst>
                <a:ext uri="{FF2B5EF4-FFF2-40B4-BE49-F238E27FC236}">
                  <a16:creationId xmlns:a16="http://schemas.microsoft.com/office/drawing/2014/main" id="{68DAE6E5-E6B1-4E26-A782-6E856941C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7" y="1406"/>
              <a:ext cx="288" cy="327"/>
              <a:chOff x="1776" y="1296"/>
              <a:chExt cx="288" cy="288"/>
            </a:xfrm>
            <a:grpFill/>
          </p:grpSpPr>
          <p:sp>
            <p:nvSpPr>
              <p:cNvPr id="116" name="Line 39">
                <a:extLst>
                  <a:ext uri="{FF2B5EF4-FFF2-40B4-BE49-F238E27FC236}">
                    <a16:creationId xmlns:a16="http://schemas.microsoft.com/office/drawing/2014/main" id="{52901F31-CC26-4279-9C85-AEE5B1AE2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297"/>
                <a:ext cx="0" cy="28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40">
                <a:extLst>
                  <a:ext uri="{FF2B5EF4-FFF2-40B4-BE49-F238E27FC236}">
                    <a16:creationId xmlns:a16="http://schemas.microsoft.com/office/drawing/2014/main" id="{45308633-8EE1-4209-A9A7-D18B7218E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1296"/>
                <a:ext cx="2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9917919A-281B-4EDE-AE2B-6CDF0A925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" y="1352"/>
              <a:ext cx="288" cy="326"/>
              <a:chOff x="1392" y="1248"/>
              <a:chExt cx="288" cy="288"/>
            </a:xfrm>
            <a:grpFill/>
          </p:grpSpPr>
          <p:sp>
            <p:nvSpPr>
              <p:cNvPr id="114" name="Line 42">
                <a:extLst>
                  <a:ext uri="{FF2B5EF4-FFF2-40B4-BE49-F238E27FC236}">
                    <a16:creationId xmlns:a16="http://schemas.microsoft.com/office/drawing/2014/main" id="{38CE97DB-E01C-46D3-A3ED-06469A0E6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249"/>
                <a:ext cx="0" cy="28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43">
                <a:extLst>
                  <a:ext uri="{FF2B5EF4-FFF2-40B4-BE49-F238E27FC236}">
                    <a16:creationId xmlns:a16="http://schemas.microsoft.com/office/drawing/2014/main" id="{247772DC-4645-4D1E-8F56-1E7D16ADC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1" y="1248"/>
                <a:ext cx="2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80410A4F-0C7D-4104-8A84-BAA13D4FA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1777"/>
              <a:ext cx="1278" cy="815"/>
              <a:chOff x="3956" y="1777"/>
              <a:chExt cx="1278" cy="815"/>
            </a:xfrm>
            <a:grpFill/>
          </p:grpSpPr>
          <p:grpSp>
            <p:nvGrpSpPr>
              <p:cNvPr id="109" name="Group 45">
                <a:extLst>
                  <a:ext uri="{FF2B5EF4-FFF2-40B4-BE49-F238E27FC236}">
                    <a16:creationId xmlns:a16="http://schemas.microsoft.com/office/drawing/2014/main" id="{C28F4624-7BCA-4274-A0F8-B91761A467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6" y="2005"/>
                <a:ext cx="288" cy="326"/>
                <a:chOff x="3216" y="1824"/>
                <a:chExt cx="288" cy="288"/>
              </a:xfrm>
              <a:grpFill/>
            </p:grpSpPr>
            <p:sp>
              <p:nvSpPr>
                <p:cNvPr id="112" name="Line 46">
                  <a:extLst>
                    <a:ext uri="{FF2B5EF4-FFF2-40B4-BE49-F238E27FC236}">
                      <a16:creationId xmlns:a16="http://schemas.microsoft.com/office/drawing/2014/main" id="{FF18C6C3-0F2E-4CD7-ADEC-2BDB27DDB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825"/>
                  <a:ext cx="0" cy="28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47">
                  <a:extLst>
                    <a:ext uri="{FF2B5EF4-FFF2-40B4-BE49-F238E27FC236}">
                      <a16:creationId xmlns:a16="http://schemas.microsoft.com/office/drawing/2014/main" id="{A7E20001-5347-47BA-A81D-CAF9B5AB1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5" y="1824"/>
                  <a:ext cx="23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0" name="Rectangle 48">
                <a:extLst>
                  <a:ext uri="{FF2B5EF4-FFF2-40B4-BE49-F238E27FC236}">
                    <a16:creationId xmlns:a16="http://schemas.microsoft.com/office/drawing/2014/main" id="{D892026D-C6F0-403E-A4F8-CAA48B731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2159"/>
                <a:ext cx="295" cy="43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111" name="Rectangle 49">
                <a:extLst>
                  <a:ext uri="{FF2B5EF4-FFF2-40B4-BE49-F238E27FC236}">
                    <a16:creationId xmlns:a16="http://schemas.microsoft.com/office/drawing/2014/main" id="{C9DFE64D-3F41-405F-9064-488FFA14D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777"/>
                <a:ext cx="245" cy="43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u</a:t>
                </a:r>
              </a:p>
            </p:txBody>
          </p:sp>
        </p:grpSp>
        <p:grpSp>
          <p:nvGrpSpPr>
            <p:cNvPr id="34" name="Group 50">
              <a:extLst>
                <a:ext uri="{FF2B5EF4-FFF2-40B4-BE49-F238E27FC236}">
                  <a16:creationId xmlns:a16="http://schemas.microsoft.com/office/drawing/2014/main" id="{EF8347F5-8C44-4AA3-92A0-01AF3D104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3314"/>
              <a:ext cx="194" cy="500"/>
              <a:chOff x="1538" y="2977"/>
              <a:chExt cx="285" cy="441"/>
            </a:xfrm>
            <a:grpFill/>
          </p:grpSpPr>
          <p:sp>
            <p:nvSpPr>
              <p:cNvPr id="106" name="Line 51">
                <a:extLst>
                  <a:ext uri="{FF2B5EF4-FFF2-40B4-BE49-F238E27FC236}">
                    <a16:creationId xmlns:a16="http://schemas.microsoft.com/office/drawing/2014/main" id="{D6A03370-F00E-458B-8D14-EC98DDA53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8" y="3077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Oval 52">
                <a:extLst>
                  <a:ext uri="{FF2B5EF4-FFF2-40B4-BE49-F238E27FC236}">
                    <a16:creationId xmlns:a16="http://schemas.microsoft.com/office/drawing/2014/main" id="{740C847E-C306-4B3E-8B3D-32B99CFEF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745" y="3097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8" name="Oval 53">
                <a:extLst>
                  <a:ext uri="{FF2B5EF4-FFF2-40B4-BE49-F238E27FC236}">
                    <a16:creationId xmlns:a16="http://schemas.microsoft.com/office/drawing/2014/main" id="{31207215-8B82-4E23-92E8-35FECBC77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671" y="3022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5" name="Group 54">
              <a:extLst>
                <a:ext uri="{FF2B5EF4-FFF2-40B4-BE49-F238E27FC236}">
                  <a16:creationId xmlns:a16="http://schemas.microsoft.com/office/drawing/2014/main" id="{44DF9D67-5D69-491A-B380-C0F638AA4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985"/>
              <a:ext cx="194" cy="500"/>
              <a:chOff x="1538" y="2689"/>
              <a:chExt cx="285" cy="441"/>
            </a:xfrm>
            <a:grpFill/>
          </p:grpSpPr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246B1BBE-2BF7-4591-9B38-71D8C49CD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8" y="2789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56">
                <a:extLst>
                  <a:ext uri="{FF2B5EF4-FFF2-40B4-BE49-F238E27FC236}">
                    <a16:creationId xmlns:a16="http://schemas.microsoft.com/office/drawing/2014/main" id="{38958C8A-5421-4F12-A9F6-B356FB5B2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745" y="2809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5" name="Oval 57">
                <a:extLst>
                  <a:ext uri="{FF2B5EF4-FFF2-40B4-BE49-F238E27FC236}">
                    <a16:creationId xmlns:a16="http://schemas.microsoft.com/office/drawing/2014/main" id="{275B5736-B70E-4002-9D85-0D0E23EDF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671" y="2734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11AB9724-43F0-4DFC-874A-2974CB5BF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6" y="2604"/>
              <a:ext cx="195" cy="500"/>
              <a:chOff x="1586" y="2353"/>
              <a:chExt cx="285" cy="441"/>
            </a:xfrm>
            <a:grpFill/>
          </p:grpSpPr>
          <p:sp>
            <p:nvSpPr>
              <p:cNvPr id="100" name="Line 59">
                <a:extLst>
                  <a:ext uri="{FF2B5EF4-FFF2-40B4-BE49-F238E27FC236}">
                    <a16:creationId xmlns:a16="http://schemas.microsoft.com/office/drawing/2014/main" id="{A7F92294-8BDD-4BFC-BCAE-09398CF43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" y="2453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Oval 60">
                <a:extLst>
                  <a:ext uri="{FF2B5EF4-FFF2-40B4-BE49-F238E27FC236}">
                    <a16:creationId xmlns:a16="http://schemas.microsoft.com/office/drawing/2014/main" id="{50DEBD35-8FD5-4894-8DE2-AF67D50CF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793" y="2473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" name="Oval 61">
                <a:extLst>
                  <a:ext uri="{FF2B5EF4-FFF2-40B4-BE49-F238E27FC236}">
                    <a16:creationId xmlns:a16="http://schemas.microsoft.com/office/drawing/2014/main" id="{6DA856E0-3E38-4AF0-B878-68962CCF4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719" y="2398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7" name="Group 62">
              <a:extLst>
                <a:ext uri="{FF2B5EF4-FFF2-40B4-BE49-F238E27FC236}">
                  <a16:creationId xmlns:a16="http://schemas.microsoft.com/office/drawing/2014/main" id="{B7763D02-E79B-42C7-A3C0-225268228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224"/>
              <a:ext cx="194" cy="500"/>
              <a:chOff x="1538" y="2017"/>
              <a:chExt cx="285" cy="441"/>
            </a:xfrm>
            <a:grpFill/>
          </p:grpSpPr>
          <p:sp>
            <p:nvSpPr>
              <p:cNvPr id="97" name="Line 63">
                <a:extLst>
                  <a:ext uri="{FF2B5EF4-FFF2-40B4-BE49-F238E27FC236}">
                    <a16:creationId xmlns:a16="http://schemas.microsoft.com/office/drawing/2014/main" id="{151BBC7C-36BB-4EB5-AFE8-CE9086D71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8" y="2117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Oval 64">
                <a:extLst>
                  <a:ext uri="{FF2B5EF4-FFF2-40B4-BE49-F238E27FC236}">
                    <a16:creationId xmlns:a16="http://schemas.microsoft.com/office/drawing/2014/main" id="{9D6B05AB-BB88-4CB2-9FAB-4E44E12A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745" y="2137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" name="Oval 65">
                <a:extLst>
                  <a:ext uri="{FF2B5EF4-FFF2-40B4-BE49-F238E27FC236}">
                    <a16:creationId xmlns:a16="http://schemas.microsoft.com/office/drawing/2014/main" id="{80E6635E-E378-40CF-B09B-D3AA5F1D2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671" y="2062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8" name="Group 66">
              <a:extLst>
                <a:ext uri="{FF2B5EF4-FFF2-40B4-BE49-F238E27FC236}">
                  <a16:creationId xmlns:a16="http://schemas.microsoft.com/office/drawing/2014/main" id="{4FA7897B-8A94-4AE9-A4E6-08B165873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" y="2332"/>
              <a:ext cx="195" cy="500"/>
              <a:chOff x="1970" y="2113"/>
              <a:chExt cx="285" cy="441"/>
            </a:xfrm>
            <a:grpFill/>
          </p:grpSpPr>
          <p:sp>
            <p:nvSpPr>
              <p:cNvPr id="94" name="Line 67">
                <a:extLst>
                  <a:ext uri="{FF2B5EF4-FFF2-40B4-BE49-F238E27FC236}">
                    <a16:creationId xmlns:a16="http://schemas.microsoft.com/office/drawing/2014/main" id="{27486EFD-75F8-4EB6-B396-BC0A17C2D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2213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Oval 68">
                <a:extLst>
                  <a:ext uri="{FF2B5EF4-FFF2-40B4-BE49-F238E27FC236}">
                    <a16:creationId xmlns:a16="http://schemas.microsoft.com/office/drawing/2014/main" id="{2228A872-6221-4F96-A530-B50FDDB20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77" y="2233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6" name="Oval 69">
                <a:extLst>
                  <a:ext uri="{FF2B5EF4-FFF2-40B4-BE49-F238E27FC236}">
                    <a16:creationId xmlns:a16="http://schemas.microsoft.com/office/drawing/2014/main" id="{AF902EFB-616E-4B4D-82FF-77BFFA02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03" y="2158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" name="Group 70">
              <a:extLst>
                <a:ext uri="{FF2B5EF4-FFF2-40B4-BE49-F238E27FC236}">
                  <a16:creationId xmlns:a16="http://schemas.microsoft.com/office/drawing/2014/main" id="{AABC4705-32D5-4943-A527-F827242F8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" y="2659"/>
              <a:ext cx="195" cy="500"/>
              <a:chOff x="1970" y="2401"/>
              <a:chExt cx="285" cy="441"/>
            </a:xfrm>
            <a:grpFill/>
          </p:grpSpPr>
          <p:sp>
            <p:nvSpPr>
              <p:cNvPr id="91" name="Line 71">
                <a:extLst>
                  <a:ext uri="{FF2B5EF4-FFF2-40B4-BE49-F238E27FC236}">
                    <a16:creationId xmlns:a16="http://schemas.microsoft.com/office/drawing/2014/main" id="{6413F751-A2C9-49FF-A1E6-CB81D6C7F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2501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Oval 72">
                <a:extLst>
                  <a:ext uri="{FF2B5EF4-FFF2-40B4-BE49-F238E27FC236}">
                    <a16:creationId xmlns:a16="http://schemas.microsoft.com/office/drawing/2014/main" id="{41B4ACE5-A53B-42A5-8EEF-85518B8EB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77" y="2521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" name="Oval 73">
                <a:extLst>
                  <a:ext uri="{FF2B5EF4-FFF2-40B4-BE49-F238E27FC236}">
                    <a16:creationId xmlns:a16="http://schemas.microsoft.com/office/drawing/2014/main" id="{5C8C76EB-03CD-4E68-B743-B422E6E8E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03" y="2446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" name="Group 74">
              <a:extLst>
                <a:ext uri="{FF2B5EF4-FFF2-40B4-BE49-F238E27FC236}">
                  <a16:creationId xmlns:a16="http://schemas.microsoft.com/office/drawing/2014/main" id="{0F2FA79D-FCA9-4AD4-861B-8CA370339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" y="3366"/>
              <a:ext cx="195" cy="500"/>
              <a:chOff x="1970" y="3025"/>
              <a:chExt cx="285" cy="441"/>
            </a:xfrm>
            <a:grpFill/>
          </p:grpSpPr>
          <p:sp>
            <p:nvSpPr>
              <p:cNvPr id="88" name="Line 75">
                <a:extLst>
                  <a:ext uri="{FF2B5EF4-FFF2-40B4-BE49-F238E27FC236}">
                    <a16:creationId xmlns:a16="http://schemas.microsoft.com/office/drawing/2014/main" id="{CB59E014-118C-472D-95FA-B63820939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3125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76">
                <a:extLst>
                  <a:ext uri="{FF2B5EF4-FFF2-40B4-BE49-F238E27FC236}">
                    <a16:creationId xmlns:a16="http://schemas.microsoft.com/office/drawing/2014/main" id="{1B70874E-B78A-4C27-A60A-59965BFBF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77" y="3145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0" name="Oval 77">
                <a:extLst>
                  <a:ext uri="{FF2B5EF4-FFF2-40B4-BE49-F238E27FC236}">
                    <a16:creationId xmlns:a16="http://schemas.microsoft.com/office/drawing/2014/main" id="{CB454518-38E9-4345-BE3F-E60700794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03" y="3070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1" name="Group 78">
              <a:extLst>
                <a:ext uri="{FF2B5EF4-FFF2-40B4-BE49-F238E27FC236}">
                  <a16:creationId xmlns:a16="http://schemas.microsoft.com/office/drawing/2014/main" id="{DB28842A-97C3-4404-8093-3B31FFB38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" y="2985"/>
              <a:ext cx="195" cy="500"/>
              <a:chOff x="1970" y="2689"/>
              <a:chExt cx="285" cy="441"/>
            </a:xfrm>
            <a:grpFill/>
          </p:grpSpPr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7372B6A-9CE1-4324-B5E3-C36112E5F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0" y="2789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Oval 80">
                <a:extLst>
                  <a:ext uri="{FF2B5EF4-FFF2-40B4-BE49-F238E27FC236}">
                    <a16:creationId xmlns:a16="http://schemas.microsoft.com/office/drawing/2014/main" id="{934D84F6-46FC-44EC-A30E-F46E39D83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77" y="2809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7" name="Oval 81">
                <a:extLst>
                  <a:ext uri="{FF2B5EF4-FFF2-40B4-BE49-F238E27FC236}">
                    <a16:creationId xmlns:a16="http://schemas.microsoft.com/office/drawing/2014/main" id="{412894E0-0693-462F-8D60-03EA634BE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2103" y="2734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2" name="Line 82">
              <a:extLst>
                <a:ext uri="{FF2B5EF4-FFF2-40B4-BE49-F238E27FC236}">
                  <a16:creationId xmlns:a16="http://schemas.microsoft.com/office/drawing/2014/main" id="{4BE29F48-B645-4E52-AB76-18F827794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1" y="392"/>
              <a:ext cx="0" cy="7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83">
              <a:extLst>
                <a:ext uri="{FF2B5EF4-FFF2-40B4-BE49-F238E27FC236}">
                  <a16:creationId xmlns:a16="http://schemas.microsoft.com/office/drawing/2014/main" id="{089989B8-43F6-4C72-B11A-84E5794C7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739"/>
              <a:ext cx="245" cy="4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g</a:t>
              </a:r>
            </a:p>
          </p:txBody>
        </p:sp>
        <p:grpSp>
          <p:nvGrpSpPr>
            <p:cNvPr id="44" name="Group 84">
              <a:extLst>
                <a:ext uri="{FF2B5EF4-FFF2-40B4-BE49-F238E27FC236}">
                  <a16:creationId xmlns:a16="http://schemas.microsoft.com/office/drawing/2014/main" id="{99B38D64-66DB-4737-AE27-15602190FC49}"/>
                </a:ext>
              </a:extLst>
            </p:cNvPr>
            <p:cNvGrpSpPr>
              <a:grpSpLocks/>
            </p:cNvGrpSpPr>
            <p:nvPr/>
          </p:nvGrpSpPr>
          <p:grpSpPr bwMode="auto">
            <a:xfrm rot="939529">
              <a:off x="230" y="917"/>
              <a:ext cx="2016" cy="768"/>
              <a:chOff x="288" y="1488"/>
              <a:chExt cx="2016" cy="480"/>
            </a:xfrm>
            <a:grpFill/>
          </p:grpSpPr>
          <p:sp>
            <p:nvSpPr>
              <p:cNvPr id="68" name="Rectangle 85">
                <a:extLst>
                  <a:ext uri="{FF2B5EF4-FFF2-40B4-BE49-F238E27FC236}">
                    <a16:creationId xmlns:a16="http://schemas.microsoft.com/office/drawing/2014/main" id="{EA742D23-EAE2-42B0-9B68-F08808AAC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488"/>
                <a:ext cx="2016" cy="48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Line 86">
                <a:extLst>
                  <a:ext uri="{FF2B5EF4-FFF2-40B4-BE49-F238E27FC236}">
                    <a16:creationId xmlns:a16="http://schemas.microsoft.com/office/drawing/2014/main" id="{6B76D24E-8DAE-42AC-AD9D-9C45A485F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584"/>
                <a:ext cx="20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87">
                <a:extLst>
                  <a:ext uri="{FF2B5EF4-FFF2-40B4-BE49-F238E27FC236}">
                    <a16:creationId xmlns:a16="http://schemas.microsoft.com/office/drawing/2014/main" id="{AF047351-28DA-49B4-95C9-FB9188180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0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88">
                <a:extLst>
                  <a:ext uri="{FF2B5EF4-FFF2-40B4-BE49-F238E27FC236}">
                    <a16:creationId xmlns:a16="http://schemas.microsoft.com/office/drawing/2014/main" id="{054D56D4-4FCA-47FD-B0A7-7B642C4E0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824"/>
                <a:ext cx="20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89">
                <a:extLst>
                  <a:ext uri="{FF2B5EF4-FFF2-40B4-BE49-F238E27FC236}">
                    <a16:creationId xmlns:a16="http://schemas.microsoft.com/office/drawing/2014/main" id="{EB645D62-C407-4346-86CB-1C1453DE6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920"/>
                <a:ext cx="20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90">
                <a:extLst>
                  <a:ext uri="{FF2B5EF4-FFF2-40B4-BE49-F238E27FC236}">
                    <a16:creationId xmlns:a16="http://schemas.microsoft.com/office/drawing/2014/main" id="{292AFF2C-9FC2-4465-9158-4B9D0BF6F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1680"/>
                <a:ext cx="2016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91">
                <a:extLst>
                  <a:ext uri="{FF2B5EF4-FFF2-40B4-BE49-F238E27FC236}">
                    <a16:creationId xmlns:a16="http://schemas.microsoft.com/office/drawing/2014/main" id="{8F3EC1A5-01CF-4011-A937-6821B6FEF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92">
                <a:extLst>
                  <a:ext uri="{FF2B5EF4-FFF2-40B4-BE49-F238E27FC236}">
                    <a16:creationId xmlns:a16="http://schemas.microsoft.com/office/drawing/2014/main" id="{5B5FB81A-0A8B-4BCE-B0C5-3E57B7E94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93">
                <a:extLst>
                  <a:ext uri="{FF2B5EF4-FFF2-40B4-BE49-F238E27FC236}">
                    <a16:creationId xmlns:a16="http://schemas.microsoft.com/office/drawing/2014/main" id="{8C3322E5-FBA2-40DF-BFD4-CA20973D3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94">
                <a:extLst>
                  <a:ext uri="{FF2B5EF4-FFF2-40B4-BE49-F238E27FC236}">
                    <a16:creationId xmlns:a16="http://schemas.microsoft.com/office/drawing/2014/main" id="{0F58B65B-4E6A-4A39-B60F-A3E689E88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95">
                <a:extLst>
                  <a:ext uri="{FF2B5EF4-FFF2-40B4-BE49-F238E27FC236}">
                    <a16:creationId xmlns:a16="http://schemas.microsoft.com/office/drawing/2014/main" id="{339414A9-0F28-45AA-A62C-6201F4AAB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96">
                <a:extLst>
                  <a:ext uri="{FF2B5EF4-FFF2-40B4-BE49-F238E27FC236}">
                    <a16:creationId xmlns:a16="http://schemas.microsoft.com/office/drawing/2014/main" id="{6B7F78E4-0A87-473F-8E71-9E45DA682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97">
                <a:extLst>
                  <a:ext uri="{FF2B5EF4-FFF2-40B4-BE49-F238E27FC236}">
                    <a16:creationId xmlns:a16="http://schemas.microsoft.com/office/drawing/2014/main" id="{D47D9590-881F-4679-B415-E0D22075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98">
                <a:extLst>
                  <a:ext uri="{FF2B5EF4-FFF2-40B4-BE49-F238E27FC236}">
                    <a16:creationId xmlns:a16="http://schemas.microsoft.com/office/drawing/2014/main" id="{E38FD274-2528-46C8-9A81-9565044D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99">
                <a:extLst>
                  <a:ext uri="{FF2B5EF4-FFF2-40B4-BE49-F238E27FC236}">
                    <a16:creationId xmlns:a16="http://schemas.microsoft.com/office/drawing/2014/main" id="{73A5A669-900D-4EBB-BD10-16D018A35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00">
                <a:extLst>
                  <a:ext uri="{FF2B5EF4-FFF2-40B4-BE49-F238E27FC236}">
                    <a16:creationId xmlns:a16="http://schemas.microsoft.com/office/drawing/2014/main" id="{366ED3DB-7A64-40D2-AA65-D7E701EDB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01">
                <a:extLst>
                  <a:ext uri="{FF2B5EF4-FFF2-40B4-BE49-F238E27FC236}">
                    <a16:creationId xmlns:a16="http://schemas.microsoft.com/office/drawing/2014/main" id="{5C0F6EF6-D33B-470D-A51E-D63453C50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488"/>
                <a:ext cx="0" cy="4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10F46E79-22B1-43E9-8083-3A51031E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536"/>
              <a:ext cx="655" cy="162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901AA8BC-D5E7-4AF9-A419-EB6BCCBB7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28"/>
              <a:ext cx="655" cy="162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104">
              <a:extLst>
                <a:ext uri="{FF2B5EF4-FFF2-40B4-BE49-F238E27FC236}">
                  <a16:creationId xmlns:a16="http://schemas.microsoft.com/office/drawing/2014/main" id="{57DE2701-D6BB-48EC-A2D0-D054E4AB7FA1}"/>
                </a:ext>
              </a:extLst>
            </p:cNvPr>
            <p:cNvGrpSpPr>
              <a:grpSpLocks/>
            </p:cNvGrpSpPr>
            <p:nvPr/>
          </p:nvGrpSpPr>
          <p:grpSpPr bwMode="auto">
            <a:xfrm rot="1010829">
              <a:off x="312" y="1877"/>
              <a:ext cx="677" cy="804"/>
              <a:chOff x="3864" y="485"/>
              <a:chExt cx="677" cy="804"/>
            </a:xfrm>
            <a:grpFill/>
          </p:grpSpPr>
          <p:sp>
            <p:nvSpPr>
              <p:cNvPr id="64" name="Line 105">
                <a:extLst>
                  <a:ext uri="{FF2B5EF4-FFF2-40B4-BE49-F238E27FC236}">
                    <a16:creationId xmlns:a16="http://schemas.microsoft.com/office/drawing/2014/main" id="{306371E6-1FDE-4EBB-A0A7-12D44AA99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570"/>
                <a:ext cx="0" cy="59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06">
                <a:extLst>
                  <a:ext uri="{FF2B5EF4-FFF2-40B4-BE49-F238E27FC236}">
                    <a16:creationId xmlns:a16="http://schemas.microsoft.com/office/drawing/2014/main" id="{58681339-89EE-4968-B63E-50B47AAD9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855"/>
                <a:ext cx="233" cy="434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66" name="Line 107">
                <a:extLst>
                  <a:ext uri="{FF2B5EF4-FFF2-40B4-BE49-F238E27FC236}">
                    <a16:creationId xmlns:a16="http://schemas.microsoft.com/office/drawing/2014/main" id="{CA550039-16F3-4FC4-BC56-D666F5FB8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570"/>
                <a:ext cx="45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108">
                <a:extLst>
                  <a:ext uri="{FF2B5EF4-FFF2-40B4-BE49-F238E27FC236}">
                    <a16:creationId xmlns:a16="http://schemas.microsoft.com/office/drawing/2014/main" id="{8B874F26-50F3-4049-A9F5-CB5B56F3B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485"/>
                <a:ext cx="245" cy="43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48" name="Line 109">
              <a:extLst>
                <a:ext uri="{FF2B5EF4-FFF2-40B4-BE49-F238E27FC236}">
                  <a16:creationId xmlns:a16="http://schemas.microsoft.com/office/drawing/2014/main" id="{3FD966DD-2F06-4508-AEA2-CF66FC927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968"/>
              <a:ext cx="76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10">
              <a:extLst>
                <a:ext uri="{FF2B5EF4-FFF2-40B4-BE49-F238E27FC236}">
                  <a16:creationId xmlns:a16="http://schemas.microsoft.com/office/drawing/2014/main" id="{82E2ACE3-E505-4C13-A3D1-D690E90F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1763"/>
              <a:ext cx="96" cy="192"/>
            </a:xfrm>
            <a:custGeom>
              <a:avLst/>
              <a:gdLst>
                <a:gd name="T0" fmla="*/ 96 w 96"/>
                <a:gd name="T1" fmla="*/ 192 h 192"/>
                <a:gd name="T2" fmla="*/ 0 w 96"/>
                <a:gd name="T3" fmla="*/ 96 h 192"/>
                <a:gd name="T4" fmla="*/ 96 w 96"/>
                <a:gd name="T5" fmla="*/ 0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192"/>
                  </a:moveTo>
                  <a:cubicBezTo>
                    <a:pt x="48" y="160"/>
                    <a:pt x="0" y="128"/>
                    <a:pt x="0" y="96"/>
                  </a:cubicBezTo>
                  <a:cubicBezTo>
                    <a:pt x="0" y="64"/>
                    <a:pt x="48" y="32"/>
                    <a:pt x="96" y="0"/>
                  </a:cubicBezTo>
                </a:path>
              </a:pathLst>
            </a:custGeom>
            <a:grp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111">
              <a:extLst>
                <a:ext uri="{FF2B5EF4-FFF2-40B4-BE49-F238E27FC236}">
                  <a16:creationId xmlns:a16="http://schemas.microsoft.com/office/drawing/2014/main" id="{D4062B80-68A6-4586-A05D-F6EDBF73E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658"/>
              <a:ext cx="274" cy="4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51" name="Text Box 112">
              <a:extLst>
                <a:ext uri="{FF2B5EF4-FFF2-40B4-BE49-F238E27FC236}">
                  <a16:creationId xmlns:a16="http://schemas.microsoft.com/office/drawing/2014/main" id="{5FCED47C-C8A8-4ADD-87C2-0A5A3C5FF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417"/>
              <a:ext cx="1422" cy="4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Slope=S=tan</a:t>
              </a:r>
              <a:r>
                <a:rPr lang="en-US" altLang="en-US" sz="2400">
                  <a:latin typeface="Symbol" panose="05050102010706020507" pitchFamily="18" charset="2"/>
                </a:rPr>
                <a:t>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2" name="Group 113">
              <a:extLst>
                <a:ext uri="{FF2B5EF4-FFF2-40B4-BE49-F238E27FC236}">
                  <a16:creationId xmlns:a16="http://schemas.microsoft.com/office/drawing/2014/main" id="{D8B97D42-5357-4C57-897D-42089E12445B}"/>
                </a:ext>
              </a:extLst>
            </p:cNvPr>
            <p:cNvGrpSpPr>
              <a:grpSpLocks/>
            </p:cNvGrpSpPr>
            <p:nvPr/>
          </p:nvGrpSpPr>
          <p:grpSpPr bwMode="auto">
            <a:xfrm rot="904813">
              <a:off x="870" y="1245"/>
              <a:ext cx="1239" cy="792"/>
              <a:chOff x="3972" y="1790"/>
              <a:chExt cx="1239" cy="792"/>
            </a:xfrm>
            <a:grpFill/>
          </p:grpSpPr>
          <p:grpSp>
            <p:nvGrpSpPr>
              <p:cNvPr id="59" name="Group 114">
                <a:extLst>
                  <a:ext uri="{FF2B5EF4-FFF2-40B4-BE49-F238E27FC236}">
                    <a16:creationId xmlns:a16="http://schemas.microsoft.com/office/drawing/2014/main" id="{AA239483-A678-412F-AABB-C9C76E5AE5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3" y="2001"/>
                <a:ext cx="288" cy="326"/>
                <a:chOff x="3216" y="1824"/>
                <a:chExt cx="288" cy="288"/>
              </a:xfrm>
              <a:grpFill/>
            </p:grpSpPr>
            <p:sp>
              <p:nvSpPr>
                <p:cNvPr id="62" name="Line 115">
                  <a:extLst>
                    <a:ext uri="{FF2B5EF4-FFF2-40B4-BE49-F238E27FC236}">
                      <a16:creationId xmlns:a16="http://schemas.microsoft.com/office/drawing/2014/main" id="{4B0F428A-A1A7-424C-B9FA-DA7F9BAAF1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825"/>
                  <a:ext cx="0" cy="28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16">
                  <a:extLst>
                    <a:ext uri="{FF2B5EF4-FFF2-40B4-BE49-F238E27FC236}">
                      <a16:creationId xmlns:a16="http://schemas.microsoft.com/office/drawing/2014/main" id="{635C536E-1C4A-4A98-8E6A-7F015DFE3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5" y="1824"/>
                  <a:ext cx="239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0" name="Rectangle 117">
                <a:extLst>
                  <a:ext uri="{FF2B5EF4-FFF2-40B4-BE49-F238E27FC236}">
                    <a16:creationId xmlns:a16="http://schemas.microsoft.com/office/drawing/2014/main" id="{2C206712-DF0F-4264-9169-FBF827ED9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148"/>
                <a:ext cx="295" cy="434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w</a:t>
                </a:r>
              </a:p>
            </p:txBody>
          </p:sp>
          <p:sp>
            <p:nvSpPr>
              <p:cNvPr id="61" name="Rectangle 118">
                <a:extLst>
                  <a:ext uri="{FF2B5EF4-FFF2-40B4-BE49-F238E27FC236}">
                    <a16:creationId xmlns:a16="http://schemas.microsoft.com/office/drawing/2014/main" id="{AAA0A24A-BCAB-4DFE-B768-15B3D5134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1790"/>
                <a:ext cx="245" cy="433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400">
                    <a:latin typeface="Times New Roman" panose="02020603050405020304" pitchFamily="18" charset="0"/>
                  </a:rPr>
                  <a:t>u</a:t>
                </a:r>
              </a:p>
            </p:txBody>
          </p:sp>
        </p:grpSp>
        <p:grpSp>
          <p:nvGrpSpPr>
            <p:cNvPr id="53" name="Group 119">
              <a:extLst>
                <a:ext uri="{FF2B5EF4-FFF2-40B4-BE49-F238E27FC236}">
                  <a16:creationId xmlns:a16="http://schemas.microsoft.com/office/drawing/2014/main" id="{FAB8C26C-5DA5-4401-9C8F-936A53E6B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" y="1219"/>
              <a:ext cx="194" cy="500"/>
              <a:chOff x="1538" y="2017"/>
              <a:chExt cx="285" cy="441"/>
            </a:xfrm>
            <a:grpFill/>
          </p:grpSpPr>
          <p:sp>
            <p:nvSpPr>
              <p:cNvPr id="56" name="Line 120">
                <a:extLst>
                  <a:ext uri="{FF2B5EF4-FFF2-40B4-BE49-F238E27FC236}">
                    <a16:creationId xmlns:a16="http://schemas.microsoft.com/office/drawing/2014/main" id="{AC9BFB9C-30FA-4A20-A179-4A1FE70B5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8" y="2117"/>
                <a:ext cx="232" cy="341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21">
                <a:extLst>
                  <a:ext uri="{FF2B5EF4-FFF2-40B4-BE49-F238E27FC236}">
                    <a16:creationId xmlns:a16="http://schemas.microsoft.com/office/drawing/2014/main" id="{A601873D-AD44-4B03-8B74-3AD2C3579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745" y="2137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Oval 122">
                <a:extLst>
                  <a:ext uri="{FF2B5EF4-FFF2-40B4-BE49-F238E27FC236}">
                    <a16:creationId xmlns:a16="http://schemas.microsoft.com/office/drawing/2014/main" id="{8C74EB63-255B-43AC-9388-638AB2864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100000">
                <a:off x="1671" y="2062"/>
                <a:ext cx="124" cy="3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4" name="Text Box 123">
              <a:extLst>
                <a:ext uri="{FF2B5EF4-FFF2-40B4-BE49-F238E27FC236}">
                  <a16:creationId xmlns:a16="http://schemas.microsoft.com/office/drawing/2014/main" id="{78AD0DC2-D8CE-4CEB-96CD-CF0F2FF7C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176"/>
              <a:ext cx="1346" cy="4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dirty="0">
                  <a:latin typeface="Times New Roman" panose="02020603050405020304" pitchFamily="18" charset="0"/>
                </a:rPr>
                <a:t>River Section</a:t>
              </a:r>
            </a:p>
          </p:txBody>
        </p:sp>
        <p:sp>
          <p:nvSpPr>
            <p:cNvPr id="55" name="Text Box 124">
              <a:extLst>
                <a:ext uri="{FF2B5EF4-FFF2-40B4-BE49-F238E27FC236}">
                  <a16:creationId xmlns:a16="http://schemas.microsoft.com/office/drawing/2014/main" id="{0D4CB2AA-735D-4FBB-9EBC-473803140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194"/>
              <a:ext cx="1715" cy="4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>
                  <a:latin typeface="Times New Roman" panose="02020603050405020304" pitchFamily="18" charset="0"/>
                </a:rPr>
                <a:t>Reservoir Section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51CC416-FB9A-4ECC-91D8-88056E37F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77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CE-QUAL-W2 Water Quality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37E6E-6535-44E1-AACC-41FF0ED2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7DCEF15-7836-44FC-96B1-79BCE88A2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37608"/>
              </p:ext>
            </p:extLst>
          </p:nvPr>
        </p:nvGraphicFramePr>
        <p:xfrm>
          <a:off x="368300" y="1426877"/>
          <a:ext cx="84455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8477223" imgH="4324336" progId="Visio.Drawing.15">
                  <p:embed/>
                </p:oleObj>
              </mc:Choice>
              <mc:Fallback>
                <p:oleObj name="Visio" r:id="rId3" imgW="8477223" imgH="432433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426877"/>
                        <a:ext cx="8445500" cy="43053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618D83-883B-4F42-8C54-566A8D325E01}"/>
              </a:ext>
            </a:extLst>
          </p:cNvPr>
          <p:cNvSpPr txBox="1"/>
          <p:nvPr/>
        </p:nvSpPr>
        <p:spPr>
          <a:xfrm>
            <a:off x="6656399" y="1443543"/>
            <a:ext cx="1534886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General Constituents</a:t>
            </a:r>
          </a:p>
          <a:p>
            <a:r>
              <a:rPr lang="en-US" sz="1200" b="1" dirty="0"/>
              <a:t>Bacteria</a:t>
            </a:r>
          </a:p>
          <a:p>
            <a:r>
              <a:rPr lang="en-US" sz="1200" b="1" dirty="0"/>
              <a:t>CBOD</a:t>
            </a:r>
          </a:p>
          <a:p>
            <a:r>
              <a:rPr lang="en-US" sz="1200" b="1" dirty="0"/>
              <a:t>DGP, N2</a:t>
            </a:r>
          </a:p>
          <a:p>
            <a:r>
              <a:rPr lang="en-US" sz="1200" b="1" dirty="0"/>
              <a:t>TDG</a:t>
            </a:r>
          </a:p>
          <a:p>
            <a:r>
              <a:rPr lang="en-US" sz="1200" b="1" dirty="0"/>
              <a:t>Algae toxins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044A4-1201-4C31-B302-BF46D5BDD8DA}"/>
              </a:ext>
            </a:extLst>
          </p:cNvPr>
          <p:cNvSpPr txBox="1"/>
          <p:nvPr/>
        </p:nvSpPr>
        <p:spPr>
          <a:xfrm>
            <a:off x="899464" y="1801009"/>
            <a:ext cx="1534887" cy="7386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lvl="2"/>
            <a:r>
              <a:rPr lang="en-US" sz="1400" b="1" dirty="0"/>
              <a:t>H2S, CH4, SO4, Fe(II), </a:t>
            </a:r>
            <a:r>
              <a:rPr lang="en-US" sz="1400" b="1" dirty="0" err="1"/>
              <a:t>FeOOH</a:t>
            </a:r>
            <a:r>
              <a:rPr lang="en-US" sz="1400" b="1" dirty="0"/>
              <a:t>, Mn(II), MnO2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317BE-0174-463D-8E6A-6D5304789D2A}"/>
              </a:ext>
            </a:extLst>
          </p:cNvPr>
          <p:cNvSpPr txBox="1"/>
          <p:nvPr/>
        </p:nvSpPr>
        <p:spPr>
          <a:xfrm>
            <a:off x="3573188" y="5494102"/>
            <a:ext cx="2074578" cy="7386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lvl="2"/>
            <a:r>
              <a:rPr lang="en-US" sz="1400" b="1" dirty="0"/>
              <a:t>Zero order</a:t>
            </a:r>
          </a:p>
          <a:p>
            <a:pPr marL="0" lvl="2"/>
            <a:r>
              <a:rPr lang="en-US" sz="1400" b="1" dirty="0"/>
              <a:t>First order</a:t>
            </a:r>
          </a:p>
          <a:p>
            <a:pPr marL="0" lvl="2"/>
            <a:r>
              <a:rPr lang="en-US" sz="1400" b="1" dirty="0"/>
              <a:t>Sediment diagenesis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5F638-7053-45B9-A6B8-64FB819D6D5D}"/>
              </a:ext>
            </a:extLst>
          </p:cNvPr>
          <p:cNvSpPr txBox="1"/>
          <p:nvPr/>
        </p:nvSpPr>
        <p:spPr>
          <a:xfrm>
            <a:off x="3704663" y="3319295"/>
            <a:ext cx="1801908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Organic Carbon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F61A964-BE57-48CB-BC7E-2BBE38BF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00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W2 Version 4.5 Excel Control Files</a:t>
            </a:r>
            <a:br>
              <a:rPr lang="en-US" dirty="0"/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319DD-9D4C-48B1-9E8B-5F9CFB7F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76" y="911393"/>
            <a:ext cx="3560067" cy="538821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22C9833-7FBD-41E0-9F1E-0CDFFF0B57B1}"/>
              </a:ext>
            </a:extLst>
          </p:cNvPr>
          <p:cNvSpPr txBox="1">
            <a:spLocks/>
          </p:cNvSpPr>
          <p:nvPr/>
        </p:nvSpPr>
        <p:spPr>
          <a:xfrm>
            <a:off x="4155948" y="1977585"/>
            <a:ext cx="4988052" cy="42685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 3" panose="05040102010807070707" pitchFamily="18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Simplified editing of input files</a:t>
            </a:r>
          </a:p>
          <a:p>
            <a:r>
              <a:rPr lang="en-US" sz="2400" kern="0" dirty="0"/>
              <a:t>No </a:t>
            </a:r>
            <a:r>
              <a:rPr lang="en-US" sz="2400" kern="0" dirty="0" err="1"/>
              <a:t>graph.npt</a:t>
            </a:r>
            <a:endParaRPr lang="en-US" sz="2400" kern="0" dirty="0"/>
          </a:p>
          <a:p>
            <a:r>
              <a:rPr lang="en-US" sz="2400" kern="0" dirty="0"/>
              <a:t>Easier for cut and pasting</a:t>
            </a:r>
          </a:p>
          <a:p>
            <a:r>
              <a:rPr lang="en-US" sz="2400" kern="0" dirty="0"/>
              <a:t>Simplified I/O</a:t>
            </a:r>
          </a:p>
          <a:p>
            <a:r>
              <a:rPr lang="en-US" sz="2400" kern="0" dirty="0"/>
              <a:t>Files are better organized</a:t>
            </a:r>
          </a:p>
          <a:p>
            <a:r>
              <a:rPr lang="en-US" sz="2400" kern="0" dirty="0"/>
              <a:t>Variable names and explanations at your fingertips</a:t>
            </a:r>
          </a:p>
          <a:p>
            <a:r>
              <a:rPr lang="en-US" sz="2400" kern="0" dirty="0"/>
              <a:t>Formulae included in released Excel tool assist in control file development</a:t>
            </a:r>
          </a:p>
          <a:p>
            <a:endParaRPr lang="en-US" sz="24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51FA8-D255-4AE0-9745-F7143E195EA3}"/>
              </a:ext>
            </a:extLst>
          </p:cNvPr>
          <p:cNvSpPr txBox="1"/>
          <p:nvPr/>
        </p:nvSpPr>
        <p:spPr>
          <a:xfrm>
            <a:off x="4223188" y="927147"/>
            <a:ext cx="439637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Excel file w2_con.xlsm </a:t>
            </a:r>
            <a:r>
              <a:rPr lang="en-US" sz="2400" dirty="0">
                <a:sym typeface="Wingdings" panose="05000000000000000000" pitchFamily="2" charset="2"/>
              </a:rPr>
              <a:t> w2_con.csv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85339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F61A964-BE57-48CB-BC7E-2BBE38BF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00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CO2 and Atmospheric Deposition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E31308-6032-4A41-8BB9-4768D68046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10863"/>
            <a:ext cx="5109882" cy="38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D32DF-1AC5-44AC-B41E-7BD776042EA8}"/>
              </a:ext>
            </a:extLst>
          </p:cNvPr>
          <p:cNvSpPr txBox="1">
            <a:spLocks/>
          </p:cNvSpPr>
          <p:nvPr/>
        </p:nvSpPr>
        <p:spPr bwMode="auto">
          <a:xfrm>
            <a:off x="5281411" y="1403330"/>
            <a:ext cx="3728118" cy="384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 3" panose="05040102010807070707" pitchFamily="18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¡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¡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Atmospheric deposition: either dry or wet deposition (rain or snow) of pollutants contribute to the mass loading of a pollutant. </a:t>
            </a:r>
          </a:p>
          <a:p>
            <a:r>
              <a:rPr lang="en-US" sz="20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Dry deposition can include dust or particle transport associated with the pollutant. </a:t>
            </a:r>
          </a:p>
          <a:p>
            <a:r>
              <a:rPr lang="en-US" sz="2000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processes of atmospheric deposition include any state variables in CE-QUAL-W2 (such as N, P, and Hg) 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5626911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F61A964-BE57-48CB-BC7E-2BBE38BF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00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>
                <a:ea typeface="ＭＳ Ｐゴシック" pitchFamily="34" charset="-128"/>
              </a:rPr>
              <a:t>Organic Carbon Constituents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27AFF5-F05B-4376-B85C-ADF5BA74E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3330"/>
              </p:ext>
            </p:extLst>
          </p:nvPr>
        </p:nvGraphicFramePr>
        <p:xfrm>
          <a:off x="49955" y="1326383"/>
          <a:ext cx="47752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Visio" r:id="rId3" imgW="4787836" imgH="1752600" progId="Visio.Drawing.15">
                  <p:embed/>
                </p:oleObj>
              </mc:Choice>
              <mc:Fallback>
                <p:oleObj name="Visio" r:id="rId3" imgW="4787836" imgH="1752600" progId="Visio.Drawing.15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DFF678C-12C3-41B9-AF93-3757599FA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5" y="1326383"/>
                        <a:ext cx="4775200" cy="17589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5604B5F-1C3B-4403-BE98-9FCB6FD56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63424"/>
              </p:ext>
            </p:extLst>
          </p:nvPr>
        </p:nvGraphicFramePr>
        <p:xfrm>
          <a:off x="5022088" y="1326383"/>
          <a:ext cx="39687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Visio" r:id="rId5" imgW="3968793" imgH="1752600" progId="Visio.Drawing.15">
                  <p:embed/>
                </p:oleObj>
              </mc:Choice>
              <mc:Fallback>
                <p:oleObj name="Visio" r:id="rId5" imgW="3968793" imgH="1752600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EBA8779-6B62-43E8-B3D4-74C397C09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088" y="1326383"/>
                        <a:ext cx="3968750" cy="17716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7D25DB4-D63B-4DB2-8FF4-6C6476464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35195"/>
              </p:ext>
            </p:extLst>
          </p:nvPr>
        </p:nvGraphicFramePr>
        <p:xfrm>
          <a:off x="62826" y="3397592"/>
          <a:ext cx="46990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Visio" r:id="rId7" imgW="4673660" imgH="1752600" progId="Visio.Drawing.15">
                  <p:embed/>
                </p:oleObj>
              </mc:Choice>
              <mc:Fallback>
                <p:oleObj name="Visio" r:id="rId7" imgW="4673660" imgH="1752600" progId="Visio.Drawing.15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176D3B4-5DC7-414D-A292-AEDDACAEB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6" y="3397592"/>
                        <a:ext cx="4699000" cy="17589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876A959-C695-49E3-AE64-1E7DEB888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72692"/>
              </p:ext>
            </p:extLst>
          </p:nvPr>
        </p:nvGraphicFramePr>
        <p:xfrm>
          <a:off x="62826" y="5397203"/>
          <a:ext cx="39814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Visio" r:id="rId9" imgW="4000489" imgH="1130390" progId="Visio.Drawing.15">
                  <p:embed/>
                </p:oleObj>
              </mc:Choice>
              <mc:Fallback>
                <p:oleObj name="Visio" r:id="rId9" imgW="4000489" imgH="1130390" progId="Visio.Drawing.15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52E70C8-6D7F-47A9-9B73-F3B35DF786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6" y="5397203"/>
                        <a:ext cx="3981450" cy="11366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9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E102972-13EF-44DC-88D8-3F20DE7F4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341920"/>
              </p:ext>
            </p:extLst>
          </p:nvPr>
        </p:nvGraphicFramePr>
        <p:xfrm>
          <a:off x="4865281" y="3582154"/>
          <a:ext cx="421005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r:id="rId11" imgW="4248111" imgH="2546305" progId="Visio.Drawing.15">
                  <p:embed/>
                </p:oleObj>
              </mc:Choice>
              <mc:Fallback>
                <p:oleObj r:id="rId11" imgW="4248111" imgH="2546305" progId="Visio.Drawing.1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DD83BC2-BBEE-4332-8159-4B6C42999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281" y="3582154"/>
                        <a:ext cx="4210050" cy="25622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5270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F61A964-BE57-48CB-BC7E-2BBE38BF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200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Sediment Diagenesis Module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7CECE-85F2-4397-A70D-FDD2287C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1" y="1480548"/>
            <a:ext cx="4545175" cy="4423160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Inputs: csv format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Outputs: Bottom layer and averaged outputs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Simplified computations to steady-state</a:t>
            </a:r>
          </a:p>
          <a:p>
            <a:pPr>
              <a:spcBef>
                <a:spcPts val="0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SOD and sediment fluxes for all water column layers</a:t>
            </a:r>
            <a:r>
              <a:rPr lang="en-US" sz="2600" kern="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endParaRPr lang="en-US" sz="2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initial conditions for NO3 in sediment layers (layers 1 and 2)</a:t>
            </a:r>
            <a:endParaRPr lang="en-US" sz="2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</a:t>
            </a:r>
            <a:r>
              <a:rPr lang="en-US" sz="2600" kern="0" dirty="0"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an </a:t>
            </a:r>
            <a:r>
              <a:rPr lang="en-US" sz="2600" kern="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averaged SOD and sediment fluxes into the output for each segment</a:t>
            </a:r>
            <a:endParaRPr lang="en-US" sz="2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a subroutine for computing sediment POM and delete the corresponding parts in water-quality.f90 </a:t>
            </a:r>
            <a:endParaRPr lang="en-US" sz="2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Add sediment POM (POC, PON and POP) computation (</a:t>
            </a:r>
            <a:r>
              <a:rPr lang="en-US" sz="2600" kern="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Subroutine</a:t>
            </a:r>
            <a:r>
              <a:rPr lang="en-US" sz="26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6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SedimentPOM</a:t>
            </a:r>
            <a:r>
              <a:rPr lang="en-US" sz="2600" kern="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600" kern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the correction for calculating </a:t>
            </a:r>
            <a:r>
              <a:rPr lang="en-US" sz="26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SD_W12</a:t>
            </a:r>
          </a:p>
          <a:p>
            <a:pPr>
              <a:spcBef>
                <a:spcPts val="0"/>
              </a:spcBef>
            </a:pPr>
            <a:r>
              <a:rPr lang="en-US" sz="26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a correction for PO4 partitioning coefficient in layer 1</a:t>
            </a:r>
          </a:p>
          <a:p>
            <a:pPr>
              <a:spcBef>
                <a:spcPts val="0"/>
              </a:spcBef>
            </a:pPr>
            <a:r>
              <a:rPr lang="en-US" sz="26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partitioning of sediment NH4</a:t>
            </a:r>
          </a:p>
          <a:p>
            <a:pPr>
              <a:spcBef>
                <a:spcPts val="0"/>
              </a:spcBef>
            </a:pPr>
            <a:r>
              <a:rPr lang="en-US" sz="2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en-US" sz="26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numerical solution for CH4</a:t>
            </a:r>
            <a:endParaRPr lang="en-US" sz="26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83F6CA-2134-42D8-9910-309086CA4E09}"/>
              </a:ext>
            </a:extLst>
          </p:cNvPr>
          <p:cNvGrpSpPr/>
          <p:nvPr/>
        </p:nvGrpSpPr>
        <p:grpSpPr>
          <a:xfrm>
            <a:off x="4357191" y="1248211"/>
            <a:ext cx="4760138" cy="2906122"/>
            <a:chOff x="914400" y="1309818"/>
            <a:chExt cx="6346850" cy="3874830"/>
          </a:xfrm>
          <a:solidFill>
            <a:schemeClr val="accent5">
              <a:lumMod val="90000"/>
            </a:schemeClr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9AC725-6C4A-423D-BCCC-D750F2712B80}"/>
                </a:ext>
              </a:extLst>
            </p:cNvPr>
            <p:cNvSpPr txBox="1"/>
            <p:nvPr/>
          </p:nvSpPr>
          <p:spPr>
            <a:xfrm>
              <a:off x="1280160" y="2764552"/>
              <a:ext cx="15611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Water Column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DB2706-6033-48B1-A0AF-C3D22BC6C9EE}"/>
                </a:ext>
              </a:extLst>
            </p:cNvPr>
            <p:cNvSpPr txBox="1"/>
            <p:nvPr/>
          </p:nvSpPr>
          <p:spPr>
            <a:xfrm>
              <a:off x="1280356" y="3971560"/>
              <a:ext cx="230409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Active Sediment Layer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B04D79-F3A3-45BC-BF54-5C31539353D6}"/>
                </a:ext>
              </a:extLst>
            </p:cNvPr>
            <p:cNvSpPr txBox="1"/>
            <p:nvPr/>
          </p:nvSpPr>
          <p:spPr>
            <a:xfrm>
              <a:off x="1316736" y="4589780"/>
              <a:ext cx="17374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Deep Sediments</a:t>
              </a:r>
            </a:p>
          </p:txBody>
        </p:sp>
        <p:sp>
          <p:nvSpPr>
            <p:cNvPr id="9" name="Rectangle 96">
              <a:extLst>
                <a:ext uri="{FF2B5EF4-FFF2-40B4-BE49-F238E27FC236}">
                  <a16:creationId xmlns:a16="http://schemas.microsoft.com/office/drawing/2014/main" id="{731B7C20-9441-45C1-B035-D5DB51D1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736" y="1835265"/>
              <a:ext cx="1069524" cy="27699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50" dirty="0"/>
                <a:t>Surface cell</a:t>
              </a:r>
            </a:p>
          </p:txBody>
        </p:sp>
        <p:sp>
          <p:nvSpPr>
            <p:cNvPr id="10" name="Rectangle 98">
              <a:extLst>
                <a:ext uri="{FF2B5EF4-FFF2-40B4-BE49-F238E27FC236}">
                  <a16:creationId xmlns:a16="http://schemas.microsoft.com/office/drawing/2014/main" id="{DCDBB059-D5BC-4A06-B0DE-02A38362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285" y="3700202"/>
              <a:ext cx="1073307" cy="276999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50" dirty="0"/>
                <a:t>Bottom cell</a:t>
              </a: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F120B147-8037-4820-9566-BACDBA9A6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0976" y="1828800"/>
              <a:ext cx="2011680" cy="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516805F2-4E87-4D41-B810-E454EF6B3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4029385"/>
              <a:ext cx="3108960" cy="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id="{EC9553AE-3291-45D2-9010-4729FB9A6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4325112"/>
              <a:ext cx="3108960" cy="0"/>
            </a:xfrm>
            <a:prstGeom prst="line">
              <a:avLst/>
            </a:prstGeom>
            <a:grpFill/>
            <a:ln w="158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7A3FD281-5333-4AD0-88E2-1FFC8075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5184648"/>
              <a:ext cx="310896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F267E8EB-4E4B-4C6C-ADA3-09A95622E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008" y="1834825"/>
              <a:ext cx="0" cy="21945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Line 39">
              <a:extLst>
                <a:ext uri="{FF2B5EF4-FFF2-40B4-BE49-F238E27FC236}">
                  <a16:creationId xmlns:a16="http://schemas.microsoft.com/office/drawing/2014/main" id="{8AACD5F8-0E08-4C36-8221-B92263D9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008" y="3992809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F76D0944-AAD6-479B-AB8B-CC301102F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7008" y="4358569"/>
              <a:ext cx="0" cy="8229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8040D77-54D1-4275-A070-7B679579BCAF}"/>
                </a:ext>
              </a:extLst>
            </p:cNvPr>
            <p:cNvSpPr/>
            <p:nvPr/>
          </p:nvSpPr>
          <p:spPr>
            <a:xfrm>
              <a:off x="2194560" y="1527930"/>
              <a:ext cx="1280160" cy="1005412"/>
            </a:xfrm>
            <a:prstGeom prst="arc">
              <a:avLst/>
            </a:prstGeom>
            <a:grpFill/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858E03-BEBA-4074-B614-7BC903EC69CD}"/>
                </a:ext>
              </a:extLst>
            </p:cNvPr>
            <p:cNvSpPr txBox="1"/>
            <p:nvPr/>
          </p:nvSpPr>
          <p:spPr>
            <a:xfrm>
              <a:off x="2194560" y="1309818"/>
              <a:ext cx="67178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Area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9DF955CF-06C3-4248-87CD-F2792ECB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648" y="3581352"/>
              <a:ext cx="2103120" cy="4659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B559921-FB87-433A-A8FD-308CAD306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648" y="4047292"/>
              <a:ext cx="2103120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96FBEF91-F9D1-4B76-B709-3D31EE860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648" y="4332160"/>
              <a:ext cx="2103120" cy="8524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3F73E7D4-6C11-414F-AEC1-3665F882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24" y="2450140"/>
              <a:ext cx="2944368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696111B2-88B0-4F57-BE0F-9AC8A9D7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113" y="2020372"/>
              <a:ext cx="3806647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0436B4A1-8C71-4A73-A6B6-4B614844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792" y="1828348"/>
              <a:ext cx="4353458" cy="2286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D4B59C5-1D35-47F5-87E6-340AF401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768" y="3136392"/>
              <a:ext cx="246888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39">
              <a:extLst>
                <a:ext uri="{FF2B5EF4-FFF2-40B4-BE49-F238E27FC236}">
                  <a16:creationId xmlns:a16="http://schemas.microsoft.com/office/drawing/2014/main" id="{D27375D2-83B6-4F55-BECF-B21B13A4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792" y="3883081"/>
              <a:ext cx="0" cy="3958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980BE60-21E0-4B12-8DAC-E27A74E18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544" y="2932105"/>
              <a:ext cx="0" cy="39583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BAA82B70-A4F9-40FF-9291-A5318817E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544" y="2383465"/>
              <a:ext cx="0" cy="39583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F3403AD1-89D3-4B9A-99AD-D3267C7BE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1121" y="1907977"/>
              <a:ext cx="0" cy="39583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7ACDA1AC-2725-475A-AA60-957D5832D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1121" y="3444169"/>
              <a:ext cx="0" cy="39583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430BEB2D-C892-4C69-8761-74967576F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1121" y="3874412"/>
              <a:ext cx="0" cy="36576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Line 39">
              <a:extLst>
                <a:ext uri="{FF2B5EF4-FFF2-40B4-BE49-F238E27FC236}">
                  <a16:creationId xmlns:a16="http://schemas.microsoft.com/office/drawing/2014/main" id="{E405954F-13AD-457E-86EE-9CCE94E75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1121" y="4276748"/>
              <a:ext cx="0" cy="39583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pic>
          <p:nvPicPr>
            <p:cNvPr id="34" name="Picture 3" descr="C:\Users\q0hectes\AppData\Local\Microsoft\Windows\Temporary Internet Files\Content.IE5\5RIMDWWB\Cycle02-Transparent-Blue[1].png">
              <a:extLst>
                <a:ext uri="{FF2B5EF4-FFF2-40B4-BE49-F238E27FC236}">
                  <a16:creationId xmlns:a16="http://schemas.microsoft.com/office/drawing/2014/main" id="{133EE9CB-497D-40F7-B1B8-E9B27A79436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1816" y="3621040"/>
              <a:ext cx="658368" cy="320024"/>
            </a:xfrm>
            <a:prstGeom prst="rect">
              <a:avLst/>
            </a:prstGeom>
            <a:grpFill/>
          </p:spPr>
        </p:pic>
        <p:pic>
          <p:nvPicPr>
            <p:cNvPr id="35" name="Picture 3" descr="C:\Users\q0hectes\AppData\Local\Microsoft\Windows\Temporary Internet Files\Content.IE5\5RIMDWWB\Cycle02-Transparent-Blue[1].png">
              <a:extLst>
                <a:ext uri="{FF2B5EF4-FFF2-40B4-BE49-F238E27FC236}">
                  <a16:creationId xmlns:a16="http://schemas.microsoft.com/office/drawing/2014/main" id="{AF0D6944-1316-446C-8B7F-863FD283B49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1816" y="3179453"/>
              <a:ext cx="658368" cy="322699"/>
            </a:xfrm>
            <a:prstGeom prst="rect">
              <a:avLst/>
            </a:prstGeom>
            <a:grpFill/>
          </p:spPr>
        </p:pic>
        <p:pic>
          <p:nvPicPr>
            <p:cNvPr id="36" name="Picture 3" descr="C:\Users\q0hectes\AppData\Local\Microsoft\Windows\Temporary Internet Files\Content.IE5\5RIMDWWB\Cycle02-Transparent-Blue[1].png">
              <a:extLst>
                <a:ext uri="{FF2B5EF4-FFF2-40B4-BE49-F238E27FC236}">
                  <a16:creationId xmlns:a16="http://schemas.microsoft.com/office/drawing/2014/main" id="{B1E80282-ACFF-4E6E-8E2D-4B42652EF1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4608" y="2630813"/>
              <a:ext cx="658368" cy="322699"/>
            </a:xfrm>
            <a:prstGeom prst="rect">
              <a:avLst/>
            </a:prstGeom>
            <a:grpFill/>
          </p:spPr>
        </p:pic>
        <p:pic>
          <p:nvPicPr>
            <p:cNvPr id="37" name="Picture 3" descr="C:\Users\q0hectes\AppData\Local\Microsoft\Windows\Temporary Internet Files\Content.IE5\5RIMDWWB\Cycle02-Transparent-Blue[1].png">
              <a:extLst>
                <a:ext uri="{FF2B5EF4-FFF2-40B4-BE49-F238E27FC236}">
                  <a16:creationId xmlns:a16="http://schemas.microsoft.com/office/drawing/2014/main" id="{8F38830A-F387-4575-828B-093356FDE27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4608" y="2118749"/>
              <a:ext cx="658368" cy="322699"/>
            </a:xfrm>
            <a:prstGeom prst="rect">
              <a:avLst/>
            </a:prstGeom>
            <a:grpFill/>
          </p:spPr>
        </p:pic>
        <p:pic>
          <p:nvPicPr>
            <p:cNvPr id="38" name="Picture 3" descr="C:\Users\q0hectes\AppData\Local\Microsoft\Windows\Temporary Internet Files\Content.IE5\5RIMDWWB\Cycle02-Transparent-Blue[1].png">
              <a:extLst>
                <a:ext uri="{FF2B5EF4-FFF2-40B4-BE49-F238E27FC236}">
                  <a16:creationId xmlns:a16="http://schemas.microsoft.com/office/drawing/2014/main" id="{CB62BFEA-19E8-43AA-B240-93AD69214B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4608" y="1834130"/>
              <a:ext cx="658368" cy="241558"/>
            </a:xfrm>
            <a:prstGeom prst="rect">
              <a:avLst/>
            </a:prstGeom>
            <a:grpFill/>
          </p:spPr>
        </p:pic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30449D17-AECE-4AED-8E64-B5320FAB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706" y="2048256"/>
              <a:ext cx="273406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6D00586E-41C7-43BB-BF33-2745B39EF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112" y="2478024"/>
              <a:ext cx="441655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Rectangle 6">
              <a:extLst>
                <a:ext uri="{FF2B5EF4-FFF2-40B4-BE49-F238E27FC236}">
                  <a16:creationId xmlns:a16="http://schemas.microsoft.com/office/drawing/2014/main" id="{D0D3BA6B-6D58-4380-B100-FA86A1C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024" y="3140075"/>
              <a:ext cx="231343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97CD7396-0909-4253-8A5D-4E99B9AE3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768" y="3602736"/>
              <a:ext cx="182880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DA306EB9-3BCB-4F65-BD21-B89A046D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016" y="2048256"/>
              <a:ext cx="273406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3C7D32CB-D11C-4AEF-9EAB-B2A41B467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392" y="2478024"/>
              <a:ext cx="420624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7A5AFB00-C074-48E2-B8EE-F7CBC66D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648" y="3140075"/>
              <a:ext cx="231343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 dirty="0"/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55284E21-17B9-4658-BD9B-76D2E499E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9339" y="3602736"/>
              <a:ext cx="182880" cy="28892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A7112BEC-54C2-46EB-AEF5-C773BFA6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2320" y="1877770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Line 39">
              <a:extLst>
                <a:ext uri="{FF2B5EF4-FFF2-40B4-BE49-F238E27FC236}">
                  <a16:creationId xmlns:a16="http://schemas.microsoft.com/office/drawing/2014/main" id="{CEA85EF2-0442-4397-9AB1-40A66E131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3136" y="2294692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6A23EC8A-ED09-4B15-9793-5C5234B27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376" y="2953512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2AF62D42-092D-4E2C-BB35-497671C60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4496" y="3429000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Line 39">
              <a:extLst>
                <a:ext uri="{FF2B5EF4-FFF2-40B4-BE49-F238E27FC236}">
                  <a16:creationId xmlns:a16="http://schemas.microsoft.com/office/drawing/2014/main" id="{32165693-5288-4556-96D9-F22A4DD8A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5808" y="1892808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Line 39">
              <a:extLst>
                <a:ext uri="{FF2B5EF4-FFF2-40B4-BE49-F238E27FC236}">
                  <a16:creationId xmlns:a16="http://schemas.microsoft.com/office/drawing/2014/main" id="{DD9114D7-A9D5-4D59-841D-2B3FBBCD8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568" y="2309730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AA7350EA-F441-4628-823E-498F9A484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752" y="2968550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Line 39">
              <a:extLst>
                <a:ext uri="{FF2B5EF4-FFF2-40B4-BE49-F238E27FC236}">
                  <a16:creationId xmlns:a16="http://schemas.microsoft.com/office/drawing/2014/main" id="{281C7C72-ACDF-4061-958E-F9F417C2B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208" y="3444038"/>
              <a:ext cx="0" cy="36576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pic>
        <p:nvPicPr>
          <p:cNvPr id="55" name="Picture 3277">
            <a:extLst>
              <a:ext uri="{FF2B5EF4-FFF2-40B4-BE49-F238E27FC236}">
                <a16:creationId xmlns:a16="http://schemas.microsoft.com/office/drawing/2014/main" id="{BC9FE60B-E0D5-4E9F-8B4B-4E0DFBAE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46" y="4436265"/>
            <a:ext cx="2892332" cy="164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358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F61A964-BE57-48CB-BC7E-2BBE38BFD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8575"/>
            <a:ext cx="9144000" cy="1422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>
                <a:ea typeface="ＭＳ Ｐゴシック" pitchFamily="34" charset="-128"/>
              </a:rPr>
              <a:t>Total Dissolved Gas (TDG)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972AD-E7B6-4FE0-8893-CDA1F6B5C531}"/>
              </a:ext>
            </a:extLst>
          </p:cNvPr>
          <p:cNvSpPr txBox="1"/>
          <p:nvPr/>
        </p:nvSpPr>
        <p:spPr>
          <a:xfrm>
            <a:off x="18462" y="3679575"/>
            <a:ext cx="4839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Estimates the forebay and tailwater TDG pressures resulting from reservoir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TDG Computed from “N2+DO” and DGP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2FDB0-6074-45DF-AD02-61B9B6BB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47" y="1207430"/>
            <a:ext cx="4598719" cy="5117170"/>
          </a:xfrm>
          <a:prstGeom prst="rect">
            <a:avLst/>
          </a:prstGeom>
        </p:spPr>
      </p:pic>
      <p:pic>
        <p:nvPicPr>
          <p:cNvPr id="4" name="Picture 2" descr="Image result for Spillway powerhouse figure">
            <a:extLst>
              <a:ext uri="{FF2B5EF4-FFF2-40B4-BE49-F238E27FC236}">
                <a16:creationId xmlns:a16="http://schemas.microsoft.com/office/drawing/2014/main" id="{E4D669CA-CE80-4536-985D-9A4F8308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" y="1207996"/>
            <a:ext cx="5046001" cy="23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4906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0099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C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3">
      <a:dk1>
        <a:srgbClr val="000000"/>
      </a:dk1>
      <a:lt1>
        <a:srgbClr val="000099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CA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000099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C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607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Wingdings 3</vt:lpstr>
      <vt:lpstr>Default Design</vt:lpstr>
      <vt:lpstr>Custom Design</vt:lpstr>
      <vt:lpstr>Visio</vt:lpstr>
      <vt:lpstr>Microsoft Visio Drawing</vt:lpstr>
      <vt:lpstr>PowerPoint Presentation</vt:lpstr>
      <vt:lpstr>CE-QUAL-W2 </vt:lpstr>
      <vt:lpstr>CE-QUAL-W2 Hydrodynamics </vt:lpstr>
      <vt:lpstr>CE-QUAL-W2 Water Quality </vt:lpstr>
      <vt:lpstr>W2 Version 4.5 Excel Control Files </vt:lpstr>
      <vt:lpstr>CO2 and Atmospheric Deposition </vt:lpstr>
      <vt:lpstr>Organic Carbon Constituents </vt:lpstr>
      <vt:lpstr>Sediment Diagenesis Module </vt:lpstr>
      <vt:lpstr>Total Dissolved Gas (TDG) </vt:lpstr>
      <vt:lpstr>Mercury (Hg) Cycle Module </vt:lpstr>
      <vt:lpstr>Acknowledgements </vt:lpstr>
    </vt:vector>
  </TitlesOfParts>
  <Company>US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b6imemb6</dc:creator>
  <cp:lastModifiedBy>Zhonglong Zhang</cp:lastModifiedBy>
  <cp:revision>273</cp:revision>
  <dcterms:created xsi:type="dcterms:W3CDTF">2011-07-13T22:03:07Z</dcterms:created>
  <dcterms:modified xsi:type="dcterms:W3CDTF">2021-10-05T20:06:54Z</dcterms:modified>
</cp:coreProperties>
</file>