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7" r:id="rId8"/>
    <p:sldId id="285" r:id="rId9"/>
    <p:sldId id="286" r:id="rId10"/>
    <p:sldId id="288" r:id="rId11"/>
    <p:sldId id="289" r:id="rId12"/>
    <p:sldId id="290" r:id="rId13"/>
    <p:sldId id="291" r:id="rId14"/>
    <p:sldId id="292" r:id="rId15"/>
    <p:sldId id="294" r:id="rId16"/>
    <p:sldId id="293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2" autoAdjust="0"/>
    <p:restoredTop sz="94660"/>
  </p:normalViewPr>
  <p:slideViewPr>
    <p:cSldViewPr snapToGrid="0">
      <p:cViewPr>
        <p:scale>
          <a:sx n="66" d="100"/>
          <a:sy n="66" d="100"/>
        </p:scale>
        <p:origin x="16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090E-B934-49D2-B334-B94336329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ADA43-6E23-44AC-A853-B43D35E35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CFAE7-B491-4431-BB6E-B0A0435A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17B1-9028-4391-AAC3-88D8F23BED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EA0C7-FB18-4AE1-A55F-A5F1B7C0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0DE9-DD8E-4813-97C7-133AB4DF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40B4-1C8A-480B-9681-CB00BB0DA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5ECD-6C3F-4A16-AA40-5917B8CE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29D69-3F46-415A-AA37-CA153604A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42C0-D3CC-4345-BFDE-B875E477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17B1-9028-4391-AAC3-88D8F23BED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88311-6662-4831-A23A-3532EE21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7110-921A-426B-A326-346FB5DD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40B4-1C8A-480B-9681-CB00BB0DA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4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2D2DF-D35F-403E-8F93-4C6D4F23E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6998D-B271-4EDD-9F5C-3260B53C2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E65D-FCF0-40B6-8B45-9F06E347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17B1-9028-4391-AAC3-88D8F23BED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875B1-977B-44D1-A544-03DB252A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3CF5-0ED2-4463-AE6B-AA9013B1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40B4-1C8A-480B-9681-CB00BB0DA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2219-77BD-468D-B5C7-3CEEE879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A1C0-59D0-4F47-9228-26C679E02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B5BC-3160-4A2A-830E-1A85F7DF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17B1-9028-4391-AAC3-88D8F23BED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5470-C1E4-4ED7-B94A-5AF37694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55AF-8C1E-424E-AD1C-8443C6BB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40B4-1C8A-480B-9681-CB00BB0DA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4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A7F2-C5EF-48F9-86E5-A2342CBC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D4E92-334D-4F82-99B5-79F76E9F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5E169-2281-4E5A-BC05-0DC20D97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17B1-9028-4391-AAC3-88D8F23BED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CB2B-2391-4589-995F-BA2EFF23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51FEF-6788-4B44-B7E8-FE344508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40B4-1C8A-480B-9681-CB00BB0DA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E787-7D59-45CD-8E52-C1B653FE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65BB-782D-4853-90C3-43E9C9497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7B13F-7607-4A2A-9ADD-606853084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2D5A1-35C7-4258-9730-92B3F873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17B1-9028-4391-AAC3-88D8F23BED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C7444-A5F8-4F59-9DF7-BFCF078D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A36BF-5754-49E1-9E31-8A2DE04B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40B4-1C8A-480B-9681-CB00BB0DA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13BC-1F7A-4A53-B2F2-ABC60D75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FDD5E-2E1D-426A-84BC-7F15593E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F83AB-0A93-4239-8CB1-90B83989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7E440-4711-4992-8EA4-010B43D1D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E9982-87FC-4296-B963-D457D7BFA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3AEC-99CC-4443-9DCA-C7F34078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17B1-9028-4391-AAC3-88D8F23BED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101BE-693F-4B68-B2FA-DBC748EAD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9CC11-0C27-4DFD-9E05-FE243CA2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40B4-1C8A-480B-9681-CB00BB0DA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8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E104-C37A-4C29-AA66-7D724FD2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BA3BC-23B4-4433-AA0A-906CB9A7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17B1-9028-4391-AAC3-88D8F23BED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A8D36-4E64-4695-8484-94DF2AB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809A1-1104-4BA3-9DC3-412D8B8E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40B4-1C8A-480B-9681-CB00BB0DA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5613B-AB3E-4999-83E4-C928B4D9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17B1-9028-4391-AAC3-88D8F23BED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71482-6A6F-458A-A142-90A06156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8201B-375D-4A02-88F9-BF6D15D1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40B4-1C8A-480B-9681-CB00BB0DA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0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A0F8-CDC8-4B43-A235-247F1C1D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F360-CFCF-4729-A6FF-4871353D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F0058-230F-4F23-846D-B8AD118D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F9BE6-2630-4095-88EB-73E63363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17B1-9028-4391-AAC3-88D8F23BED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A380A-0A7B-43EE-A1E4-07A0278B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C3D06-1397-4B2C-9228-A9B8F776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40B4-1C8A-480B-9681-CB00BB0DA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DEF8-6788-4740-9AFD-616CC356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045A2-975D-459F-8219-40904F0DA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69E5D-0AD3-43AD-AA22-2A88AFC3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FF6D-7383-42F1-80B1-11A7E78B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17B1-9028-4391-AAC3-88D8F23BED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2AAF-78CD-4593-899C-DB5CC10F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47AF7-B699-43D4-BEAE-7DF777EC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240B4-1C8A-480B-9681-CB00BB0DA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A8299-E34C-4E33-8285-FE4426B8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E8414-ADD6-40C4-94C8-35186E714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0A8C-D447-4E32-A9A6-A3A3A6896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717B1-9028-4391-AAC3-88D8F23BED0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D70ED-4369-4332-AAAE-B7FE08C3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2737-592B-4048-BA8C-85057D7C6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40B4-1C8A-480B-9681-CB00BB0DA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8" name="Text Box 30">
            <a:extLst>
              <a:ext uri="{FF2B5EF4-FFF2-40B4-BE49-F238E27FC236}">
                <a16:creationId xmlns:a16="http://schemas.microsoft.com/office/drawing/2014/main" id="{0CEDD25D-8D7A-4F8A-88C0-10B7EEADF8D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322388" y="11113"/>
            <a:ext cx="8099425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sz="3600" b="1" dirty="0"/>
              <a:t>Integrating Environmental Considerations with Water Resource Simulations</a:t>
            </a:r>
            <a:endParaRPr lang="en-US" sz="3600" b="1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29">
            <a:extLst>
              <a:ext uri="{FF2B5EF4-FFF2-40B4-BE49-F238E27FC236}">
                <a16:creationId xmlns:a16="http://schemas.microsoft.com/office/drawing/2014/main" id="{20EBD98B-0B85-4CAF-995F-D79C6E6B5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685" y="1254092"/>
            <a:ext cx="6784629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Product Development Lead: 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Todd Steissberg (ERDC-EL)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Product Development Team: 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cs typeface="Arial" charset="0"/>
              </a:rPr>
              <a:t>Leila Ostadrahimi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(HEC, </a:t>
            </a:r>
            <a:r>
              <a:rPr lang="en-US" u="sng" dirty="0">
                <a:solidFill>
                  <a:srgbClr val="000000"/>
                </a:solidFill>
                <a:cs typeface="Arial" charset="0"/>
              </a:rPr>
              <a:t>Water Quality Lead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cs typeface="Arial" charset="0"/>
              </a:rPr>
              <a:t>Joan Klipsch 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(HEC, </a:t>
            </a:r>
            <a:r>
              <a:rPr lang="en-US" u="sng" dirty="0">
                <a:solidFill>
                  <a:srgbClr val="000000"/>
                </a:solidFill>
                <a:cs typeface="Arial" charset="0"/>
              </a:rPr>
              <a:t>ResSim Lead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Zhonglong Zhang (ERDC-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  <a:cs typeface="Arial" charset="0"/>
              </a:rPr>
              <a:t>LimnoTech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) 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Billy Johnson (ERDC-EL)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Steve Andrews (RMA)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John DeGeorge (RMA)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Mark Jensen (HEC)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Lea Adams (HEC, WRS Division Chief)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Chan Modini (HEC, WMS Division Chief)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Barry Bunch (ERDC-EL)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Corps District Collaboration: 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cs typeface="Arial" charset="0"/>
              </a:rPr>
              <a:t>Brian Zettle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(SAM, </a:t>
            </a:r>
            <a:r>
              <a:rPr lang="en-US" u="sng" dirty="0" err="1">
                <a:solidFill>
                  <a:srgbClr val="000000"/>
                </a:solidFill>
                <a:cs typeface="Arial" charset="0"/>
              </a:rPr>
              <a:t>CoP</a:t>
            </a:r>
            <a:r>
              <a:rPr lang="en-US" u="sng" dirty="0">
                <a:solidFill>
                  <a:srgbClr val="000000"/>
                </a:solidFill>
                <a:cs typeface="Arial" charset="0"/>
              </a:rPr>
              <a:t> Lead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, SON Proponent)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Jeff Tripe (NWK)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Jeff Gregory (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  <a:cs typeface="Arial" charset="0"/>
              </a:rPr>
              <a:t>LRN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Erich 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  <a:cs typeface="Arial" charset="0"/>
              </a:rPr>
              <a:t>Emery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 (</a:t>
            </a:r>
            <a:r>
              <a:rPr lang="en-US" dirty="0">
                <a:solidFill>
                  <a:srgbClr val="000000">
                    <a:lumMod val="95000"/>
                    <a:lumOff val="5000"/>
                  </a:srgbClr>
                </a:solidFill>
                <a:cs typeface="Arial" charset="0"/>
              </a:rPr>
              <a:t>LRD</a:t>
            </a:r>
            <a:r>
              <a:rPr lang="en-US" dirty="0">
                <a:solidFill>
                  <a:srgbClr val="000000"/>
                </a:solidFill>
                <a:cs typeface="Arial" charset="0"/>
              </a:rPr>
              <a:t>)</a:t>
            </a:r>
          </a:p>
          <a:p>
            <a:pPr marL="685800" lvl="1" indent="-228600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J.J. Baum (SPK)</a:t>
            </a:r>
          </a:p>
        </p:txBody>
      </p:sp>
    </p:spTree>
    <p:extLst>
      <p:ext uri="{BB962C8B-B14F-4D97-AF65-F5344CB8AC3E}">
        <p14:creationId xmlns:p14="http://schemas.microsoft.com/office/powerpoint/2010/main" val="82315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Field Engagement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B4228B-725C-4AB7-954E-6B490C963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369459"/>
            <a:ext cx="11620500" cy="5029200"/>
          </a:xfrm>
        </p:spPr>
        <p:txBody>
          <a:bodyPr>
            <a:normAutofit/>
          </a:bodyPr>
          <a:lstStyle/>
          <a:p>
            <a:r>
              <a:rPr lang="en-US" sz="2000" dirty="0">
                <a:cs typeface="Arial" pitchFamily="34" charset="0"/>
              </a:rPr>
              <a:t>Project Planning</a:t>
            </a:r>
          </a:p>
          <a:p>
            <a:pPr lvl="1"/>
            <a:r>
              <a:rPr lang="en-US" sz="2000" dirty="0">
                <a:cs typeface="Arial" pitchFamily="34" charset="0"/>
              </a:rPr>
              <a:t>Team meetings and conference calls</a:t>
            </a:r>
          </a:p>
          <a:p>
            <a:pPr lvl="1"/>
            <a:r>
              <a:rPr lang="en-US" sz="2000" dirty="0">
                <a:cs typeface="Arial" pitchFamily="34" charset="0"/>
              </a:rPr>
              <a:t>Periodic project updates to PDT, ERARG members, and field personnel by phone, web meeting, and email</a:t>
            </a:r>
          </a:p>
          <a:p>
            <a:r>
              <a:rPr lang="en-US" sz="2000" dirty="0">
                <a:cs typeface="Arial" pitchFamily="34" charset="0"/>
              </a:rPr>
              <a:t>Reporting </a:t>
            </a:r>
            <a:r>
              <a:rPr lang="en-US" sz="2400" dirty="0">
                <a:cs typeface="Arial" pitchFamily="34" charset="0"/>
              </a:rPr>
              <a:t>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Arial" pitchFamily="34" charset="0"/>
              </a:rPr>
              <a:t>Gave quarterly updates to: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cs typeface="Arial" pitchFamily="34" charset="0"/>
              </a:rPr>
              <a:t>Corps Water Quality Committee</a:t>
            </a:r>
            <a:endParaRPr lang="en-US" sz="2400" dirty="0">
              <a:cs typeface="Arial" pitchFamily="34" charset="0"/>
            </a:endParaRPr>
          </a:p>
          <a:p>
            <a:r>
              <a:rPr lang="en-US" sz="2000" dirty="0">
                <a:cs typeface="Arial" pitchFamily="34" charset="0"/>
              </a:rPr>
              <a:t>Field Work Coordination</a:t>
            </a:r>
          </a:p>
          <a:p>
            <a:pPr lvl="1"/>
            <a:r>
              <a:rPr lang="en-US" sz="2000" dirty="0">
                <a:cs typeface="Arial" pitchFamily="34" charset="0"/>
              </a:rPr>
              <a:t>Coordination with NWD (Kathryn Tackley and Dan Turner):</a:t>
            </a:r>
          </a:p>
          <a:p>
            <a:pPr lvl="2"/>
            <a:r>
              <a:rPr lang="en-US" sz="2400" dirty="0">
                <a:cs typeface="Arial" pitchFamily="34" charset="0"/>
              </a:rPr>
              <a:t>Added Total Dissolved Gas capabilities to water quality modules in support of the Columbia River System Operation Environmental Impact Statement study (FY17 – FY18)</a:t>
            </a:r>
          </a:p>
          <a:p>
            <a:pPr lvl="1"/>
            <a:r>
              <a:rPr lang="en-US" sz="2000" dirty="0">
                <a:cs typeface="Arial" pitchFamily="34" charset="0"/>
              </a:rPr>
              <a:t>Collaborating with J.J. Baum, Terra Salamida, and Nancy Lam (SPK)</a:t>
            </a:r>
          </a:p>
          <a:p>
            <a:pPr lvl="2"/>
            <a:r>
              <a:rPr lang="en-US" sz="2400" dirty="0">
                <a:cs typeface="Arial" pitchFamily="34" charset="0"/>
              </a:rPr>
              <a:t>Software and model development and testing</a:t>
            </a:r>
          </a:p>
          <a:p>
            <a:pPr lvl="1"/>
            <a:endParaRPr lang="en-US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3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Scheduled Products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0AB250B-0E29-4D2D-9E49-BB8BAA748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599156"/>
              </p:ext>
            </p:extLst>
          </p:nvPr>
        </p:nvGraphicFramePr>
        <p:xfrm>
          <a:off x="1821180" y="1430626"/>
          <a:ext cx="8549640" cy="4922520"/>
        </p:xfrm>
        <a:graphic>
          <a:graphicData uri="http://schemas.openxmlformats.org/drawingml/2006/table">
            <a:tbl>
              <a:tblPr firstRow="1" bandRow="1"/>
              <a:tblGrid>
                <a:gridCol w="443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2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0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Scheduled Products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192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Scheduled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Due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Date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Current 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Percent 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Projected Completion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Date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6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(Qtr/Yr)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(%)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(Qtr/Yr)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3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1. Water quality software design document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Q4/FY16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Q4/FY16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5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 HEC-ResSim unit test program with 1D water quality capabilities (temperature, conservative constituent, and eutrophication)</a:t>
                      </a:r>
                      <a:endParaRPr 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Q4/FY17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Q4/FY17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31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3. EL 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Water Quality libraries developed and ready to link with HEC-ResSim to provide eutrophication simulation capability (DO, nutrients, etc.)</a:t>
                      </a:r>
                      <a:endParaRPr 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Q3/FY17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Q3/FY17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96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Scheduled Products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83AE884E-AF98-47EF-AA85-D0B439B414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410280"/>
              </p:ext>
            </p:extLst>
          </p:nvPr>
        </p:nvGraphicFramePr>
        <p:xfrm>
          <a:off x="1797005" y="1429309"/>
          <a:ext cx="8597990" cy="4909500"/>
        </p:xfrm>
        <a:graphic>
          <a:graphicData uri="http://schemas.openxmlformats.org/drawingml/2006/table">
            <a:tbl>
              <a:tblPr firstRow="1" bandRow="1"/>
              <a:tblGrid>
                <a:gridCol w="4536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192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Scheduled Products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430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Scheduled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Due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Date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Current 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Percent 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Projected Completion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Date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192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(Qtr/Yr)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(%)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(Qtr/Yr)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43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4. Beta version: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HEC-ResSim with full (temperature and eutrophication) 1D water quality simulation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 and analysis capabilities</a:t>
                      </a:r>
                      <a:endParaRPr 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Q3/FY18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Q1/FY20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1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5. Software tested and ready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 to deploy</a:t>
                      </a:r>
                      <a:endParaRPr 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Q4/FY18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Q4/FY20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43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6. Software documentation (user’s manual and applications guide)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 prepared</a:t>
                      </a:r>
                      <a:endParaRPr 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Q4/FY18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Q4/FY20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37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Scheduled Products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A0C629-5B68-4524-8776-5C47668BE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1461"/>
              </p:ext>
            </p:extLst>
          </p:nvPr>
        </p:nvGraphicFramePr>
        <p:xfrm>
          <a:off x="1767477" y="1381211"/>
          <a:ext cx="8657046" cy="4972636"/>
        </p:xfrm>
        <a:graphic>
          <a:graphicData uri="http://schemas.openxmlformats.org/drawingml/2006/table">
            <a:tbl>
              <a:tblPr firstRow="1" bandRow="1"/>
              <a:tblGrid>
                <a:gridCol w="449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40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Scheduled Products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192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Scheduled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Due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Date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Current 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Percent 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Projected Completion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 Date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06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(Qtr/Yr)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(%)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(Qtr/Yr)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1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7. 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Deployment Version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HEC-ResSim with full (temperature and eutrophication) 1D water quality simulation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 and analysis capabilities, with documentation, posted to HEC and ERDC-EL websites</a:t>
                      </a:r>
                      <a:endParaRPr 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Q2/FY19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Q2/FY21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8. Technical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 Transfer: </a:t>
                      </a:r>
                      <a:r>
                        <a:rPr lang="en-US" strike="sngStrike" dirty="0">
                          <a:latin typeface="+mn-lt"/>
                          <a:cs typeface="Arial" panose="020B0604020202020204" pitchFamily="34" charset="0"/>
                        </a:rPr>
                        <a:t>Two-day</a:t>
                      </a:r>
                      <a:r>
                        <a:rPr lang="en-US" strike="sngStrike" baseline="0" dirty="0">
                          <a:latin typeface="+mn-lt"/>
                          <a:cs typeface="Arial" panose="020B0604020202020204" pitchFamily="34" charset="0"/>
                        </a:rPr>
                        <a:t> water quality modeling workshop </a:t>
                      </a:r>
                      <a:r>
                        <a:rPr lang="en-US" strike="noStrike" baseline="0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Webinar demonstrations and working sessions</a:t>
                      </a:r>
                      <a:endParaRPr lang="en-US" strike="noStrike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Q2/FY19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Q4/FY20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319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9. Technical Transfer: Documentation posted to HEC and EL websites; reports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 and papers prepared</a:t>
                      </a:r>
                      <a:endParaRPr 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Q2/FY19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Q4/FY20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77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Additional Products/Achievements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424AEA-3B28-4DA3-B0D5-0D979DBEE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90035"/>
              </p:ext>
            </p:extLst>
          </p:nvPr>
        </p:nvGraphicFramePr>
        <p:xfrm>
          <a:off x="1778000" y="1372926"/>
          <a:ext cx="8636000" cy="4991963"/>
        </p:xfrm>
        <a:graphic>
          <a:graphicData uri="http://schemas.openxmlformats.org/drawingml/2006/table">
            <a:tbl>
              <a:tblPr firstRow="1" bandRow="1"/>
              <a:tblGrid>
                <a:gridCol w="7413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02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Additional Products/Achievements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l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(Qtr/Yr)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1. Development of total dissolved</a:t>
                      </a:r>
                      <a:r>
                        <a:rPr lang="en-US" baseline="0" dirty="0">
                          <a:latin typeface="+mn-lt"/>
                          <a:cs typeface="Arial" panose="020B0604020202020204" pitchFamily="34" charset="0"/>
                        </a:rPr>
                        <a:t> gas (TDG) capability for NWD Columbia River NEPA analysis</a:t>
                      </a:r>
                      <a:endParaRPr 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600" baseline="0" dirty="0">
                          <a:latin typeface="+mn-lt"/>
                          <a:cs typeface="Arial" panose="020B0604020202020204" pitchFamily="34" charset="0"/>
                        </a:rPr>
                        <a:t>Q3/FY17</a:t>
                      </a:r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56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2. HDF5 interface libraries built that can be used with Fortran,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.Net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(Visual Basic and C#), and Java. These libraries provide a user-friendly interface for exchanging data with HDF5 files. These general-purpose libraries can be used by HEC-ResSim, HEC-RAS, HEC-HMS, and other programs to store and retrieve hydrologic and environmental data.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600" dirty="0">
                          <a:latin typeface="+mn-lt"/>
                          <a:cs typeface="Arial" panose="020B0604020202020204" pitchFamily="34" charset="0"/>
                        </a:rPr>
                        <a:t>Q4/FY17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5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3. Collaboration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 established with Sonoma County Water Agency (SCWA) to complete development of shared WQ engine. SCWA will provide funding for WQ engine development and then apply HEC-ResSim for their Russian River WQ study in FY19. </a:t>
                      </a:r>
                      <a:endParaRPr lang="en-US" dirty="0">
                        <a:solidFill>
                          <a:srgbClr val="00B05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Q4/FY18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endParaRPr lang="en-US" sz="16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1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Additional Products/Achievements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112D5C-DC80-4C0E-8A63-96E10BA56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39234"/>
              </p:ext>
            </p:extLst>
          </p:nvPr>
        </p:nvGraphicFramePr>
        <p:xfrm>
          <a:off x="1778000" y="1374741"/>
          <a:ext cx="8636000" cy="5018637"/>
        </p:xfrm>
        <a:graphic>
          <a:graphicData uri="http://schemas.openxmlformats.org/drawingml/2006/table">
            <a:tbl>
              <a:tblPr firstRow="1" bandRow="1"/>
              <a:tblGrid>
                <a:gridCol w="7361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/>
                        </a:defRPr>
                      </a:lvl9pPr>
                    </a:lstStyle>
                    <a:p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Additional Products/Achievements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40000"/>
                        <a:lumOff val="6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  <a:cs typeface="Arial" panose="020B0604020202020204" pitchFamily="34" charset="0"/>
                        </a:rPr>
                        <a:t>(Qtr/Yr)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CC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3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4. S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et of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water quality web pages have been created that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 provide an overview of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the ERDC-HEC collaboration and water quality software being developed under this work unit, other EMRRP work units, and with District funding and collaboration.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Web pages include summaries of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ERDC-EL NSM and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 RVSM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 modules, water quality capabilities being developed in HEC-RAS, HEC-ResSim, and HEC-HMS, in addition to technical references, sponsors, collaborators, and instructions for users to submit feedback/suggestions for improvements.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Web Address: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https://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www.hec.usace.army.mil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/software/</a:t>
                      </a:r>
                      <a:r>
                        <a:rPr lang="en-US" dirty="0" err="1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waterquality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B05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  <a:latin typeface="+mn-lt"/>
                          <a:cs typeface="Arial" panose="020B0604020202020204" pitchFamily="34" charset="0"/>
                        </a:rPr>
                        <a:t>Q2/FY19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404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</a:rPr>
              <a:t>FY21 Accomplishment</a:t>
            </a:r>
            <a:endParaRPr 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2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Synopsis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3530BF2-720F-4730-93B0-5968BFA9C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9299" y="1432607"/>
            <a:ext cx="3352800" cy="5063437"/>
          </a:xfrm>
        </p:spPr>
        <p:txBody>
          <a:bodyPr wrap="square">
            <a:spAutoFit/>
          </a:bodyPr>
          <a:lstStyle/>
          <a:p>
            <a:r>
              <a:rPr lang="en-US" sz="2400" dirty="0"/>
              <a:t>Funding</a:t>
            </a:r>
          </a:p>
          <a:p>
            <a:pPr lvl="1"/>
            <a:r>
              <a:rPr lang="en-US" sz="2000" dirty="0"/>
              <a:t>FY16	$300K	</a:t>
            </a:r>
          </a:p>
          <a:p>
            <a:pPr lvl="1"/>
            <a:r>
              <a:rPr lang="en-US" sz="2000" dirty="0"/>
              <a:t>FY17	$300K	  </a:t>
            </a:r>
          </a:p>
          <a:p>
            <a:pPr lvl="1"/>
            <a:r>
              <a:rPr lang="en-US" sz="2000" dirty="0"/>
              <a:t>FY18	$300K</a:t>
            </a:r>
          </a:p>
          <a:p>
            <a:pPr lvl="1"/>
            <a:r>
              <a:rPr lang="en-US" sz="2000" dirty="0"/>
              <a:t>FY19	$300K</a:t>
            </a:r>
          </a:p>
          <a:p>
            <a:pPr lvl="1"/>
            <a:r>
              <a:rPr lang="en-US" sz="2000" dirty="0"/>
              <a:t>FY20	$50</a:t>
            </a:r>
          </a:p>
          <a:p>
            <a:pPr lvl="1"/>
            <a:r>
              <a:rPr lang="en-US" sz="2000" dirty="0"/>
              <a:t>Project 	$1,250K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Project Status</a:t>
            </a:r>
          </a:p>
          <a:p>
            <a:pPr lvl="1"/>
            <a:r>
              <a:rPr lang="en-US" sz="2000" dirty="0"/>
              <a:t>Beta/Field version complete</a:t>
            </a:r>
          </a:p>
          <a:p>
            <a:pPr lvl="1"/>
            <a:r>
              <a:rPr lang="en-US" sz="2000" dirty="0"/>
              <a:t>Final version delayed until Q2/FY21 due to IDIQ contract award delay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82FF0B5-012F-4520-89D7-E8CF42EA7C08}"/>
              </a:ext>
            </a:extLst>
          </p:cNvPr>
          <p:cNvSpPr txBox="1">
            <a:spLocks/>
          </p:cNvSpPr>
          <p:nvPr/>
        </p:nvSpPr>
        <p:spPr bwMode="auto">
          <a:xfrm>
            <a:off x="5372099" y="1493387"/>
            <a:ext cx="6195786" cy="490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Project Focus</a:t>
            </a:r>
            <a:endParaRPr lang="en-US" sz="1600" kern="0" dirty="0"/>
          </a:p>
          <a:p>
            <a:pPr lvl="1"/>
            <a:r>
              <a:rPr lang="en-US" sz="2000" kern="0" dirty="0"/>
              <a:t>ResSim WQ capabilities have been implemented</a:t>
            </a:r>
          </a:p>
          <a:p>
            <a:pPr lvl="1"/>
            <a:r>
              <a:rPr lang="en-US" sz="2000" kern="0" dirty="0"/>
              <a:t>National demonstration webinar presented to USACE Districts, Division, IWR, and ERDC, January 2020</a:t>
            </a:r>
          </a:p>
          <a:p>
            <a:r>
              <a:rPr lang="en-US" sz="2400" kern="0" dirty="0"/>
              <a:t>Other Comments</a:t>
            </a:r>
          </a:p>
          <a:p>
            <a:pPr lvl="1"/>
            <a:r>
              <a:rPr lang="en-US" sz="2000" kern="0" dirty="0"/>
              <a:t>Collaborating with HEC-HMS team on shared WQ engine development</a:t>
            </a:r>
          </a:p>
          <a:p>
            <a:pPr lvl="1"/>
            <a:r>
              <a:rPr lang="en-US" sz="2000" kern="0" dirty="0"/>
              <a:t>Additional development and support is being funded by the Sonoma County Water Association (SCWA) for the Russian River Study</a:t>
            </a:r>
          </a:p>
          <a:p>
            <a:pPr lvl="1"/>
            <a:r>
              <a:rPr lang="en-US" sz="2000" kern="0" dirty="0"/>
              <a:t>$1M anticipated from USBR in FY21 to replace their HEC-5Q models with ResSim WQ. This would fund additional development and modeling.</a:t>
            </a:r>
          </a:p>
        </p:txBody>
      </p:sp>
    </p:spTree>
    <p:extLst>
      <p:ext uri="{BB962C8B-B14F-4D97-AF65-F5344CB8AC3E}">
        <p14:creationId xmlns:p14="http://schemas.microsoft.com/office/powerpoint/2010/main" val="63632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Summary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437477-20F6-4AA7-A5CF-2B066C233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28" y="1324234"/>
            <a:ext cx="11143343" cy="5118837"/>
          </a:xfrm>
        </p:spPr>
        <p:txBody>
          <a:bodyPr wrap="square">
            <a:sp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Water quality capabilities have been implemented in HEC-ResSim.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CLEARWATER Engine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Temperature and eutrophication modeling capabilities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User Interface for model setup, data input/output, visualization/analysis of results</a:t>
            </a:r>
          </a:p>
          <a:p>
            <a:r>
              <a:rPr lang="en-US" sz="2400" dirty="0">
                <a:cs typeface="Arial" panose="020B0604020202020204" pitchFamily="34" charset="0"/>
              </a:rPr>
              <a:t>Beta version is being used to prepare documentation, software demos, and water quality modeling workshop.</a:t>
            </a:r>
          </a:p>
          <a:p>
            <a:r>
              <a:rPr lang="en-US" sz="2400" dirty="0">
                <a:cs typeface="Arial" panose="020B0604020202020204" pitchFamily="34" charset="0"/>
              </a:rPr>
              <a:t>A webinar demonstration of the new ResSim WQ capabilities was given in January 2020 (120 people invited, 30+ attendees).</a:t>
            </a:r>
          </a:p>
          <a:p>
            <a:r>
              <a:rPr lang="en-US" sz="2400" dirty="0">
                <a:cs typeface="Arial" panose="020B0604020202020204" pitchFamily="34" charset="0"/>
              </a:rPr>
              <a:t>Workshop was replaced with demonstrations and working sessions: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Due to time constraints and travel restrictions, field users requested periodic follow-up demonstrations (1-2 hours) instead of a workshop.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Districts suggested that an in-person or virtual working session be scheduled prior to initiating a WQ modeling project.</a:t>
            </a:r>
          </a:p>
        </p:txBody>
      </p:sp>
    </p:spTree>
    <p:extLst>
      <p:ext uri="{BB962C8B-B14F-4D97-AF65-F5344CB8AC3E}">
        <p14:creationId xmlns:p14="http://schemas.microsoft.com/office/powerpoint/2010/main" val="35852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:\Users\q0hectes\Desktop\WMIST Webinar Water Quality in HEC-ResSim and CWMS\images\02-br6-mehr-dam 90.jpg">
            <a:extLst>
              <a:ext uri="{FF2B5EF4-FFF2-40B4-BE49-F238E27FC236}">
                <a16:creationId xmlns:a16="http://schemas.microsoft.com/office/drawing/2014/main" id="{7C5F4F7E-D94C-4BFE-98A2-D7ECC861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448858" y="3732414"/>
            <a:ext cx="3595077" cy="26963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9" name="Picture 8" descr="C:\Users\q0hectes\Desktop\WMIST Webinar Water Quality in HEC-ResSim and CWMS\images\RooseveltDam.jpg">
            <a:extLst>
              <a:ext uri="{FF2B5EF4-FFF2-40B4-BE49-F238E27FC236}">
                <a16:creationId xmlns:a16="http://schemas.microsoft.com/office/drawing/2014/main" id="{F6B4D68B-9E7B-4C3C-A6B1-BB728CAE6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800027" y="1447800"/>
            <a:ext cx="3795913" cy="30367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6D795A-BB69-4A1A-B1EF-ED2D2DAB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11113"/>
            <a:ext cx="8099425" cy="1260962"/>
          </a:xfrm>
        </p:spPr>
        <p:txBody>
          <a:bodyPr/>
          <a:lstStyle/>
          <a:p>
            <a:pPr algn="ctr"/>
            <a:r>
              <a:rPr lang="en-US" b="1" dirty="0"/>
              <a:t>Project Purpose - Recap</a:t>
            </a:r>
            <a:br>
              <a:rPr lang="en-US" b="1" dirty="0"/>
            </a:b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B866873-E8E7-40D0-BE31-A527C694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6" y="1447800"/>
            <a:ext cx="5697720" cy="5058508"/>
          </a:xfrm>
        </p:spPr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SON: 2015-ER-5 Integrating Environmental Considerations with Water Resource Simulations</a:t>
            </a:r>
          </a:p>
          <a:p>
            <a:r>
              <a:rPr lang="en-US" sz="2400" dirty="0">
                <a:cs typeface="Arial" panose="020B0604020202020204" pitchFamily="34" charset="0"/>
              </a:rPr>
              <a:t>Need: Reservoir operations simulation software with the capability to fully integrate environmental objectives into </a:t>
            </a:r>
            <a:r>
              <a:rPr lang="en-US" sz="2400" u="sng" dirty="0">
                <a:cs typeface="Arial" panose="020B0604020202020204" pitchFamily="34" charset="0"/>
              </a:rPr>
              <a:t>reservoir release decision-making</a:t>
            </a:r>
            <a:endParaRPr lang="en-US" sz="2400" dirty="0"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Purpose: Integrate water quality modeling capabilities into HEC-ResSim, allowing water quality and related environmental objectives to directly inform reservoir release decision-making, while also providing capabilities for watershed-scale ecosystem assessment and management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6BD83-BB5C-4903-9FA4-46DF61AE5669}"/>
              </a:ext>
            </a:extLst>
          </p:cNvPr>
          <p:cNvSpPr txBox="1"/>
          <p:nvPr/>
        </p:nvSpPr>
        <p:spPr>
          <a:xfrm>
            <a:off x="9933907" y="1447800"/>
            <a:ext cx="1772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Flows influence water quality</a:t>
            </a:r>
          </a:p>
        </p:txBody>
      </p:sp>
      <p:sp>
        <p:nvSpPr>
          <p:cNvPr id="12" name="Down Arrow 20">
            <a:extLst>
              <a:ext uri="{FF2B5EF4-FFF2-40B4-BE49-F238E27FC236}">
                <a16:creationId xmlns:a16="http://schemas.microsoft.com/office/drawing/2014/main" id="{CB6BBF22-8D00-421E-B34F-7D2B3AAAADC0}"/>
              </a:ext>
            </a:extLst>
          </p:cNvPr>
          <p:cNvSpPr/>
          <p:nvPr/>
        </p:nvSpPr>
        <p:spPr>
          <a:xfrm>
            <a:off x="10477037" y="2062140"/>
            <a:ext cx="685800" cy="1455178"/>
          </a:xfrm>
          <a:prstGeom prst="downArrow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D0933-2A8D-42AF-8E7F-E888A6D15197}"/>
              </a:ext>
            </a:extLst>
          </p:cNvPr>
          <p:cNvSpPr txBox="1"/>
          <p:nvPr/>
        </p:nvSpPr>
        <p:spPr>
          <a:xfrm>
            <a:off x="10019837" y="3767889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Water quality influences flows</a:t>
            </a:r>
          </a:p>
        </p:txBody>
      </p:sp>
    </p:spTree>
    <p:extLst>
      <p:ext uri="{BB962C8B-B14F-4D97-AF65-F5344CB8AC3E}">
        <p14:creationId xmlns:p14="http://schemas.microsoft.com/office/powerpoint/2010/main" val="375263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19B306-C4D9-4EF3-8BD4-8C7F180B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11113"/>
            <a:ext cx="8099425" cy="1325562"/>
          </a:xfrm>
        </p:spPr>
        <p:txBody>
          <a:bodyPr>
            <a:spAutoFit/>
          </a:bodyPr>
          <a:lstStyle/>
          <a:p>
            <a:pPr algn="ctr"/>
            <a:r>
              <a:rPr lang="en-US" b="1" dirty="0"/>
              <a:t>Integrated Watershed Water Quality Modeling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0235CF-596E-45A5-9ABB-191BF17474A1}"/>
              </a:ext>
            </a:extLst>
          </p:cNvPr>
          <p:cNvGrpSpPr/>
          <p:nvPr/>
        </p:nvGrpSpPr>
        <p:grpSpPr>
          <a:xfrm>
            <a:off x="471033" y="1456156"/>
            <a:ext cx="11249933" cy="5039888"/>
            <a:chOff x="-43543" y="990600"/>
            <a:chExt cx="12365183" cy="5715000"/>
          </a:xfrm>
        </p:grpSpPr>
        <p:sp>
          <p:nvSpPr>
            <p:cNvPr id="9" name="Rounded Rectangle 23">
              <a:extLst>
                <a:ext uri="{FF2B5EF4-FFF2-40B4-BE49-F238E27FC236}">
                  <a16:creationId xmlns:a16="http://schemas.microsoft.com/office/drawing/2014/main" id="{EDFE23C9-BD10-4765-BA81-97070A2F1499}"/>
                </a:ext>
              </a:extLst>
            </p:cNvPr>
            <p:cNvSpPr/>
            <p:nvPr/>
          </p:nvSpPr>
          <p:spPr bwMode="auto">
            <a:xfrm>
              <a:off x="60366" y="990600"/>
              <a:ext cx="11920952" cy="57150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51B111F-609D-481C-B4A2-9ACD12B78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49638" y="1172204"/>
              <a:ext cx="3971306" cy="53809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83D2B6-7F9A-4D0C-A1F7-5C1EA0AD0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0413" y="1175479"/>
              <a:ext cx="3029678" cy="2272260"/>
            </a:xfrm>
            <a:prstGeom prst="rect">
              <a:avLst/>
            </a:prstGeom>
            <a:ln w="38100">
              <a:solidFill>
                <a:schemeClr val="bg1">
                  <a:alpha val="50000"/>
                </a:schemeClr>
              </a:solidFill>
            </a:ln>
          </p:spPr>
        </p:pic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E038445B-14B5-4095-A97B-74D116E120C9}"/>
                </a:ext>
              </a:extLst>
            </p:cNvPr>
            <p:cNvSpPr txBox="1"/>
            <p:nvPr/>
          </p:nvSpPr>
          <p:spPr>
            <a:xfrm>
              <a:off x="-43543" y="1510145"/>
              <a:ext cx="2030887" cy="1049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HEC-HMS</a:t>
              </a:r>
            </a:p>
            <a:p>
              <a:pPr algn="r"/>
              <a:r>
                <a:rPr lang="en-US" sz="14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Watershed runoff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A22AF2E9-1D41-444E-97EE-2C4D5B9C976B}"/>
                </a:ext>
              </a:extLst>
            </p:cNvPr>
            <p:cNvSpPr txBox="1"/>
            <p:nvPr/>
          </p:nvSpPr>
          <p:spPr>
            <a:xfrm>
              <a:off x="-43543" y="2972666"/>
              <a:ext cx="2042854" cy="1343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HEC-ResSim</a:t>
              </a:r>
            </a:p>
            <a:p>
              <a:pPr algn="r"/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Reservoir release decisions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24354D-2EDC-42AF-84D4-13D9CEA0E01B}"/>
                </a:ext>
              </a:extLst>
            </p:cNvPr>
            <p:cNvSpPr txBox="1"/>
            <p:nvPr/>
          </p:nvSpPr>
          <p:spPr>
            <a:xfrm>
              <a:off x="-43542" y="5222785"/>
              <a:ext cx="2078182" cy="755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600" dirty="0">
                  <a:solidFill>
                    <a:srgbClr val="7A81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HEC-RAS</a:t>
              </a:r>
            </a:p>
            <a:p>
              <a:pPr algn="r"/>
              <a:r>
                <a:rPr lang="en-US" sz="1400" dirty="0">
                  <a:solidFill>
                    <a:srgbClr val="7A81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River hydraulics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B1EC4569-ADCF-4FB0-9835-FB1279DC1AC7}"/>
                </a:ext>
              </a:extLst>
            </p:cNvPr>
            <p:cNvSpPr/>
            <p:nvPr/>
          </p:nvSpPr>
          <p:spPr bwMode="auto">
            <a:xfrm>
              <a:off x="7366565" y="4750188"/>
              <a:ext cx="499244" cy="1669721"/>
            </a:xfrm>
            <a:prstGeom prst="leftBrace">
              <a:avLst>
                <a:gd name="adj1" fmla="val 52503"/>
                <a:gd name="adj2" fmla="val 50000"/>
              </a:avLst>
            </a:prstGeom>
            <a:noFill/>
            <a:ln w="25400" cap="flat" cmpd="sng" algn="ctr">
              <a:solidFill>
                <a:srgbClr val="7A81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DB580821-A777-42BE-A0FA-56AA0149ABC8}"/>
                </a:ext>
              </a:extLst>
            </p:cNvPr>
            <p:cNvSpPr/>
            <p:nvPr/>
          </p:nvSpPr>
          <p:spPr bwMode="auto">
            <a:xfrm>
              <a:off x="7366565" y="2906719"/>
              <a:ext cx="499244" cy="1770220"/>
            </a:xfrm>
            <a:prstGeom prst="leftBrace">
              <a:avLst>
                <a:gd name="adj1" fmla="val 52503"/>
                <a:gd name="adj2" fmla="val 50000"/>
              </a:avLst>
            </a:prstGeom>
            <a:noFill/>
            <a:ln w="254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F920AC86-4D58-4118-B1CF-8BF60FB96DA9}"/>
                </a:ext>
              </a:extLst>
            </p:cNvPr>
            <p:cNvSpPr/>
            <p:nvPr/>
          </p:nvSpPr>
          <p:spPr bwMode="auto">
            <a:xfrm>
              <a:off x="7366565" y="1193101"/>
              <a:ext cx="499244" cy="1652075"/>
            </a:xfrm>
            <a:prstGeom prst="leftBrace">
              <a:avLst>
                <a:gd name="adj1" fmla="val 52503"/>
                <a:gd name="adj2" fmla="val 50000"/>
              </a:avLst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EDE78D4-1AF8-4FDD-AAAE-6A0ED7DD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0414" y="4676937"/>
              <a:ext cx="3029678" cy="1847275"/>
            </a:xfrm>
            <a:prstGeom prst="rect">
              <a:avLst/>
            </a:prstGeom>
            <a:ln w="38100">
              <a:solidFill>
                <a:schemeClr val="bg1">
                  <a:alpha val="50000"/>
                </a:schemeClr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83DC527-608C-4E86-A75D-B6E264B90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00413" y="2845180"/>
              <a:ext cx="3029678" cy="1841918"/>
            </a:xfrm>
            <a:prstGeom prst="rect">
              <a:avLst/>
            </a:prstGeom>
            <a:ln w="38100">
              <a:solidFill>
                <a:schemeClr val="bg1">
                  <a:alpha val="50000"/>
                </a:schemeClr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887CD8C-C337-4FB0-81BB-9C21D0825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71115" y="4613561"/>
              <a:ext cx="1930988" cy="134451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525ADCF-77AF-4304-BE69-F1E75E63C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34641" y="5051339"/>
              <a:ext cx="1431859" cy="1501861"/>
            </a:xfrm>
            <a:prstGeom prst="rect">
              <a:avLst/>
            </a:prstGeom>
          </p:spPr>
        </p:pic>
        <p:pic>
          <p:nvPicPr>
            <p:cNvPr id="25" name="Picture 2" descr="C:\Users\q0hectes\Desktop\ressim_frontpage.jpeg.png">
              <a:extLst>
                <a:ext uri="{FF2B5EF4-FFF2-40B4-BE49-F238E27FC236}">
                  <a16:creationId xmlns:a16="http://schemas.microsoft.com/office/drawing/2014/main" id="{DDD3BC2C-EE31-4572-8851-5EB9F3289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1269" y="2664040"/>
              <a:ext cx="2209946" cy="2060360"/>
            </a:xfrm>
            <a:prstGeom prst="rect">
              <a:avLst/>
            </a:prstGeom>
            <a:noFill/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D402C5-2DBF-47BD-A056-20554C844240}"/>
                </a:ext>
              </a:extLst>
            </p:cNvPr>
            <p:cNvSpPr/>
            <p:nvPr/>
          </p:nvSpPr>
          <p:spPr bwMode="auto">
            <a:xfrm>
              <a:off x="9308274" y="1219200"/>
              <a:ext cx="2756356" cy="11180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pic>
          <p:nvPicPr>
            <p:cNvPr id="27" name="Picture 2" descr=" ">
              <a:extLst>
                <a:ext uri="{FF2B5EF4-FFF2-40B4-BE49-F238E27FC236}">
                  <a16:creationId xmlns:a16="http://schemas.microsoft.com/office/drawing/2014/main" id="{A77ABCEB-CEDF-49D8-B24B-37F63420E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1269" y="990600"/>
              <a:ext cx="2180269" cy="1759252"/>
            </a:xfrm>
            <a:prstGeom prst="rect">
              <a:avLst/>
            </a:prstGeom>
            <a:noFill/>
          </p:spPr>
        </p:pic>
        <p:sp>
          <p:nvSpPr>
            <p:cNvPr id="28" name="TextBox 7">
              <a:extLst>
                <a:ext uri="{FF2B5EF4-FFF2-40B4-BE49-F238E27FC236}">
                  <a16:creationId xmlns:a16="http://schemas.microsoft.com/office/drawing/2014/main" id="{4F8DA437-4F81-4349-B28E-048D61FDA557}"/>
                </a:ext>
              </a:extLst>
            </p:cNvPr>
            <p:cNvSpPr txBox="1"/>
            <p:nvPr/>
          </p:nvSpPr>
          <p:spPr>
            <a:xfrm>
              <a:off x="9412184" y="1208241"/>
              <a:ext cx="2909456" cy="1133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Linked together with </a:t>
              </a:r>
            </a:p>
            <a:p>
              <a:pPr marL="182880" indent="-18288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CWMS (real-time)</a:t>
              </a:r>
            </a:p>
            <a:p>
              <a:pPr marL="182880" indent="-18288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HEC-WAT (studies)</a:t>
              </a:r>
              <a:endPara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7">
              <a:extLst>
                <a:ext uri="{FF2B5EF4-FFF2-40B4-BE49-F238E27FC236}">
                  <a16:creationId xmlns:a16="http://schemas.microsoft.com/office/drawing/2014/main" id="{39BAFAC0-3DDA-4B75-828C-CF7A262438ED}"/>
                </a:ext>
              </a:extLst>
            </p:cNvPr>
            <p:cNvSpPr txBox="1"/>
            <p:nvPr/>
          </p:nvSpPr>
          <p:spPr>
            <a:xfrm rot="16200000">
              <a:off x="5934300" y="3955080"/>
              <a:ext cx="4495800" cy="797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charset="0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rgbClr val="00B050"/>
                  </a:solidFill>
                </a:rPr>
                <a:t>CLEARWATER engine and modules (NSM, TSM, GCM, MSM)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13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Benefits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54A9E88-F067-4100-B193-9158A9B2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080" y="1439657"/>
            <a:ext cx="10869840" cy="4952638"/>
          </a:xfrm>
        </p:spPr>
        <p:txBody>
          <a:bodyPr wrap="square">
            <a:sp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HEC-ResSim is a widely deployed USACE-approved reservoir operations modeling program.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Users can compare multiple alternatives for planning studies.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ResSim is a critical part of the Corps Water Management System (CWMS) for real-time operation decision-making.</a:t>
            </a:r>
          </a:p>
          <a:p>
            <a:r>
              <a:rPr lang="en-US" sz="2400" dirty="0">
                <a:cs typeface="Arial" panose="020B0604020202020204" pitchFamily="34" charset="0"/>
              </a:rPr>
              <a:t>Impacts Assessment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Integrated WQ capabilities and graphics allow rapid, efficient, and effective environmental impacts assessment.</a:t>
            </a:r>
          </a:p>
          <a:p>
            <a:r>
              <a:rPr lang="en-US" sz="2400" dirty="0">
                <a:cs typeface="Arial" panose="020B0604020202020204" pitchFamily="34" charset="0"/>
              </a:rPr>
              <a:t>Environmental Flows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Users can create reservoir operation rules based on temperatures and constituent concentrations.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Rules based on flow or stage can be used in conjunction with WQ rules for ecosystem restoration and management (E-flows).</a:t>
            </a:r>
          </a:p>
          <a:p>
            <a:r>
              <a:rPr lang="en-US" sz="2400" dirty="0">
                <a:cs typeface="Arial" panose="020B0604020202020204" pitchFamily="34" charset="0"/>
              </a:rPr>
              <a:t>Selective withdrawal supports reservoirs with selective withdrawal structures.</a:t>
            </a:r>
          </a:p>
        </p:txBody>
      </p:sp>
    </p:spTree>
    <p:extLst>
      <p:ext uri="{BB962C8B-B14F-4D97-AF65-F5344CB8AC3E}">
        <p14:creationId xmlns:p14="http://schemas.microsoft.com/office/powerpoint/2010/main" val="158820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</a:rPr>
              <a:t>Approach</a:t>
            </a:r>
            <a:endParaRPr 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E92F982-7A55-4B69-9749-26614C78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272" y="1421431"/>
            <a:ext cx="4419600" cy="49530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ts val="2600"/>
              </a:lnSpc>
            </a:pPr>
            <a:r>
              <a:rPr lang="en-US" dirty="0">
                <a:cs typeface="Arial" charset="0"/>
              </a:rPr>
              <a:t>HEC-</a:t>
            </a:r>
            <a:r>
              <a:rPr lang="en-US" dirty="0" err="1">
                <a:cs typeface="Arial" charset="0"/>
              </a:rPr>
              <a:t>ResSim</a:t>
            </a:r>
            <a:r>
              <a:rPr lang="en-US" dirty="0">
                <a:cs typeface="Arial" charset="0"/>
              </a:rPr>
              <a:t> (Reservoir System Simulation) simulates reservoir operations at one or more reservoirs for:</a:t>
            </a:r>
          </a:p>
          <a:p>
            <a:pPr lvl="1" eaLnBrk="1" hangingPunct="1"/>
            <a:r>
              <a:rPr lang="en-US" dirty="0">
                <a:cs typeface="Arial" charset="0"/>
              </a:rPr>
              <a:t>Flood management</a:t>
            </a:r>
          </a:p>
          <a:p>
            <a:pPr lvl="1" eaLnBrk="1" hangingPunct="1"/>
            <a:r>
              <a:rPr lang="en-US" dirty="0">
                <a:cs typeface="Arial" charset="0"/>
              </a:rPr>
              <a:t>Low flow augmentation</a:t>
            </a:r>
          </a:p>
          <a:p>
            <a:pPr lvl="1" eaLnBrk="1" hangingPunct="1"/>
            <a:r>
              <a:rPr lang="en-US" dirty="0">
                <a:cs typeface="Arial" charset="0"/>
              </a:rPr>
              <a:t>Water supply</a:t>
            </a:r>
          </a:p>
          <a:p>
            <a:pPr eaLnBrk="1" hangingPunct="1"/>
            <a:r>
              <a:rPr lang="en-US" dirty="0">
                <a:cs typeface="Arial" charset="0"/>
              </a:rPr>
              <a:t>Applications:</a:t>
            </a:r>
          </a:p>
          <a:p>
            <a:pPr lvl="1" eaLnBrk="1" hangingPunct="1"/>
            <a:r>
              <a:rPr lang="en-US" dirty="0">
                <a:cs typeface="Arial" charset="0"/>
              </a:rPr>
              <a:t>Planning studies</a:t>
            </a:r>
          </a:p>
          <a:p>
            <a:pPr lvl="1" eaLnBrk="1" hangingPunct="1"/>
            <a:r>
              <a:rPr lang="en-US" dirty="0">
                <a:cs typeface="Arial" charset="0"/>
              </a:rPr>
              <a:t>Detailed reservoir regulation plan investigations</a:t>
            </a:r>
          </a:p>
          <a:p>
            <a:pPr lvl="1" eaLnBrk="1" hangingPunct="1"/>
            <a:r>
              <a:rPr lang="en-US" dirty="0">
                <a:cs typeface="Arial" charset="0"/>
              </a:rPr>
              <a:t>Real-time decision support</a:t>
            </a:r>
          </a:p>
          <a:p>
            <a:endParaRPr lang="en-US" sz="1800" dirty="0">
              <a:cs typeface="Arial" panose="020B0604020202020204" pitchFamily="34" charset="0"/>
            </a:endParaRPr>
          </a:p>
        </p:txBody>
      </p:sp>
      <p:pic>
        <p:nvPicPr>
          <p:cNvPr id="8" name="Picture 7" descr="C:\Users\q0hectes\Desktop\ressim_frontpage.jpeg.png">
            <a:extLst>
              <a:ext uri="{FF2B5EF4-FFF2-40B4-BE49-F238E27FC236}">
                <a16:creationId xmlns:a16="http://schemas.microsoft.com/office/drawing/2014/main" id="{CEEA2B41-41B8-4127-8E82-44C4FCA59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1032" y="1335908"/>
            <a:ext cx="5339510" cy="52136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17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</a:rPr>
              <a:t>Approach</a:t>
            </a:r>
            <a:endParaRPr 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CA9EBB-CBD5-4FB1-AAE4-3C33037992F3}"/>
              </a:ext>
            </a:extLst>
          </p:cNvPr>
          <p:cNvSpPr txBox="1"/>
          <p:nvPr/>
        </p:nvSpPr>
        <p:spPr>
          <a:xfrm>
            <a:off x="-12608" y="1282420"/>
            <a:ext cx="42431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Existing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WQ is simulated </a:t>
            </a:r>
            <a:r>
              <a:rPr lang="en-US" sz="2000" u="sng" dirty="0">
                <a:solidFill>
                  <a:srgbClr val="0070C0"/>
                </a:solidFill>
              </a:rPr>
              <a:t>after</a:t>
            </a:r>
            <a:r>
              <a:rPr lang="en-US" sz="2000" dirty="0">
                <a:solidFill>
                  <a:srgbClr val="0070C0"/>
                </a:solidFill>
              </a:rPr>
              <a:t> computing the hydrology and release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WQ operation rules are specified </a:t>
            </a:r>
            <a:r>
              <a:rPr lang="en-US" sz="2000" u="sng" dirty="0">
                <a:solidFill>
                  <a:srgbClr val="0070C0"/>
                </a:solidFill>
              </a:rPr>
              <a:t>indirectly</a:t>
            </a:r>
            <a:r>
              <a:rPr lang="en-US" sz="2000" dirty="0">
                <a:solidFill>
                  <a:srgbClr val="0070C0"/>
                </a:solidFill>
              </a:rPr>
              <a:t> (using stage and flow) to meet environmental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Environmental objectives are often combined with other objectives, like navigation, flood control, or hydropower.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If the desired environmental benefits of an alternative are not achieved, new guesses need to be made, and the simulation recomputed. </a:t>
            </a:r>
            <a:r>
              <a:rPr lang="en-US" sz="2000" u="sng" dirty="0">
                <a:solidFill>
                  <a:srgbClr val="0070C0"/>
                </a:solidFill>
              </a:rPr>
              <a:t>This stage is often skipped altogether.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B5E96-078E-4F34-8D45-A4CFB952CD0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0522" y="1295111"/>
            <a:ext cx="3684724" cy="5177896"/>
          </a:xfrm>
          <a:prstGeom prst="rect">
            <a:avLst/>
          </a:prstGeom>
          <a:solidFill>
            <a:sysClr val="window" lastClr="FFFFFF">
              <a:alpha val="92000"/>
            </a:sys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5113D7-7866-4320-AE4A-B1375C0E24D4}"/>
              </a:ext>
            </a:extLst>
          </p:cNvPr>
          <p:cNvSpPr txBox="1"/>
          <p:nvPr/>
        </p:nvSpPr>
        <p:spPr>
          <a:xfrm>
            <a:off x="7918294" y="1335908"/>
            <a:ext cx="39311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New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WQ is simulated in parallel with the hydrology and release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WQ operation rules can be specified </a:t>
            </a:r>
            <a:r>
              <a:rPr lang="en-US" sz="2000" u="sng" dirty="0">
                <a:solidFill>
                  <a:srgbClr val="00B050"/>
                </a:solidFill>
              </a:rPr>
              <a:t>directly</a:t>
            </a:r>
            <a:r>
              <a:rPr lang="en-US" sz="2000" dirty="0">
                <a:solidFill>
                  <a:srgbClr val="00B050"/>
                </a:solidFill>
              </a:rPr>
              <a:t> (temperature, concentration, or load) to meet environmental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B050"/>
                </a:solidFill>
              </a:rPr>
              <a:t>Environmental objectives can be specified and managed independently of other objectives, clarifying the environmental impacts of operation decisions</a:t>
            </a:r>
          </a:p>
        </p:txBody>
      </p:sp>
    </p:spTree>
    <p:extLst>
      <p:ext uri="{BB962C8B-B14F-4D97-AF65-F5344CB8AC3E}">
        <p14:creationId xmlns:p14="http://schemas.microsoft.com/office/powerpoint/2010/main" val="118742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prstClr val="black"/>
                </a:solidFill>
              </a:rPr>
              <a:t>Approach</a:t>
            </a:r>
            <a:endParaRPr 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EF4A90-19DB-481D-86DB-D541273AE6E5}"/>
              </a:ext>
            </a:extLst>
          </p:cNvPr>
          <p:cNvSpPr txBox="1"/>
          <p:nvPr/>
        </p:nvSpPr>
        <p:spPr>
          <a:xfrm>
            <a:off x="726950" y="1401220"/>
            <a:ext cx="43796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 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integrated one-dimensional (1D) water quality simulation and analysis capabilities for HEC-ResSim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Temperature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Eutrophication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Dissolved oxygen, nutrients, algae,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 Constituents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Conservative and non-conservative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09B6A3-9CD8-43EC-A304-2C1B50AB2C05}"/>
              </a:ext>
            </a:extLst>
          </p:cNvPr>
          <p:cNvGrpSpPr/>
          <p:nvPr/>
        </p:nvGrpSpPr>
        <p:grpSpPr>
          <a:xfrm>
            <a:off x="5607020" y="2322286"/>
            <a:ext cx="5403879" cy="2750659"/>
            <a:chOff x="914400" y="1988226"/>
            <a:chExt cx="7161424" cy="3845922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6FF886FB-A1BE-4A14-8A62-DA6F064BA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352" y="3504148"/>
              <a:ext cx="4706472" cy="2330000"/>
            </a:xfrm>
            <a:custGeom>
              <a:avLst/>
              <a:gdLst>
                <a:gd name="T0" fmla="*/ 1 w 5137"/>
                <a:gd name="T1" fmla="*/ 0 h 2401"/>
                <a:gd name="T2" fmla="*/ 1 w 5137"/>
                <a:gd name="T3" fmla="*/ 6 h 2401"/>
                <a:gd name="T4" fmla="*/ 1 w 5137"/>
                <a:gd name="T5" fmla="*/ 6 h 2401"/>
                <a:gd name="T6" fmla="*/ 1 w 5137"/>
                <a:gd name="T7" fmla="*/ 6 h 2401"/>
                <a:gd name="T8" fmla="*/ 1 w 5137"/>
                <a:gd name="T9" fmla="*/ 6 h 2401"/>
                <a:gd name="T10" fmla="*/ 1 w 5137"/>
                <a:gd name="T11" fmla="*/ 6 h 2401"/>
                <a:gd name="T12" fmla="*/ 1 w 5137"/>
                <a:gd name="T13" fmla="*/ 6 h 2401"/>
                <a:gd name="T14" fmla="*/ 1 w 5137"/>
                <a:gd name="T15" fmla="*/ 8 h 2401"/>
                <a:gd name="T16" fmla="*/ 1 w 5137"/>
                <a:gd name="T17" fmla="*/ 10 h 2401"/>
                <a:gd name="T18" fmla="*/ 1 w 5137"/>
                <a:gd name="T19" fmla="*/ 12 h 2401"/>
                <a:gd name="T20" fmla="*/ 1 w 5137"/>
                <a:gd name="T21" fmla="*/ 14 h 2401"/>
                <a:gd name="T22" fmla="*/ 1 w 5137"/>
                <a:gd name="T23" fmla="*/ 15 h 2401"/>
                <a:gd name="T24" fmla="*/ 1 w 5137"/>
                <a:gd name="T25" fmla="*/ 16 h 2401"/>
                <a:gd name="T26" fmla="*/ 1 w 5137"/>
                <a:gd name="T27" fmla="*/ 19 h 2401"/>
                <a:gd name="T28" fmla="*/ 1 w 5137"/>
                <a:gd name="T29" fmla="*/ 21 h 2401"/>
                <a:gd name="T30" fmla="*/ 1 w 5137"/>
                <a:gd name="T31" fmla="*/ 23 h 2401"/>
                <a:gd name="T32" fmla="*/ 1 w 5137"/>
                <a:gd name="T33" fmla="*/ 25 h 2401"/>
                <a:gd name="T34" fmla="*/ 1 w 5137"/>
                <a:gd name="T35" fmla="*/ 27 h 2401"/>
                <a:gd name="T36" fmla="*/ 1 w 5137"/>
                <a:gd name="T37" fmla="*/ 27 h 2401"/>
                <a:gd name="T38" fmla="*/ 1 w 5137"/>
                <a:gd name="T39" fmla="*/ 29 h 2401"/>
                <a:gd name="T40" fmla="*/ 1 w 5137"/>
                <a:gd name="T41" fmla="*/ 31 h 2401"/>
                <a:gd name="T42" fmla="*/ 1 w 5137"/>
                <a:gd name="T43" fmla="*/ 32 h 2401"/>
                <a:gd name="T44" fmla="*/ 1 w 5137"/>
                <a:gd name="T45" fmla="*/ 34 h 2401"/>
                <a:gd name="T46" fmla="*/ 1 w 5137"/>
                <a:gd name="T47" fmla="*/ 36 h 2401"/>
                <a:gd name="T48" fmla="*/ 1 w 5137"/>
                <a:gd name="T49" fmla="*/ 37 h 2401"/>
                <a:gd name="T50" fmla="*/ 1 w 5137"/>
                <a:gd name="T51" fmla="*/ 39 h 2401"/>
                <a:gd name="T52" fmla="*/ 1 w 5137"/>
                <a:gd name="T53" fmla="*/ 40 h 2401"/>
                <a:gd name="T54" fmla="*/ 1 w 5137"/>
                <a:gd name="T55" fmla="*/ 41 h 2401"/>
                <a:gd name="T56" fmla="*/ 1 w 5137"/>
                <a:gd name="T57" fmla="*/ 43 h 2401"/>
                <a:gd name="T58" fmla="*/ 1 w 5137"/>
                <a:gd name="T59" fmla="*/ 44 h 2401"/>
                <a:gd name="T60" fmla="*/ 1 w 5137"/>
                <a:gd name="T61" fmla="*/ 44 h 2401"/>
                <a:gd name="T62" fmla="*/ 1 w 5137"/>
                <a:gd name="T63" fmla="*/ 44 h 2401"/>
                <a:gd name="T64" fmla="*/ 1 w 5137"/>
                <a:gd name="T65" fmla="*/ 44 h 2401"/>
                <a:gd name="T66" fmla="*/ 1 w 5137"/>
                <a:gd name="T67" fmla="*/ 45 h 2401"/>
                <a:gd name="T68" fmla="*/ 1 w 5137"/>
                <a:gd name="T69" fmla="*/ 47 h 2401"/>
                <a:gd name="T70" fmla="*/ 1 w 5137"/>
                <a:gd name="T71" fmla="*/ 47 h 2401"/>
                <a:gd name="T72" fmla="*/ 1 w 5137"/>
                <a:gd name="T73" fmla="*/ 47 h 2401"/>
                <a:gd name="T74" fmla="*/ 1 w 5137"/>
                <a:gd name="T75" fmla="*/ 47 h 2401"/>
                <a:gd name="T76" fmla="*/ 1 w 5137"/>
                <a:gd name="T77" fmla="*/ 47 h 2401"/>
                <a:gd name="T78" fmla="*/ 1 w 5137"/>
                <a:gd name="T79" fmla="*/ 47 h 2401"/>
                <a:gd name="T80" fmla="*/ 1 w 5137"/>
                <a:gd name="T81" fmla="*/ 47 h 2401"/>
                <a:gd name="T82" fmla="*/ 1 w 5137"/>
                <a:gd name="T83" fmla="*/ 46 h 2401"/>
                <a:gd name="T84" fmla="*/ 1 w 5137"/>
                <a:gd name="T85" fmla="*/ 46 h 2401"/>
                <a:gd name="T86" fmla="*/ 1 w 5137"/>
                <a:gd name="T87" fmla="*/ 46 h 2401"/>
                <a:gd name="T88" fmla="*/ 1 w 5137"/>
                <a:gd name="T89" fmla="*/ 46 h 2401"/>
                <a:gd name="T90" fmla="*/ 1 w 5137"/>
                <a:gd name="T91" fmla="*/ 46 h 2401"/>
                <a:gd name="T92" fmla="*/ 1 w 5137"/>
                <a:gd name="T93" fmla="*/ 46 h 2401"/>
                <a:gd name="T94" fmla="*/ 1 w 5137"/>
                <a:gd name="T95" fmla="*/ 46 h 2401"/>
                <a:gd name="T96" fmla="*/ 1 w 5137"/>
                <a:gd name="T97" fmla="*/ 47 h 2401"/>
                <a:gd name="T98" fmla="*/ 1 w 5137"/>
                <a:gd name="T99" fmla="*/ 47 h 2401"/>
                <a:gd name="T100" fmla="*/ 1 w 5137"/>
                <a:gd name="T101" fmla="*/ 47 h 2401"/>
                <a:gd name="T102" fmla="*/ 1 w 5137"/>
                <a:gd name="T103" fmla="*/ 47 h 2401"/>
                <a:gd name="T104" fmla="*/ 1 w 5137"/>
                <a:gd name="T105" fmla="*/ 47 h 2401"/>
                <a:gd name="T106" fmla="*/ 1 w 5137"/>
                <a:gd name="T107" fmla="*/ 47 h 2401"/>
                <a:gd name="T108" fmla="*/ 1 w 5137"/>
                <a:gd name="T109" fmla="*/ 48 h 2401"/>
                <a:gd name="T110" fmla="*/ 1 w 5137"/>
                <a:gd name="T111" fmla="*/ 48 h 2401"/>
                <a:gd name="T112" fmla="*/ 1 w 5137"/>
                <a:gd name="T113" fmla="*/ 48 h 2401"/>
                <a:gd name="T114" fmla="*/ 1 w 5137"/>
                <a:gd name="T115" fmla="*/ 49 h 2401"/>
                <a:gd name="T116" fmla="*/ 1 w 5137"/>
                <a:gd name="T117" fmla="*/ 49 h 2401"/>
                <a:gd name="T118" fmla="*/ 1 w 5137"/>
                <a:gd name="T119" fmla="*/ 50 h 2401"/>
                <a:gd name="T120" fmla="*/ 1 w 5137"/>
                <a:gd name="T121" fmla="*/ 50 h 2401"/>
                <a:gd name="T122" fmla="*/ 1 w 5137"/>
                <a:gd name="T123" fmla="*/ 51 h 240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137"/>
                <a:gd name="T187" fmla="*/ 0 h 2401"/>
                <a:gd name="T188" fmla="*/ 5137 w 5137"/>
                <a:gd name="T189" fmla="*/ 2401 h 240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137" h="2401">
                  <a:moveTo>
                    <a:pt x="0" y="17"/>
                  </a:moveTo>
                  <a:lnTo>
                    <a:pt x="48" y="0"/>
                  </a:lnTo>
                  <a:lnTo>
                    <a:pt x="86" y="0"/>
                  </a:lnTo>
                  <a:lnTo>
                    <a:pt x="117" y="0"/>
                  </a:lnTo>
                  <a:lnTo>
                    <a:pt x="146" y="8"/>
                  </a:lnTo>
                  <a:lnTo>
                    <a:pt x="175" y="16"/>
                  </a:lnTo>
                  <a:lnTo>
                    <a:pt x="204" y="32"/>
                  </a:lnTo>
                  <a:lnTo>
                    <a:pt x="234" y="47"/>
                  </a:lnTo>
                  <a:lnTo>
                    <a:pt x="263" y="64"/>
                  </a:lnTo>
                  <a:lnTo>
                    <a:pt x="292" y="80"/>
                  </a:lnTo>
                  <a:lnTo>
                    <a:pt x="322" y="95"/>
                  </a:lnTo>
                  <a:lnTo>
                    <a:pt x="341" y="112"/>
                  </a:lnTo>
                  <a:lnTo>
                    <a:pt x="360" y="136"/>
                  </a:lnTo>
                  <a:lnTo>
                    <a:pt x="370" y="160"/>
                  </a:lnTo>
                  <a:lnTo>
                    <a:pt x="389" y="184"/>
                  </a:lnTo>
                  <a:lnTo>
                    <a:pt x="418" y="208"/>
                  </a:lnTo>
                  <a:lnTo>
                    <a:pt x="439" y="224"/>
                  </a:lnTo>
                  <a:lnTo>
                    <a:pt x="458" y="240"/>
                  </a:lnTo>
                  <a:lnTo>
                    <a:pt x="487" y="256"/>
                  </a:lnTo>
                  <a:lnTo>
                    <a:pt x="507" y="280"/>
                  </a:lnTo>
                  <a:lnTo>
                    <a:pt x="526" y="304"/>
                  </a:lnTo>
                  <a:lnTo>
                    <a:pt x="537" y="328"/>
                  </a:lnTo>
                  <a:lnTo>
                    <a:pt x="546" y="360"/>
                  </a:lnTo>
                  <a:lnTo>
                    <a:pt x="556" y="384"/>
                  </a:lnTo>
                  <a:lnTo>
                    <a:pt x="575" y="424"/>
                  </a:lnTo>
                  <a:lnTo>
                    <a:pt x="575" y="448"/>
                  </a:lnTo>
                  <a:lnTo>
                    <a:pt x="585" y="464"/>
                  </a:lnTo>
                  <a:lnTo>
                    <a:pt x="585" y="488"/>
                  </a:lnTo>
                  <a:lnTo>
                    <a:pt x="595" y="520"/>
                  </a:lnTo>
                  <a:lnTo>
                    <a:pt x="595" y="544"/>
                  </a:lnTo>
                  <a:lnTo>
                    <a:pt x="604" y="568"/>
                  </a:lnTo>
                  <a:lnTo>
                    <a:pt x="604" y="600"/>
                  </a:lnTo>
                  <a:lnTo>
                    <a:pt x="604" y="624"/>
                  </a:lnTo>
                  <a:lnTo>
                    <a:pt x="614" y="648"/>
                  </a:lnTo>
                  <a:lnTo>
                    <a:pt x="624" y="665"/>
                  </a:lnTo>
                  <a:lnTo>
                    <a:pt x="633" y="696"/>
                  </a:lnTo>
                  <a:lnTo>
                    <a:pt x="644" y="713"/>
                  </a:lnTo>
                  <a:lnTo>
                    <a:pt x="654" y="744"/>
                  </a:lnTo>
                  <a:lnTo>
                    <a:pt x="663" y="761"/>
                  </a:lnTo>
                  <a:lnTo>
                    <a:pt x="673" y="785"/>
                  </a:lnTo>
                  <a:lnTo>
                    <a:pt x="702" y="833"/>
                  </a:lnTo>
                  <a:lnTo>
                    <a:pt x="721" y="872"/>
                  </a:lnTo>
                  <a:lnTo>
                    <a:pt x="741" y="913"/>
                  </a:lnTo>
                  <a:lnTo>
                    <a:pt x="761" y="937"/>
                  </a:lnTo>
                  <a:lnTo>
                    <a:pt x="780" y="961"/>
                  </a:lnTo>
                  <a:lnTo>
                    <a:pt x="800" y="1001"/>
                  </a:lnTo>
                  <a:lnTo>
                    <a:pt x="809" y="1033"/>
                  </a:lnTo>
                  <a:lnTo>
                    <a:pt x="809" y="1057"/>
                  </a:lnTo>
                  <a:lnTo>
                    <a:pt x="809" y="1081"/>
                  </a:lnTo>
                  <a:lnTo>
                    <a:pt x="819" y="1113"/>
                  </a:lnTo>
                  <a:lnTo>
                    <a:pt x="829" y="1144"/>
                  </a:lnTo>
                  <a:lnTo>
                    <a:pt x="838" y="1168"/>
                  </a:lnTo>
                  <a:lnTo>
                    <a:pt x="848" y="1192"/>
                  </a:lnTo>
                  <a:lnTo>
                    <a:pt x="869" y="1216"/>
                  </a:lnTo>
                  <a:lnTo>
                    <a:pt x="898" y="1241"/>
                  </a:lnTo>
                  <a:lnTo>
                    <a:pt x="917" y="1265"/>
                  </a:lnTo>
                  <a:lnTo>
                    <a:pt x="946" y="1289"/>
                  </a:lnTo>
                  <a:lnTo>
                    <a:pt x="976" y="1313"/>
                  </a:lnTo>
                  <a:lnTo>
                    <a:pt x="995" y="1345"/>
                  </a:lnTo>
                  <a:lnTo>
                    <a:pt x="1005" y="1361"/>
                  </a:lnTo>
                  <a:lnTo>
                    <a:pt x="1024" y="1393"/>
                  </a:lnTo>
                  <a:lnTo>
                    <a:pt x="1034" y="1409"/>
                  </a:lnTo>
                  <a:lnTo>
                    <a:pt x="1044" y="1441"/>
                  </a:lnTo>
                  <a:lnTo>
                    <a:pt x="1063" y="1465"/>
                  </a:lnTo>
                  <a:lnTo>
                    <a:pt x="1093" y="1497"/>
                  </a:lnTo>
                  <a:lnTo>
                    <a:pt x="1112" y="1521"/>
                  </a:lnTo>
                  <a:lnTo>
                    <a:pt x="1132" y="1545"/>
                  </a:lnTo>
                  <a:lnTo>
                    <a:pt x="1161" y="1577"/>
                  </a:lnTo>
                  <a:lnTo>
                    <a:pt x="1181" y="1609"/>
                  </a:lnTo>
                  <a:lnTo>
                    <a:pt x="1200" y="1641"/>
                  </a:lnTo>
                  <a:lnTo>
                    <a:pt x="1210" y="1657"/>
                  </a:lnTo>
                  <a:lnTo>
                    <a:pt x="1220" y="1690"/>
                  </a:lnTo>
                  <a:lnTo>
                    <a:pt x="1229" y="1714"/>
                  </a:lnTo>
                  <a:lnTo>
                    <a:pt x="1239" y="1745"/>
                  </a:lnTo>
                  <a:lnTo>
                    <a:pt x="1249" y="1762"/>
                  </a:lnTo>
                  <a:lnTo>
                    <a:pt x="1268" y="1793"/>
                  </a:lnTo>
                  <a:lnTo>
                    <a:pt x="1278" y="1810"/>
                  </a:lnTo>
                  <a:lnTo>
                    <a:pt x="1308" y="1841"/>
                  </a:lnTo>
                  <a:lnTo>
                    <a:pt x="1337" y="1865"/>
                  </a:lnTo>
                  <a:lnTo>
                    <a:pt x="1376" y="1906"/>
                  </a:lnTo>
                  <a:lnTo>
                    <a:pt x="1415" y="1930"/>
                  </a:lnTo>
                  <a:lnTo>
                    <a:pt x="1435" y="1945"/>
                  </a:lnTo>
                  <a:lnTo>
                    <a:pt x="1473" y="1962"/>
                  </a:lnTo>
                  <a:lnTo>
                    <a:pt x="1503" y="1978"/>
                  </a:lnTo>
                  <a:lnTo>
                    <a:pt x="1532" y="1993"/>
                  </a:lnTo>
                  <a:lnTo>
                    <a:pt x="1552" y="2010"/>
                  </a:lnTo>
                  <a:lnTo>
                    <a:pt x="1581" y="2026"/>
                  </a:lnTo>
                  <a:lnTo>
                    <a:pt x="1630" y="2041"/>
                  </a:lnTo>
                  <a:lnTo>
                    <a:pt x="1669" y="2058"/>
                  </a:lnTo>
                  <a:lnTo>
                    <a:pt x="1698" y="2058"/>
                  </a:lnTo>
                  <a:lnTo>
                    <a:pt x="1728" y="2065"/>
                  </a:lnTo>
                  <a:lnTo>
                    <a:pt x="1767" y="2065"/>
                  </a:lnTo>
                  <a:lnTo>
                    <a:pt x="1815" y="2074"/>
                  </a:lnTo>
                  <a:lnTo>
                    <a:pt x="1855" y="2074"/>
                  </a:lnTo>
                  <a:lnTo>
                    <a:pt x="1893" y="2082"/>
                  </a:lnTo>
                  <a:lnTo>
                    <a:pt x="1933" y="2089"/>
                  </a:lnTo>
                  <a:lnTo>
                    <a:pt x="1972" y="2089"/>
                  </a:lnTo>
                  <a:lnTo>
                    <a:pt x="2001" y="2098"/>
                  </a:lnTo>
                  <a:lnTo>
                    <a:pt x="2041" y="2106"/>
                  </a:lnTo>
                  <a:lnTo>
                    <a:pt x="2089" y="2122"/>
                  </a:lnTo>
                  <a:lnTo>
                    <a:pt x="2137" y="2130"/>
                  </a:lnTo>
                  <a:lnTo>
                    <a:pt x="2177" y="2146"/>
                  </a:lnTo>
                  <a:lnTo>
                    <a:pt x="2206" y="2154"/>
                  </a:lnTo>
                  <a:lnTo>
                    <a:pt x="2235" y="2170"/>
                  </a:lnTo>
                  <a:lnTo>
                    <a:pt x="2294" y="2186"/>
                  </a:lnTo>
                  <a:lnTo>
                    <a:pt x="2352" y="2194"/>
                  </a:lnTo>
                  <a:lnTo>
                    <a:pt x="2392" y="2202"/>
                  </a:lnTo>
                  <a:lnTo>
                    <a:pt x="2431" y="2202"/>
                  </a:lnTo>
                  <a:lnTo>
                    <a:pt x="2490" y="2210"/>
                  </a:lnTo>
                  <a:lnTo>
                    <a:pt x="2528" y="2217"/>
                  </a:lnTo>
                  <a:lnTo>
                    <a:pt x="2557" y="2217"/>
                  </a:lnTo>
                  <a:lnTo>
                    <a:pt x="2578" y="2217"/>
                  </a:lnTo>
                  <a:lnTo>
                    <a:pt x="2607" y="2217"/>
                  </a:lnTo>
                  <a:lnTo>
                    <a:pt x="2636" y="2217"/>
                  </a:lnTo>
                  <a:lnTo>
                    <a:pt x="2675" y="2210"/>
                  </a:lnTo>
                  <a:lnTo>
                    <a:pt x="2704" y="2210"/>
                  </a:lnTo>
                  <a:lnTo>
                    <a:pt x="2743" y="2210"/>
                  </a:lnTo>
                  <a:lnTo>
                    <a:pt x="2763" y="2210"/>
                  </a:lnTo>
                  <a:lnTo>
                    <a:pt x="2793" y="2194"/>
                  </a:lnTo>
                  <a:lnTo>
                    <a:pt x="2831" y="2194"/>
                  </a:lnTo>
                  <a:lnTo>
                    <a:pt x="2851" y="2186"/>
                  </a:lnTo>
                  <a:lnTo>
                    <a:pt x="2890" y="2186"/>
                  </a:lnTo>
                  <a:lnTo>
                    <a:pt x="2929" y="2186"/>
                  </a:lnTo>
                  <a:lnTo>
                    <a:pt x="2958" y="2186"/>
                  </a:lnTo>
                  <a:lnTo>
                    <a:pt x="3007" y="2170"/>
                  </a:lnTo>
                  <a:lnTo>
                    <a:pt x="3036" y="2170"/>
                  </a:lnTo>
                  <a:lnTo>
                    <a:pt x="3065" y="2162"/>
                  </a:lnTo>
                  <a:lnTo>
                    <a:pt x="3085" y="2162"/>
                  </a:lnTo>
                  <a:lnTo>
                    <a:pt x="3115" y="2162"/>
                  </a:lnTo>
                  <a:lnTo>
                    <a:pt x="3144" y="2154"/>
                  </a:lnTo>
                  <a:lnTo>
                    <a:pt x="3183" y="2154"/>
                  </a:lnTo>
                  <a:lnTo>
                    <a:pt x="3232" y="2154"/>
                  </a:lnTo>
                  <a:lnTo>
                    <a:pt x="3280" y="2162"/>
                  </a:lnTo>
                  <a:lnTo>
                    <a:pt x="3309" y="2170"/>
                  </a:lnTo>
                  <a:lnTo>
                    <a:pt x="3330" y="2170"/>
                  </a:lnTo>
                  <a:lnTo>
                    <a:pt x="3359" y="2170"/>
                  </a:lnTo>
                  <a:lnTo>
                    <a:pt x="3407" y="2170"/>
                  </a:lnTo>
                  <a:lnTo>
                    <a:pt x="3456" y="2170"/>
                  </a:lnTo>
                  <a:lnTo>
                    <a:pt x="3505" y="2178"/>
                  </a:lnTo>
                  <a:lnTo>
                    <a:pt x="3535" y="2178"/>
                  </a:lnTo>
                  <a:lnTo>
                    <a:pt x="3574" y="2178"/>
                  </a:lnTo>
                  <a:lnTo>
                    <a:pt x="3603" y="2178"/>
                  </a:lnTo>
                  <a:lnTo>
                    <a:pt x="3632" y="2178"/>
                  </a:lnTo>
                  <a:lnTo>
                    <a:pt x="3671" y="2178"/>
                  </a:lnTo>
                  <a:lnTo>
                    <a:pt x="3729" y="2186"/>
                  </a:lnTo>
                  <a:lnTo>
                    <a:pt x="3769" y="2186"/>
                  </a:lnTo>
                  <a:lnTo>
                    <a:pt x="3798" y="2186"/>
                  </a:lnTo>
                  <a:lnTo>
                    <a:pt x="3827" y="2186"/>
                  </a:lnTo>
                  <a:lnTo>
                    <a:pt x="3857" y="2186"/>
                  </a:lnTo>
                  <a:lnTo>
                    <a:pt x="3886" y="2186"/>
                  </a:lnTo>
                  <a:lnTo>
                    <a:pt x="3915" y="2186"/>
                  </a:lnTo>
                  <a:lnTo>
                    <a:pt x="3935" y="2186"/>
                  </a:lnTo>
                  <a:lnTo>
                    <a:pt x="3965" y="2186"/>
                  </a:lnTo>
                  <a:lnTo>
                    <a:pt x="3994" y="2186"/>
                  </a:lnTo>
                  <a:lnTo>
                    <a:pt x="4032" y="2186"/>
                  </a:lnTo>
                  <a:lnTo>
                    <a:pt x="4052" y="2186"/>
                  </a:lnTo>
                  <a:lnTo>
                    <a:pt x="4101" y="2194"/>
                  </a:lnTo>
                  <a:lnTo>
                    <a:pt x="4140" y="2202"/>
                  </a:lnTo>
                  <a:lnTo>
                    <a:pt x="4179" y="2210"/>
                  </a:lnTo>
                  <a:lnTo>
                    <a:pt x="4208" y="2210"/>
                  </a:lnTo>
                  <a:lnTo>
                    <a:pt x="4237" y="2217"/>
                  </a:lnTo>
                  <a:lnTo>
                    <a:pt x="4266" y="2217"/>
                  </a:lnTo>
                  <a:lnTo>
                    <a:pt x="4287" y="2217"/>
                  </a:lnTo>
                  <a:lnTo>
                    <a:pt x="4326" y="2226"/>
                  </a:lnTo>
                  <a:lnTo>
                    <a:pt x="4364" y="2234"/>
                  </a:lnTo>
                  <a:lnTo>
                    <a:pt x="4404" y="2241"/>
                  </a:lnTo>
                  <a:lnTo>
                    <a:pt x="4433" y="2250"/>
                  </a:lnTo>
                  <a:lnTo>
                    <a:pt x="4462" y="2250"/>
                  </a:lnTo>
                  <a:lnTo>
                    <a:pt x="4491" y="2250"/>
                  </a:lnTo>
                  <a:lnTo>
                    <a:pt x="4540" y="2265"/>
                  </a:lnTo>
                  <a:lnTo>
                    <a:pt x="4579" y="2282"/>
                  </a:lnTo>
                  <a:lnTo>
                    <a:pt x="4628" y="2298"/>
                  </a:lnTo>
                  <a:lnTo>
                    <a:pt x="4677" y="2306"/>
                  </a:lnTo>
                  <a:lnTo>
                    <a:pt x="4706" y="2313"/>
                  </a:lnTo>
                  <a:lnTo>
                    <a:pt x="4746" y="2322"/>
                  </a:lnTo>
                  <a:lnTo>
                    <a:pt x="4784" y="2330"/>
                  </a:lnTo>
                  <a:lnTo>
                    <a:pt x="4804" y="2338"/>
                  </a:lnTo>
                  <a:lnTo>
                    <a:pt x="4834" y="2346"/>
                  </a:lnTo>
                  <a:lnTo>
                    <a:pt x="4863" y="2354"/>
                  </a:lnTo>
                  <a:lnTo>
                    <a:pt x="4901" y="2362"/>
                  </a:lnTo>
                  <a:lnTo>
                    <a:pt x="4922" y="2370"/>
                  </a:lnTo>
                  <a:lnTo>
                    <a:pt x="4951" y="2370"/>
                  </a:lnTo>
                  <a:lnTo>
                    <a:pt x="4989" y="2370"/>
                  </a:lnTo>
                  <a:lnTo>
                    <a:pt x="5018" y="2370"/>
                  </a:lnTo>
                  <a:lnTo>
                    <a:pt x="5049" y="2378"/>
                  </a:lnTo>
                  <a:lnTo>
                    <a:pt x="5107" y="2394"/>
                  </a:lnTo>
                  <a:lnTo>
                    <a:pt x="5136" y="240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BD4693-AEE9-4DC5-8043-B76A0B875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2227" y="2452151"/>
              <a:ext cx="487967" cy="3262844"/>
            </a:xfrm>
            <a:prstGeom prst="rect">
              <a:avLst/>
            </a:prstGeom>
            <a:blipFill>
              <a:blip r:embed="rId4" cstate="print"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7F6930BA-A14F-461F-B1AC-86EDF6B9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3396" y="4623868"/>
              <a:ext cx="901707" cy="170951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BB5C095-9540-4727-985A-A9720ABEF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7047" y="2726111"/>
              <a:ext cx="900332" cy="170950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1A16BE16-AA87-4160-9136-821156A3E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207" y="2670594"/>
              <a:ext cx="378689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91B75F2E-88CC-4959-9CF4-A89AD7A6A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6634" y="3015661"/>
              <a:ext cx="35614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65DEE5C-1BFC-4FE6-946F-919328BD5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715" y="3302690"/>
              <a:ext cx="34253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8EA184F-7BF4-44EE-BACA-A69652EB2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715" y="3646703"/>
              <a:ext cx="34253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3785C09C-97CD-404E-9E20-F30740CC9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8142" y="4048755"/>
              <a:ext cx="319996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96FE2AAD-46B9-4498-B609-098D6E6D7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848" y="4392767"/>
              <a:ext cx="30652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86BC4B37-E98E-4F8E-B7DE-BD180F244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275" y="4794819"/>
              <a:ext cx="28398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086E2338-0111-48D7-8143-E40906861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341" y="5139887"/>
              <a:ext cx="265976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6852F6-118E-4E9C-95C4-494F343E55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39529">
              <a:off x="914400" y="2326580"/>
              <a:ext cx="2771100" cy="8104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6" name="Line 91">
              <a:extLst>
                <a:ext uri="{FF2B5EF4-FFF2-40B4-BE49-F238E27FC236}">
                  <a16:creationId xmlns:a16="http://schemas.microsoft.com/office/drawing/2014/main" id="{2EE94E84-FC80-430D-A29E-181D08DEBB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39529">
              <a:off x="3189368" y="2575895"/>
              <a:ext cx="0" cy="810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Line 92">
              <a:extLst>
                <a:ext uri="{FF2B5EF4-FFF2-40B4-BE49-F238E27FC236}">
                  <a16:creationId xmlns:a16="http://schemas.microsoft.com/office/drawing/2014/main" id="{E4D6FE29-157F-48B1-92F1-AEEF42E075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39529">
              <a:off x="2998778" y="2522471"/>
              <a:ext cx="0" cy="810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Line 93">
              <a:extLst>
                <a:ext uri="{FF2B5EF4-FFF2-40B4-BE49-F238E27FC236}">
                  <a16:creationId xmlns:a16="http://schemas.microsoft.com/office/drawing/2014/main" id="{BF2A4E9B-B5CA-44B6-995D-5543189093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39529">
              <a:off x="2808189" y="2469046"/>
              <a:ext cx="0" cy="810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Line 94">
              <a:extLst>
                <a:ext uri="{FF2B5EF4-FFF2-40B4-BE49-F238E27FC236}">
                  <a16:creationId xmlns:a16="http://schemas.microsoft.com/office/drawing/2014/main" id="{0ACB08AC-9B59-4ECB-B2B1-7FFD1062D2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39529">
              <a:off x="3379957" y="2629320"/>
              <a:ext cx="0" cy="810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Line 95">
              <a:extLst>
                <a:ext uri="{FF2B5EF4-FFF2-40B4-BE49-F238E27FC236}">
                  <a16:creationId xmlns:a16="http://schemas.microsoft.com/office/drawing/2014/main" id="{E9D148D3-603F-4323-972B-F2158F37CA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39529">
              <a:off x="1728181" y="2166307"/>
              <a:ext cx="0" cy="810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Line 96">
              <a:extLst>
                <a:ext uri="{FF2B5EF4-FFF2-40B4-BE49-F238E27FC236}">
                  <a16:creationId xmlns:a16="http://schemas.microsoft.com/office/drawing/2014/main" id="{E8C81064-0D57-47DD-9EBB-E0B42689CB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39529">
              <a:off x="2045831" y="2255348"/>
              <a:ext cx="0" cy="810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Line 97">
              <a:extLst>
                <a:ext uri="{FF2B5EF4-FFF2-40B4-BE49-F238E27FC236}">
                  <a16:creationId xmlns:a16="http://schemas.microsoft.com/office/drawing/2014/main" id="{2D7AD037-367B-4A35-BA41-3FDDF36CD6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39529">
              <a:off x="2299950" y="2326581"/>
              <a:ext cx="0" cy="810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Line 98">
              <a:extLst>
                <a:ext uri="{FF2B5EF4-FFF2-40B4-BE49-F238E27FC236}">
                  <a16:creationId xmlns:a16="http://schemas.microsoft.com/office/drawing/2014/main" id="{D781E1FB-52F4-471E-B360-B96713F799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39529">
              <a:off x="2554069" y="2397814"/>
              <a:ext cx="0" cy="810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Line 99">
              <a:extLst>
                <a:ext uri="{FF2B5EF4-FFF2-40B4-BE49-F238E27FC236}">
                  <a16:creationId xmlns:a16="http://schemas.microsoft.com/office/drawing/2014/main" id="{068B77DA-32D2-418C-9903-D19BB783D6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39529">
              <a:off x="1283473" y="2041650"/>
              <a:ext cx="0" cy="810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Line 100">
              <a:extLst>
                <a:ext uri="{FF2B5EF4-FFF2-40B4-BE49-F238E27FC236}">
                  <a16:creationId xmlns:a16="http://schemas.microsoft.com/office/drawing/2014/main" id="{E4A1B94F-5920-47C4-B134-F159050EDD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39529">
              <a:off x="1537592" y="2112883"/>
              <a:ext cx="0" cy="810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Line 101">
              <a:extLst>
                <a:ext uri="{FF2B5EF4-FFF2-40B4-BE49-F238E27FC236}">
                  <a16:creationId xmlns:a16="http://schemas.microsoft.com/office/drawing/2014/main" id="{94C34C7A-D438-4B88-9BC3-AB3B871510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39529">
              <a:off x="1092883" y="1988226"/>
              <a:ext cx="0" cy="810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Line 102">
              <a:extLst>
                <a:ext uri="{FF2B5EF4-FFF2-40B4-BE49-F238E27FC236}">
                  <a16:creationId xmlns:a16="http://schemas.microsoft.com/office/drawing/2014/main" id="{01905F84-5436-4609-A94F-508F7BEF3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0401" y="3018081"/>
              <a:ext cx="900332" cy="170950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Line 103">
              <a:extLst>
                <a:ext uri="{FF2B5EF4-FFF2-40B4-BE49-F238E27FC236}">
                  <a16:creationId xmlns:a16="http://schemas.microsoft.com/office/drawing/2014/main" id="{19F794D3-8E98-4772-A76C-7EF4FA75A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1417" y="3305667"/>
              <a:ext cx="900332" cy="170950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Line 107">
              <a:extLst>
                <a:ext uri="{FF2B5EF4-FFF2-40B4-BE49-F238E27FC236}">
                  <a16:creationId xmlns:a16="http://schemas.microsoft.com/office/drawing/2014/main" id="{7AEF0769-C7FB-48D1-9263-B63C009B68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10829">
              <a:off x="1660629" y="3246338"/>
              <a:ext cx="6309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D2E2DB-C23A-4CBC-A92A-8A480B7CDD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0829">
              <a:off x="2271247" y="3085479"/>
              <a:ext cx="336766" cy="45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2941EF-7AB2-44C1-9E91-5F19E37BAA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4813">
              <a:off x="1985044" y="2533317"/>
              <a:ext cx="336766" cy="45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42" name="Line 107">
              <a:extLst>
                <a:ext uri="{FF2B5EF4-FFF2-40B4-BE49-F238E27FC236}">
                  <a16:creationId xmlns:a16="http://schemas.microsoft.com/office/drawing/2014/main" id="{C5EEF35C-B6F5-458F-925F-38686A2F92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10829">
              <a:off x="1049601" y="2655856"/>
              <a:ext cx="1992457" cy="36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EFB26C62-9D08-4719-A355-5DC1C7DBD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600" y="3867649"/>
              <a:ext cx="901707" cy="170951"/>
            </a:xfrm>
            <a:prstGeom prst="line">
              <a:avLst/>
            </a:prstGeom>
            <a:noFill/>
            <a:ln w="50800">
              <a:solidFill>
                <a:srgbClr val="3333CC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48" name="TextBox 91">
            <a:extLst>
              <a:ext uri="{FF2B5EF4-FFF2-40B4-BE49-F238E27FC236}">
                <a16:creationId xmlns:a16="http://schemas.microsoft.com/office/drawing/2014/main" id="{C89326DF-1121-4B24-8AD8-29B403B7337C}"/>
              </a:ext>
            </a:extLst>
          </p:cNvPr>
          <p:cNvSpPr txBox="1"/>
          <p:nvPr/>
        </p:nvSpPr>
        <p:spPr>
          <a:xfrm>
            <a:off x="6391917" y="1913062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70C0"/>
                </a:solidFill>
              </a:rPr>
              <a:t>1D River</a:t>
            </a:r>
          </a:p>
        </p:txBody>
      </p:sp>
      <p:sp>
        <p:nvSpPr>
          <p:cNvPr id="49" name="TextBox 92">
            <a:extLst>
              <a:ext uri="{FF2B5EF4-FFF2-40B4-BE49-F238E27FC236}">
                <a16:creationId xmlns:a16="http://schemas.microsoft.com/office/drawing/2014/main" id="{5E623F7E-8D76-4A6F-8D05-9EA71A848052}"/>
              </a:ext>
            </a:extLst>
          </p:cNvPr>
          <p:cNvSpPr txBox="1"/>
          <p:nvPr/>
        </p:nvSpPr>
        <p:spPr>
          <a:xfrm>
            <a:off x="8396990" y="1939971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u="sng" dirty="0">
                <a:solidFill>
                  <a:srgbClr val="0070C0"/>
                </a:solidFill>
              </a:rPr>
              <a:t>1D Reservoir</a:t>
            </a:r>
          </a:p>
        </p:txBody>
      </p:sp>
      <p:sp>
        <p:nvSpPr>
          <p:cNvPr id="51" name="Line 39">
            <a:extLst>
              <a:ext uri="{FF2B5EF4-FFF2-40B4-BE49-F238E27FC236}">
                <a16:creationId xmlns:a16="http://schemas.microsoft.com/office/drawing/2014/main" id="{39AD089B-9D8F-40B6-AFC2-EE1BC791B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2236" y="2919084"/>
            <a:ext cx="0" cy="3246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Line 39">
            <a:extLst>
              <a:ext uri="{FF2B5EF4-FFF2-40B4-BE49-F238E27FC236}">
                <a16:creationId xmlns:a16="http://schemas.microsoft.com/office/drawing/2014/main" id="{5E2A7C9F-4473-4EFD-A79B-CFE490DBB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71311" y="2911931"/>
            <a:ext cx="0" cy="3246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2800BF9F-73C7-473B-BAAC-2C5715C8D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0522" y="2919084"/>
            <a:ext cx="0" cy="3246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6" name="Picture 55" descr="C:\Users\q0hectes\AppData\Local\Microsoft\Windows\Temporary Internet Files\Content.IE5\5RIMDWWB\Cycle02-Transparent-Blue[1].png">
            <a:extLst>
              <a:ext uri="{FF2B5EF4-FFF2-40B4-BE49-F238E27FC236}">
                <a16:creationId xmlns:a16="http://schemas.microsoft.com/office/drawing/2014/main" id="{9C84C03E-2841-4E0B-ADC3-2E9BF414335A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09356" y="3598581"/>
            <a:ext cx="365760" cy="179277"/>
          </a:xfrm>
          <a:prstGeom prst="rect">
            <a:avLst/>
          </a:prstGeom>
          <a:noFill/>
        </p:spPr>
      </p:pic>
      <p:pic>
        <p:nvPicPr>
          <p:cNvPr id="57" name="Picture 56" descr="C:\Users\q0hectes\AppData\Local\Microsoft\Windows\Temporary Internet Files\Content.IE5\5RIMDWWB\Cycle02-Transparent-Blue[1].png">
            <a:extLst>
              <a:ext uri="{FF2B5EF4-FFF2-40B4-BE49-F238E27FC236}">
                <a16:creationId xmlns:a16="http://schemas.microsoft.com/office/drawing/2014/main" id="{C7D90553-A673-4B84-B23E-865BB96CDC51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09356" y="3848044"/>
            <a:ext cx="365760" cy="179277"/>
          </a:xfrm>
          <a:prstGeom prst="rect">
            <a:avLst/>
          </a:prstGeom>
          <a:noFill/>
        </p:spPr>
      </p:pic>
      <p:pic>
        <p:nvPicPr>
          <p:cNvPr id="58" name="Picture 57" descr="C:\Users\q0hectes\AppData\Local\Microsoft\Windows\Temporary Internet Files\Content.IE5\5RIMDWWB\Cycle02-Transparent-Blue[1].png">
            <a:extLst>
              <a:ext uri="{FF2B5EF4-FFF2-40B4-BE49-F238E27FC236}">
                <a16:creationId xmlns:a16="http://schemas.microsoft.com/office/drawing/2014/main" id="{1DB94465-4A5E-48BD-9E3F-345C7FB028A2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09356" y="4110660"/>
            <a:ext cx="365760" cy="179277"/>
          </a:xfrm>
          <a:prstGeom prst="rect">
            <a:avLst/>
          </a:prstGeom>
          <a:noFill/>
        </p:spPr>
      </p:pic>
      <p:pic>
        <p:nvPicPr>
          <p:cNvPr id="59" name="Picture 58" descr="C:\Users\q0hectes\AppData\Local\Microsoft\Windows\Temporary Internet Files\Content.IE5\5RIMDWWB\Cycle02-Transparent-Blue[1].png">
            <a:extLst>
              <a:ext uri="{FF2B5EF4-FFF2-40B4-BE49-F238E27FC236}">
                <a16:creationId xmlns:a16="http://schemas.microsoft.com/office/drawing/2014/main" id="{EA2D24F3-17A5-48DF-B025-7937C5967C08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09356" y="4370403"/>
            <a:ext cx="365760" cy="179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8987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Approach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8BCFE36-0E36-43E8-BBE7-7559DA8A4EBC}"/>
              </a:ext>
            </a:extLst>
          </p:cNvPr>
          <p:cNvSpPr txBox="1">
            <a:spLocks/>
          </p:cNvSpPr>
          <p:nvPr/>
        </p:nvSpPr>
        <p:spPr bwMode="auto">
          <a:xfrm>
            <a:off x="-1" y="1335907"/>
            <a:ext cx="8418635" cy="515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+mn-ea"/>
                <a:cs typeface="Arial" charset="0"/>
              </a:rPr>
              <a:t>CLEARWATER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charset="0"/>
              </a:rPr>
              <a:t> Engine and Modules (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+mn-ea"/>
                <a:cs typeface="Arial" charset="0"/>
              </a:rPr>
              <a:t>C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charset="0"/>
              </a:rPr>
              <a:t>omputational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+mn-ea"/>
                <a:cs typeface="Arial" charset="0"/>
              </a:rPr>
              <a:t>L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charset="0"/>
              </a:rPr>
              <a:t>ibrary for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+mn-ea"/>
                <a:cs typeface="Arial" charset="0"/>
              </a:rPr>
              <a:t>E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charset="0"/>
              </a:rPr>
              <a:t>nvironmental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+mn-ea"/>
                <a:cs typeface="Arial" charset="0"/>
              </a:rPr>
              <a:t>A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charset="0"/>
              </a:rPr>
              <a:t>nalysis and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+mn-ea"/>
                <a:cs typeface="Arial" charset="0"/>
              </a:rPr>
              <a:t>R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charset="0"/>
              </a:rPr>
              <a:t>estoration of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+mn-ea"/>
                <a:cs typeface="Arial" charset="0"/>
              </a:rPr>
              <a:t>WATER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charset="0"/>
              </a:rPr>
              <a:t>sheds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charset="0"/>
              </a:rPr>
              <a:t>)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charset="0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Arial" charset="0"/>
              </a:rPr>
              <a:t>CLEARWATER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Water Quality Engine: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Hydrodynamics and transport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Communication with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ResSim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decision engine &amp; WQ libraries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Arial" charset="0"/>
              </a:rPr>
              <a:t>CLEARWATER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Water Quality Modules: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Simulate vertically stratified water column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Plug-in interface for kinetics libraries: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Facilitate rapid future expansion of WQ capabilities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Leverage existing software: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Arial" charset="0"/>
              </a:rPr>
              <a:t>CLEARWATER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 Modules (Temperature, nutrients, etc.)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CE-QUAL-W2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HEC-RAS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charset="0"/>
              </a:rPr>
              <a:t>HEC-5Q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F4215-5425-4289-9E11-53C04AF5B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55"/>
          <a:stretch/>
        </p:blipFill>
        <p:spPr bwMode="auto">
          <a:xfrm>
            <a:off x="8669249" y="1299819"/>
            <a:ext cx="3272137" cy="267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D0963A-9A2A-4F89-B266-42EB80F98C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5"/>
          <a:stretch/>
        </p:blipFill>
        <p:spPr bwMode="auto">
          <a:xfrm>
            <a:off x="8669249" y="3986233"/>
            <a:ext cx="3272137" cy="251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15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272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A7FEF-46BA-4C84-BDE5-1BBBFCD6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109" y="10345"/>
            <a:ext cx="8097981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</a:rPr>
              <a:t>Approach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32D0D-F04E-4F5A-B016-5F8EFF7F04C0}"/>
              </a:ext>
            </a:extLst>
          </p:cNvPr>
          <p:cNvSpPr txBox="1"/>
          <p:nvPr/>
        </p:nvSpPr>
        <p:spPr>
          <a:xfrm>
            <a:off x="0" y="649604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lvl="1" algn="ctr"/>
            <a:r>
              <a:rPr lang="en-US" b="1" i="1" dirty="0"/>
              <a:t>ANSRP Ecological Modeling Congressional Interest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15547"/>
            <a:ext cx="1278512" cy="12842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126" y="119481"/>
            <a:ext cx="3012874" cy="1085272"/>
          </a:xfrm>
          <a:prstGeom prst="rect">
            <a:avLst/>
          </a:prstGeom>
        </p:spPr>
      </p:pic>
      <p:pic>
        <p:nvPicPr>
          <p:cNvPr id="7" name="Picture 6" descr=" ">
            <a:extLst>
              <a:ext uri="{FF2B5EF4-FFF2-40B4-BE49-F238E27FC236}">
                <a16:creationId xmlns:a16="http://schemas.microsoft.com/office/drawing/2014/main" id="{5DE2BF0E-1F3B-4FFC-8266-189D5D76E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2838" y="1416204"/>
            <a:ext cx="5913960" cy="4935710"/>
          </a:xfrm>
          <a:prstGeom prst="rect">
            <a:avLst/>
          </a:prstGeom>
          <a:noFill/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6976C3C-B1BE-4D3C-9C37-BC72A056C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6" y="1434451"/>
            <a:ext cx="5807636" cy="4880310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>
                <a:cs typeface="Arial" charset="0"/>
              </a:rPr>
              <a:t>User Interface:</a:t>
            </a:r>
            <a:endParaRPr lang="en-US" sz="2400" dirty="0">
              <a:cs typeface="Arial" charset="0"/>
            </a:endParaRPr>
          </a:p>
          <a:p>
            <a:pPr lvl="1" eaLnBrk="1" hangingPunct="1"/>
            <a:r>
              <a:rPr lang="en-US" sz="2000" dirty="0">
                <a:cs typeface="Arial" charset="0"/>
              </a:rPr>
              <a:t>Extends ResSim user interface for WQ</a:t>
            </a:r>
          </a:p>
          <a:p>
            <a:pPr lvl="1" eaLnBrk="1" hangingPunct="1"/>
            <a:r>
              <a:rPr lang="en-US" sz="2000" dirty="0">
                <a:cs typeface="Arial" charset="0"/>
              </a:rPr>
              <a:t>Leverages existing capabilities:</a:t>
            </a:r>
          </a:p>
          <a:p>
            <a:pPr lvl="2" eaLnBrk="1" hangingPunct="1">
              <a:spcBef>
                <a:spcPts val="300"/>
              </a:spcBef>
            </a:pPr>
            <a:r>
              <a:rPr lang="en-US" sz="1800" dirty="0">
                <a:cs typeface="Arial" charset="0"/>
              </a:rPr>
              <a:t>HEC-ResSim:</a:t>
            </a:r>
          </a:p>
          <a:p>
            <a:pPr lvl="3" eaLnBrk="1" hangingPunct="1">
              <a:spcBef>
                <a:spcPts val="300"/>
              </a:spcBef>
            </a:pPr>
            <a:r>
              <a:rPr lang="en-US" sz="2000" dirty="0">
                <a:cs typeface="Arial" charset="0"/>
              </a:rPr>
              <a:t>Plots</a:t>
            </a:r>
          </a:p>
          <a:p>
            <a:pPr lvl="3" eaLnBrk="1" hangingPunct="1">
              <a:spcBef>
                <a:spcPts val="300"/>
              </a:spcBef>
            </a:pPr>
            <a:r>
              <a:rPr lang="en-US" sz="2000" dirty="0">
                <a:cs typeface="Arial" charset="0"/>
              </a:rPr>
              <a:t>Reports</a:t>
            </a:r>
          </a:p>
          <a:p>
            <a:pPr lvl="3" eaLnBrk="1" hangingPunct="1">
              <a:spcBef>
                <a:spcPts val="300"/>
              </a:spcBef>
            </a:pPr>
            <a:r>
              <a:rPr lang="en-US" sz="2000" dirty="0">
                <a:cs typeface="Arial" charset="0"/>
              </a:rPr>
              <a:t>Schematic</a:t>
            </a:r>
          </a:p>
          <a:p>
            <a:pPr lvl="3" eaLnBrk="1" hangingPunct="1">
              <a:spcBef>
                <a:spcPts val="300"/>
              </a:spcBef>
            </a:pPr>
            <a:r>
              <a:rPr lang="en-US" sz="2000" dirty="0">
                <a:cs typeface="Arial" charset="0"/>
              </a:rPr>
              <a:t>Operating rules</a:t>
            </a:r>
          </a:p>
          <a:p>
            <a:pPr lvl="3" eaLnBrk="1" hangingPunct="1">
              <a:spcBef>
                <a:spcPts val="300"/>
              </a:spcBef>
            </a:pPr>
            <a:r>
              <a:rPr lang="en-US" sz="2000" dirty="0">
                <a:cs typeface="Arial" charset="0"/>
              </a:rPr>
              <a:t>Hydrology</a:t>
            </a:r>
          </a:p>
          <a:p>
            <a:pPr lvl="2" eaLnBrk="1" hangingPunct="1"/>
            <a:r>
              <a:rPr lang="en-US" sz="1800" dirty="0">
                <a:cs typeface="Arial" charset="0"/>
              </a:rPr>
              <a:t>HEC-RAS:</a:t>
            </a:r>
          </a:p>
          <a:p>
            <a:pPr lvl="3" eaLnBrk="1" hangingPunct="1"/>
            <a:r>
              <a:rPr lang="en-US" sz="2000" dirty="0">
                <a:cs typeface="Arial" charset="0"/>
              </a:rPr>
              <a:t>Meteorology and WQ stations</a:t>
            </a:r>
          </a:p>
          <a:p>
            <a:pPr lvl="3" eaLnBrk="1" hangingPunct="1"/>
            <a:r>
              <a:rPr lang="en-US" sz="2000" dirty="0">
                <a:cs typeface="Arial" charset="0"/>
              </a:rPr>
              <a:t>WQ plots</a:t>
            </a:r>
          </a:p>
          <a:p>
            <a:pPr lvl="3" eaLnBrk="1" hangingPunct="1"/>
            <a:r>
              <a:rPr lang="en-US" sz="2000" dirty="0">
                <a:cs typeface="Arial" charset="0"/>
              </a:rPr>
              <a:t>WQ cells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124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1668</Words>
  <Application>Microsoft Office PowerPoint</Application>
  <PresentationFormat>Widescreen</PresentationFormat>
  <Paragraphs>265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Times New Roman</vt:lpstr>
      <vt:lpstr>Office Theme</vt:lpstr>
      <vt:lpstr>Integrating Environmental Considerations with Water Resource Simulations</vt:lpstr>
      <vt:lpstr>Project Purpose - Recap </vt:lpstr>
      <vt:lpstr>Integrated Watershed Water Quality Modeling</vt:lpstr>
      <vt:lpstr>Benefits</vt:lpstr>
      <vt:lpstr>Approach</vt:lpstr>
      <vt:lpstr>Approach</vt:lpstr>
      <vt:lpstr>Approach</vt:lpstr>
      <vt:lpstr>Approach</vt:lpstr>
      <vt:lpstr>Approach</vt:lpstr>
      <vt:lpstr>Field Engagement</vt:lpstr>
      <vt:lpstr>Scheduled Products</vt:lpstr>
      <vt:lpstr>Scheduled Products</vt:lpstr>
      <vt:lpstr>Scheduled Products</vt:lpstr>
      <vt:lpstr>Additional Products/Achievements</vt:lpstr>
      <vt:lpstr>Additional Products/Achievements</vt:lpstr>
      <vt:lpstr>FY21 Accomplishment</vt:lpstr>
      <vt:lpstr>Synopsis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Environmental Considerations with Water Resource Simulations</dc:title>
  <dc:creator>Melendez, Lauren ERD-MS</dc:creator>
  <cp:lastModifiedBy>Melendez, Lauren ERD-MS</cp:lastModifiedBy>
  <cp:revision>12</cp:revision>
  <dcterms:created xsi:type="dcterms:W3CDTF">2021-10-07T12:59:01Z</dcterms:created>
  <dcterms:modified xsi:type="dcterms:W3CDTF">2021-10-07T13:43:25Z</dcterms:modified>
</cp:coreProperties>
</file>