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301" r:id="rId3"/>
  </p:sldIdLst>
  <p:sldSz cx="9144000" cy="6858000" type="screen4x3"/>
  <p:notesSz cx="6858000" cy="92964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7E8E83"/>
    <a:srgbClr val="A0ACA4"/>
    <a:srgbClr val="0000FF"/>
    <a:srgbClr val="FFFF00"/>
    <a:srgbClr val="495BA3"/>
    <a:srgbClr val="DCCFA5"/>
    <a:srgbClr val="2A6D3A"/>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5" autoAdjust="0"/>
    <p:restoredTop sz="93605" autoAdjust="0"/>
  </p:normalViewPr>
  <p:slideViewPr>
    <p:cSldViewPr>
      <p:cViewPr varScale="1">
        <p:scale>
          <a:sx n="115" d="100"/>
          <a:sy n="115" d="100"/>
        </p:scale>
        <p:origin x="133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3062" y="288"/>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1"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dirty="0"/>
          </a:p>
        </p:txBody>
      </p:sp>
      <p:sp>
        <p:nvSpPr>
          <p:cNvPr id="99331" name="Rectangle 3"/>
          <p:cNvSpPr>
            <a:spLocks noGrp="1" noChangeArrowheads="1"/>
          </p:cNvSpPr>
          <p:nvPr>
            <p:ph type="dt" sz="quarter" idx="1"/>
          </p:nvPr>
        </p:nvSpPr>
        <p:spPr bwMode="auto">
          <a:xfrm>
            <a:off x="3885579"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dirty="0"/>
          </a:p>
        </p:txBody>
      </p:sp>
      <p:sp>
        <p:nvSpPr>
          <p:cNvPr id="99332" name="Rectangle 4"/>
          <p:cNvSpPr>
            <a:spLocks noGrp="1" noChangeArrowheads="1"/>
          </p:cNvSpPr>
          <p:nvPr>
            <p:ph type="ftr" sz="quarter" idx="2"/>
          </p:nvPr>
        </p:nvSpPr>
        <p:spPr bwMode="auto">
          <a:xfrm>
            <a:off x="1" y="8831264"/>
            <a:ext cx="2972421"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dirty="0"/>
          </a:p>
        </p:txBody>
      </p:sp>
      <p:sp>
        <p:nvSpPr>
          <p:cNvPr id="99333" name="Rectangle 5"/>
          <p:cNvSpPr>
            <a:spLocks noGrp="1" noChangeArrowheads="1"/>
          </p:cNvSpPr>
          <p:nvPr>
            <p:ph type="sldNum" sz="quarter" idx="3"/>
          </p:nvPr>
        </p:nvSpPr>
        <p:spPr bwMode="auto">
          <a:xfrm>
            <a:off x="3885579" y="8831264"/>
            <a:ext cx="2972421"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4A5AA285-BD12-4282-A788-6D2544229981}" type="slidenum">
              <a:rPr lang="en-US"/>
              <a:pPr>
                <a:defRPr/>
              </a:pPr>
              <a:t>‹#›</a:t>
            </a:fld>
            <a:endParaRPr lang="en-US" dirty="0"/>
          </a:p>
        </p:txBody>
      </p:sp>
    </p:spTree>
    <p:extLst>
      <p:ext uri="{BB962C8B-B14F-4D97-AF65-F5344CB8AC3E}">
        <p14:creationId xmlns:p14="http://schemas.microsoft.com/office/powerpoint/2010/main" val="2712663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Times New Roman" pitchFamily="18" charset="0"/>
              </a:defRPr>
            </a:lvl1pPr>
          </a:lstStyle>
          <a:p>
            <a:pPr>
              <a:defRPr/>
            </a:pPr>
            <a:endParaRPr lang="en-US" dirty="0"/>
          </a:p>
        </p:txBody>
      </p:sp>
      <p:sp>
        <p:nvSpPr>
          <p:cNvPr id="12291" name="Rectangle 3"/>
          <p:cNvSpPr>
            <a:spLocks noGrp="1" noChangeArrowheads="1"/>
          </p:cNvSpPr>
          <p:nvPr>
            <p:ph type="dt" idx="1"/>
          </p:nvPr>
        </p:nvSpPr>
        <p:spPr bwMode="auto">
          <a:xfrm>
            <a:off x="3885579" y="0"/>
            <a:ext cx="2972421"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Times New Roman" pitchFamily="18"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711" y="4416426"/>
            <a:ext cx="5028579"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1" y="8831264"/>
            <a:ext cx="2972421"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Times New Roman" pitchFamily="18" charset="0"/>
              </a:defRPr>
            </a:lvl1pPr>
          </a:lstStyle>
          <a:p>
            <a:pPr>
              <a:defRPr/>
            </a:pPr>
            <a:endParaRPr lang="en-US" dirty="0"/>
          </a:p>
        </p:txBody>
      </p:sp>
      <p:sp>
        <p:nvSpPr>
          <p:cNvPr id="12295" name="Rectangle 7"/>
          <p:cNvSpPr>
            <a:spLocks noGrp="1" noChangeArrowheads="1"/>
          </p:cNvSpPr>
          <p:nvPr>
            <p:ph type="sldNum" sz="quarter" idx="5"/>
          </p:nvPr>
        </p:nvSpPr>
        <p:spPr bwMode="auto">
          <a:xfrm>
            <a:off x="3885579" y="8831264"/>
            <a:ext cx="2972421"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Times New Roman" pitchFamily="18" charset="0"/>
              </a:defRPr>
            </a:lvl1pPr>
          </a:lstStyle>
          <a:p>
            <a:pPr>
              <a:defRPr/>
            </a:pPr>
            <a:fld id="{146204F0-6891-43ED-B78D-50F4FC9D77C1}" type="slidenum">
              <a:rPr lang="en-US"/>
              <a:pPr>
                <a:defRPr/>
              </a:pPr>
              <a:t>‹#›</a:t>
            </a:fld>
            <a:endParaRPr lang="en-US" dirty="0"/>
          </a:p>
        </p:txBody>
      </p:sp>
    </p:spTree>
    <p:extLst>
      <p:ext uri="{BB962C8B-B14F-4D97-AF65-F5344CB8AC3E}">
        <p14:creationId xmlns:p14="http://schemas.microsoft.com/office/powerpoint/2010/main" val="26354370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A9F23F9B-9C3E-4C18-A540-380A9FF92F56}" type="slidenum">
              <a:rPr lang="en-US" smtClean="0"/>
              <a:pPr/>
              <a:t>1</a:t>
            </a:fld>
            <a:endParaRPr lang="en-US" dirty="0"/>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62146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65100"/>
            <a:ext cx="1943100" cy="5930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65100"/>
            <a:ext cx="5676900" cy="5930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0" descr="castlogo"/>
          <p:cNvPicPr>
            <a:picLocks noChangeAspect="1" noChangeArrowheads="1"/>
          </p:cNvPicPr>
          <p:nvPr userDrawn="1"/>
        </p:nvPicPr>
        <p:blipFill>
          <a:blip r:embed="rId13" cstate="print"/>
          <a:srcRect/>
          <a:stretch>
            <a:fillRect/>
          </a:stretch>
        </p:blipFill>
        <p:spPr bwMode="auto">
          <a:xfrm>
            <a:off x="7772400" y="129382"/>
            <a:ext cx="1295400" cy="985837"/>
          </a:xfrm>
          <a:prstGeom prst="rect">
            <a:avLst/>
          </a:prstGeom>
          <a:noFill/>
          <a:ln w="9525">
            <a:noFill/>
            <a:miter lim="800000"/>
            <a:headEnd/>
            <a:tailEnd/>
          </a:ln>
        </p:spPr>
      </p:pic>
      <p:sp>
        <p:nvSpPr>
          <p:cNvPr id="2" name="Rectangle 2"/>
          <p:cNvSpPr>
            <a:spLocks noGrp="1" noChangeArrowheads="1"/>
          </p:cNvSpPr>
          <p:nvPr>
            <p:ph type="title"/>
          </p:nvPr>
        </p:nvSpPr>
        <p:spPr bwMode="auto">
          <a:xfrm>
            <a:off x="1676400" y="165100"/>
            <a:ext cx="58674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 ____ __ ____  _____ _____ _____</a:t>
            </a:r>
          </a:p>
        </p:txBody>
      </p:sp>
      <p:sp>
        <p:nvSpPr>
          <p:cNvPr id="3" name="Title Placeholder 2"/>
          <p:cNvSpPr>
            <a:spLocks noGrp="1" noChangeArrowheads="1"/>
          </p:cNvSpPr>
          <p:nvPr>
            <p:ph type="title"/>
          </p:nvPr>
        </p:nvSpPr>
        <p:spPr bwMode="auto">
          <a:xfrm>
            <a:off x="1676400" y="165100"/>
            <a:ext cx="5867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9" name="Rectangle 15"/>
          <p:cNvSpPr>
            <a:spLocks noChangeArrowheads="1"/>
          </p:cNvSpPr>
          <p:nvPr userDrawn="1"/>
        </p:nvSpPr>
        <p:spPr bwMode="auto">
          <a:xfrm>
            <a:off x="0" y="6629400"/>
            <a:ext cx="9144000" cy="228600"/>
          </a:xfrm>
          <a:prstGeom prst="rect">
            <a:avLst/>
          </a:prstGeom>
          <a:solidFill>
            <a:srgbClr val="7E8E83"/>
          </a:solidFill>
          <a:ln w="9525">
            <a:solidFill>
              <a:schemeClr val="tx1"/>
            </a:solidFill>
            <a:miter lim="800000"/>
            <a:headEnd/>
            <a:tailEnd/>
          </a:ln>
          <a:effectLst/>
        </p:spPr>
        <p:txBody>
          <a:bodyPr wrap="none" anchor="ctr"/>
          <a:lstStyle/>
          <a:p>
            <a:pPr>
              <a:defRPr/>
            </a:pPr>
            <a:endParaRPr lang="en-US" dirty="0"/>
          </a:p>
        </p:txBody>
      </p:sp>
      <p:sp>
        <p:nvSpPr>
          <p:cNvPr id="1040" name="Text Box 16"/>
          <p:cNvSpPr txBox="1">
            <a:spLocks noChangeArrowheads="1"/>
          </p:cNvSpPr>
          <p:nvPr/>
        </p:nvSpPr>
        <p:spPr bwMode="auto">
          <a:xfrm>
            <a:off x="26988" y="6629400"/>
            <a:ext cx="2105513" cy="276999"/>
          </a:xfrm>
          <a:prstGeom prst="rect">
            <a:avLst/>
          </a:prstGeom>
          <a:noFill/>
          <a:ln w="9525">
            <a:noFill/>
            <a:miter lim="800000"/>
            <a:headEnd/>
            <a:tailEnd/>
          </a:ln>
          <a:effectLst/>
        </p:spPr>
        <p:txBody>
          <a:bodyPr wrap="none">
            <a:spAutoFit/>
          </a:bodyPr>
          <a:lstStyle/>
          <a:p>
            <a:r>
              <a:rPr lang="en-US" sz="1200" b="1" dirty="0">
                <a:solidFill>
                  <a:schemeClr val="bg1"/>
                </a:solidFill>
              </a:rPr>
              <a:t>FY21</a:t>
            </a:r>
            <a:r>
              <a:rPr lang="en-US" sz="1200" b="1" baseline="0" dirty="0">
                <a:solidFill>
                  <a:schemeClr val="bg1"/>
                </a:solidFill>
              </a:rPr>
              <a:t> </a:t>
            </a:r>
            <a:r>
              <a:rPr lang="en-US" sz="1200" b="1" dirty="0">
                <a:solidFill>
                  <a:schemeClr val="bg1"/>
                </a:solidFill>
              </a:rPr>
              <a:t>EMRRP Mini-ERARG</a:t>
            </a:r>
            <a:endParaRPr lang="en-US" sz="2400" b="1" dirty="0">
              <a:solidFill>
                <a:schemeClr val="folHlink"/>
              </a:solidFill>
              <a:latin typeface="Times New Roman" pitchFamily="18" charset="0"/>
            </a:endParaRPr>
          </a:p>
        </p:txBody>
      </p:sp>
      <p:pic>
        <p:nvPicPr>
          <p:cNvPr id="4" name="Picture 3"/>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2400" y="79375"/>
            <a:ext cx="1579697" cy="1085850"/>
          </a:xfrm>
          <a:prstGeom prst="rect">
            <a:avLst/>
          </a:prstGeom>
        </p:spPr>
      </p:pic>
      <p:pic>
        <p:nvPicPr>
          <p:cNvPr id="5" name="Picture 4"/>
          <p:cNvPicPr>
            <a:picLocks noChangeAspect="1"/>
          </p:cNvPicPr>
          <p:nvPr userDrawn="1"/>
        </p:nvPicPr>
        <p:blipFill>
          <a:blip r:embed="rId15"/>
          <a:stretch>
            <a:fillRect/>
          </a:stretch>
        </p:blipFill>
        <p:spPr>
          <a:xfrm>
            <a:off x="-5670" y="1260614"/>
            <a:ext cx="9149669" cy="187302"/>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2800" b="1">
          <a:solidFill>
            <a:schemeClr val="tx2"/>
          </a:solidFill>
          <a:effectLst>
            <a:outerShdw blurRad="38100" dist="38100" dir="2700000" algn="tl">
              <a:srgbClr val="000000">
                <a:alpha val="43137"/>
              </a:srgbClr>
            </a:outerShdw>
          </a:effectLst>
          <a:latin typeface="Arial" pitchFamily="34" charset="0"/>
          <a:ea typeface="+mj-ea"/>
          <a:cs typeface="Arial" pitchFamily="34" charset="0"/>
        </a:defRPr>
      </a:lvl1pPr>
      <a:lvl2pPr algn="ctr" rtl="0" eaLnBrk="0" fontAlgn="base" hangingPunct="0">
        <a:spcBef>
          <a:spcPct val="0"/>
        </a:spcBef>
        <a:spcAft>
          <a:spcPct val="0"/>
        </a:spcAft>
        <a:defRPr sz="2800" b="1">
          <a:solidFill>
            <a:schemeClr val="tx2"/>
          </a:solidFill>
          <a:latin typeface="Arial" charset="0"/>
          <a:cs typeface="Arial" charset="0"/>
        </a:defRPr>
      </a:lvl2pPr>
      <a:lvl3pPr algn="ctr" rtl="0" eaLnBrk="0" fontAlgn="base" hangingPunct="0">
        <a:spcBef>
          <a:spcPct val="0"/>
        </a:spcBef>
        <a:spcAft>
          <a:spcPct val="0"/>
        </a:spcAft>
        <a:defRPr sz="2800" b="1">
          <a:solidFill>
            <a:schemeClr val="tx2"/>
          </a:solidFill>
          <a:latin typeface="Arial" charset="0"/>
          <a:cs typeface="Arial" charset="0"/>
        </a:defRPr>
      </a:lvl3pPr>
      <a:lvl4pPr algn="ctr" rtl="0" eaLnBrk="0" fontAlgn="base" hangingPunct="0">
        <a:spcBef>
          <a:spcPct val="0"/>
        </a:spcBef>
        <a:spcAft>
          <a:spcPct val="0"/>
        </a:spcAft>
        <a:defRPr sz="2800" b="1">
          <a:solidFill>
            <a:schemeClr val="tx2"/>
          </a:solidFill>
          <a:latin typeface="Arial" charset="0"/>
          <a:cs typeface="Arial" charset="0"/>
        </a:defRPr>
      </a:lvl4pPr>
      <a:lvl5pPr algn="ctr" rtl="0" eaLnBrk="0" fontAlgn="base" hangingPunct="0">
        <a:spcBef>
          <a:spcPct val="0"/>
        </a:spcBef>
        <a:spcAft>
          <a:spcPct val="0"/>
        </a:spcAft>
        <a:defRPr sz="2800" b="1">
          <a:solidFill>
            <a:schemeClr val="tx2"/>
          </a:solidFill>
          <a:latin typeface="Arial" charset="0"/>
          <a:cs typeface="Arial" charset="0"/>
        </a:defRPr>
      </a:lvl5pPr>
      <a:lvl6pPr marL="457200" algn="ctr" rtl="0" fontAlgn="base">
        <a:spcBef>
          <a:spcPct val="0"/>
        </a:spcBef>
        <a:spcAft>
          <a:spcPct val="0"/>
        </a:spcAft>
        <a:defRPr sz="2800" b="1">
          <a:solidFill>
            <a:schemeClr val="tx2"/>
          </a:solidFill>
          <a:latin typeface="Times New Roman" pitchFamily="18" charset="0"/>
        </a:defRPr>
      </a:lvl6pPr>
      <a:lvl7pPr marL="914400" algn="ctr" rtl="0" fontAlgn="base">
        <a:spcBef>
          <a:spcPct val="0"/>
        </a:spcBef>
        <a:spcAft>
          <a:spcPct val="0"/>
        </a:spcAft>
        <a:defRPr sz="2800" b="1">
          <a:solidFill>
            <a:schemeClr val="tx2"/>
          </a:solidFill>
          <a:latin typeface="Times New Roman" pitchFamily="18" charset="0"/>
        </a:defRPr>
      </a:lvl7pPr>
      <a:lvl8pPr marL="1371600" algn="ctr" rtl="0" fontAlgn="base">
        <a:spcBef>
          <a:spcPct val="0"/>
        </a:spcBef>
        <a:spcAft>
          <a:spcPct val="0"/>
        </a:spcAft>
        <a:defRPr sz="2800" b="1">
          <a:solidFill>
            <a:schemeClr val="tx2"/>
          </a:solidFill>
          <a:latin typeface="Times New Roman" pitchFamily="18" charset="0"/>
        </a:defRPr>
      </a:lvl8pPr>
      <a:lvl9pPr marL="1828800" algn="ctr" rtl="0" fontAlgn="base">
        <a:spcBef>
          <a:spcPct val="0"/>
        </a:spcBef>
        <a:spcAft>
          <a:spcPct val="0"/>
        </a:spcAft>
        <a:defRPr sz="28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18" name="Text Box 30"/>
          <p:cNvSpPr txBox="1">
            <a:spLocks noChangeArrowheads="1"/>
          </p:cNvSpPr>
          <p:nvPr/>
        </p:nvSpPr>
        <p:spPr bwMode="auto">
          <a:xfrm>
            <a:off x="1752600" y="0"/>
            <a:ext cx="6019800" cy="1295400"/>
          </a:xfrm>
          <a:prstGeom prst="rect">
            <a:avLst/>
          </a:prstGeom>
          <a:noFill/>
          <a:ln w="9525">
            <a:noFill/>
            <a:miter lim="800000"/>
            <a:headEnd/>
            <a:tailEnd/>
          </a:ln>
          <a:effectLst/>
        </p:spPr>
        <p:txBody>
          <a:bodyPr anchor="ctr"/>
          <a:lstStyle/>
          <a:p>
            <a:pPr algn="ctr">
              <a:spcBef>
                <a:spcPts val="0"/>
              </a:spcBef>
              <a:defRPr/>
            </a:pPr>
            <a:r>
              <a:rPr lang="en-US" sz="1600" b="1" dirty="0">
                <a:effectLst>
                  <a:outerShdw blurRad="38100" dist="38100" dir="2700000" algn="tl">
                    <a:srgbClr val="000000">
                      <a:alpha val="43137"/>
                    </a:srgbClr>
                  </a:outerShdw>
                </a:effectLst>
              </a:rPr>
              <a:t>Development of New Capabilities and Enhancements to the USACE Two-Dimensional Reservoir Water Quality Model (CE-QUAL-W2)</a:t>
            </a:r>
          </a:p>
          <a:p>
            <a:pPr algn="ctr">
              <a:spcBef>
                <a:spcPts val="0"/>
              </a:spcBef>
              <a:defRPr/>
            </a:pPr>
            <a:r>
              <a:rPr lang="en-US" sz="1100" b="1" dirty="0">
                <a:latin typeface="Arial" pitchFamily="34" charset="0"/>
                <a:cs typeface="Arial" pitchFamily="34" charset="0"/>
              </a:rPr>
              <a:t>SON # 2018-1174</a:t>
            </a:r>
          </a:p>
          <a:p>
            <a:pPr algn="ctr">
              <a:spcBef>
                <a:spcPts val="0"/>
              </a:spcBef>
              <a:defRPr/>
            </a:pPr>
            <a:r>
              <a:rPr lang="en-US" sz="1400" b="1" dirty="0">
                <a:latin typeface="Arial" pitchFamily="34" charset="0"/>
                <a:cs typeface="Arial" pitchFamily="34" charset="0"/>
              </a:rPr>
              <a:t>Todd Steissberg (</a:t>
            </a:r>
            <a:r>
              <a:rPr lang="en-US" sz="1400" b="1" dirty="0" err="1">
                <a:latin typeface="Arial" pitchFamily="34" charset="0"/>
                <a:cs typeface="Arial" pitchFamily="34" charset="0"/>
              </a:rPr>
              <a:t>todd.e.steissberg@usace.army.mil</a:t>
            </a:r>
            <a:r>
              <a:rPr lang="en-US" sz="1400" b="1" dirty="0">
                <a:latin typeface="Arial" pitchFamily="34" charset="0"/>
                <a:cs typeface="Arial" pitchFamily="34" charset="0"/>
              </a:rPr>
              <a:t>)</a:t>
            </a:r>
          </a:p>
        </p:txBody>
      </p:sp>
      <p:sp>
        <p:nvSpPr>
          <p:cNvPr id="4" name="Content Placeholder 2">
            <a:extLst>
              <a:ext uri="{FF2B5EF4-FFF2-40B4-BE49-F238E27FC236}">
                <a16:creationId xmlns:a16="http://schemas.microsoft.com/office/drawing/2014/main" id="{33B9D2F2-3749-4B04-A42D-3419F3BF8EE8}"/>
              </a:ext>
            </a:extLst>
          </p:cNvPr>
          <p:cNvSpPr txBox="1">
            <a:spLocks/>
          </p:cNvSpPr>
          <p:nvPr/>
        </p:nvSpPr>
        <p:spPr>
          <a:xfrm>
            <a:off x="-6993" y="1429167"/>
            <a:ext cx="3358637" cy="475833"/>
          </a:xfrm>
          <a:prstGeom prst="rect">
            <a:avLst/>
          </a:prstGeom>
        </p:spPr>
        <p:txBody>
          <a:bodyPr>
            <a:normAutofit lnSpcReduction="10000"/>
          </a:bodyPr>
          <a:lst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FontTx/>
              <a:buNone/>
            </a:pPr>
            <a:r>
              <a:rPr lang="en-US" sz="2600" b="1" kern="0" dirty="0"/>
              <a:t>Problem Statement</a:t>
            </a:r>
          </a:p>
        </p:txBody>
      </p:sp>
      <p:sp>
        <p:nvSpPr>
          <p:cNvPr id="6" name="TextBox 5"/>
          <p:cNvSpPr txBox="1"/>
          <p:nvPr/>
        </p:nvSpPr>
        <p:spPr>
          <a:xfrm>
            <a:off x="14427" y="1854875"/>
            <a:ext cx="3690067" cy="2031325"/>
          </a:xfrm>
          <a:prstGeom prst="rect">
            <a:avLst/>
          </a:prstGeom>
          <a:noFill/>
        </p:spPr>
        <p:txBody>
          <a:bodyPr wrap="square" rtlCol="0">
            <a:spAutoFit/>
          </a:bodyPr>
          <a:lstStyle/>
          <a:p>
            <a:r>
              <a:rPr lang="en-US" sz="1400" dirty="0"/>
              <a:t>USACE needs an improved version of CE-QUAL-W2 capable of performing integrated watershed-scale water quality modeling that supports multi-objective decision-making. The current version lacks critical features that would allow multiple W2 models to be seamlessly and efficiently integrated with other models and data into current modeling systems being utilized by USACE districts.  </a:t>
            </a:r>
            <a:endParaRPr lang="en-US" sz="1400" b="1" dirty="0"/>
          </a:p>
        </p:txBody>
      </p:sp>
      <p:sp>
        <p:nvSpPr>
          <p:cNvPr id="7" name="Content Placeholder 2">
            <a:extLst>
              <a:ext uri="{FF2B5EF4-FFF2-40B4-BE49-F238E27FC236}">
                <a16:creationId xmlns:a16="http://schemas.microsoft.com/office/drawing/2014/main" id="{33B9D2F2-3749-4B04-A42D-3419F3BF8EE8}"/>
              </a:ext>
            </a:extLst>
          </p:cNvPr>
          <p:cNvSpPr txBox="1">
            <a:spLocks/>
          </p:cNvSpPr>
          <p:nvPr/>
        </p:nvSpPr>
        <p:spPr>
          <a:xfrm>
            <a:off x="0" y="3962400"/>
            <a:ext cx="3890554" cy="454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b="1" dirty="0"/>
              <a:t>Technical Approach</a:t>
            </a:r>
          </a:p>
        </p:txBody>
      </p:sp>
      <p:sp>
        <p:nvSpPr>
          <p:cNvPr id="9" name="Content Placeholder 2">
            <a:extLst>
              <a:ext uri="{FF2B5EF4-FFF2-40B4-BE49-F238E27FC236}">
                <a16:creationId xmlns:a16="http://schemas.microsoft.com/office/drawing/2014/main" id="{33B9D2F2-3749-4B04-A42D-3419F3BF8EE8}"/>
              </a:ext>
            </a:extLst>
          </p:cNvPr>
          <p:cNvSpPr txBox="1">
            <a:spLocks/>
          </p:cNvSpPr>
          <p:nvPr/>
        </p:nvSpPr>
        <p:spPr>
          <a:xfrm>
            <a:off x="6505140" y="1425498"/>
            <a:ext cx="2638860" cy="70857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Technical Approach Cont’d</a:t>
            </a:r>
          </a:p>
        </p:txBody>
      </p:sp>
      <p:sp>
        <p:nvSpPr>
          <p:cNvPr id="10" name="TextBox 9"/>
          <p:cNvSpPr txBox="1"/>
          <p:nvPr/>
        </p:nvSpPr>
        <p:spPr>
          <a:xfrm>
            <a:off x="-6993" y="4343400"/>
            <a:ext cx="6494685" cy="2246769"/>
          </a:xfrm>
          <a:prstGeom prst="rect">
            <a:avLst/>
          </a:prstGeom>
          <a:noFill/>
        </p:spPr>
        <p:txBody>
          <a:bodyPr wrap="square" rtlCol="0">
            <a:spAutoFit/>
          </a:bodyPr>
          <a:lstStyle/>
          <a:p>
            <a:pPr marL="228600" indent="-228600">
              <a:buFont typeface="Arial" panose="020B0604020202020204" pitchFamily="34" charset="0"/>
              <a:buChar char="•"/>
            </a:pPr>
            <a:r>
              <a:rPr lang="en-US" sz="1400" dirty="0"/>
              <a:t>Upgrade water quality kinetics</a:t>
            </a:r>
          </a:p>
          <a:p>
            <a:pPr marL="685800" lvl="1" indent="-228600">
              <a:buFont typeface="Arial" panose="020B0604020202020204" pitchFamily="34" charset="0"/>
              <a:buChar char="•"/>
            </a:pPr>
            <a:r>
              <a:rPr lang="en-US" sz="1400" dirty="0"/>
              <a:t>Incorporate full carbon cycle with N and P cycles</a:t>
            </a:r>
          </a:p>
          <a:p>
            <a:pPr marL="685800" lvl="1" indent="-228600">
              <a:buFont typeface="Arial" panose="020B0604020202020204" pitchFamily="34" charset="0"/>
              <a:buChar char="•"/>
            </a:pPr>
            <a:r>
              <a:rPr lang="en-US" sz="1400" dirty="0"/>
              <a:t>Reformulate BOD group simulations</a:t>
            </a:r>
          </a:p>
          <a:p>
            <a:pPr marL="685800" lvl="1" indent="-228600">
              <a:buFont typeface="Arial" panose="020B0604020202020204" pitchFamily="34" charset="0"/>
              <a:buChar char="•"/>
            </a:pPr>
            <a:r>
              <a:rPr lang="en-US" sz="1400" dirty="0"/>
              <a:t>Incorporate sediment diagenesis module</a:t>
            </a:r>
          </a:p>
          <a:p>
            <a:pPr marL="228600" indent="-228600">
              <a:buFont typeface="Arial" panose="020B0604020202020204" pitchFamily="34" charset="0"/>
              <a:buChar char="•"/>
            </a:pPr>
            <a:r>
              <a:rPr lang="en-US" sz="1400" dirty="0"/>
              <a:t>Upgrade model input and output</a:t>
            </a:r>
          </a:p>
          <a:p>
            <a:pPr marL="685800" lvl="1" indent="-228600">
              <a:buFont typeface="Arial" panose="020B0604020202020204" pitchFamily="34" charset="0"/>
              <a:buChar char="•"/>
            </a:pPr>
            <a:r>
              <a:rPr lang="en-US" sz="1400" dirty="0"/>
              <a:t>Support modern open-source formats: HDF5, JSON, CSV</a:t>
            </a:r>
          </a:p>
          <a:p>
            <a:pPr marL="228600" indent="-228600">
              <a:buFont typeface="Arial" panose="020B0604020202020204" pitchFamily="34" charset="0"/>
              <a:buChar char="•"/>
            </a:pPr>
            <a:r>
              <a:rPr lang="en-US" sz="1400" dirty="0"/>
              <a:t>Develop Python/Jupyter model framework and plotting capabilities</a:t>
            </a:r>
          </a:p>
          <a:p>
            <a:pPr marL="685800" lvl="1" indent="-228600">
              <a:buFont typeface="Arial" panose="020B0604020202020204" pitchFamily="34" charset="0"/>
              <a:buChar char="•"/>
            </a:pPr>
            <a:r>
              <a:rPr lang="en-US" sz="1400" dirty="0"/>
              <a:t>Python libraries will handle I/O</a:t>
            </a:r>
          </a:p>
          <a:p>
            <a:pPr marL="685800" lvl="1" indent="-228600">
              <a:buFont typeface="Arial" panose="020B0604020202020204" pitchFamily="34" charset="0"/>
              <a:buChar char="•"/>
            </a:pPr>
            <a:r>
              <a:rPr lang="en-US" sz="1400" dirty="0"/>
              <a:t>Jupyter notebook interface</a:t>
            </a:r>
          </a:p>
          <a:p>
            <a:pPr marL="685800" lvl="1" indent="-228600">
              <a:buFont typeface="Arial" panose="020B0604020202020204" pitchFamily="34" charset="0"/>
              <a:buChar char="•"/>
            </a:pPr>
            <a:r>
              <a:rPr lang="en-US" sz="1400" dirty="0"/>
              <a:t>Plotting capabilities: time series, bathymetry, 2D contour plots</a:t>
            </a:r>
          </a:p>
        </p:txBody>
      </p:sp>
      <p:pic>
        <p:nvPicPr>
          <p:cNvPr id="12" name="Picture">
            <a:extLst>
              <a:ext uri="{FF2B5EF4-FFF2-40B4-BE49-F238E27FC236}">
                <a16:creationId xmlns:a16="http://schemas.microsoft.com/office/drawing/2014/main" id="{FA558724-BA2E-0B4D-8BD6-C6C2027CE794}"/>
              </a:ext>
            </a:extLst>
          </p:cNvPr>
          <p:cNvPicPr/>
          <p:nvPr/>
        </p:nvPicPr>
        <p:blipFill>
          <a:blip r:embed="rId3"/>
          <a:stretch>
            <a:fillRect/>
          </a:stretch>
        </p:blipFill>
        <p:spPr bwMode="auto">
          <a:xfrm>
            <a:off x="3366571" y="3863235"/>
            <a:ext cx="3415229" cy="1089765"/>
          </a:xfrm>
          <a:prstGeom prst="rect">
            <a:avLst/>
          </a:prstGeom>
          <a:noFill/>
          <a:ln w="9525">
            <a:noFill/>
            <a:headEnd/>
            <a:tailEnd/>
          </a:ln>
        </p:spPr>
      </p:pic>
      <p:pic>
        <p:nvPicPr>
          <p:cNvPr id="13" name="Picture 12" descr="A close up of a map&#10;&#10;Description automatically generated">
            <a:extLst>
              <a:ext uri="{FF2B5EF4-FFF2-40B4-BE49-F238E27FC236}">
                <a16:creationId xmlns:a16="http://schemas.microsoft.com/office/drawing/2014/main" id="{CB329C7D-42D9-434D-BB99-0CE1B5C03A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600" y="2286000"/>
            <a:ext cx="3257550" cy="1371600"/>
          </a:xfrm>
          <a:prstGeom prst="rect">
            <a:avLst/>
          </a:prstGeom>
        </p:spPr>
      </p:pic>
      <p:sp>
        <p:nvSpPr>
          <p:cNvPr id="14" name="TextBox 13">
            <a:extLst>
              <a:ext uri="{FF2B5EF4-FFF2-40B4-BE49-F238E27FC236}">
                <a16:creationId xmlns:a16="http://schemas.microsoft.com/office/drawing/2014/main" id="{69C94C04-8831-0E4F-8B91-94C7A966F3C9}"/>
              </a:ext>
            </a:extLst>
          </p:cNvPr>
          <p:cNvSpPr txBox="1"/>
          <p:nvPr/>
        </p:nvSpPr>
        <p:spPr>
          <a:xfrm>
            <a:off x="6540429" y="2057400"/>
            <a:ext cx="2527371" cy="4616648"/>
          </a:xfrm>
          <a:prstGeom prst="rect">
            <a:avLst/>
          </a:prstGeom>
          <a:noFill/>
        </p:spPr>
        <p:txBody>
          <a:bodyPr wrap="square" rtlCol="0">
            <a:spAutoFit/>
          </a:bodyPr>
          <a:lstStyle/>
          <a:p>
            <a:pPr marL="228600" indent="-228600">
              <a:buFont typeface="Arial" panose="020B0604020202020204" pitchFamily="34" charset="0"/>
              <a:buChar char="•"/>
            </a:pPr>
            <a:r>
              <a:rPr lang="en-US" sz="1400" dirty="0"/>
              <a:t>Develop multi-objective reservoir operation capabilities</a:t>
            </a:r>
          </a:p>
          <a:p>
            <a:pPr marL="685800" lvl="1" indent="-228600">
              <a:buFont typeface="Arial" panose="020B0604020202020204" pitchFamily="34" charset="0"/>
              <a:buChar char="•"/>
            </a:pPr>
            <a:r>
              <a:rPr lang="en-US" sz="1400" dirty="0"/>
              <a:t>Incorporates environmental objectives into the decision-making process</a:t>
            </a:r>
          </a:p>
          <a:p>
            <a:pPr marL="228600" indent="-228600">
              <a:buFont typeface="Arial" panose="020B0604020202020204" pitchFamily="34" charset="0"/>
              <a:buChar char="•"/>
            </a:pPr>
            <a:r>
              <a:rPr lang="en-US" sz="1400" dirty="0"/>
              <a:t>Upgrade hydrodynamic and water quality engine</a:t>
            </a:r>
          </a:p>
          <a:p>
            <a:pPr marL="685800" lvl="1" indent="-228600">
              <a:buFont typeface="Arial" panose="020B0604020202020204" pitchFamily="34" charset="0"/>
              <a:buChar char="•"/>
            </a:pPr>
            <a:r>
              <a:rPr lang="en-US" sz="1400" dirty="0"/>
              <a:t>Improve computational efficiency</a:t>
            </a:r>
          </a:p>
          <a:p>
            <a:pPr marL="685800" lvl="1" indent="-228600">
              <a:buFont typeface="Arial" panose="020B0604020202020204" pitchFamily="34" charset="0"/>
              <a:buChar char="•"/>
            </a:pPr>
            <a:r>
              <a:rPr lang="en-US" sz="1400" dirty="0"/>
              <a:t>Improve stability</a:t>
            </a:r>
          </a:p>
          <a:p>
            <a:pPr marL="685800" lvl="1" indent="-228600">
              <a:buFont typeface="Arial" panose="020B0604020202020204" pitchFamily="34" charset="0"/>
              <a:buChar char="•"/>
            </a:pPr>
            <a:r>
              <a:rPr lang="en-US" sz="1400" dirty="0"/>
              <a:t>Improve selective withdrawal algorithm</a:t>
            </a:r>
          </a:p>
          <a:p>
            <a:pPr marL="228600" indent="-228600">
              <a:buFont typeface="Arial" panose="020B0604020202020204" pitchFamily="34" charset="0"/>
              <a:buChar char="•"/>
            </a:pPr>
            <a:r>
              <a:rPr lang="en-US" sz="1400" dirty="0"/>
              <a:t>Deliver CE-QUAL-W2 v5.0 with documentation</a:t>
            </a:r>
          </a:p>
          <a:p>
            <a:pPr marL="685800" lvl="1" indent="-228600">
              <a:buFont typeface="Arial" panose="020B0604020202020204" pitchFamily="34" charset="0"/>
              <a:buChar char="•"/>
            </a:pPr>
            <a:r>
              <a:rPr lang="en-US" sz="1400" dirty="0"/>
              <a:t>User’s manual</a:t>
            </a:r>
          </a:p>
          <a:p>
            <a:pPr marL="685800" lvl="1" indent="-228600">
              <a:buFont typeface="Arial" panose="020B0604020202020204" pitchFamily="34" charset="0"/>
              <a:buChar char="•"/>
            </a:pPr>
            <a:r>
              <a:rPr lang="en-US" sz="1400" dirty="0"/>
              <a:t>Technical reference manual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321E43C-7C10-4133-A419-54ED53BDBD02}"/>
              </a:ext>
            </a:extLst>
          </p:cNvPr>
          <p:cNvSpPr txBox="1">
            <a:spLocks/>
          </p:cNvSpPr>
          <p:nvPr/>
        </p:nvSpPr>
        <p:spPr>
          <a:xfrm>
            <a:off x="3501997" y="3788585"/>
            <a:ext cx="5582293" cy="13930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r>
              <a:rPr lang="en-US" sz="1200" dirty="0">
                <a:latin typeface="Arial" panose="020B0604020202020204" pitchFamily="34" charset="0"/>
                <a:cs typeface="Arial" panose="020B0604020202020204" pitchFamily="34" charset="0"/>
              </a:rPr>
              <a:t>CE-QUAL-W2 v4.3 – 4Q FY21</a:t>
            </a:r>
          </a:p>
          <a:p>
            <a:pPr marL="228600" lvl="1"/>
            <a:r>
              <a:rPr lang="en-US" sz="1200" dirty="0">
                <a:latin typeface="Arial" panose="020B0604020202020204" pitchFamily="34" charset="0"/>
                <a:cs typeface="Arial" panose="020B0604020202020204" pitchFamily="34" charset="0"/>
              </a:rPr>
              <a:t>Python framework &amp; reservoir operations capability for v5.0 – 4Q FY21</a:t>
            </a:r>
          </a:p>
          <a:p>
            <a:pPr marL="228600" lvl="1"/>
            <a:r>
              <a:rPr lang="en-US" sz="1200" dirty="0">
                <a:latin typeface="Arial" panose="020B0604020202020204" pitchFamily="34" charset="0"/>
                <a:cs typeface="Arial" panose="020B0604020202020204" pitchFamily="34" charset="0"/>
              </a:rPr>
              <a:t>CE-QUAL-W2 v5.0 Alpha – 2Q FY22</a:t>
            </a:r>
          </a:p>
          <a:p>
            <a:pPr marL="228600" lvl="1"/>
            <a:r>
              <a:rPr lang="en-US" sz="1200" dirty="0">
                <a:latin typeface="Arial" panose="020B0604020202020204" pitchFamily="34" charset="0"/>
                <a:cs typeface="Arial" panose="020B0604020202020204" pitchFamily="34" charset="0"/>
              </a:rPr>
              <a:t>CE-QUAL-W2 v5.0 Final and Tech Transfer – 4Q FY23</a:t>
            </a:r>
          </a:p>
          <a:p>
            <a:pPr marL="228600" lvl="1"/>
            <a:endParaRPr lang="en-US" sz="1200" dirty="0">
              <a:latin typeface="Arial" panose="020B0604020202020204" pitchFamily="34" charset="0"/>
              <a:cs typeface="Arial" panose="020B0604020202020204" pitchFamily="34" charset="0"/>
            </a:endParaRPr>
          </a:p>
          <a:p>
            <a:pPr marL="228600" lvl="1"/>
            <a:endParaRPr lang="en-US" sz="1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EAE3DD2-4D95-448F-9F27-13E337336715}"/>
              </a:ext>
            </a:extLst>
          </p:cNvPr>
          <p:cNvSpPr txBox="1">
            <a:spLocks/>
          </p:cNvSpPr>
          <p:nvPr/>
        </p:nvSpPr>
        <p:spPr>
          <a:xfrm>
            <a:off x="3501997" y="1458105"/>
            <a:ext cx="5642003" cy="506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Value to the Nation</a:t>
            </a:r>
          </a:p>
        </p:txBody>
      </p:sp>
      <p:graphicFrame>
        <p:nvGraphicFramePr>
          <p:cNvPr id="4" name="Table 3"/>
          <p:cNvGraphicFramePr>
            <a:graphicFrameLocks noGrp="1"/>
          </p:cNvGraphicFramePr>
          <p:nvPr>
            <p:extLst>
              <p:ext uri="{D42A27DB-BD31-4B8C-83A1-F6EECF244321}">
                <p14:modId xmlns:p14="http://schemas.microsoft.com/office/powerpoint/2010/main" val="3431208994"/>
              </p:ext>
            </p:extLst>
          </p:nvPr>
        </p:nvGraphicFramePr>
        <p:xfrm>
          <a:off x="3442286" y="4757231"/>
          <a:ext cx="5582292" cy="1837308"/>
        </p:xfrm>
        <a:graphic>
          <a:graphicData uri="http://schemas.openxmlformats.org/drawingml/2006/table">
            <a:tbl>
              <a:tblPr firstRow="1" bandRow="1">
                <a:tableStyleId>{5C22544A-7EE6-4342-B048-85BDC9FD1C3A}</a:tableStyleId>
              </a:tblPr>
              <a:tblGrid>
                <a:gridCol w="615263">
                  <a:extLst>
                    <a:ext uri="{9D8B030D-6E8A-4147-A177-3AD203B41FA5}">
                      <a16:colId xmlns:a16="http://schemas.microsoft.com/office/drawing/2014/main" val="20000"/>
                    </a:ext>
                  </a:extLst>
                </a:gridCol>
                <a:gridCol w="832537">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2534292">
                  <a:extLst>
                    <a:ext uri="{9D8B030D-6E8A-4147-A177-3AD203B41FA5}">
                      <a16:colId xmlns:a16="http://schemas.microsoft.com/office/drawing/2014/main" val="20004"/>
                    </a:ext>
                  </a:extLst>
                </a:gridCol>
              </a:tblGrid>
              <a:tr h="291875">
                <a:tc>
                  <a:txBody>
                    <a:bodyPr/>
                    <a:lstStyle/>
                    <a:p>
                      <a:endParaRPr lang="en-US" sz="1400" dirty="0"/>
                    </a:p>
                  </a:txBody>
                  <a:tcPr/>
                </a:tc>
                <a:tc>
                  <a:txBody>
                    <a:bodyPr/>
                    <a:lstStyle/>
                    <a:p>
                      <a:r>
                        <a:rPr lang="en-US" sz="1400" dirty="0"/>
                        <a:t>Qtr1</a:t>
                      </a:r>
                    </a:p>
                  </a:txBody>
                  <a:tcPr/>
                </a:tc>
                <a:tc>
                  <a:txBody>
                    <a:bodyPr/>
                    <a:lstStyle/>
                    <a:p>
                      <a:r>
                        <a:rPr lang="en-US" sz="1400" dirty="0"/>
                        <a:t>Qtr2</a:t>
                      </a:r>
                    </a:p>
                  </a:txBody>
                  <a:tcPr/>
                </a:tc>
                <a:tc>
                  <a:txBody>
                    <a:bodyPr/>
                    <a:lstStyle/>
                    <a:p>
                      <a:r>
                        <a:rPr lang="en-US" sz="1400" dirty="0"/>
                        <a:t>Qtr3</a:t>
                      </a:r>
                    </a:p>
                  </a:txBody>
                  <a:tcPr/>
                </a:tc>
                <a:tc>
                  <a:txBody>
                    <a:bodyPr/>
                    <a:lstStyle/>
                    <a:p>
                      <a:r>
                        <a:rPr lang="en-US" sz="1400" dirty="0"/>
                        <a:t>Qtr4</a:t>
                      </a:r>
                    </a:p>
                  </a:txBody>
                  <a:tcPr/>
                </a:tc>
                <a:extLst>
                  <a:ext uri="{0D108BD9-81ED-4DB2-BD59-A6C34878D82A}">
                    <a16:rowId xmlns:a16="http://schemas.microsoft.com/office/drawing/2014/main" val="10000"/>
                  </a:ext>
                </a:extLst>
              </a:tr>
              <a:tr h="496188">
                <a:tc>
                  <a:txBody>
                    <a:bodyPr/>
                    <a:lstStyle/>
                    <a:p>
                      <a:r>
                        <a:rPr lang="en-US" sz="1400" dirty="0"/>
                        <a:t>FY21</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W2 v4.3, v5.0 components</a:t>
                      </a:r>
                    </a:p>
                  </a:txBody>
                  <a:tcPr/>
                </a:tc>
                <a:extLst>
                  <a:ext uri="{0D108BD9-81ED-4DB2-BD59-A6C34878D82A}">
                    <a16:rowId xmlns:a16="http://schemas.microsoft.com/office/drawing/2014/main" val="10001"/>
                  </a:ext>
                </a:extLst>
              </a:tr>
              <a:tr h="330293">
                <a:tc>
                  <a:txBody>
                    <a:bodyPr/>
                    <a:lstStyle/>
                    <a:p>
                      <a:r>
                        <a:rPr lang="en-US" sz="1400" dirty="0"/>
                        <a:t>FY22</a:t>
                      </a:r>
                    </a:p>
                  </a:txBody>
                  <a:tcPr/>
                </a:tc>
                <a:tc>
                  <a:txBody>
                    <a:bodyPr/>
                    <a:lstStyle/>
                    <a:p>
                      <a:endParaRPr lang="en-US" sz="1400" dirty="0"/>
                    </a:p>
                  </a:txBody>
                  <a:tcPr/>
                </a:tc>
                <a:tc>
                  <a:txBody>
                    <a:bodyPr/>
                    <a:lstStyle/>
                    <a:p>
                      <a:r>
                        <a:rPr lang="en-US" sz="1400" dirty="0"/>
                        <a:t>W2 v5.0 Alpha</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08933">
                <a:tc>
                  <a:txBody>
                    <a:bodyPr/>
                    <a:lstStyle/>
                    <a:p>
                      <a:r>
                        <a:rPr lang="en-US" sz="1400" dirty="0"/>
                        <a:t>FY23</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r>
                        <a:rPr lang="en-US" sz="1400" dirty="0"/>
                        <a:t>W2 v5.0, Documentation, TN, Webinar</a:t>
                      </a:r>
                    </a:p>
                  </a:txBody>
                  <a:tcPr/>
                </a:tc>
                <a:extLst>
                  <a:ext uri="{0D108BD9-81ED-4DB2-BD59-A6C34878D82A}">
                    <a16:rowId xmlns:a16="http://schemas.microsoft.com/office/drawing/2014/main" val="10003"/>
                  </a:ext>
                </a:extLst>
              </a:tr>
            </a:tbl>
          </a:graphicData>
        </a:graphic>
      </p:graphicFrame>
      <p:sp>
        <p:nvSpPr>
          <p:cNvPr id="5" name="Content Placeholder 2">
            <a:extLst>
              <a:ext uri="{FF2B5EF4-FFF2-40B4-BE49-F238E27FC236}">
                <a16:creationId xmlns:a16="http://schemas.microsoft.com/office/drawing/2014/main" id="{4EAE3DD2-4D95-448F-9F27-13E337336715}"/>
              </a:ext>
            </a:extLst>
          </p:cNvPr>
          <p:cNvSpPr txBox="1">
            <a:spLocks/>
          </p:cNvSpPr>
          <p:nvPr/>
        </p:nvSpPr>
        <p:spPr>
          <a:xfrm>
            <a:off x="15096" y="4014127"/>
            <a:ext cx="3449229" cy="70857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Forecasting Project Hurdles</a:t>
            </a:r>
          </a:p>
          <a:p>
            <a:pPr marL="0" indent="0">
              <a:buNone/>
            </a:pPr>
            <a:endParaRPr lang="en-US" sz="2400" b="1" dirty="0"/>
          </a:p>
        </p:txBody>
      </p:sp>
      <p:sp>
        <p:nvSpPr>
          <p:cNvPr id="6" name="TextBox 5"/>
          <p:cNvSpPr txBox="1"/>
          <p:nvPr/>
        </p:nvSpPr>
        <p:spPr>
          <a:xfrm>
            <a:off x="0" y="5083957"/>
            <a:ext cx="3464325" cy="307777"/>
          </a:xfrm>
          <a:prstGeom prst="rect">
            <a:avLst/>
          </a:prstGeom>
          <a:noFill/>
        </p:spPr>
        <p:txBody>
          <a:bodyPr wrap="square" rtlCol="0">
            <a:spAutoFit/>
          </a:bodyPr>
          <a:lstStyle/>
          <a:p>
            <a:r>
              <a:rPr lang="en-US" sz="1400" dirty="0"/>
              <a:t>N/A</a:t>
            </a:r>
          </a:p>
        </p:txBody>
      </p:sp>
      <p:sp>
        <p:nvSpPr>
          <p:cNvPr id="7" name="Rectangle 6"/>
          <p:cNvSpPr/>
          <p:nvPr/>
        </p:nvSpPr>
        <p:spPr>
          <a:xfrm>
            <a:off x="3501997" y="1828800"/>
            <a:ext cx="5582293" cy="1600438"/>
          </a:xfrm>
          <a:prstGeom prst="rect">
            <a:avLst/>
          </a:prstGeom>
        </p:spPr>
        <p:txBody>
          <a:bodyPr wrap="square">
            <a:spAutoFit/>
          </a:bodyPr>
          <a:lstStyle/>
          <a:p>
            <a:r>
              <a:rPr lang="en-US" sz="1400" dirty="0"/>
              <a:t>CE-QUAL-W2 v5.0 will support the Corps’ need for environmental assessment, restoration, and management. Its reservoir operations capabilities will enable accurate determination of the decisions that effectively achieve environmental objectives. Critical downstream habitat will be better managed for water quantity (volume, velocity, depths, etc.) as well as water quality objectives (water temperature, dissolved oxygen, total dissolved gas, etc.).</a:t>
            </a:r>
          </a:p>
        </p:txBody>
      </p:sp>
      <p:sp>
        <p:nvSpPr>
          <p:cNvPr id="10" name="Content Placeholder 2">
            <a:extLst>
              <a:ext uri="{FF2B5EF4-FFF2-40B4-BE49-F238E27FC236}">
                <a16:creationId xmlns:a16="http://schemas.microsoft.com/office/drawing/2014/main" id="{4EAE3DD2-4D95-448F-9F27-13E337336715}"/>
              </a:ext>
            </a:extLst>
          </p:cNvPr>
          <p:cNvSpPr txBox="1">
            <a:spLocks/>
          </p:cNvSpPr>
          <p:nvPr/>
        </p:nvSpPr>
        <p:spPr>
          <a:xfrm>
            <a:off x="3501997" y="3379316"/>
            <a:ext cx="5642004" cy="506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Deliverables by Year</a:t>
            </a:r>
          </a:p>
        </p:txBody>
      </p:sp>
      <p:pic>
        <p:nvPicPr>
          <p:cNvPr id="13" name="Picture 12">
            <a:extLst>
              <a:ext uri="{FF2B5EF4-FFF2-40B4-BE49-F238E27FC236}">
                <a16:creationId xmlns:a16="http://schemas.microsoft.com/office/drawing/2014/main" id="{61F936B2-6504-7949-A1FC-890DEAB2CBD7}"/>
              </a:ext>
            </a:extLst>
          </p:cNvPr>
          <p:cNvPicPr>
            <a:picLocks noChangeAspect="1"/>
          </p:cNvPicPr>
          <p:nvPr/>
        </p:nvPicPr>
        <p:blipFill>
          <a:blip r:embed="rId2"/>
          <a:stretch>
            <a:fillRect/>
          </a:stretch>
        </p:blipFill>
        <p:spPr>
          <a:xfrm rot="5400000">
            <a:off x="-122409" y="1867908"/>
            <a:ext cx="2303191" cy="1599226"/>
          </a:xfrm>
          <a:prstGeom prst="rect">
            <a:avLst/>
          </a:prstGeom>
        </p:spPr>
      </p:pic>
      <p:pic>
        <p:nvPicPr>
          <p:cNvPr id="14" name="Picture 13" descr="A picture containing nature, ground, mountain, outdoor&#10;&#10;Description automatically generated">
            <a:extLst>
              <a:ext uri="{FF2B5EF4-FFF2-40B4-BE49-F238E27FC236}">
                <a16:creationId xmlns:a16="http://schemas.microsoft.com/office/drawing/2014/main" id="{EE058D1F-B208-1043-9019-5BBCC159E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219" y="1671903"/>
            <a:ext cx="1457105" cy="1757097"/>
          </a:xfrm>
          <a:prstGeom prst="rect">
            <a:avLst/>
          </a:prstGeom>
        </p:spPr>
      </p:pic>
      <p:sp>
        <p:nvSpPr>
          <p:cNvPr id="15" name="Text Box 30">
            <a:extLst>
              <a:ext uri="{FF2B5EF4-FFF2-40B4-BE49-F238E27FC236}">
                <a16:creationId xmlns:a16="http://schemas.microsoft.com/office/drawing/2014/main" id="{C76053ED-BD4A-AE4E-B1FC-8E990142E375}"/>
              </a:ext>
            </a:extLst>
          </p:cNvPr>
          <p:cNvSpPr txBox="1">
            <a:spLocks noChangeArrowheads="1"/>
          </p:cNvSpPr>
          <p:nvPr/>
        </p:nvSpPr>
        <p:spPr bwMode="auto">
          <a:xfrm>
            <a:off x="1752600" y="0"/>
            <a:ext cx="6019800" cy="1295400"/>
          </a:xfrm>
          <a:prstGeom prst="rect">
            <a:avLst/>
          </a:prstGeom>
          <a:noFill/>
          <a:ln w="9525">
            <a:noFill/>
            <a:miter lim="800000"/>
            <a:headEnd/>
            <a:tailEnd/>
          </a:ln>
          <a:effectLst/>
        </p:spPr>
        <p:txBody>
          <a:bodyPr anchor="ctr"/>
          <a:lstStyle/>
          <a:p>
            <a:pPr algn="ctr">
              <a:spcBef>
                <a:spcPts val="0"/>
              </a:spcBef>
              <a:defRPr/>
            </a:pPr>
            <a:r>
              <a:rPr lang="en-US" sz="1600" b="1" dirty="0">
                <a:effectLst>
                  <a:outerShdw blurRad="38100" dist="38100" dir="2700000" algn="tl">
                    <a:srgbClr val="000000">
                      <a:alpha val="43137"/>
                    </a:srgbClr>
                  </a:outerShdw>
                </a:effectLst>
              </a:rPr>
              <a:t>Development of New Capabilities and Enhancements to the USACE Two-Dimensional Reservoir Water Quality Model (CE-QUAL-W2)</a:t>
            </a:r>
          </a:p>
          <a:p>
            <a:pPr algn="ctr">
              <a:spcBef>
                <a:spcPts val="0"/>
              </a:spcBef>
              <a:defRPr/>
            </a:pPr>
            <a:r>
              <a:rPr lang="en-US" sz="1100" b="1" dirty="0">
                <a:latin typeface="Arial" pitchFamily="34" charset="0"/>
                <a:cs typeface="Arial" pitchFamily="34" charset="0"/>
              </a:rPr>
              <a:t>SON # 2018-1174</a:t>
            </a:r>
          </a:p>
          <a:p>
            <a:pPr algn="ctr">
              <a:spcBef>
                <a:spcPts val="0"/>
              </a:spcBef>
              <a:defRPr/>
            </a:pPr>
            <a:r>
              <a:rPr lang="en-US" sz="1400" b="1" dirty="0">
                <a:latin typeface="Arial" pitchFamily="34" charset="0"/>
                <a:cs typeface="Arial" pitchFamily="34" charset="0"/>
              </a:rPr>
              <a:t>Todd Steissberg (</a:t>
            </a:r>
            <a:r>
              <a:rPr lang="en-US" sz="1400" b="1" dirty="0" err="1">
                <a:latin typeface="Arial" pitchFamily="34" charset="0"/>
                <a:cs typeface="Arial" pitchFamily="34" charset="0"/>
              </a:rPr>
              <a:t>todd.e.steissberg@usace.army.mil</a:t>
            </a:r>
            <a:r>
              <a:rPr lang="en-US" sz="1400" b="1" dirty="0">
                <a:latin typeface="Arial" pitchFamily="34" charset="0"/>
                <a:cs typeface="Arial" pitchFamily="34" charset="0"/>
              </a:rPr>
              <a:t>)</a:t>
            </a:r>
          </a:p>
        </p:txBody>
      </p:sp>
    </p:spTree>
    <p:extLst>
      <p:ext uri="{BB962C8B-B14F-4D97-AF65-F5344CB8AC3E}">
        <p14:creationId xmlns:p14="http://schemas.microsoft.com/office/powerpoint/2010/main" val="39400703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13820</TotalTime>
  <Words>373</Words>
  <Application>Microsoft Macintosh PowerPoint</Application>
  <PresentationFormat>On-screen Show (4:3)</PresentationFormat>
  <Paragraphs>49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Times New Roman</vt:lpstr>
      <vt:lpstr>Default Design</vt:lpstr>
      <vt:lpstr>PowerPoint Presentation</vt:lpstr>
      <vt:lpstr>PowerPoint Presentation</vt:lpstr>
    </vt:vector>
  </TitlesOfParts>
  <Company>ERDC, Coastal &amp; Hydraulics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SWWRP Template PR</dc:title>
  <dc:creator>Nick Kraus</dc:creator>
  <cp:lastModifiedBy>Todd Steissberg</cp:lastModifiedBy>
  <cp:revision>553</cp:revision>
  <dcterms:created xsi:type="dcterms:W3CDTF">2002-05-16T15:57:50Z</dcterms:created>
  <dcterms:modified xsi:type="dcterms:W3CDTF">2021-02-26T08:01:27Z</dcterms:modified>
</cp:coreProperties>
</file>